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53"/>
  </p:notesMasterIdLst>
  <p:sldIdLst>
    <p:sldId id="256" r:id="rId2"/>
    <p:sldId id="259" r:id="rId3"/>
    <p:sldId id="258" r:id="rId4"/>
    <p:sldId id="598" r:id="rId5"/>
    <p:sldId id="599" r:id="rId6"/>
    <p:sldId id="600" r:id="rId7"/>
    <p:sldId id="601" r:id="rId8"/>
    <p:sldId id="602" r:id="rId9"/>
    <p:sldId id="603" r:id="rId10"/>
    <p:sldId id="604" r:id="rId11"/>
    <p:sldId id="605" r:id="rId12"/>
    <p:sldId id="606" r:id="rId13"/>
    <p:sldId id="607" r:id="rId14"/>
    <p:sldId id="608" r:id="rId15"/>
    <p:sldId id="609" r:id="rId16"/>
    <p:sldId id="610" r:id="rId17"/>
    <p:sldId id="611" r:id="rId18"/>
    <p:sldId id="612" r:id="rId19"/>
    <p:sldId id="613" r:id="rId20"/>
    <p:sldId id="614" r:id="rId21"/>
    <p:sldId id="615" r:id="rId22"/>
    <p:sldId id="616" r:id="rId23"/>
    <p:sldId id="617" r:id="rId24"/>
    <p:sldId id="618" r:id="rId25"/>
    <p:sldId id="619" r:id="rId26"/>
    <p:sldId id="620" r:id="rId27"/>
    <p:sldId id="621" r:id="rId28"/>
    <p:sldId id="622" r:id="rId29"/>
    <p:sldId id="623" r:id="rId30"/>
    <p:sldId id="624" r:id="rId31"/>
    <p:sldId id="625" r:id="rId32"/>
    <p:sldId id="626" r:id="rId33"/>
    <p:sldId id="627" r:id="rId34"/>
    <p:sldId id="628" r:id="rId35"/>
    <p:sldId id="629" r:id="rId36"/>
    <p:sldId id="630" r:id="rId37"/>
    <p:sldId id="631" r:id="rId38"/>
    <p:sldId id="632" r:id="rId39"/>
    <p:sldId id="633" r:id="rId40"/>
    <p:sldId id="634" r:id="rId41"/>
    <p:sldId id="636" r:id="rId42"/>
    <p:sldId id="637" r:id="rId43"/>
    <p:sldId id="638" r:id="rId44"/>
    <p:sldId id="639" r:id="rId45"/>
    <p:sldId id="640" r:id="rId46"/>
    <p:sldId id="660" r:id="rId47"/>
    <p:sldId id="661" r:id="rId48"/>
    <p:sldId id="641" r:id="rId49"/>
    <p:sldId id="647" r:id="rId50"/>
    <p:sldId id="648" r:id="rId51"/>
    <p:sldId id="649" r:id="rId52"/>
  </p:sldIdLst>
  <p:sldSz cx="9144000" cy="5143500" type="screen16x9"/>
  <p:notesSz cx="6858000" cy="9144000"/>
  <p:embeddedFontLst>
    <p:embeddedFont>
      <p:font typeface="Anaheim" panose="020B0604020202020204" charset="0"/>
      <p:regular r:id="rId54"/>
      <p:bold r:id="rId55"/>
    </p:embeddedFont>
    <p:embeddedFont>
      <p:font typeface="Archivo" panose="020B0604020202020204" charset="0"/>
      <p:regular r:id="rId56"/>
      <p:bold r:id="rId57"/>
      <p:italic r:id="rId58"/>
      <p:boldItalic r:id="rId59"/>
    </p:embeddedFont>
    <p:embeddedFont>
      <p:font typeface="DM Sans" pitchFamily="2" charset="0"/>
      <p:regular r:id="rId60"/>
      <p:bold r:id="rId61"/>
      <p:italic r:id="rId62"/>
      <p:boldItalic r:id="rId63"/>
    </p:embeddedFont>
    <p:embeddedFont>
      <p:font typeface="Nunito Light" pitchFamily="2" charset="0"/>
      <p:regular r:id="rId64"/>
      <p:italic r:id="rId65"/>
    </p:embeddedFont>
    <p:embeddedFont>
      <p:font typeface="Tenor Sans" panose="020B0604020202020204" charset="0"/>
      <p:regular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8000"/>
    <a:srgbClr val="FCE1A6"/>
    <a:srgbClr val="F1F1F1"/>
    <a:srgbClr val="E97C51"/>
    <a:srgbClr val="FCA93E"/>
    <a:srgbClr val="EAB328"/>
    <a:srgbClr val="CB5239"/>
    <a:srgbClr val="4B85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918E2F-1901-409A-A4C9-0542AFBA2B9C}" v="680" dt="2024-06-25T18:18:00.871"/>
  </p1510:revLst>
</p1510:revInfo>
</file>

<file path=ppt/tableStyles.xml><?xml version="1.0" encoding="utf-8"?>
<a:tblStyleLst xmlns:a="http://schemas.openxmlformats.org/drawingml/2006/main" def="{2ACDB613-B49A-4B8F-8217-04A48501F66F}">
  <a:tblStyle styleId="{2ACDB613-B49A-4B8F-8217-04A48501F6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F9DDFF-E39D-4BEB-B802-1AEB425D67C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8" autoAdjust="0"/>
    <p:restoredTop sz="93066" autoAdjust="0"/>
  </p:normalViewPr>
  <p:slideViewPr>
    <p:cSldViewPr snapToGrid="0">
      <p:cViewPr varScale="1">
        <p:scale>
          <a:sx n="101" d="100"/>
          <a:sy n="101" d="100"/>
        </p:scale>
        <p:origin x="730" y="77"/>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5fb74a3720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5fb74a372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 vào nút mũi tên để chuyển đến slide Khởi động.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353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425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6109186d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6109186d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9123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73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6109186d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6109186d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502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6109186d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6109186d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280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2739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88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858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42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106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89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62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42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629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0511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3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231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80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các quốc huy để chuyển sang slide câu hỏi.</a:t>
            </a:r>
          </a:p>
          <a:p>
            <a:pPr marL="171450" lvl="0" indent="-171450" algn="l" rtl="0">
              <a:spcBef>
                <a:spcPts val="0"/>
              </a:spcBef>
              <a:spcAft>
                <a:spcPts val="0"/>
              </a:spcAft>
            </a:pPr>
            <a:r>
              <a:rPr lang="en-US"/>
              <a:t>Nhấn vào hình ngôi sao để sắp xếp các nước vào từng Khối.</a:t>
            </a:r>
          </a:p>
          <a:p>
            <a:pPr marL="171450" lvl="0" indent="-171450" algn="l" rtl="0">
              <a:spcBef>
                <a:spcPts val="0"/>
              </a:spcBef>
              <a:spcAft>
                <a:spcPts val="0"/>
              </a:spcAft>
            </a:pPr>
            <a:r>
              <a:rPr lang="en-US"/>
              <a:t>Nhấn dấu x để chuyển sang slide bài học tiếp theo.</a:t>
            </a:r>
            <a:endParaRPr/>
          </a:p>
        </p:txBody>
      </p:sp>
    </p:spTree>
    <p:extLst>
      <p:ext uri="{BB962C8B-B14F-4D97-AF65-F5344CB8AC3E}">
        <p14:creationId xmlns:p14="http://schemas.microsoft.com/office/powerpoint/2010/main" val="353526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796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501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712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495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4784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370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694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43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556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65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464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6109186d8e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6109186d8e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826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6109186d8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6109186d8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114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6109186d8e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6109186d8e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628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470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6109186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6109186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54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48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6109186d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6109186d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09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6109186d8e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6109186d8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89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6109186d8e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6109186d8e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003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 name="Google Shape;10;p2"/>
          <p:cNvSpPr txBox="1">
            <a:spLocks noGrp="1"/>
          </p:cNvSpPr>
          <p:nvPr>
            <p:ph type="ctrTitle"/>
          </p:nvPr>
        </p:nvSpPr>
        <p:spPr>
          <a:xfrm>
            <a:off x="713238" y="1968800"/>
            <a:ext cx="7717500" cy="973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5000">
                <a:latin typeface="Tenor Sans"/>
                <a:ea typeface="Tenor Sans"/>
                <a:cs typeface="Tenor Sans"/>
                <a:sym typeface="Tenor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63" y="3146125"/>
            <a:ext cx="77175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chivo"/>
                <a:ea typeface="Archivo"/>
                <a:cs typeface="Archivo"/>
                <a:sym typeface="Archi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ubTitle" idx="2"/>
          </p:nvPr>
        </p:nvSpPr>
        <p:spPr>
          <a:xfrm>
            <a:off x="5925175" y="897900"/>
            <a:ext cx="2505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Font typeface="DM Sans"/>
              <a:buNone/>
              <a:defRPr sz="2400" b="1">
                <a:solidFill>
                  <a:schemeClr val="lt2"/>
                </a:solidFill>
                <a:latin typeface="Tenor Sans"/>
                <a:ea typeface="Tenor Sans"/>
                <a:cs typeface="Tenor Sans"/>
                <a:sym typeface="Tenor Sans"/>
              </a:defRPr>
            </a:lvl1pPr>
            <a:lvl2pPr lvl="1"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2pPr>
            <a:lvl3pPr lvl="2"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3pPr>
            <a:lvl4pPr lvl="3"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4pPr>
            <a:lvl5pPr lvl="4"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5pPr>
            <a:lvl6pPr lvl="5"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6pPr>
            <a:lvl7pPr lvl="6"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7pPr>
            <a:lvl8pPr lvl="7"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8pPr>
            <a:lvl9pPr lvl="8" algn="ctr" rtl="0">
              <a:lnSpc>
                <a:spcPct val="100000"/>
              </a:lnSpc>
              <a:spcBef>
                <a:spcPts val="0"/>
              </a:spcBef>
              <a:spcAft>
                <a:spcPts val="0"/>
              </a:spcAft>
              <a:buClr>
                <a:schemeClr val="lt2"/>
              </a:buClr>
              <a:buSzPts val="2400"/>
              <a:buFont typeface="DM Sans"/>
              <a:buNone/>
              <a:defRPr sz="2400" b="1">
                <a:solidFill>
                  <a:schemeClr val="lt2"/>
                </a:solidFill>
                <a:latin typeface="DM Sans"/>
                <a:ea typeface="DM Sans"/>
                <a:cs typeface="DM Sans"/>
                <a:sym typeface="DM Sans"/>
              </a:defRPr>
            </a:lvl9pPr>
          </a:lstStyle>
          <a:p>
            <a:endParaRPr/>
          </a:p>
        </p:txBody>
      </p:sp>
      <p:pic>
        <p:nvPicPr>
          <p:cNvPr id="13" name="Google Shape;13;p2"/>
          <p:cNvPicPr preferRelativeResize="0"/>
          <p:nvPr/>
        </p:nvPicPr>
        <p:blipFill rotWithShape="1">
          <a:blip r:embed="rId3">
            <a:alphaModFix/>
          </a:blip>
          <a:srcRect/>
          <a:stretch/>
        </p:blipFill>
        <p:spPr>
          <a:xfrm rot="-822040">
            <a:off x="6834883" y="4092627"/>
            <a:ext cx="3052669" cy="1715332"/>
          </a:xfrm>
          <a:prstGeom prst="rect">
            <a:avLst/>
          </a:prstGeom>
          <a:noFill/>
          <a:ln>
            <a:noFill/>
          </a:ln>
        </p:spPr>
      </p:pic>
      <p:pic>
        <p:nvPicPr>
          <p:cNvPr id="14" name="Google Shape;14;p2"/>
          <p:cNvPicPr preferRelativeResize="0"/>
          <p:nvPr/>
        </p:nvPicPr>
        <p:blipFill>
          <a:blip r:embed="rId4">
            <a:alphaModFix/>
          </a:blip>
          <a:stretch>
            <a:fillRect/>
          </a:stretch>
        </p:blipFill>
        <p:spPr>
          <a:xfrm rot="-899998">
            <a:off x="-643351" y="-532638"/>
            <a:ext cx="3058254"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5"/>
        <p:cNvGrpSpPr/>
        <p:nvPr/>
      </p:nvGrpSpPr>
      <p:grpSpPr>
        <a:xfrm>
          <a:off x="0" y="0"/>
          <a:ext cx="0" cy="0"/>
          <a:chOff x="0" y="0"/>
          <a:chExt cx="0" cy="0"/>
        </a:xfrm>
      </p:grpSpPr>
      <p:pic>
        <p:nvPicPr>
          <p:cNvPr id="106" name="Google Shape;106;p19"/>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7" name="Google Shape;107;p19"/>
          <p:cNvSpPr txBox="1">
            <a:spLocks noGrp="1"/>
          </p:cNvSpPr>
          <p:nvPr>
            <p:ph type="title"/>
          </p:nvPr>
        </p:nvSpPr>
        <p:spPr>
          <a:xfrm>
            <a:off x="720000" y="445025"/>
            <a:ext cx="7710900" cy="1157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 name="Google Shape;108;p19"/>
          <p:cNvSpPr txBox="1">
            <a:spLocks noGrp="1"/>
          </p:cNvSpPr>
          <p:nvPr>
            <p:ph type="subTitle" idx="1"/>
          </p:nvPr>
        </p:nvSpPr>
        <p:spPr>
          <a:xfrm>
            <a:off x="4463175" y="2537275"/>
            <a:ext cx="3494400" cy="97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9"/>
          <p:cNvSpPr>
            <a:spLocks noGrp="1"/>
          </p:cNvSpPr>
          <p:nvPr>
            <p:ph type="pic" idx="2"/>
          </p:nvPr>
        </p:nvSpPr>
        <p:spPr>
          <a:xfrm>
            <a:off x="720000" y="1602325"/>
            <a:ext cx="2844300" cy="2844300"/>
          </a:xfrm>
          <a:prstGeom prst="ellipse">
            <a:avLst/>
          </a:prstGeom>
          <a:noFill/>
          <a:ln>
            <a:noFill/>
          </a:ln>
        </p:spPr>
      </p:sp>
      <p:pic>
        <p:nvPicPr>
          <p:cNvPr id="110" name="Google Shape;110;p19"/>
          <p:cNvPicPr preferRelativeResize="0"/>
          <p:nvPr/>
        </p:nvPicPr>
        <p:blipFill>
          <a:blip r:embed="rId3">
            <a:alphaModFix/>
          </a:blip>
          <a:stretch>
            <a:fillRect/>
          </a:stretch>
        </p:blipFill>
        <p:spPr>
          <a:xfrm rot="-805274">
            <a:off x="8115249" y="3248211"/>
            <a:ext cx="3058258" cy="1718475"/>
          </a:xfrm>
          <a:prstGeom prst="rect">
            <a:avLst/>
          </a:prstGeom>
          <a:noFill/>
          <a:ln>
            <a:noFill/>
          </a:ln>
        </p:spPr>
      </p:pic>
      <p:pic>
        <p:nvPicPr>
          <p:cNvPr id="111" name="Google Shape;111;p19"/>
          <p:cNvPicPr preferRelativeResize="0"/>
          <p:nvPr/>
        </p:nvPicPr>
        <p:blipFill rotWithShape="1">
          <a:blip r:embed="rId4">
            <a:alphaModFix/>
          </a:blip>
          <a:srcRect/>
          <a:stretch/>
        </p:blipFill>
        <p:spPr>
          <a:xfrm rot="163998">
            <a:off x="-2128605" y="4227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1"/>
        <p:cNvGrpSpPr/>
        <p:nvPr/>
      </p:nvGrpSpPr>
      <p:grpSpPr>
        <a:xfrm>
          <a:off x="0" y="0"/>
          <a:ext cx="0" cy="0"/>
          <a:chOff x="0" y="0"/>
          <a:chExt cx="0" cy="0"/>
        </a:xfrm>
      </p:grpSpPr>
      <p:pic>
        <p:nvPicPr>
          <p:cNvPr id="132" name="Google Shape;132;p2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33" name="Google Shape;133;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23"/>
          <p:cNvSpPr txBox="1">
            <a:spLocks noGrp="1"/>
          </p:cNvSpPr>
          <p:nvPr>
            <p:ph type="subTitle" idx="1"/>
          </p:nvPr>
        </p:nvSpPr>
        <p:spPr>
          <a:xfrm>
            <a:off x="4832039" y="2069175"/>
            <a:ext cx="3254100" cy="19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subTitle" idx="2"/>
          </p:nvPr>
        </p:nvSpPr>
        <p:spPr>
          <a:xfrm>
            <a:off x="1057861" y="2069175"/>
            <a:ext cx="3254100" cy="19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36" name="Google Shape;136;p23"/>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137" name="Google Shape;137;p23"/>
          <p:cNvPicPr preferRelativeResize="0"/>
          <p:nvPr/>
        </p:nvPicPr>
        <p:blipFill rotWithShape="1">
          <a:blip r:embed="rId4">
            <a:alphaModFix/>
          </a:blip>
          <a:srcRect/>
          <a:stretch/>
        </p:blipFill>
        <p:spPr>
          <a:xfrm rot="163998">
            <a:off x="-122380" y="43970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138"/>
        <p:cNvGrpSpPr/>
        <p:nvPr/>
      </p:nvGrpSpPr>
      <p:grpSpPr>
        <a:xfrm>
          <a:off x="0" y="0"/>
          <a:ext cx="0" cy="0"/>
          <a:chOff x="0" y="0"/>
          <a:chExt cx="0" cy="0"/>
        </a:xfrm>
      </p:grpSpPr>
      <p:pic>
        <p:nvPicPr>
          <p:cNvPr id="139" name="Google Shape;139;p2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40" name="Google Shape;14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24"/>
          <p:cNvSpPr txBox="1">
            <a:spLocks noGrp="1"/>
          </p:cNvSpPr>
          <p:nvPr>
            <p:ph type="body" idx="1"/>
          </p:nvPr>
        </p:nvSpPr>
        <p:spPr>
          <a:xfrm>
            <a:off x="720000" y="1399925"/>
            <a:ext cx="3693900" cy="3079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142" name="Google Shape;142;p24"/>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143" name="Google Shape;143;p24"/>
          <p:cNvPicPr preferRelativeResize="0"/>
          <p:nvPr/>
        </p:nvPicPr>
        <p:blipFill rotWithShape="1">
          <a:blip r:embed="rId4">
            <a:alphaModFix/>
          </a:blip>
          <a:srcRect/>
          <a:stretch/>
        </p:blipFill>
        <p:spPr>
          <a:xfrm rot="163998">
            <a:off x="-122380" y="4549478"/>
            <a:ext cx="3052668" cy="1715331"/>
          </a:xfrm>
          <a:prstGeom prst="rect">
            <a:avLst/>
          </a:prstGeom>
          <a:noFill/>
          <a:ln>
            <a:noFill/>
          </a:ln>
        </p:spPr>
      </p:pic>
      <p:sp>
        <p:nvSpPr>
          <p:cNvPr id="144" name="Google Shape;144;p24"/>
          <p:cNvSpPr txBox="1">
            <a:spLocks noGrp="1"/>
          </p:cNvSpPr>
          <p:nvPr>
            <p:ph type="body" idx="2"/>
          </p:nvPr>
        </p:nvSpPr>
        <p:spPr>
          <a:xfrm>
            <a:off x="4736875" y="1399925"/>
            <a:ext cx="3693900" cy="3079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03"/>
        <p:cNvGrpSpPr/>
        <p:nvPr/>
      </p:nvGrpSpPr>
      <p:grpSpPr>
        <a:xfrm>
          <a:off x="0" y="0"/>
          <a:ext cx="0" cy="0"/>
          <a:chOff x="0" y="0"/>
          <a:chExt cx="0" cy="0"/>
        </a:xfrm>
      </p:grpSpPr>
      <p:pic>
        <p:nvPicPr>
          <p:cNvPr id="204" name="Google Shape;204;p30"/>
          <p:cNvPicPr preferRelativeResize="0"/>
          <p:nvPr/>
        </p:nvPicPr>
        <p:blipFill>
          <a:blip r:embed="rId2">
            <a:alphaModFix amt="32000"/>
          </a:blip>
          <a:stretch>
            <a:fillRect/>
          </a:stretch>
        </p:blipFill>
        <p:spPr>
          <a:xfrm>
            <a:off x="0" y="2675"/>
            <a:ext cx="9144001" cy="5138146"/>
          </a:xfrm>
          <a:prstGeom prst="rect">
            <a:avLst/>
          </a:prstGeom>
          <a:noFill/>
          <a:ln>
            <a:noFill/>
          </a:ln>
        </p:spPr>
      </p:pic>
      <p:pic>
        <p:nvPicPr>
          <p:cNvPr id="205" name="Google Shape;205;p30"/>
          <p:cNvPicPr preferRelativeResize="0"/>
          <p:nvPr/>
        </p:nvPicPr>
        <p:blipFill>
          <a:blip r:embed="rId3">
            <a:alphaModFix/>
          </a:blip>
          <a:stretch>
            <a:fillRect/>
          </a:stretch>
        </p:blipFill>
        <p:spPr>
          <a:xfrm rot="2436136">
            <a:off x="7577524" y="-571913"/>
            <a:ext cx="3058257" cy="1718476"/>
          </a:xfrm>
          <a:prstGeom prst="rect">
            <a:avLst/>
          </a:prstGeom>
          <a:noFill/>
          <a:ln>
            <a:noFill/>
          </a:ln>
        </p:spPr>
      </p:pic>
      <p:pic>
        <p:nvPicPr>
          <p:cNvPr id="206" name="Google Shape;206;p30"/>
          <p:cNvPicPr preferRelativeResize="0"/>
          <p:nvPr/>
        </p:nvPicPr>
        <p:blipFill rotWithShape="1">
          <a:blip r:embed="rId4">
            <a:alphaModFix/>
          </a:blip>
          <a:srcRect/>
          <a:stretch/>
        </p:blipFill>
        <p:spPr>
          <a:xfrm rot="163998">
            <a:off x="-122380" y="4397078"/>
            <a:ext cx="3052668" cy="17153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7"/>
        <p:cNvGrpSpPr/>
        <p:nvPr/>
      </p:nvGrpSpPr>
      <p:grpSpPr>
        <a:xfrm>
          <a:off x="0" y="0"/>
          <a:ext cx="0" cy="0"/>
          <a:chOff x="0" y="0"/>
          <a:chExt cx="0" cy="0"/>
        </a:xfrm>
      </p:grpSpPr>
      <p:pic>
        <p:nvPicPr>
          <p:cNvPr id="208" name="Google Shape;208;p31"/>
          <p:cNvPicPr preferRelativeResize="0"/>
          <p:nvPr/>
        </p:nvPicPr>
        <p:blipFill>
          <a:blip r:embed="rId2">
            <a:alphaModFix amt="32000"/>
          </a:blip>
          <a:stretch>
            <a:fillRect/>
          </a:stretch>
        </p:blipFill>
        <p:spPr>
          <a:xfrm>
            <a:off x="0" y="2675"/>
            <a:ext cx="9144001" cy="5138146"/>
          </a:xfrm>
          <a:prstGeom prst="rect">
            <a:avLst/>
          </a:prstGeom>
          <a:noFill/>
          <a:ln>
            <a:noFill/>
          </a:ln>
        </p:spPr>
      </p:pic>
      <p:pic>
        <p:nvPicPr>
          <p:cNvPr id="209" name="Google Shape;209;p31"/>
          <p:cNvPicPr preferRelativeResize="0"/>
          <p:nvPr/>
        </p:nvPicPr>
        <p:blipFill rotWithShape="1">
          <a:blip r:embed="rId3">
            <a:alphaModFix/>
          </a:blip>
          <a:srcRect/>
          <a:stretch/>
        </p:blipFill>
        <p:spPr>
          <a:xfrm rot="163998">
            <a:off x="7557170" y="5678"/>
            <a:ext cx="3052668" cy="1715331"/>
          </a:xfrm>
          <a:prstGeom prst="rect">
            <a:avLst/>
          </a:prstGeom>
          <a:noFill/>
          <a:ln>
            <a:noFill/>
          </a:ln>
        </p:spPr>
      </p:pic>
      <p:pic>
        <p:nvPicPr>
          <p:cNvPr id="210" name="Google Shape;210;p31"/>
          <p:cNvPicPr preferRelativeResize="0"/>
          <p:nvPr/>
        </p:nvPicPr>
        <p:blipFill>
          <a:blip r:embed="rId4">
            <a:alphaModFix/>
          </a:blip>
          <a:stretch>
            <a:fillRect/>
          </a:stretch>
        </p:blipFill>
        <p:spPr>
          <a:xfrm rot="2436136">
            <a:off x="-959251" y="4047712"/>
            <a:ext cx="3058257"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4"/>
        <p:cNvGrpSpPr/>
        <p:nvPr/>
      </p:nvGrpSpPr>
      <p:grpSpPr>
        <a:xfrm>
          <a:off x="0" y="0"/>
          <a:ext cx="0" cy="0"/>
          <a:chOff x="0" y="0"/>
          <a:chExt cx="0" cy="0"/>
        </a:xfrm>
      </p:grpSpPr>
      <p:pic>
        <p:nvPicPr>
          <p:cNvPr id="125" name="Google Shape;125;p22"/>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26" name="Google Shape;12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22"/>
          <p:cNvSpPr txBox="1">
            <a:spLocks noGrp="1"/>
          </p:cNvSpPr>
          <p:nvPr>
            <p:ph type="subTitle" idx="1"/>
          </p:nvPr>
        </p:nvSpPr>
        <p:spPr>
          <a:xfrm>
            <a:off x="5057738" y="3339750"/>
            <a:ext cx="2640000" cy="117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subTitle" idx="2"/>
          </p:nvPr>
        </p:nvSpPr>
        <p:spPr>
          <a:xfrm>
            <a:off x="1446262" y="3339750"/>
            <a:ext cx="2640000" cy="117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2"/>
          <p:cNvSpPr txBox="1">
            <a:spLocks noGrp="1"/>
          </p:cNvSpPr>
          <p:nvPr>
            <p:ph type="subTitle" idx="3"/>
          </p:nvPr>
        </p:nvSpPr>
        <p:spPr>
          <a:xfrm>
            <a:off x="1446262" y="285705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0" name="Google Shape;130;p22"/>
          <p:cNvSpPr txBox="1">
            <a:spLocks noGrp="1"/>
          </p:cNvSpPr>
          <p:nvPr>
            <p:ph type="subTitle" idx="4"/>
          </p:nvPr>
        </p:nvSpPr>
        <p:spPr>
          <a:xfrm>
            <a:off x="5057738" y="285705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378603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18"/>
        <p:cNvGrpSpPr/>
        <p:nvPr/>
      </p:nvGrpSpPr>
      <p:grpSpPr>
        <a:xfrm>
          <a:off x="0" y="0"/>
          <a:ext cx="0" cy="0"/>
          <a:chOff x="0" y="0"/>
          <a:chExt cx="0" cy="0"/>
        </a:xfrm>
      </p:grpSpPr>
      <p:pic>
        <p:nvPicPr>
          <p:cNvPr id="119" name="Google Shape;119;p21"/>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20" name="Google Shape;120;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 name="Google Shape;121;p21"/>
          <p:cNvSpPr txBox="1">
            <a:spLocks noGrp="1"/>
          </p:cNvSpPr>
          <p:nvPr>
            <p:ph type="subTitle" idx="1"/>
          </p:nvPr>
        </p:nvSpPr>
        <p:spPr>
          <a:xfrm>
            <a:off x="1231625" y="3969175"/>
            <a:ext cx="6680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2" name="Google Shape;122;p21"/>
          <p:cNvPicPr preferRelativeResize="0"/>
          <p:nvPr/>
        </p:nvPicPr>
        <p:blipFill>
          <a:blip r:embed="rId3">
            <a:alphaModFix/>
          </a:blip>
          <a:stretch>
            <a:fillRect/>
          </a:stretch>
        </p:blipFill>
        <p:spPr>
          <a:xfrm rot="2436136">
            <a:off x="-1839076" y="-986963"/>
            <a:ext cx="3058257" cy="1718476"/>
          </a:xfrm>
          <a:prstGeom prst="rect">
            <a:avLst/>
          </a:prstGeom>
          <a:noFill/>
          <a:ln>
            <a:noFill/>
          </a:ln>
        </p:spPr>
      </p:pic>
      <p:pic>
        <p:nvPicPr>
          <p:cNvPr id="123" name="Google Shape;123;p21"/>
          <p:cNvPicPr preferRelativeResize="0"/>
          <p:nvPr/>
        </p:nvPicPr>
        <p:blipFill rotWithShape="1">
          <a:blip r:embed="rId4">
            <a:alphaModFix/>
          </a:blip>
          <a:srcRect/>
          <a:stretch/>
        </p:blipFill>
        <p:spPr>
          <a:xfrm rot="163998">
            <a:off x="8094370" y="2182028"/>
            <a:ext cx="3052668" cy="1715331"/>
          </a:xfrm>
          <a:prstGeom prst="rect">
            <a:avLst/>
          </a:prstGeom>
          <a:noFill/>
          <a:ln>
            <a:noFill/>
          </a:ln>
        </p:spPr>
      </p:pic>
    </p:spTree>
    <p:extLst>
      <p:ext uri="{BB962C8B-B14F-4D97-AF65-F5344CB8AC3E}">
        <p14:creationId xmlns:p14="http://schemas.microsoft.com/office/powerpoint/2010/main" val="56909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1806650" y="445025"/>
            <a:ext cx="5397600" cy="12870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615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9"/>
        <p:cNvGrpSpPr/>
        <p:nvPr/>
      </p:nvGrpSpPr>
      <p:grpSpPr>
        <a:xfrm>
          <a:off x="0" y="0"/>
          <a:ext cx="0" cy="0"/>
          <a:chOff x="0" y="0"/>
          <a:chExt cx="0" cy="0"/>
        </a:xfrm>
      </p:grpSpPr>
      <p:pic>
        <p:nvPicPr>
          <p:cNvPr id="100" name="Google Shape;100;p1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01" name="Google Shape;101;p18"/>
          <p:cNvSpPr txBox="1">
            <a:spLocks noGrp="1"/>
          </p:cNvSpPr>
          <p:nvPr>
            <p:ph type="title"/>
          </p:nvPr>
        </p:nvSpPr>
        <p:spPr>
          <a:xfrm>
            <a:off x="4921495" y="3657088"/>
            <a:ext cx="3509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3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2" name="Google Shape;102;p18"/>
          <p:cNvSpPr txBox="1">
            <a:spLocks noGrp="1"/>
          </p:cNvSpPr>
          <p:nvPr>
            <p:ph type="subTitle" idx="1"/>
          </p:nvPr>
        </p:nvSpPr>
        <p:spPr>
          <a:xfrm>
            <a:off x="713225" y="1683213"/>
            <a:ext cx="77175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103" name="Google Shape;103;p18"/>
          <p:cNvPicPr preferRelativeResize="0"/>
          <p:nvPr/>
        </p:nvPicPr>
        <p:blipFill rotWithShape="1">
          <a:blip r:embed="rId3">
            <a:alphaModFix/>
          </a:blip>
          <a:srcRect/>
          <a:stretch/>
        </p:blipFill>
        <p:spPr>
          <a:xfrm rot="163998">
            <a:off x="7256120" y="-103922"/>
            <a:ext cx="3052668" cy="1715331"/>
          </a:xfrm>
          <a:prstGeom prst="rect">
            <a:avLst/>
          </a:prstGeom>
          <a:noFill/>
          <a:ln>
            <a:noFill/>
          </a:ln>
        </p:spPr>
      </p:pic>
      <p:pic>
        <p:nvPicPr>
          <p:cNvPr id="104" name="Google Shape;104;p18"/>
          <p:cNvPicPr preferRelativeResize="0"/>
          <p:nvPr/>
        </p:nvPicPr>
        <p:blipFill>
          <a:blip r:embed="rId4">
            <a:alphaModFix/>
          </a:blip>
          <a:stretch>
            <a:fillRect/>
          </a:stretch>
        </p:blipFill>
        <p:spPr>
          <a:xfrm rot="742382">
            <a:off x="-587826" y="4177161"/>
            <a:ext cx="3058259" cy="1718475"/>
          </a:xfrm>
          <a:prstGeom prst="rect">
            <a:avLst/>
          </a:prstGeom>
          <a:noFill/>
          <a:ln>
            <a:noFill/>
          </a:ln>
        </p:spPr>
      </p:pic>
    </p:spTree>
    <p:extLst>
      <p:ext uri="{BB962C8B-B14F-4D97-AF65-F5344CB8AC3E}">
        <p14:creationId xmlns:p14="http://schemas.microsoft.com/office/powerpoint/2010/main" val="328966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9"/>
        <p:cNvGrpSpPr/>
        <p:nvPr/>
      </p:nvGrpSpPr>
      <p:grpSpPr>
        <a:xfrm>
          <a:off x="0" y="0"/>
          <a:ext cx="0" cy="0"/>
          <a:chOff x="0" y="0"/>
          <a:chExt cx="0" cy="0"/>
        </a:xfrm>
      </p:grpSpPr>
      <p:pic>
        <p:nvPicPr>
          <p:cNvPr id="90" name="Google Shape;90;p1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91" name="Google Shape;9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92" name="Google Shape;92;p16"/>
          <p:cNvPicPr preferRelativeResize="0"/>
          <p:nvPr/>
        </p:nvPicPr>
        <p:blipFill rotWithShape="1">
          <a:blip r:embed="rId3">
            <a:alphaModFix/>
          </a:blip>
          <a:srcRect/>
          <a:stretch/>
        </p:blipFill>
        <p:spPr>
          <a:xfrm rot="-178377">
            <a:off x="8266945" y="3872427"/>
            <a:ext cx="3052670" cy="1715331"/>
          </a:xfrm>
          <a:prstGeom prst="rect">
            <a:avLst/>
          </a:prstGeom>
          <a:noFill/>
          <a:ln>
            <a:noFill/>
          </a:ln>
        </p:spPr>
      </p:pic>
      <p:pic>
        <p:nvPicPr>
          <p:cNvPr id="93" name="Google Shape;93;p16"/>
          <p:cNvPicPr preferRelativeResize="0"/>
          <p:nvPr/>
        </p:nvPicPr>
        <p:blipFill>
          <a:blip r:embed="rId4">
            <a:alphaModFix/>
          </a:blip>
          <a:stretch>
            <a:fillRect/>
          </a:stretch>
        </p:blipFill>
        <p:spPr>
          <a:xfrm rot="-1157220">
            <a:off x="-542037" y="-1068089"/>
            <a:ext cx="3058250" cy="1718474"/>
          </a:xfrm>
          <a:prstGeom prst="rect">
            <a:avLst/>
          </a:prstGeom>
          <a:noFill/>
          <a:ln>
            <a:noFill/>
          </a:ln>
        </p:spPr>
      </p:pic>
    </p:spTree>
    <p:extLst>
      <p:ext uri="{BB962C8B-B14F-4D97-AF65-F5344CB8AC3E}">
        <p14:creationId xmlns:p14="http://schemas.microsoft.com/office/powerpoint/2010/main" val="121244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7" name="Google Shape;17;p3"/>
          <p:cNvSpPr txBox="1">
            <a:spLocks noGrp="1"/>
          </p:cNvSpPr>
          <p:nvPr>
            <p:ph type="title"/>
          </p:nvPr>
        </p:nvSpPr>
        <p:spPr>
          <a:xfrm>
            <a:off x="974000" y="2323225"/>
            <a:ext cx="4230600" cy="151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974000" y="783138"/>
            <a:ext cx="1652100" cy="1089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72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txBox="1">
            <a:spLocks noGrp="1"/>
          </p:cNvSpPr>
          <p:nvPr>
            <p:ph type="subTitle" idx="1"/>
          </p:nvPr>
        </p:nvSpPr>
        <p:spPr>
          <a:xfrm>
            <a:off x="974000" y="3985375"/>
            <a:ext cx="42306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6"/>
        <p:cNvGrpSpPr/>
        <p:nvPr/>
      </p:nvGrpSpPr>
      <p:grpSpPr>
        <a:xfrm>
          <a:off x="0" y="0"/>
          <a:ext cx="0" cy="0"/>
          <a:chOff x="0" y="0"/>
          <a:chExt cx="0" cy="0"/>
        </a:xfrm>
      </p:grpSpPr>
      <p:pic>
        <p:nvPicPr>
          <p:cNvPr id="187" name="Google Shape;187;p28"/>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188" name="Google Shape;188;p28"/>
          <p:cNvSpPr txBox="1">
            <a:spLocks noGrp="1"/>
          </p:cNvSpPr>
          <p:nvPr>
            <p:ph type="title" hasCustomPrompt="1"/>
          </p:nvPr>
        </p:nvSpPr>
        <p:spPr>
          <a:xfrm>
            <a:off x="2223600" y="555682"/>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8"/>
          <p:cNvSpPr txBox="1">
            <a:spLocks noGrp="1"/>
          </p:cNvSpPr>
          <p:nvPr>
            <p:ph type="subTitle" idx="1"/>
          </p:nvPr>
        </p:nvSpPr>
        <p:spPr>
          <a:xfrm>
            <a:off x="2223600" y="124460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0" name="Google Shape;190;p28"/>
          <p:cNvSpPr txBox="1">
            <a:spLocks noGrp="1"/>
          </p:cNvSpPr>
          <p:nvPr>
            <p:ph type="title" idx="2" hasCustomPrompt="1"/>
          </p:nvPr>
        </p:nvSpPr>
        <p:spPr>
          <a:xfrm>
            <a:off x="2223600" y="2022387"/>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8"/>
          <p:cNvSpPr txBox="1">
            <a:spLocks noGrp="1"/>
          </p:cNvSpPr>
          <p:nvPr>
            <p:ph type="subTitle" idx="3"/>
          </p:nvPr>
        </p:nvSpPr>
        <p:spPr>
          <a:xfrm>
            <a:off x="2223600" y="271131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92" name="Google Shape;192;p28"/>
          <p:cNvSpPr txBox="1">
            <a:spLocks noGrp="1"/>
          </p:cNvSpPr>
          <p:nvPr>
            <p:ph type="title" idx="4" hasCustomPrompt="1"/>
          </p:nvPr>
        </p:nvSpPr>
        <p:spPr>
          <a:xfrm>
            <a:off x="2223600" y="3489093"/>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3" name="Google Shape;193;p28"/>
          <p:cNvSpPr txBox="1">
            <a:spLocks noGrp="1"/>
          </p:cNvSpPr>
          <p:nvPr>
            <p:ph type="subTitle" idx="5"/>
          </p:nvPr>
        </p:nvSpPr>
        <p:spPr>
          <a:xfrm>
            <a:off x="2223600" y="4178021"/>
            <a:ext cx="4696800" cy="409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pic>
        <p:nvPicPr>
          <p:cNvPr id="194" name="Google Shape;194;p28"/>
          <p:cNvPicPr preferRelativeResize="0"/>
          <p:nvPr/>
        </p:nvPicPr>
        <p:blipFill>
          <a:blip r:embed="rId3">
            <a:alphaModFix/>
          </a:blip>
          <a:stretch>
            <a:fillRect/>
          </a:stretch>
        </p:blipFill>
        <p:spPr>
          <a:xfrm rot="-4988916">
            <a:off x="-1208178" y="1630299"/>
            <a:ext cx="3058258" cy="1718475"/>
          </a:xfrm>
          <a:prstGeom prst="rect">
            <a:avLst/>
          </a:prstGeom>
          <a:noFill/>
          <a:ln>
            <a:noFill/>
          </a:ln>
        </p:spPr>
      </p:pic>
      <p:pic>
        <p:nvPicPr>
          <p:cNvPr id="195" name="Google Shape;195;p28"/>
          <p:cNvPicPr preferRelativeResize="0"/>
          <p:nvPr/>
        </p:nvPicPr>
        <p:blipFill rotWithShape="1">
          <a:blip r:embed="rId4">
            <a:alphaModFix/>
          </a:blip>
          <a:srcRect/>
          <a:stretch/>
        </p:blipFill>
        <p:spPr>
          <a:xfrm rot="4885036">
            <a:off x="7471696" y="1797302"/>
            <a:ext cx="3052667" cy="1715332"/>
          </a:xfrm>
          <a:prstGeom prst="rect">
            <a:avLst/>
          </a:prstGeom>
          <a:noFill/>
          <a:ln>
            <a:noFill/>
          </a:ln>
        </p:spPr>
      </p:pic>
    </p:spTree>
    <p:extLst>
      <p:ext uri="{BB962C8B-B14F-4D97-AF65-F5344CB8AC3E}">
        <p14:creationId xmlns:p14="http://schemas.microsoft.com/office/powerpoint/2010/main" val="21156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pic>
        <p:nvPicPr>
          <p:cNvPr id="25" name="Google Shape;25;p5"/>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26" name="Google Shape;2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5"/>
          <p:cNvSpPr txBox="1">
            <a:spLocks noGrp="1"/>
          </p:cNvSpPr>
          <p:nvPr>
            <p:ph type="subTitle" idx="1"/>
          </p:nvPr>
        </p:nvSpPr>
        <p:spPr>
          <a:xfrm>
            <a:off x="5055246" y="403129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5"/>
          <p:cNvSpPr txBox="1">
            <a:spLocks noGrp="1"/>
          </p:cNvSpPr>
          <p:nvPr>
            <p:ph type="subTitle" idx="2"/>
          </p:nvPr>
        </p:nvSpPr>
        <p:spPr>
          <a:xfrm>
            <a:off x="1583154" y="403129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3"/>
          </p:nvPr>
        </p:nvSpPr>
        <p:spPr>
          <a:xfrm>
            <a:off x="5055246" y="35348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0" name="Google Shape;30;p5"/>
          <p:cNvSpPr txBox="1">
            <a:spLocks noGrp="1"/>
          </p:cNvSpPr>
          <p:nvPr>
            <p:ph type="subTitle" idx="4"/>
          </p:nvPr>
        </p:nvSpPr>
        <p:spPr>
          <a:xfrm>
            <a:off x="1583154" y="35348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31" name="Google Shape;31;p5"/>
          <p:cNvPicPr preferRelativeResize="0"/>
          <p:nvPr/>
        </p:nvPicPr>
        <p:blipFill rotWithShape="1">
          <a:blip r:embed="rId3">
            <a:alphaModFix/>
          </a:blip>
          <a:srcRect/>
          <a:stretch/>
        </p:blipFill>
        <p:spPr>
          <a:xfrm rot="-822040">
            <a:off x="7867858" y="3985302"/>
            <a:ext cx="3052669" cy="1715332"/>
          </a:xfrm>
          <a:prstGeom prst="rect">
            <a:avLst/>
          </a:prstGeom>
          <a:noFill/>
          <a:ln>
            <a:noFill/>
          </a:ln>
        </p:spPr>
      </p:pic>
      <p:pic>
        <p:nvPicPr>
          <p:cNvPr id="32" name="Google Shape;32;p5"/>
          <p:cNvPicPr preferRelativeResize="0"/>
          <p:nvPr/>
        </p:nvPicPr>
        <p:blipFill>
          <a:blip r:embed="rId4">
            <a:alphaModFix/>
          </a:blip>
          <a:stretch>
            <a:fillRect/>
          </a:stretch>
        </p:blipFill>
        <p:spPr>
          <a:xfrm rot="-899998">
            <a:off x="-1139726" y="-868013"/>
            <a:ext cx="3058254"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pic>
        <p:nvPicPr>
          <p:cNvPr id="34" name="Google Shape;34;p6"/>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35" name="Google Shape;3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6" name="Google Shape;36;p6"/>
          <p:cNvPicPr preferRelativeResize="0"/>
          <p:nvPr/>
        </p:nvPicPr>
        <p:blipFill rotWithShape="1">
          <a:blip r:embed="rId3">
            <a:alphaModFix/>
          </a:blip>
          <a:srcRect/>
          <a:stretch/>
        </p:blipFill>
        <p:spPr>
          <a:xfrm rot="-822040">
            <a:off x="-1919067" y="4326552"/>
            <a:ext cx="3052669" cy="1715332"/>
          </a:xfrm>
          <a:prstGeom prst="rect">
            <a:avLst/>
          </a:prstGeom>
          <a:noFill/>
          <a:ln>
            <a:noFill/>
          </a:ln>
        </p:spPr>
      </p:pic>
      <p:pic>
        <p:nvPicPr>
          <p:cNvPr id="37" name="Google Shape;37;p6"/>
          <p:cNvPicPr preferRelativeResize="0"/>
          <p:nvPr/>
        </p:nvPicPr>
        <p:blipFill>
          <a:blip r:embed="rId4">
            <a:alphaModFix/>
          </a:blip>
          <a:stretch>
            <a:fillRect/>
          </a:stretch>
        </p:blipFill>
        <p:spPr>
          <a:xfrm rot="2210637">
            <a:off x="7302050" y="-942188"/>
            <a:ext cx="3058251"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mt="32000"/>
          </a:blip>
          <a:stretch>
            <a:fillRect/>
          </a:stretch>
        </p:blipFill>
        <p:spPr>
          <a:xfrm>
            <a:off x="0" y="2675"/>
            <a:ext cx="9144001" cy="51381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50" name="Google Shape;50;p9"/>
          <p:cNvSpPr txBox="1">
            <a:spLocks noGrp="1"/>
          </p:cNvSpPr>
          <p:nvPr>
            <p:ph type="title"/>
          </p:nvPr>
        </p:nvSpPr>
        <p:spPr>
          <a:xfrm>
            <a:off x="2135550" y="2429575"/>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 name="Google Shape;51;p9"/>
          <p:cNvSpPr txBox="1">
            <a:spLocks noGrp="1"/>
          </p:cNvSpPr>
          <p:nvPr>
            <p:ph type="subTitle" idx="1"/>
          </p:nvPr>
        </p:nvSpPr>
        <p:spPr>
          <a:xfrm>
            <a:off x="2135550" y="3693050"/>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
        <p:cNvGrpSpPr/>
        <p:nvPr/>
      </p:nvGrpSpPr>
      <p:grpSpPr>
        <a:xfrm>
          <a:off x="0" y="0"/>
          <a:ext cx="0" cy="0"/>
          <a:chOff x="0" y="0"/>
          <a:chExt cx="0" cy="0"/>
        </a:xfrm>
      </p:grpSpPr>
      <p:pic>
        <p:nvPicPr>
          <p:cNvPr id="63" name="Google Shape;63;p13"/>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64" name="Google Shape;6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13"/>
          <p:cNvSpPr txBox="1">
            <a:spLocks noGrp="1"/>
          </p:cNvSpPr>
          <p:nvPr>
            <p:ph type="subTitle" idx="1"/>
          </p:nvPr>
        </p:nvSpPr>
        <p:spPr>
          <a:xfrm>
            <a:off x="2037274" y="2380611"/>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3"/>
          <p:cNvSpPr txBox="1">
            <a:spLocks noGrp="1"/>
          </p:cNvSpPr>
          <p:nvPr>
            <p:ph type="subTitle" idx="2"/>
          </p:nvPr>
        </p:nvSpPr>
        <p:spPr>
          <a:xfrm>
            <a:off x="6003026" y="2380611"/>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3"/>
          <p:cNvSpPr txBox="1">
            <a:spLocks noGrp="1"/>
          </p:cNvSpPr>
          <p:nvPr>
            <p:ph type="subTitle" idx="3"/>
          </p:nvPr>
        </p:nvSpPr>
        <p:spPr>
          <a:xfrm>
            <a:off x="2037274" y="4026600"/>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3"/>
          <p:cNvSpPr txBox="1">
            <a:spLocks noGrp="1"/>
          </p:cNvSpPr>
          <p:nvPr>
            <p:ph type="subTitle" idx="4"/>
          </p:nvPr>
        </p:nvSpPr>
        <p:spPr>
          <a:xfrm>
            <a:off x="6003026" y="4026600"/>
            <a:ext cx="2148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5" hasCustomPrompt="1"/>
          </p:nvPr>
        </p:nvSpPr>
        <p:spPr>
          <a:xfrm>
            <a:off x="992974" y="164462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a:spLocks noGrp="1"/>
          </p:cNvSpPr>
          <p:nvPr>
            <p:ph type="title" idx="6" hasCustomPrompt="1"/>
          </p:nvPr>
        </p:nvSpPr>
        <p:spPr>
          <a:xfrm>
            <a:off x="992974" y="329017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1" name="Google Shape;71;p13"/>
          <p:cNvSpPr txBox="1">
            <a:spLocks noGrp="1"/>
          </p:cNvSpPr>
          <p:nvPr>
            <p:ph type="title" idx="7" hasCustomPrompt="1"/>
          </p:nvPr>
        </p:nvSpPr>
        <p:spPr>
          <a:xfrm>
            <a:off x="4958799" y="164462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2" name="Google Shape;72;p13"/>
          <p:cNvSpPr txBox="1">
            <a:spLocks noGrp="1"/>
          </p:cNvSpPr>
          <p:nvPr>
            <p:ph type="title" idx="8" hasCustomPrompt="1"/>
          </p:nvPr>
        </p:nvSpPr>
        <p:spPr>
          <a:xfrm>
            <a:off x="4958799" y="3290175"/>
            <a:ext cx="10443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9"/>
          </p:nvPr>
        </p:nvSpPr>
        <p:spPr>
          <a:xfrm>
            <a:off x="2037274" y="164462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4" name="Google Shape;74;p13"/>
          <p:cNvSpPr txBox="1">
            <a:spLocks noGrp="1"/>
          </p:cNvSpPr>
          <p:nvPr>
            <p:ph type="subTitle" idx="13"/>
          </p:nvPr>
        </p:nvSpPr>
        <p:spPr>
          <a:xfrm>
            <a:off x="6003024" y="164462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 name="Google Shape;75;p13"/>
          <p:cNvSpPr txBox="1">
            <a:spLocks noGrp="1"/>
          </p:cNvSpPr>
          <p:nvPr>
            <p:ph type="subTitle" idx="14"/>
          </p:nvPr>
        </p:nvSpPr>
        <p:spPr>
          <a:xfrm>
            <a:off x="2037274" y="329017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6" name="Google Shape;76;p13"/>
          <p:cNvSpPr txBox="1">
            <a:spLocks noGrp="1"/>
          </p:cNvSpPr>
          <p:nvPr>
            <p:ph type="subTitle" idx="15"/>
          </p:nvPr>
        </p:nvSpPr>
        <p:spPr>
          <a:xfrm>
            <a:off x="6003024" y="3290175"/>
            <a:ext cx="2148000" cy="81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300" b="1">
                <a:solidFill>
                  <a:schemeClr val="lt2"/>
                </a:solidFill>
                <a:latin typeface="Tenor Sans"/>
                <a:ea typeface="Tenor Sans"/>
                <a:cs typeface="Tenor Sans"/>
                <a:sym typeface="Tenor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77" name="Google Shape;77;p13"/>
          <p:cNvPicPr preferRelativeResize="0"/>
          <p:nvPr/>
        </p:nvPicPr>
        <p:blipFill rotWithShape="1">
          <a:blip r:embed="rId3">
            <a:alphaModFix/>
          </a:blip>
          <a:srcRect/>
          <a:stretch/>
        </p:blipFill>
        <p:spPr>
          <a:xfrm rot="3824353">
            <a:off x="7835334" y="4048006"/>
            <a:ext cx="3052668" cy="1715331"/>
          </a:xfrm>
          <a:prstGeom prst="rect">
            <a:avLst/>
          </a:prstGeom>
          <a:noFill/>
          <a:ln>
            <a:noFill/>
          </a:ln>
        </p:spPr>
      </p:pic>
      <p:pic>
        <p:nvPicPr>
          <p:cNvPr id="78" name="Google Shape;78;p13"/>
          <p:cNvPicPr preferRelativeResize="0"/>
          <p:nvPr/>
        </p:nvPicPr>
        <p:blipFill>
          <a:blip r:embed="rId4">
            <a:alphaModFix/>
          </a:blip>
          <a:stretch>
            <a:fillRect/>
          </a:stretch>
        </p:blipFill>
        <p:spPr>
          <a:xfrm rot="-3328455">
            <a:off x="-1574150" y="-127864"/>
            <a:ext cx="3058253" cy="17184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79"/>
        <p:cNvGrpSpPr/>
        <p:nvPr/>
      </p:nvGrpSpPr>
      <p:grpSpPr>
        <a:xfrm>
          <a:off x="0" y="0"/>
          <a:ext cx="0" cy="0"/>
          <a:chOff x="0" y="0"/>
          <a:chExt cx="0" cy="0"/>
        </a:xfrm>
      </p:grpSpPr>
      <p:pic>
        <p:nvPicPr>
          <p:cNvPr id="80" name="Google Shape;80;p14"/>
          <p:cNvPicPr preferRelativeResize="0"/>
          <p:nvPr/>
        </p:nvPicPr>
        <p:blipFill>
          <a:blip r:embed="rId2">
            <a:alphaModFix amt="32000"/>
          </a:blip>
          <a:stretch>
            <a:fillRect/>
          </a:stretch>
        </p:blipFill>
        <p:spPr>
          <a:xfrm>
            <a:off x="0" y="2675"/>
            <a:ext cx="9144001" cy="5138146"/>
          </a:xfrm>
          <a:prstGeom prst="rect">
            <a:avLst/>
          </a:prstGeom>
          <a:noFill/>
          <a:ln>
            <a:noFill/>
          </a:ln>
        </p:spPr>
      </p:pic>
      <p:sp>
        <p:nvSpPr>
          <p:cNvPr id="81" name="Google Shape;81;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82" name="Google Shape;82;p14"/>
          <p:cNvPicPr preferRelativeResize="0"/>
          <p:nvPr/>
        </p:nvPicPr>
        <p:blipFill rotWithShape="1">
          <a:blip r:embed="rId3">
            <a:alphaModFix/>
          </a:blip>
          <a:srcRect/>
          <a:stretch/>
        </p:blipFill>
        <p:spPr>
          <a:xfrm rot="-822040">
            <a:off x="8306033" y="1111877"/>
            <a:ext cx="3052669" cy="1715332"/>
          </a:xfrm>
          <a:prstGeom prst="rect">
            <a:avLst/>
          </a:prstGeom>
          <a:noFill/>
          <a:ln>
            <a:noFill/>
          </a:ln>
        </p:spPr>
      </p:pic>
      <p:pic>
        <p:nvPicPr>
          <p:cNvPr id="83" name="Google Shape;83;p14"/>
          <p:cNvPicPr preferRelativeResize="0"/>
          <p:nvPr/>
        </p:nvPicPr>
        <p:blipFill>
          <a:blip r:embed="rId4">
            <a:alphaModFix/>
          </a:blip>
          <a:stretch>
            <a:fillRect/>
          </a:stretch>
        </p:blipFill>
        <p:spPr>
          <a:xfrm rot="2210637">
            <a:off x="-2232475" y="2958262"/>
            <a:ext cx="3058251" cy="1718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1pPr>
            <a:lvl2pPr lvl="1"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2pPr>
            <a:lvl3pPr lvl="2"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3pPr>
            <a:lvl4pPr lvl="3"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4pPr>
            <a:lvl5pPr lvl="4"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5pPr>
            <a:lvl6pPr lvl="5"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6pPr>
            <a:lvl7pPr lvl="6"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7pPr>
            <a:lvl8pPr lvl="7"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8pPr>
            <a:lvl9pPr lvl="8" algn="ctr" rtl="0">
              <a:spcBef>
                <a:spcPts val="0"/>
              </a:spcBef>
              <a:spcAft>
                <a:spcPts val="0"/>
              </a:spcAft>
              <a:buClr>
                <a:schemeClr val="dk1"/>
              </a:buClr>
              <a:buSzPts val="3500"/>
              <a:buFont typeface="Tenor Sans"/>
              <a:buNone/>
              <a:defRPr sz="3500" b="1">
                <a:solidFill>
                  <a:schemeClr val="dk1"/>
                </a:solidFill>
                <a:latin typeface="Tenor Sans"/>
                <a:ea typeface="Tenor Sans"/>
                <a:cs typeface="Tenor Sans"/>
                <a:sym typeface="Tenor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5" r:id="rId10"/>
    <p:sldLayoutId id="2147483669" r:id="rId11"/>
    <p:sldLayoutId id="2147483670" r:id="rId12"/>
    <p:sldLayoutId id="2147483676" r:id="rId13"/>
    <p:sldLayoutId id="2147483677" r:id="rId14"/>
    <p:sldLayoutId id="2147483681" r:id="rId15"/>
    <p:sldLayoutId id="2147483682" r:id="rId16"/>
    <p:sldLayoutId id="2147483683" r:id="rId17"/>
    <p:sldLayoutId id="2147483684" r:id="rId18"/>
    <p:sldLayoutId id="2147483685" r:id="rId19"/>
    <p:sldLayoutId id="214748368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40.xml"/><Relationship Id="rId18" Type="http://schemas.openxmlformats.org/officeDocument/2006/relationships/image" Target="../media/image53.png"/><Relationship Id="rId3" Type="http://schemas.openxmlformats.org/officeDocument/2006/relationships/slide" Target="slide36.xml"/><Relationship Id="rId21" Type="http://schemas.openxmlformats.org/officeDocument/2006/relationships/slide" Target="slide37.xml"/><Relationship Id="rId7" Type="http://schemas.openxmlformats.org/officeDocument/2006/relationships/slide" Target="slide38.xml"/><Relationship Id="rId12" Type="http://schemas.openxmlformats.org/officeDocument/2006/relationships/image" Target="../media/image50.png"/><Relationship Id="rId17" Type="http://schemas.openxmlformats.org/officeDocument/2006/relationships/slide" Target="slide39.xml"/><Relationship Id="rId25" Type="http://schemas.openxmlformats.org/officeDocument/2006/relationships/slide" Target="slide44.xml"/><Relationship Id="rId2" Type="http://schemas.openxmlformats.org/officeDocument/2006/relationships/notesSlide" Target="../notesSlides/notesSlide29.xml"/><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slide" Target="slide42.xml"/><Relationship Id="rId24" Type="http://schemas.openxmlformats.org/officeDocument/2006/relationships/image" Target="../media/image56.png"/><Relationship Id="rId5" Type="http://schemas.openxmlformats.org/officeDocument/2006/relationships/image" Target="../media/image46.png"/><Relationship Id="rId15" Type="http://schemas.openxmlformats.org/officeDocument/2006/relationships/slide" Target="slide43.xml"/><Relationship Id="rId23" Type="http://schemas.openxmlformats.org/officeDocument/2006/relationships/slide" Target="slide35.xml"/><Relationship Id="rId10" Type="http://schemas.openxmlformats.org/officeDocument/2006/relationships/image" Target="../media/image49.png"/><Relationship Id="rId19" Type="http://schemas.openxmlformats.org/officeDocument/2006/relationships/slide" Target="slide34.xml"/><Relationship Id="rId4" Type="http://schemas.openxmlformats.org/officeDocument/2006/relationships/image" Target="../media/image45.png"/><Relationship Id="rId9" Type="http://schemas.openxmlformats.org/officeDocument/2006/relationships/slide" Target="slide41.xml"/><Relationship Id="rId14" Type="http://schemas.openxmlformats.org/officeDocument/2006/relationships/image" Target="../media/image51.png"/><Relationship Id="rId22"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8" name="TextBox 7">
            <a:extLst>
              <a:ext uri="{FF2B5EF4-FFF2-40B4-BE49-F238E27FC236}">
                <a16:creationId xmlns:a16="http://schemas.microsoft.com/office/drawing/2014/main" id="{A74667F1-84B6-324C-531B-92D48725BFBC}"/>
              </a:ext>
            </a:extLst>
          </p:cNvPr>
          <p:cNvSpPr txBox="1"/>
          <p:nvPr/>
        </p:nvSpPr>
        <p:spPr>
          <a:xfrm>
            <a:off x="243468" y="1572662"/>
            <a:ext cx="8657063" cy="1998176"/>
          </a:xfrm>
          <a:prstGeom prst="rect">
            <a:avLst/>
          </a:prstGeom>
          <a:noFill/>
        </p:spPr>
        <p:txBody>
          <a:bodyPr wrap="square">
            <a:spAutoFit/>
          </a:bodyP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CHÀO MỪNG CÁC EM ĐẾN VỚI </a:t>
            </a:r>
            <a:r>
              <a:rPr lang="en-US" sz="4400" b="1">
                <a:solidFill>
                  <a:srgbClr val="BE0B23"/>
                </a:solidFill>
                <a:latin typeface="Arial" panose="020B0604020202020204" pitchFamily="34" charset="0"/>
                <a:cs typeface="Arial" panose="020B0604020202020204" pitchFamily="34" charset="0"/>
              </a:rPr>
              <a:t>MÔN HỌC LỊCH SỬ!</a:t>
            </a:r>
            <a:endParaRPr lang="en-US" sz="4400">
              <a:solidFill>
                <a:srgbClr val="BE0B23"/>
              </a:solidFill>
            </a:endParaRPr>
          </a:p>
        </p:txBody>
      </p:sp>
      <p:sp>
        <p:nvSpPr>
          <p:cNvPr id="3" name="Freeform 36">
            <a:hlinkClick r:id="rId3" action="ppaction://hlinksldjump"/>
          </p:cNvPr>
          <p:cNvSpPr/>
          <p:nvPr/>
        </p:nvSpPr>
        <p:spPr>
          <a:xfrm>
            <a:off x="8115300" y="259658"/>
            <a:ext cx="785231" cy="785231"/>
          </a:xfrm>
          <a:custGeom>
            <a:avLst/>
            <a:gdLst/>
            <a:ahLst/>
            <a:cxnLst/>
            <a:rect l="l" t="t" r="r" b="b"/>
            <a:pathLst>
              <a:path w="2205815" h="2205815">
                <a:moveTo>
                  <a:pt x="0" y="0"/>
                </a:moveTo>
                <a:lnTo>
                  <a:pt x="2205815" y="0"/>
                </a:lnTo>
                <a:lnTo>
                  <a:pt x="2205815" y="2205815"/>
                </a:lnTo>
                <a:lnTo>
                  <a:pt x="0" y="2205815"/>
                </a:lnTo>
                <a:lnTo>
                  <a:pt x="0" y="0"/>
                </a:lnTo>
                <a:close/>
              </a:path>
            </a:pathLst>
          </a:custGeom>
          <a:blipFill>
            <a:blip r:embed="rId4"/>
            <a:stretch>
              <a:fillRect/>
            </a:stretch>
          </a:blipFill>
        </p:spPr>
        <p:txBody>
          <a:bodyPr/>
          <a:lstStyle/>
          <a:p>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2" name="Group 1">
            <a:extLst>
              <a:ext uri="{FF2B5EF4-FFF2-40B4-BE49-F238E27FC236}">
                <a16:creationId xmlns:a16="http://schemas.microsoft.com/office/drawing/2014/main" id="{AC80B61E-3BE9-6AC3-90B1-4B415ABFCB2C}"/>
              </a:ext>
            </a:extLst>
          </p:cNvPr>
          <p:cNvGrpSpPr/>
          <p:nvPr/>
        </p:nvGrpSpPr>
        <p:grpSpPr>
          <a:xfrm>
            <a:off x="252990" y="307944"/>
            <a:ext cx="4590429" cy="4555535"/>
            <a:chOff x="386833" y="360020"/>
            <a:chExt cx="4590429" cy="4555535"/>
          </a:xfrm>
        </p:grpSpPr>
        <p:pic>
          <p:nvPicPr>
            <p:cNvPr id="9" name="Picture 8">
              <a:extLst>
                <a:ext uri="{FF2B5EF4-FFF2-40B4-BE49-F238E27FC236}">
                  <a16:creationId xmlns:a16="http://schemas.microsoft.com/office/drawing/2014/main" id="{AE10AEA2-2CC4-2409-F3FA-2E3A960277BB}"/>
                </a:ext>
              </a:extLst>
            </p:cNvPr>
            <p:cNvPicPr>
              <a:picLocks noChangeAspect="1"/>
            </p:cNvPicPr>
            <p:nvPr/>
          </p:nvPicPr>
          <p:blipFill>
            <a:blip r:embed="rId3"/>
            <a:srcRect l="3457" r="3457"/>
            <a:stretch/>
          </p:blipFill>
          <p:spPr>
            <a:xfrm>
              <a:off x="386833" y="360020"/>
              <a:ext cx="4590429" cy="3170540"/>
            </a:xfrm>
            <a:prstGeom prst="rect">
              <a:avLst/>
            </a:prstGeom>
          </p:spPr>
        </p:pic>
        <p:sp>
          <p:nvSpPr>
            <p:cNvPr id="10" name="TextBox 9">
              <a:extLst>
                <a:ext uri="{FF2B5EF4-FFF2-40B4-BE49-F238E27FC236}">
                  <a16:creationId xmlns:a16="http://schemas.microsoft.com/office/drawing/2014/main" id="{FDE2DB2C-9C86-5C99-C54E-3B31F8EEF541}"/>
                </a:ext>
              </a:extLst>
            </p:cNvPr>
            <p:cNvSpPr txBox="1"/>
            <p:nvPr/>
          </p:nvSpPr>
          <p:spPr>
            <a:xfrm>
              <a:off x="635285" y="3530560"/>
              <a:ext cx="4093523" cy="1384995"/>
            </a:xfrm>
            <a:prstGeom prst="rect">
              <a:avLst/>
            </a:prstGeom>
            <a:noFill/>
          </p:spPr>
          <p:txBody>
            <a:bodyPr wrap="square">
              <a:spAutoFit/>
            </a:bodyPr>
            <a:lstStyle/>
            <a:p>
              <a:pPr algn="ctr">
                <a:lnSpc>
                  <a:spcPct val="150000"/>
                </a:lnSpc>
              </a:pPr>
              <a:r>
                <a:rPr lang="vi-VN"/>
                <a:t>Sáng 30/4/1975, từ khắp mọi hướng, hàng trăm xe tăng, xe thiết giáp cùng bộ binh đồng loạt thẳng tiến Phủ Tổng thống Ngụy quyền Sài Gòn, giải phóng Sài Gòn.</a:t>
              </a:r>
              <a:endParaRPr lang="en-US"/>
            </a:p>
          </p:txBody>
        </p:sp>
      </p:grpSp>
      <p:sp>
        <p:nvSpPr>
          <p:cNvPr id="11" name="Rectangle: Rounded Corners 10">
            <a:extLst>
              <a:ext uri="{FF2B5EF4-FFF2-40B4-BE49-F238E27FC236}">
                <a16:creationId xmlns:a16="http://schemas.microsoft.com/office/drawing/2014/main" id="{F2DCDA67-43DD-2E19-2BB5-11B6B477E4B7}"/>
              </a:ext>
            </a:extLst>
          </p:cNvPr>
          <p:cNvSpPr/>
          <p:nvPr/>
        </p:nvSpPr>
        <p:spPr>
          <a:xfrm>
            <a:off x="5004287" y="574590"/>
            <a:ext cx="3636499" cy="647114"/>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Dẫn chứng</a:t>
            </a:r>
          </a:p>
        </p:txBody>
      </p:sp>
      <p:sp>
        <p:nvSpPr>
          <p:cNvPr id="12" name="TextBox 11">
            <a:extLst>
              <a:ext uri="{FF2B5EF4-FFF2-40B4-BE49-F238E27FC236}">
                <a16:creationId xmlns:a16="http://schemas.microsoft.com/office/drawing/2014/main" id="{1C90AC0A-D01B-CEE2-B359-40CA3C341F85}"/>
              </a:ext>
            </a:extLst>
          </p:cNvPr>
          <p:cNvSpPr txBox="1"/>
          <p:nvPr/>
        </p:nvSpPr>
        <p:spPr>
          <a:xfrm>
            <a:off x="5004289" y="1342420"/>
            <a:ext cx="3636499" cy="1287532"/>
          </a:xfrm>
          <a:prstGeom prst="rect">
            <a:avLst/>
          </a:prstGeom>
          <a:noFill/>
        </p:spPr>
        <p:txBody>
          <a:bodyPr wrap="square">
            <a:spAutoFit/>
          </a:bodyPr>
          <a:lstStyle/>
          <a:p>
            <a:pPr algn="just">
              <a:lnSpc>
                <a:spcPct val="150000"/>
              </a:lnSpc>
            </a:pPr>
            <a:r>
              <a:rPr lang="vi-VN" sz="1800"/>
              <a:t>Thắng lợi của cuộc kháng chiến chống Mỹ, cứu nước của nhân dân Việt Nam năm 1975</a:t>
            </a:r>
            <a:r>
              <a:rPr lang="en-US" sz="1800"/>
              <a:t>.</a:t>
            </a:r>
          </a:p>
        </p:txBody>
      </p:sp>
      <p:grpSp>
        <p:nvGrpSpPr>
          <p:cNvPr id="13" name="Group 12">
            <a:extLst>
              <a:ext uri="{FF2B5EF4-FFF2-40B4-BE49-F238E27FC236}">
                <a16:creationId xmlns:a16="http://schemas.microsoft.com/office/drawing/2014/main" id="{DA9D358A-629D-39E9-2E4B-E53B32845503}"/>
              </a:ext>
            </a:extLst>
          </p:cNvPr>
          <p:cNvGrpSpPr/>
          <p:nvPr/>
        </p:nvGrpSpPr>
        <p:grpSpPr>
          <a:xfrm>
            <a:off x="5004287" y="2707219"/>
            <a:ext cx="3636499" cy="1809072"/>
            <a:chOff x="2454687" y="2592667"/>
            <a:chExt cx="3636499" cy="1809072"/>
          </a:xfrm>
        </p:grpSpPr>
        <p:sp>
          <p:nvSpPr>
            <p:cNvPr id="14" name="Arrow: Down 13">
              <a:extLst>
                <a:ext uri="{FF2B5EF4-FFF2-40B4-BE49-F238E27FC236}">
                  <a16:creationId xmlns:a16="http://schemas.microsoft.com/office/drawing/2014/main" id="{1C70260B-30A8-DB44-867F-788A6945C814}"/>
                </a:ext>
              </a:extLst>
            </p:cNvPr>
            <p:cNvSpPr/>
            <p:nvPr/>
          </p:nvSpPr>
          <p:spPr>
            <a:xfrm>
              <a:off x="4046196" y="2592667"/>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CE32CD-A093-C718-5049-F67AB4DF5E05}"/>
                </a:ext>
              </a:extLst>
            </p:cNvPr>
            <p:cNvSpPr txBox="1"/>
            <p:nvPr/>
          </p:nvSpPr>
          <p:spPr>
            <a:xfrm>
              <a:off x="2454687" y="3114207"/>
              <a:ext cx="3636499" cy="1287532"/>
            </a:xfrm>
            <a:prstGeom prst="rect">
              <a:avLst/>
            </a:prstGeom>
            <a:noFill/>
          </p:spPr>
          <p:txBody>
            <a:bodyPr wrap="square">
              <a:spAutoFit/>
            </a:bodyPr>
            <a:lstStyle/>
            <a:p>
              <a:pPr algn="just">
                <a:lnSpc>
                  <a:spcPct val="150000"/>
                </a:lnSpc>
              </a:pPr>
              <a:r>
                <a:rPr lang="en-US" sz="1800">
                  <a:solidFill>
                    <a:srgbClr val="FF0000"/>
                  </a:solidFill>
                </a:rPr>
                <a:t>Góp phần phá vỡ thực trạng của Trật tự hai cực I-an-ta ở khu vực Đông Nam Á.</a:t>
              </a:r>
            </a:p>
          </p:txBody>
        </p:sp>
      </p:grpSp>
    </p:spTree>
    <p:extLst>
      <p:ext uri="{BB962C8B-B14F-4D97-AF65-F5344CB8AC3E}">
        <p14:creationId xmlns:p14="http://schemas.microsoft.com/office/powerpoint/2010/main" val="36976947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03014" y="253340"/>
            <a:ext cx="4185166" cy="3629295"/>
            <a:chOff x="386834" y="360020"/>
            <a:chExt cx="4185166" cy="3629295"/>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l="3538" r="3538"/>
            <a:stretch/>
          </p:blipFill>
          <p:spPr>
            <a:xfrm>
              <a:off x="386834" y="360020"/>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23990" y="3250651"/>
              <a:ext cx="3910854" cy="738664"/>
            </a:xfrm>
            <a:prstGeom prst="rect">
              <a:avLst/>
            </a:prstGeom>
            <a:noFill/>
          </p:spPr>
          <p:txBody>
            <a:bodyPr wrap="square">
              <a:spAutoFit/>
            </a:bodyPr>
            <a:lstStyle/>
            <a:p>
              <a:pPr algn="ctr">
                <a:lnSpc>
                  <a:spcPct val="150000"/>
                </a:lnSpc>
              </a:pPr>
              <a:r>
                <a:rPr lang="vi-VN"/>
                <a:t>Nhân dân Sài Gòn diễu hành mừng thành</a:t>
              </a:r>
              <a:r>
                <a:rPr lang="en-US"/>
                <a:t> </a:t>
              </a:r>
              <a:r>
                <a:rPr lang="vi-VN"/>
                <a:t>phố được giải phóng</a:t>
              </a:r>
              <a:r>
                <a:rPr lang="en-US"/>
                <a:t>.</a:t>
              </a:r>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726291" y="1349297"/>
            <a:ext cx="4185166" cy="3629295"/>
            <a:chOff x="386834" y="402651"/>
            <a:chExt cx="4185166" cy="3629295"/>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t="2093" b="2093"/>
            <a:stretch/>
          </p:blipFill>
          <p:spPr>
            <a:xfrm>
              <a:off x="386834" y="402651"/>
              <a:ext cx="4185166" cy="2890631"/>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795637" y="3293282"/>
              <a:ext cx="3534774" cy="738664"/>
            </a:xfrm>
            <a:prstGeom prst="rect">
              <a:avLst/>
            </a:prstGeom>
            <a:noFill/>
          </p:spPr>
          <p:txBody>
            <a:bodyPr wrap="square">
              <a:spAutoFit/>
            </a:bodyPr>
            <a:lstStyle/>
            <a:p>
              <a:pPr algn="ctr">
                <a:lnSpc>
                  <a:spcPct val="150000"/>
                </a:lnSpc>
              </a:pPr>
              <a:r>
                <a:rPr lang="vi-VN"/>
                <a:t>Bộ Chỉ huy Chiến dịch Hồ Chí Minh tại căn cứ Tà Thiết - Lộc Ninh (tháng 4/1975)</a:t>
              </a:r>
              <a:r>
                <a:rPr lang="en-US"/>
                <a:t>.</a:t>
              </a:r>
            </a:p>
          </p:txBody>
        </p:sp>
      </p:grpSp>
    </p:spTree>
    <p:extLst>
      <p:ext uri="{BB962C8B-B14F-4D97-AF65-F5344CB8AC3E}">
        <p14:creationId xmlns:p14="http://schemas.microsoft.com/office/powerpoint/2010/main" val="3881571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extBox 3">
            <a:extLst>
              <a:ext uri="{FF2B5EF4-FFF2-40B4-BE49-F238E27FC236}">
                <a16:creationId xmlns:a16="http://schemas.microsoft.com/office/drawing/2014/main" id="{A7196A42-9CD8-C006-2825-A05BE575182B}"/>
              </a:ext>
            </a:extLst>
          </p:cNvPr>
          <p:cNvSpPr txBox="1"/>
          <p:nvPr/>
        </p:nvSpPr>
        <p:spPr>
          <a:xfrm>
            <a:off x="364067" y="436990"/>
            <a:ext cx="8415866" cy="461665"/>
          </a:xfrm>
          <a:prstGeom prst="rect">
            <a:avLst/>
          </a:prstGeom>
          <a:noFill/>
        </p:spPr>
        <p:txBody>
          <a:bodyPr wrap="square" rtlCol="0">
            <a:spAutoFit/>
          </a:bodyPr>
          <a:lstStyle/>
          <a:p>
            <a:pPr algn="ctr"/>
            <a:r>
              <a:rPr lang="en-US" sz="2400" b="1" i="1">
                <a:solidFill>
                  <a:schemeClr val="accent2">
                    <a:lumMod val="75000"/>
                  </a:schemeClr>
                </a:solidFill>
              </a:rPr>
              <a:t>Nguyên nhân thứ ba</a:t>
            </a:r>
          </a:p>
        </p:txBody>
      </p:sp>
      <p:sp>
        <p:nvSpPr>
          <p:cNvPr id="5" name="Rectangle: Rounded Corners 4">
            <a:extLst>
              <a:ext uri="{FF2B5EF4-FFF2-40B4-BE49-F238E27FC236}">
                <a16:creationId xmlns:a16="http://schemas.microsoft.com/office/drawing/2014/main" id="{D7336790-3CD2-2E7A-C582-1926B62894A8}"/>
              </a:ext>
            </a:extLst>
          </p:cNvPr>
          <p:cNvSpPr/>
          <p:nvPr/>
        </p:nvSpPr>
        <p:spPr>
          <a:xfrm>
            <a:off x="364067" y="1583531"/>
            <a:ext cx="4329506" cy="726595"/>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Sự thay đổi cán cân kinh tế thế giới.</a:t>
            </a:r>
            <a:endParaRPr lang="vi-VN" sz="2000">
              <a:solidFill>
                <a:srgbClr val="000000"/>
              </a:solidFill>
              <a:effectLst/>
              <a:ea typeface="Calibri" panose="020F0502020204030204" pitchFamily="34" charset="0"/>
            </a:endParaRPr>
          </a:p>
        </p:txBody>
      </p:sp>
      <p:grpSp>
        <p:nvGrpSpPr>
          <p:cNvPr id="6" name="Group 5">
            <a:extLst>
              <a:ext uri="{FF2B5EF4-FFF2-40B4-BE49-F238E27FC236}">
                <a16:creationId xmlns:a16="http://schemas.microsoft.com/office/drawing/2014/main" id="{BB94022D-CC65-5D8B-7633-C1F3609ADC4C}"/>
              </a:ext>
            </a:extLst>
          </p:cNvPr>
          <p:cNvGrpSpPr/>
          <p:nvPr/>
        </p:nvGrpSpPr>
        <p:grpSpPr>
          <a:xfrm>
            <a:off x="960345" y="2612879"/>
            <a:ext cx="3136953" cy="1467784"/>
            <a:chOff x="2987306" y="3109543"/>
            <a:chExt cx="3136953" cy="1467784"/>
          </a:xfrm>
        </p:grpSpPr>
        <p:sp>
          <p:nvSpPr>
            <p:cNvPr id="7" name="Arrow: Down 6">
              <a:extLst>
                <a:ext uri="{FF2B5EF4-FFF2-40B4-BE49-F238E27FC236}">
                  <a16:creationId xmlns:a16="http://schemas.microsoft.com/office/drawing/2014/main" id="{7433B197-2055-566E-D017-80D04500822B}"/>
                </a:ext>
              </a:extLst>
            </p:cNvPr>
            <p:cNvSpPr/>
            <p:nvPr/>
          </p:nvSpPr>
          <p:spPr>
            <a:xfrm>
              <a:off x="4329040" y="3109543"/>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567D90-D983-4FE3-0CFC-97D649101F67}"/>
                </a:ext>
              </a:extLst>
            </p:cNvPr>
            <p:cNvSpPr txBox="1"/>
            <p:nvPr/>
          </p:nvSpPr>
          <p:spPr>
            <a:xfrm>
              <a:off x="2987306" y="3618667"/>
              <a:ext cx="3136953" cy="958660"/>
            </a:xfrm>
            <a:prstGeom prst="rect">
              <a:avLst/>
            </a:prstGeom>
            <a:noFill/>
          </p:spPr>
          <p:txBody>
            <a:bodyPr wrap="square">
              <a:spAutoFit/>
            </a:bodyPr>
            <a:lstStyle/>
            <a:p>
              <a:pPr algn="ctr">
                <a:lnSpc>
                  <a:spcPct val="150000"/>
                </a:lnSpc>
              </a:pPr>
              <a:r>
                <a:rPr lang="vi-VN" sz="2000" b="1">
                  <a:solidFill>
                    <a:srgbClr val="FF0000"/>
                  </a:solidFill>
                </a:rPr>
                <a:t>Sự nổi lên của Nhật Bản và các nước Tây Âu. </a:t>
              </a:r>
              <a:endParaRPr lang="en-US" sz="2000" b="1">
                <a:solidFill>
                  <a:srgbClr val="FF0000"/>
                </a:solidFill>
              </a:endParaRPr>
            </a:p>
          </p:txBody>
        </p:sp>
      </p:grpSp>
      <p:grpSp>
        <p:nvGrpSpPr>
          <p:cNvPr id="13" name="Group 12">
            <a:extLst>
              <a:ext uri="{FF2B5EF4-FFF2-40B4-BE49-F238E27FC236}">
                <a16:creationId xmlns:a16="http://schemas.microsoft.com/office/drawing/2014/main" id="{3DAB1A44-5094-C23D-5A14-E2CBDEC8996F}"/>
              </a:ext>
            </a:extLst>
          </p:cNvPr>
          <p:cNvGrpSpPr/>
          <p:nvPr/>
        </p:nvGrpSpPr>
        <p:grpSpPr>
          <a:xfrm>
            <a:off x="4930824" y="1170152"/>
            <a:ext cx="3690462" cy="3361238"/>
            <a:chOff x="5165073" y="1196903"/>
            <a:chExt cx="3690462" cy="3361238"/>
          </a:xfrm>
        </p:grpSpPr>
        <p:pic>
          <p:nvPicPr>
            <p:cNvPr id="10" name="Picture 9">
              <a:extLst>
                <a:ext uri="{FF2B5EF4-FFF2-40B4-BE49-F238E27FC236}">
                  <a16:creationId xmlns:a16="http://schemas.microsoft.com/office/drawing/2014/main" id="{EEBA4489-9243-056D-BBAE-1BBFC33E7F0E}"/>
                </a:ext>
              </a:extLst>
            </p:cNvPr>
            <p:cNvPicPr>
              <a:picLocks noChangeAspect="1"/>
            </p:cNvPicPr>
            <p:nvPr/>
          </p:nvPicPr>
          <p:blipFill>
            <a:blip r:embed="rId3"/>
            <a:srcRect/>
            <a:stretch/>
          </p:blipFill>
          <p:spPr>
            <a:xfrm>
              <a:off x="5165073" y="1196903"/>
              <a:ext cx="3690462" cy="2487054"/>
            </a:xfrm>
            <a:prstGeom prst="rect">
              <a:avLst/>
            </a:prstGeom>
          </p:spPr>
        </p:pic>
        <p:sp>
          <p:nvSpPr>
            <p:cNvPr id="12" name="TextBox 11">
              <a:extLst>
                <a:ext uri="{FF2B5EF4-FFF2-40B4-BE49-F238E27FC236}">
                  <a16:creationId xmlns:a16="http://schemas.microsoft.com/office/drawing/2014/main" id="{4D3E9EBF-B735-7D98-B694-BC0D26A18F43}"/>
                </a:ext>
              </a:extLst>
            </p:cNvPr>
            <p:cNvSpPr txBox="1"/>
            <p:nvPr/>
          </p:nvSpPr>
          <p:spPr>
            <a:xfrm>
              <a:off x="5422776" y="3772798"/>
              <a:ext cx="3175055" cy="785343"/>
            </a:xfrm>
            <a:prstGeom prst="rect">
              <a:avLst/>
            </a:prstGeom>
            <a:noFill/>
          </p:spPr>
          <p:txBody>
            <a:bodyPr wrap="square">
              <a:spAutoFit/>
            </a:bodyPr>
            <a:lstStyle/>
            <a:p>
              <a:pPr algn="ctr">
                <a:lnSpc>
                  <a:spcPct val="150000"/>
                </a:lnSpc>
              </a:pPr>
              <a:r>
                <a:rPr lang="en-US" sz="1600"/>
                <a:t>Khu công nghiệp ở Fukuoka, Nhật Bản những năm 1970.</a:t>
              </a:r>
            </a:p>
          </p:txBody>
        </p:sp>
      </p:grpSp>
    </p:spTree>
    <p:extLst>
      <p:ext uri="{BB962C8B-B14F-4D97-AF65-F5344CB8AC3E}">
        <p14:creationId xmlns:p14="http://schemas.microsoft.com/office/powerpoint/2010/main" val="3269236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2" name="Group 1">
            <a:extLst>
              <a:ext uri="{FF2B5EF4-FFF2-40B4-BE49-F238E27FC236}">
                <a16:creationId xmlns:a16="http://schemas.microsoft.com/office/drawing/2014/main" id="{AC80B61E-3BE9-6AC3-90B1-4B415ABFCB2C}"/>
              </a:ext>
            </a:extLst>
          </p:cNvPr>
          <p:cNvGrpSpPr/>
          <p:nvPr/>
        </p:nvGrpSpPr>
        <p:grpSpPr>
          <a:xfrm>
            <a:off x="252991" y="752200"/>
            <a:ext cx="4192010" cy="3715496"/>
            <a:chOff x="386834" y="360020"/>
            <a:chExt cx="4192010" cy="3715496"/>
          </a:xfrm>
        </p:grpSpPr>
        <p:pic>
          <p:nvPicPr>
            <p:cNvPr id="9" name="Picture 8">
              <a:extLst>
                <a:ext uri="{FF2B5EF4-FFF2-40B4-BE49-F238E27FC236}">
                  <a16:creationId xmlns:a16="http://schemas.microsoft.com/office/drawing/2014/main" id="{AE10AEA2-2CC4-2409-F3FA-2E3A960277BB}"/>
                </a:ext>
              </a:extLst>
            </p:cNvPr>
            <p:cNvPicPr>
              <a:picLocks noChangeAspect="1"/>
            </p:cNvPicPr>
            <p:nvPr/>
          </p:nvPicPr>
          <p:blipFill rotWithShape="1">
            <a:blip r:embed="rId3"/>
            <a:srcRect l="626" r="9197"/>
            <a:stretch/>
          </p:blipFill>
          <p:spPr>
            <a:xfrm>
              <a:off x="386834" y="360020"/>
              <a:ext cx="4192010" cy="3170540"/>
            </a:xfrm>
            <a:prstGeom prst="rect">
              <a:avLst/>
            </a:prstGeom>
          </p:spPr>
        </p:pic>
        <p:sp>
          <p:nvSpPr>
            <p:cNvPr id="10" name="TextBox 9">
              <a:extLst>
                <a:ext uri="{FF2B5EF4-FFF2-40B4-BE49-F238E27FC236}">
                  <a16:creationId xmlns:a16="http://schemas.microsoft.com/office/drawing/2014/main" id="{FDE2DB2C-9C86-5C99-C54E-3B31F8EEF541}"/>
                </a:ext>
              </a:extLst>
            </p:cNvPr>
            <p:cNvSpPr txBox="1"/>
            <p:nvPr/>
          </p:nvSpPr>
          <p:spPr>
            <a:xfrm>
              <a:off x="527412" y="3567685"/>
              <a:ext cx="3910854" cy="507831"/>
            </a:xfrm>
            <a:prstGeom prst="rect">
              <a:avLst/>
            </a:prstGeom>
            <a:noFill/>
          </p:spPr>
          <p:txBody>
            <a:bodyPr wrap="square">
              <a:spAutoFit/>
            </a:bodyPr>
            <a:lstStyle/>
            <a:p>
              <a:pPr algn="ctr">
                <a:lnSpc>
                  <a:spcPct val="150000"/>
                </a:lnSpc>
              </a:pPr>
              <a:r>
                <a:rPr lang="vi-VN" sz="1800"/>
                <a:t>G7 năm 1977</a:t>
              </a:r>
              <a:r>
                <a:rPr lang="en-US" sz="1800"/>
                <a:t>.</a:t>
              </a:r>
            </a:p>
          </p:txBody>
        </p:sp>
      </p:grpSp>
      <p:sp>
        <p:nvSpPr>
          <p:cNvPr id="11" name="Rectangle: Rounded Corners 10">
            <a:extLst>
              <a:ext uri="{FF2B5EF4-FFF2-40B4-BE49-F238E27FC236}">
                <a16:creationId xmlns:a16="http://schemas.microsoft.com/office/drawing/2014/main" id="{F2DCDA67-43DD-2E19-2BB5-11B6B477E4B7}"/>
              </a:ext>
            </a:extLst>
          </p:cNvPr>
          <p:cNvSpPr/>
          <p:nvPr/>
        </p:nvSpPr>
        <p:spPr>
          <a:xfrm>
            <a:off x="4857592" y="627826"/>
            <a:ext cx="3636499" cy="647114"/>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Dẫn chứng</a:t>
            </a:r>
          </a:p>
        </p:txBody>
      </p:sp>
      <p:sp>
        <p:nvSpPr>
          <p:cNvPr id="12" name="TextBox 11">
            <a:extLst>
              <a:ext uri="{FF2B5EF4-FFF2-40B4-BE49-F238E27FC236}">
                <a16:creationId xmlns:a16="http://schemas.microsoft.com/office/drawing/2014/main" id="{1C90AC0A-D01B-CEE2-B359-40CA3C341F85}"/>
              </a:ext>
            </a:extLst>
          </p:cNvPr>
          <p:cNvSpPr txBox="1"/>
          <p:nvPr/>
        </p:nvSpPr>
        <p:spPr>
          <a:xfrm>
            <a:off x="4710899" y="1436936"/>
            <a:ext cx="3929886" cy="1338828"/>
          </a:xfrm>
          <a:prstGeom prst="rect">
            <a:avLst/>
          </a:prstGeom>
          <a:noFill/>
        </p:spPr>
        <p:txBody>
          <a:bodyPr wrap="square">
            <a:spAutoFit/>
          </a:bodyPr>
          <a:lstStyle/>
          <a:p>
            <a:pPr algn="just">
              <a:lnSpc>
                <a:spcPct val="150000"/>
              </a:lnSpc>
            </a:pPr>
            <a:r>
              <a:rPr lang="en-US" sz="1800"/>
              <a:t>H</a:t>
            </a:r>
            <a:r>
              <a:rPr lang="vi-VN" sz="1800"/>
              <a:t>ệ thống tư bản chủ nghĩa</a:t>
            </a:r>
            <a:r>
              <a:rPr lang="en-US" sz="1800"/>
              <a:t> </a:t>
            </a:r>
            <a:r>
              <a:rPr lang="vi-VN" sz="1800"/>
              <a:t>xuất hiện diễn đàn của các nền kinh tế lớn (Nhóm G7)</a:t>
            </a:r>
            <a:r>
              <a:rPr lang="en-US" sz="1800"/>
              <a:t>.</a:t>
            </a:r>
          </a:p>
        </p:txBody>
      </p:sp>
      <p:grpSp>
        <p:nvGrpSpPr>
          <p:cNvPr id="13" name="Group 12">
            <a:extLst>
              <a:ext uri="{FF2B5EF4-FFF2-40B4-BE49-F238E27FC236}">
                <a16:creationId xmlns:a16="http://schemas.microsoft.com/office/drawing/2014/main" id="{DA9D358A-629D-39E9-2E4B-E53B32845503}"/>
              </a:ext>
            </a:extLst>
          </p:cNvPr>
          <p:cNvGrpSpPr/>
          <p:nvPr/>
        </p:nvGrpSpPr>
        <p:grpSpPr>
          <a:xfrm>
            <a:off x="4857591" y="2775764"/>
            <a:ext cx="3636499" cy="1809072"/>
            <a:chOff x="2454687" y="2592667"/>
            <a:chExt cx="3636499" cy="1809072"/>
          </a:xfrm>
        </p:grpSpPr>
        <p:sp>
          <p:nvSpPr>
            <p:cNvPr id="14" name="Arrow: Down 13">
              <a:extLst>
                <a:ext uri="{FF2B5EF4-FFF2-40B4-BE49-F238E27FC236}">
                  <a16:creationId xmlns:a16="http://schemas.microsoft.com/office/drawing/2014/main" id="{1C70260B-30A8-DB44-867F-788A6945C814}"/>
                </a:ext>
              </a:extLst>
            </p:cNvPr>
            <p:cNvSpPr/>
            <p:nvPr/>
          </p:nvSpPr>
          <p:spPr>
            <a:xfrm>
              <a:off x="4046196" y="2592667"/>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CE32CD-A093-C718-5049-F67AB4DF5E05}"/>
                </a:ext>
              </a:extLst>
            </p:cNvPr>
            <p:cNvSpPr txBox="1"/>
            <p:nvPr/>
          </p:nvSpPr>
          <p:spPr>
            <a:xfrm>
              <a:off x="2454687" y="3114207"/>
              <a:ext cx="3636499" cy="1287532"/>
            </a:xfrm>
            <a:prstGeom prst="rect">
              <a:avLst/>
            </a:prstGeom>
            <a:noFill/>
          </p:spPr>
          <p:txBody>
            <a:bodyPr wrap="square">
              <a:spAutoFit/>
            </a:bodyPr>
            <a:lstStyle/>
            <a:p>
              <a:pPr algn="just">
                <a:lnSpc>
                  <a:spcPct val="150000"/>
                </a:lnSpc>
              </a:pPr>
              <a:r>
                <a:rPr lang="vi-VN" sz="1800">
                  <a:solidFill>
                    <a:srgbClr val="FF0000"/>
                  </a:solidFill>
                </a:rPr>
                <a:t>Mỹ không còn là nước duy nhất đóng vai trò quyết định, chi phối các nước phương Tây.</a:t>
              </a:r>
              <a:endParaRPr lang="en-US" sz="1800">
                <a:solidFill>
                  <a:srgbClr val="FF0000"/>
                </a:solidFill>
              </a:endParaRPr>
            </a:p>
          </p:txBody>
        </p:sp>
      </p:grpSp>
    </p:spTree>
    <p:extLst>
      <p:ext uri="{BB962C8B-B14F-4D97-AF65-F5344CB8AC3E}">
        <p14:creationId xmlns:p14="http://schemas.microsoft.com/office/powerpoint/2010/main" val="3772706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extBox 3">
            <a:extLst>
              <a:ext uri="{FF2B5EF4-FFF2-40B4-BE49-F238E27FC236}">
                <a16:creationId xmlns:a16="http://schemas.microsoft.com/office/drawing/2014/main" id="{A7196A42-9CD8-C006-2825-A05BE575182B}"/>
              </a:ext>
            </a:extLst>
          </p:cNvPr>
          <p:cNvSpPr txBox="1"/>
          <p:nvPr/>
        </p:nvSpPr>
        <p:spPr>
          <a:xfrm>
            <a:off x="364067" y="336190"/>
            <a:ext cx="8415866" cy="461665"/>
          </a:xfrm>
          <a:prstGeom prst="rect">
            <a:avLst/>
          </a:prstGeom>
          <a:noFill/>
        </p:spPr>
        <p:txBody>
          <a:bodyPr wrap="square" rtlCol="0">
            <a:spAutoFit/>
          </a:bodyPr>
          <a:lstStyle/>
          <a:p>
            <a:pPr algn="ctr"/>
            <a:r>
              <a:rPr lang="en-US" sz="2400" b="1" i="1">
                <a:solidFill>
                  <a:schemeClr val="accent2">
                    <a:lumMod val="75000"/>
                  </a:schemeClr>
                </a:solidFill>
              </a:rPr>
              <a:t>Nguyên nhân thứ tư</a:t>
            </a:r>
          </a:p>
        </p:txBody>
      </p:sp>
      <p:sp>
        <p:nvSpPr>
          <p:cNvPr id="5" name="Rectangle: Rounded Corners 4">
            <a:extLst>
              <a:ext uri="{FF2B5EF4-FFF2-40B4-BE49-F238E27FC236}">
                <a16:creationId xmlns:a16="http://schemas.microsoft.com/office/drawing/2014/main" id="{D7336790-3CD2-2E7A-C582-1926B62894A8}"/>
              </a:ext>
            </a:extLst>
          </p:cNvPr>
          <p:cNvSpPr/>
          <p:nvPr/>
        </p:nvSpPr>
        <p:spPr>
          <a:xfrm>
            <a:off x="184313" y="2807853"/>
            <a:ext cx="3817164" cy="1160634"/>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Ảnh hưởng của Cách mạng công nghiệp lần thứ ba.</a:t>
            </a:r>
            <a:endParaRPr lang="vi-VN" sz="2000">
              <a:solidFill>
                <a:srgbClr val="000000"/>
              </a:solidFill>
              <a:effectLst/>
              <a:ea typeface="Calibri" panose="020F0502020204030204" pitchFamily="34" charset="0"/>
            </a:endParaRPr>
          </a:p>
        </p:txBody>
      </p:sp>
      <p:grpSp>
        <p:nvGrpSpPr>
          <p:cNvPr id="13" name="Group 12">
            <a:extLst>
              <a:ext uri="{FF2B5EF4-FFF2-40B4-BE49-F238E27FC236}">
                <a16:creationId xmlns:a16="http://schemas.microsoft.com/office/drawing/2014/main" id="{3DAB1A44-5094-C23D-5A14-E2CBDEC8996F}"/>
              </a:ext>
            </a:extLst>
          </p:cNvPr>
          <p:cNvGrpSpPr/>
          <p:nvPr/>
        </p:nvGrpSpPr>
        <p:grpSpPr>
          <a:xfrm>
            <a:off x="4226920" y="920078"/>
            <a:ext cx="4628400" cy="4070292"/>
            <a:chOff x="4182594" y="1010170"/>
            <a:chExt cx="4628400" cy="4070292"/>
          </a:xfrm>
        </p:grpSpPr>
        <p:pic>
          <p:nvPicPr>
            <p:cNvPr id="10" name="Picture 9">
              <a:extLst>
                <a:ext uri="{FF2B5EF4-FFF2-40B4-BE49-F238E27FC236}">
                  <a16:creationId xmlns:a16="http://schemas.microsoft.com/office/drawing/2014/main" id="{EEBA4489-9243-056D-BBAE-1BBFC33E7F0E}"/>
                </a:ext>
              </a:extLst>
            </p:cNvPr>
            <p:cNvPicPr>
              <a:picLocks noChangeAspect="1"/>
            </p:cNvPicPr>
            <p:nvPr/>
          </p:nvPicPr>
          <p:blipFill>
            <a:blip r:embed="rId3"/>
            <a:srcRect/>
            <a:stretch/>
          </p:blipFill>
          <p:spPr>
            <a:xfrm>
              <a:off x="4182595" y="1010170"/>
              <a:ext cx="4628399" cy="3083671"/>
            </a:xfrm>
            <a:prstGeom prst="rect">
              <a:avLst/>
            </a:prstGeom>
          </p:spPr>
        </p:pic>
        <p:sp>
          <p:nvSpPr>
            <p:cNvPr id="12" name="TextBox 11">
              <a:extLst>
                <a:ext uri="{FF2B5EF4-FFF2-40B4-BE49-F238E27FC236}">
                  <a16:creationId xmlns:a16="http://schemas.microsoft.com/office/drawing/2014/main" id="{4D3E9EBF-B735-7D98-B694-BC0D26A18F43}"/>
                </a:ext>
              </a:extLst>
            </p:cNvPr>
            <p:cNvSpPr txBox="1"/>
            <p:nvPr/>
          </p:nvSpPr>
          <p:spPr>
            <a:xfrm>
              <a:off x="4182594" y="4058579"/>
              <a:ext cx="4628399" cy="1021883"/>
            </a:xfrm>
            <a:prstGeom prst="rect">
              <a:avLst/>
            </a:prstGeom>
            <a:noFill/>
          </p:spPr>
          <p:txBody>
            <a:bodyPr wrap="square">
              <a:spAutoFit/>
            </a:bodyPr>
            <a:lstStyle/>
            <a:p>
              <a:pPr algn="ctr">
                <a:lnSpc>
                  <a:spcPct val="150000"/>
                </a:lnSpc>
              </a:pPr>
              <a:r>
                <a:rPr lang="vi-VN"/>
                <a:t>Một dây chuyền lắp ráp ô tô tự động hóa cao.</a:t>
              </a:r>
              <a:endParaRPr lang="en-US"/>
            </a:p>
            <a:p>
              <a:pPr algn="just">
                <a:lnSpc>
                  <a:spcPct val="150000"/>
                </a:lnSpc>
              </a:pPr>
              <a:r>
                <a:rPr lang="en-US" i="1"/>
                <a:t>(Tự động hóa là một thành tựu của cuộc Cách mạng công nghiệp lần thứ ba).</a:t>
              </a:r>
            </a:p>
          </p:txBody>
        </p:sp>
      </p:grpSp>
      <p:sp>
        <p:nvSpPr>
          <p:cNvPr id="7" name="Rectangle: Rounded Corners 6">
            <a:extLst>
              <a:ext uri="{FF2B5EF4-FFF2-40B4-BE49-F238E27FC236}">
                <a16:creationId xmlns:a16="http://schemas.microsoft.com/office/drawing/2014/main" id="{B0296030-455E-9D1A-F593-241588C0AD2A}"/>
              </a:ext>
            </a:extLst>
          </p:cNvPr>
          <p:cNvSpPr/>
          <p:nvPr/>
        </p:nvSpPr>
        <p:spPr>
          <a:xfrm>
            <a:off x="184313" y="1482086"/>
            <a:ext cx="3817164" cy="1160634"/>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ea typeface="Calibri" panose="020F0502020204030204" pitchFamily="34" charset="0"/>
              </a:rPr>
              <a:t>Xu thế hòa hoãn, toàn cầu hóa.</a:t>
            </a:r>
            <a:endParaRPr lang="vi-VN" sz="200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9546964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extBox 3">
            <a:extLst>
              <a:ext uri="{FF2B5EF4-FFF2-40B4-BE49-F238E27FC236}">
                <a16:creationId xmlns:a16="http://schemas.microsoft.com/office/drawing/2014/main" id="{A7196A42-9CD8-C006-2825-A05BE575182B}"/>
              </a:ext>
            </a:extLst>
          </p:cNvPr>
          <p:cNvSpPr txBox="1"/>
          <p:nvPr/>
        </p:nvSpPr>
        <p:spPr>
          <a:xfrm>
            <a:off x="364067" y="436990"/>
            <a:ext cx="8415866" cy="461665"/>
          </a:xfrm>
          <a:prstGeom prst="rect">
            <a:avLst/>
          </a:prstGeom>
          <a:noFill/>
        </p:spPr>
        <p:txBody>
          <a:bodyPr wrap="square" rtlCol="0">
            <a:spAutoFit/>
          </a:bodyPr>
          <a:lstStyle/>
          <a:p>
            <a:pPr algn="ctr"/>
            <a:r>
              <a:rPr lang="en-US" sz="2400" b="1" i="1">
                <a:solidFill>
                  <a:schemeClr val="accent2">
                    <a:lumMod val="75000"/>
                  </a:schemeClr>
                </a:solidFill>
              </a:rPr>
              <a:t>Nguyên nhân thứ năm</a:t>
            </a:r>
          </a:p>
        </p:txBody>
      </p:sp>
      <p:sp>
        <p:nvSpPr>
          <p:cNvPr id="5" name="Rectangle: Rounded Corners 4">
            <a:extLst>
              <a:ext uri="{FF2B5EF4-FFF2-40B4-BE49-F238E27FC236}">
                <a16:creationId xmlns:a16="http://schemas.microsoft.com/office/drawing/2014/main" id="{D7336790-3CD2-2E7A-C582-1926B62894A8}"/>
              </a:ext>
            </a:extLst>
          </p:cNvPr>
          <p:cNvSpPr/>
          <p:nvPr/>
        </p:nvSpPr>
        <p:spPr>
          <a:xfrm>
            <a:off x="784621" y="1411841"/>
            <a:ext cx="3212733" cy="1085987"/>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Calibri" panose="020F0502020204030204" pitchFamily="34" charset="0"/>
              </a:rPr>
              <a:t>Sự khủng hoảng, suy yếu, tan rã của Liên Xô</a:t>
            </a:r>
            <a:r>
              <a:rPr lang="en-US" sz="2000">
                <a:solidFill>
                  <a:srgbClr val="000000"/>
                </a:solidFill>
                <a:ea typeface="Calibri" panose="020F0502020204030204" pitchFamily="34" charset="0"/>
              </a:rPr>
              <a:t>.</a:t>
            </a:r>
            <a:endParaRPr lang="vi-VN" sz="2000">
              <a:solidFill>
                <a:srgbClr val="000000"/>
              </a:solidFill>
              <a:effectLst/>
              <a:ea typeface="Calibri" panose="020F0502020204030204" pitchFamily="34" charset="0"/>
            </a:endParaRPr>
          </a:p>
        </p:txBody>
      </p:sp>
      <p:sp>
        <p:nvSpPr>
          <p:cNvPr id="3" name="Right Brace 2">
            <a:extLst>
              <a:ext uri="{FF2B5EF4-FFF2-40B4-BE49-F238E27FC236}">
                <a16:creationId xmlns:a16="http://schemas.microsoft.com/office/drawing/2014/main" id="{BC9E5A08-23AA-FA34-A729-B34DBB7EA84F}"/>
              </a:ext>
            </a:extLst>
          </p:cNvPr>
          <p:cNvSpPr/>
          <p:nvPr/>
        </p:nvSpPr>
        <p:spPr>
          <a:xfrm>
            <a:off x="4233713" y="1241296"/>
            <a:ext cx="414867" cy="1427075"/>
          </a:xfrm>
          <a:prstGeom prst="rightBrace">
            <a:avLst>
              <a:gd name="adj1" fmla="val 51190"/>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a:extLst>
              <a:ext uri="{FF2B5EF4-FFF2-40B4-BE49-F238E27FC236}">
                <a16:creationId xmlns:a16="http://schemas.microsoft.com/office/drawing/2014/main" id="{EF1E4E30-0851-5531-52F2-2A8B311BA918}"/>
              </a:ext>
            </a:extLst>
          </p:cNvPr>
          <p:cNvGrpSpPr/>
          <p:nvPr/>
        </p:nvGrpSpPr>
        <p:grpSpPr>
          <a:xfrm>
            <a:off x="4884939" y="1445880"/>
            <a:ext cx="3411648" cy="1015663"/>
            <a:chOff x="2487595" y="2594982"/>
            <a:chExt cx="3411648" cy="1015663"/>
          </a:xfrm>
        </p:grpSpPr>
        <p:sp>
          <p:nvSpPr>
            <p:cNvPr id="11" name="Arrow: Down 10">
              <a:extLst>
                <a:ext uri="{FF2B5EF4-FFF2-40B4-BE49-F238E27FC236}">
                  <a16:creationId xmlns:a16="http://schemas.microsoft.com/office/drawing/2014/main" id="{E3729031-78E5-4F0F-55D8-2903615F1A26}"/>
                </a:ext>
              </a:extLst>
            </p:cNvPr>
            <p:cNvSpPr/>
            <p:nvPr/>
          </p:nvSpPr>
          <p:spPr>
            <a:xfrm rot="16200000">
              <a:off x="2498746" y="2890943"/>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4" name="TextBox 13">
              <a:extLst>
                <a:ext uri="{FF2B5EF4-FFF2-40B4-BE49-F238E27FC236}">
                  <a16:creationId xmlns:a16="http://schemas.microsoft.com/office/drawing/2014/main" id="{3E650577-B9E5-7E37-645E-62ACF61FAC7A}"/>
                </a:ext>
              </a:extLst>
            </p:cNvPr>
            <p:cNvSpPr txBox="1"/>
            <p:nvPr/>
          </p:nvSpPr>
          <p:spPr>
            <a:xfrm>
              <a:off x="3064124" y="2594982"/>
              <a:ext cx="2835119" cy="1015663"/>
            </a:xfrm>
            <a:prstGeom prst="rect">
              <a:avLst/>
            </a:prstGeom>
            <a:noFill/>
          </p:spPr>
          <p:txBody>
            <a:bodyPr wrap="square">
              <a:spAutoFit/>
            </a:bodyPr>
            <a:lstStyle/>
            <a:p>
              <a:pPr>
                <a:lnSpc>
                  <a:spcPct val="150000"/>
                </a:lnSpc>
              </a:pPr>
              <a:r>
                <a:rPr lang="vi-VN" sz="2000">
                  <a:solidFill>
                    <a:srgbClr val="FF0000"/>
                  </a:solidFill>
                </a:rPr>
                <a:t>Trật tự thế giới hai cực I-an-ta</a:t>
              </a:r>
              <a:r>
                <a:rPr lang="en-US" sz="2000">
                  <a:solidFill>
                    <a:srgbClr val="FF0000"/>
                  </a:solidFill>
                </a:rPr>
                <a:t> sụp đổ</a:t>
              </a:r>
              <a:r>
                <a:rPr lang="vi-VN" sz="2000">
                  <a:solidFill>
                    <a:srgbClr val="FF0000"/>
                  </a:solidFill>
                </a:rPr>
                <a:t>.</a:t>
              </a:r>
              <a:endParaRPr lang="en-US" sz="2000">
                <a:solidFill>
                  <a:srgbClr val="FF0000"/>
                </a:solidFill>
              </a:endParaRPr>
            </a:p>
          </p:txBody>
        </p:sp>
      </p:grpSp>
      <p:grpSp>
        <p:nvGrpSpPr>
          <p:cNvPr id="19" name="Group 18">
            <a:extLst>
              <a:ext uri="{FF2B5EF4-FFF2-40B4-BE49-F238E27FC236}">
                <a16:creationId xmlns:a16="http://schemas.microsoft.com/office/drawing/2014/main" id="{802E06B8-A106-E631-F733-F482341A084B}"/>
              </a:ext>
            </a:extLst>
          </p:cNvPr>
          <p:cNvGrpSpPr/>
          <p:nvPr/>
        </p:nvGrpSpPr>
        <p:grpSpPr>
          <a:xfrm>
            <a:off x="784621" y="2668371"/>
            <a:ext cx="7619370" cy="2071327"/>
            <a:chOff x="1160234" y="3096452"/>
            <a:chExt cx="7619370" cy="2071327"/>
          </a:xfrm>
        </p:grpSpPr>
        <p:pic>
          <p:nvPicPr>
            <p:cNvPr id="16" name="Picture 15" descr="A large crowd of people protesting&#10;&#10;Description automatically generated">
              <a:extLst>
                <a:ext uri="{FF2B5EF4-FFF2-40B4-BE49-F238E27FC236}">
                  <a16:creationId xmlns:a16="http://schemas.microsoft.com/office/drawing/2014/main" id="{8B6A84FF-EB64-AE20-85F3-A73E8F2F6248}"/>
                </a:ext>
              </a:extLst>
            </p:cNvPr>
            <p:cNvPicPr>
              <a:picLocks noChangeAspect="1"/>
            </p:cNvPicPr>
            <p:nvPr/>
          </p:nvPicPr>
          <p:blipFill>
            <a:blip r:embed="rId3"/>
            <a:stretch>
              <a:fillRect/>
            </a:stretch>
          </p:blipFill>
          <p:spPr>
            <a:xfrm>
              <a:off x="5672615" y="3096452"/>
              <a:ext cx="3106989" cy="2071327"/>
            </a:xfrm>
            <a:prstGeom prst="rect">
              <a:avLst/>
            </a:prstGeom>
          </p:spPr>
        </p:pic>
        <p:sp>
          <p:nvSpPr>
            <p:cNvPr id="18" name="TextBox 17">
              <a:extLst>
                <a:ext uri="{FF2B5EF4-FFF2-40B4-BE49-F238E27FC236}">
                  <a16:creationId xmlns:a16="http://schemas.microsoft.com/office/drawing/2014/main" id="{1B04D112-224D-EBAB-6396-890BBD511267}"/>
                </a:ext>
              </a:extLst>
            </p:cNvPr>
            <p:cNvSpPr txBox="1"/>
            <p:nvPr/>
          </p:nvSpPr>
          <p:spPr>
            <a:xfrm>
              <a:off x="1160234" y="3651302"/>
              <a:ext cx="4333593" cy="1477328"/>
            </a:xfrm>
            <a:prstGeom prst="rect">
              <a:avLst/>
            </a:prstGeom>
            <a:noFill/>
          </p:spPr>
          <p:txBody>
            <a:bodyPr wrap="square">
              <a:spAutoFit/>
            </a:bodyPr>
            <a:lstStyle/>
            <a:p>
              <a:pPr algn="r">
                <a:lnSpc>
                  <a:spcPct val="150000"/>
                </a:lnSpc>
              </a:pPr>
              <a:r>
                <a:rPr lang="vi-VN" sz="1500"/>
                <a:t>Người dân Litva (nước thành viên của Liên Xô) tụ tập ở thủ đô Vilnius vào ngày 12-1-1990 để đòi tách khỏi Liên Xô. Litva là nước cộng hòa </a:t>
              </a:r>
              <a:endParaRPr lang="en-US" sz="1500"/>
            </a:p>
            <a:p>
              <a:pPr algn="r">
                <a:lnSpc>
                  <a:spcPct val="150000"/>
                </a:lnSpc>
              </a:pPr>
              <a:r>
                <a:rPr lang="vi-VN" sz="1500"/>
                <a:t>Xô viết đầu tiên tuyên bố độc lập.</a:t>
              </a:r>
              <a:endParaRPr lang="en-US" sz="1500"/>
            </a:p>
          </p:txBody>
        </p:sp>
      </p:grpSp>
    </p:spTree>
    <p:extLst>
      <p:ext uri="{BB962C8B-B14F-4D97-AF65-F5344CB8AC3E}">
        <p14:creationId xmlns:p14="http://schemas.microsoft.com/office/powerpoint/2010/main" val="2928740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03014" y="292327"/>
            <a:ext cx="4185166" cy="4558845"/>
            <a:chOff x="386834" y="360020"/>
            <a:chExt cx="4185166" cy="4558845"/>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l="1739" r="1739"/>
            <a:stretch/>
          </p:blipFill>
          <p:spPr>
            <a:xfrm>
              <a:off x="386834" y="360020"/>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661146" y="3250651"/>
              <a:ext cx="3636542" cy="1668214"/>
            </a:xfrm>
            <a:prstGeom prst="rect">
              <a:avLst/>
            </a:prstGeom>
            <a:noFill/>
          </p:spPr>
          <p:txBody>
            <a:bodyPr wrap="square">
              <a:spAutoFit/>
            </a:bodyPr>
            <a:lstStyle/>
            <a:p>
              <a:pPr algn="ctr">
                <a:lnSpc>
                  <a:spcPct val="150000"/>
                </a:lnSpc>
              </a:pPr>
              <a:r>
                <a:rPr lang="vi-VN"/>
                <a:t>Phong trào nổi loạn đòi ly khai cũng xảy ra ở cộng hòa Xô viết Azerbaijan. Trong ảnh, một đám đông đang cản đường một đoàn xe thiết giáp Liên Xô gần Ganja, Azerbaijan vào ngày 22-1-1990.</a:t>
              </a:r>
              <a:endParaRPr lang="en-US"/>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616066" y="292327"/>
            <a:ext cx="4264678" cy="4598791"/>
            <a:chOff x="347078" y="402651"/>
            <a:chExt cx="4264678" cy="4598791"/>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l="1739" r="1739"/>
            <a:stretch/>
          </p:blipFill>
          <p:spPr>
            <a:xfrm>
              <a:off x="386834" y="402651"/>
              <a:ext cx="4185166" cy="2890631"/>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347078" y="3293282"/>
              <a:ext cx="4264678" cy="1708160"/>
            </a:xfrm>
            <a:prstGeom prst="rect">
              <a:avLst/>
            </a:prstGeom>
            <a:noFill/>
          </p:spPr>
          <p:txBody>
            <a:bodyPr wrap="square">
              <a:spAutoFit/>
            </a:bodyPr>
            <a:lstStyle/>
            <a:p>
              <a:pPr algn="ctr">
                <a:lnSpc>
                  <a:spcPct val="150000"/>
                </a:lnSpc>
              </a:pPr>
              <a:r>
                <a:rPr lang="vi-VN"/>
                <a:t>Lực lượng ly khai đối mặt với hàng rào binh sĩ của Bộ Nội vụ phía trước trụ sở Đảng Cộng sản Tajikistan ở thủ đô Dushanbe vào ngày 15-1-1990. Giới chức Xô viết phải ban bố tình trạng khẩn cấp trong thành phố này.</a:t>
              </a:r>
              <a:endParaRPr lang="en-US"/>
            </a:p>
          </p:txBody>
        </p:sp>
      </p:grpSp>
    </p:spTree>
    <p:extLst>
      <p:ext uri="{BB962C8B-B14F-4D97-AF65-F5344CB8AC3E}">
        <p14:creationId xmlns:p14="http://schemas.microsoft.com/office/powerpoint/2010/main" val="4055811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5DCA2-019B-CC0A-BEDB-7FAA987F3455}"/>
              </a:ext>
            </a:extLst>
          </p:cNvPr>
          <p:cNvPicPr>
            <a:picLocks noChangeAspect="1"/>
          </p:cNvPicPr>
          <p:nvPr/>
        </p:nvPicPr>
        <p:blipFill>
          <a:blip r:embed="rId2"/>
          <a:stretch>
            <a:fillRect/>
          </a:stretch>
        </p:blipFill>
        <p:spPr>
          <a:xfrm>
            <a:off x="445291" y="1045184"/>
            <a:ext cx="3026931" cy="4020944"/>
          </a:xfrm>
          <a:prstGeom prst="rect">
            <a:avLst/>
          </a:prstGeom>
        </p:spPr>
      </p:pic>
      <p:grpSp>
        <p:nvGrpSpPr>
          <p:cNvPr id="3" name="Group 2">
            <a:extLst>
              <a:ext uri="{FF2B5EF4-FFF2-40B4-BE49-F238E27FC236}">
                <a16:creationId xmlns:a16="http://schemas.microsoft.com/office/drawing/2014/main" id="{8AD791E4-6D8F-BF7C-1771-4E220C6DA2D2}"/>
              </a:ext>
            </a:extLst>
          </p:cNvPr>
          <p:cNvGrpSpPr/>
          <p:nvPr/>
        </p:nvGrpSpPr>
        <p:grpSpPr>
          <a:xfrm>
            <a:off x="3595303" y="658323"/>
            <a:ext cx="4905375" cy="3091760"/>
            <a:chOff x="7000875" y="3075786"/>
            <a:chExt cx="9810750" cy="6183520"/>
          </a:xfrm>
        </p:grpSpPr>
        <p:sp>
          <p:nvSpPr>
            <p:cNvPr id="4" name="Rectangle: Diagonal Corners Rounded 14">
              <a:extLst>
                <a:ext uri="{FF2B5EF4-FFF2-40B4-BE49-F238E27FC236}">
                  <a16:creationId xmlns:a16="http://schemas.microsoft.com/office/drawing/2014/main" id="{409A60DA-1EB7-C283-CFF5-431F2C6C1BC7}"/>
                </a:ext>
              </a:extLst>
            </p:cNvPr>
            <p:cNvSpPr/>
            <p:nvPr/>
          </p:nvSpPr>
          <p:spPr>
            <a:xfrm>
              <a:off x="7305675" y="3310046"/>
              <a:ext cx="9505950" cy="5949260"/>
            </a:xfrm>
            <a:prstGeom prst="round2DiagRect">
              <a:avLst/>
            </a:prstGeom>
            <a:noFill/>
            <a:ln w="38100">
              <a:solidFill>
                <a:srgbClr val="925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5" name="Rectangle: Diagonal Corners Rounded 10">
              <a:extLst>
                <a:ext uri="{FF2B5EF4-FFF2-40B4-BE49-F238E27FC236}">
                  <a16:creationId xmlns:a16="http://schemas.microsoft.com/office/drawing/2014/main" id="{77A6A055-6D6A-CE35-51C4-514C6EC11017}"/>
                </a:ext>
              </a:extLst>
            </p:cNvPr>
            <p:cNvSpPr/>
            <p:nvPr/>
          </p:nvSpPr>
          <p:spPr>
            <a:xfrm>
              <a:off x="7000875" y="3075786"/>
              <a:ext cx="9505950" cy="5949260"/>
            </a:xfrm>
            <a:prstGeom prst="round2DiagRect">
              <a:avLst/>
            </a:prstGeom>
            <a:solidFill>
              <a:srgbClr val="F0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6" name="TextBox 5">
              <a:extLst>
                <a:ext uri="{FF2B5EF4-FFF2-40B4-BE49-F238E27FC236}">
                  <a16:creationId xmlns:a16="http://schemas.microsoft.com/office/drawing/2014/main" id="{E6A45C38-3500-BD9A-2763-E658CE2296EF}"/>
                </a:ext>
              </a:extLst>
            </p:cNvPr>
            <p:cNvSpPr txBox="1"/>
            <p:nvPr/>
          </p:nvSpPr>
          <p:spPr>
            <a:xfrm>
              <a:off x="7800139" y="3849508"/>
              <a:ext cx="8230180" cy="4479688"/>
            </a:xfrm>
            <a:prstGeom prst="rect">
              <a:avLst/>
            </a:prstGeom>
            <a:noFill/>
          </p:spPr>
          <p:txBody>
            <a:bodyPr wrap="square">
              <a:spAutoFit/>
            </a:bodyPr>
            <a:lstStyle/>
            <a:p>
              <a:pPr algn="just">
                <a:lnSpc>
                  <a:spcPct val="150000"/>
                </a:lnSpc>
              </a:pPr>
              <a:r>
                <a:rPr lang="en-US" sz="2400">
                  <a:solidFill>
                    <a:srgbClr val="2B241A"/>
                  </a:solidFill>
                  <a:latin typeface="Arial" panose="020B0604020202020204" pitchFamily="34" charset="0"/>
                  <a:cs typeface="Arial" panose="020B0604020202020204" pitchFamily="34" charset="0"/>
                </a:rPr>
                <a:t>Lấy dẫn chứng khác cho nguyên nhân dẫn đến sự sụp đổ của Trật tự thế giới hai cực I-an-ta.</a:t>
              </a:r>
            </a:p>
          </p:txBody>
        </p:sp>
      </p:grpSp>
    </p:spTree>
    <p:extLst>
      <p:ext uri="{BB962C8B-B14F-4D97-AF65-F5344CB8AC3E}">
        <p14:creationId xmlns:p14="http://schemas.microsoft.com/office/powerpoint/2010/main" val="334181656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54600" y="939441"/>
            <a:ext cx="4185166" cy="4090960"/>
            <a:chOff x="386834" y="360020"/>
            <a:chExt cx="4185166" cy="4090960"/>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l="5931" r="5931"/>
            <a:stretch/>
          </p:blipFill>
          <p:spPr>
            <a:xfrm>
              <a:off x="386834" y="360020"/>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523990" y="3250651"/>
              <a:ext cx="3910854" cy="1200329"/>
            </a:xfrm>
            <a:prstGeom prst="rect">
              <a:avLst/>
            </a:prstGeom>
            <a:noFill/>
          </p:spPr>
          <p:txBody>
            <a:bodyPr wrap="square">
              <a:spAutoFit/>
            </a:bodyPr>
            <a:lstStyle/>
            <a:p>
              <a:pPr algn="ctr">
                <a:lnSpc>
                  <a:spcPct val="150000"/>
                </a:lnSpc>
              </a:pPr>
              <a:r>
                <a:rPr lang="vi-VN" sz="1200"/>
                <a:t>Thủ tướng Cộng hòa Liên bang Đức (Tây Đức) Helmut Schmidt, Chủ tịch Hội đồng Nhà nước Cộng hòa Dân chủ Đức (Đông Đức) Erich Honecker, Tổng thống Mỹ Gerald Ford và Thủ tướng Áo Bruno Kreisky</a:t>
              </a:r>
              <a:r>
                <a:rPr lang="en-US" sz="1200"/>
                <a:t>.</a:t>
              </a:r>
            </a:p>
          </p:txBody>
        </p:sp>
      </p:grpSp>
      <p:sp>
        <p:nvSpPr>
          <p:cNvPr id="2" name="Rectangle: Rounded Corners 1">
            <a:extLst>
              <a:ext uri="{FF2B5EF4-FFF2-40B4-BE49-F238E27FC236}">
                <a16:creationId xmlns:a16="http://schemas.microsoft.com/office/drawing/2014/main" id="{E9740627-C003-2FBF-4E2E-EEBE1D66D9C6}"/>
              </a:ext>
            </a:extLst>
          </p:cNvPr>
          <p:cNvSpPr/>
          <p:nvPr/>
        </p:nvSpPr>
        <p:spPr>
          <a:xfrm>
            <a:off x="2753750" y="249044"/>
            <a:ext cx="3636499" cy="523599"/>
          </a:xfrm>
          <a:prstGeom prst="roundRect">
            <a:avLst/>
          </a:prstGeom>
          <a:solidFill>
            <a:schemeClr val="bg2"/>
          </a:solidFill>
          <a:ln>
            <a:solidFill>
              <a:schemeClr val="bg2">
                <a:lumMod val="7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4"/>
                </a:solidFill>
              </a:rPr>
              <a:t>Dẫn chứng</a:t>
            </a:r>
          </a:p>
        </p:txBody>
      </p:sp>
      <p:sp>
        <p:nvSpPr>
          <p:cNvPr id="10" name="TextBox 9">
            <a:extLst>
              <a:ext uri="{FF2B5EF4-FFF2-40B4-BE49-F238E27FC236}">
                <a16:creationId xmlns:a16="http://schemas.microsoft.com/office/drawing/2014/main" id="{F725ED5D-E267-A1CD-E64D-26C35154359B}"/>
              </a:ext>
            </a:extLst>
          </p:cNvPr>
          <p:cNvSpPr txBox="1"/>
          <p:nvPr/>
        </p:nvSpPr>
        <p:spPr>
          <a:xfrm>
            <a:off x="4604235" y="1064429"/>
            <a:ext cx="4377987" cy="2169825"/>
          </a:xfrm>
          <a:prstGeom prst="rect">
            <a:avLst/>
          </a:prstGeom>
          <a:noFill/>
        </p:spPr>
        <p:txBody>
          <a:bodyPr wrap="square">
            <a:spAutoFit/>
          </a:bodyPr>
          <a:lstStyle/>
          <a:p>
            <a:pPr algn="just">
              <a:lnSpc>
                <a:spcPct val="150000"/>
              </a:lnSpc>
            </a:pPr>
            <a:r>
              <a:rPr lang="vi-VN" sz="1800"/>
              <a:t>Năm 1975, 33 nước châu Âu có thể chế chính trị khác nhau (Liên Xô và các nước xã hội chủ nghĩa Đông Âu), Mỹ và Ca-na-da kí kết Định ước An ninh và Hợp tác châu Âu tại Hen-xinh-ki (Phần Lan</a:t>
            </a:r>
            <a:r>
              <a:rPr lang="en-US" sz="1800"/>
              <a:t>).</a:t>
            </a:r>
          </a:p>
        </p:txBody>
      </p:sp>
      <p:grpSp>
        <p:nvGrpSpPr>
          <p:cNvPr id="11" name="Group 10">
            <a:extLst>
              <a:ext uri="{FF2B5EF4-FFF2-40B4-BE49-F238E27FC236}">
                <a16:creationId xmlns:a16="http://schemas.microsoft.com/office/drawing/2014/main" id="{2945076B-EB43-6A84-D9E5-62C8B974993E}"/>
              </a:ext>
            </a:extLst>
          </p:cNvPr>
          <p:cNvGrpSpPr/>
          <p:nvPr/>
        </p:nvGrpSpPr>
        <p:grpSpPr>
          <a:xfrm>
            <a:off x="4590961" y="3227556"/>
            <a:ext cx="4404534" cy="1703030"/>
            <a:chOff x="2041363" y="3389971"/>
            <a:chExt cx="4404534" cy="1703030"/>
          </a:xfrm>
        </p:grpSpPr>
        <p:sp>
          <p:nvSpPr>
            <p:cNvPr id="12" name="Arrow: Down 11">
              <a:extLst>
                <a:ext uri="{FF2B5EF4-FFF2-40B4-BE49-F238E27FC236}">
                  <a16:creationId xmlns:a16="http://schemas.microsoft.com/office/drawing/2014/main" id="{F5439D72-1589-807D-C62C-3492CD9F6210}"/>
                </a:ext>
              </a:extLst>
            </p:cNvPr>
            <p:cNvSpPr/>
            <p:nvPr/>
          </p:nvSpPr>
          <p:spPr>
            <a:xfrm rot="16200000">
              <a:off x="2052514" y="3917795"/>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490C93-8C35-766B-404B-32BBE0E3D277}"/>
                </a:ext>
              </a:extLst>
            </p:cNvPr>
            <p:cNvSpPr txBox="1"/>
            <p:nvPr/>
          </p:nvSpPr>
          <p:spPr>
            <a:xfrm>
              <a:off x="2535043" y="3389971"/>
              <a:ext cx="3910854" cy="1703030"/>
            </a:xfrm>
            <a:prstGeom prst="rect">
              <a:avLst/>
            </a:prstGeom>
            <a:noFill/>
          </p:spPr>
          <p:txBody>
            <a:bodyPr wrap="square">
              <a:spAutoFit/>
            </a:bodyPr>
            <a:lstStyle/>
            <a:p>
              <a:pPr algn="just">
                <a:lnSpc>
                  <a:spcPct val="150000"/>
                </a:lnSpc>
              </a:pPr>
              <a:r>
                <a:rPr lang="en-US" sz="1800">
                  <a:solidFill>
                    <a:srgbClr val="FF0000"/>
                  </a:solidFill>
                </a:rPr>
                <a:t>X</a:t>
              </a:r>
              <a:r>
                <a:rPr lang="vi-VN" sz="1800">
                  <a:solidFill>
                    <a:srgbClr val="FF0000"/>
                  </a:solidFill>
                </a:rPr>
                <a:t>ác nhận quyền bình đẳng của các quốc gia, giải quyết hoà bình các xung đột, sự hợp tác trên cơ sở nhu cầu chính đáng của các dân tộc.</a:t>
              </a:r>
              <a:endParaRPr lang="en-US" sz="1800">
                <a:solidFill>
                  <a:srgbClr val="FF0000"/>
                </a:solidFill>
              </a:endParaRPr>
            </a:p>
          </p:txBody>
        </p:sp>
      </p:grpSp>
    </p:spTree>
    <p:extLst>
      <p:ext uri="{BB962C8B-B14F-4D97-AF65-F5344CB8AC3E}">
        <p14:creationId xmlns:p14="http://schemas.microsoft.com/office/powerpoint/2010/main" val="14093934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21" name="TextBox 20">
            <a:extLst>
              <a:ext uri="{FF2B5EF4-FFF2-40B4-BE49-F238E27FC236}">
                <a16:creationId xmlns:a16="http://schemas.microsoft.com/office/drawing/2014/main" id="{38FD52DC-645E-11E9-51DB-ED05A518E8C1}"/>
              </a:ext>
            </a:extLst>
          </p:cNvPr>
          <p:cNvSpPr txBox="1"/>
          <p:nvPr/>
        </p:nvSpPr>
        <p:spPr>
          <a:xfrm>
            <a:off x="93226" y="1421711"/>
            <a:ext cx="5153944" cy="2400657"/>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Cuối thập niên 80, khi Goóc-ba-chốp đưa ý tưởng về “Ngôi nhà chung châu Âu”, sự đối đầu Đông – Tây căng thẳng ở châu Âu về cơ bản đã chấm</a:t>
            </a:r>
            <a:r>
              <a:rPr lang="en-US" sz="2000"/>
              <a:t> dứt</a:t>
            </a:r>
            <a:r>
              <a:rPr lang="vi-VN" sz="2000"/>
              <a:t>. </a:t>
            </a:r>
            <a:endParaRPr lang="en-US" sz="2000"/>
          </a:p>
          <a:p>
            <a:pPr marL="342900" indent="-342900" algn="just">
              <a:lnSpc>
                <a:spcPct val="150000"/>
              </a:lnSpc>
              <a:buFont typeface="Arial" panose="020B0604020202020204" pitchFamily="34" charset="0"/>
              <a:buChar char="•"/>
            </a:pPr>
            <a:r>
              <a:rPr lang="en-US" sz="2000"/>
              <a:t>N</a:t>
            </a:r>
            <a:r>
              <a:rPr lang="vi-VN" sz="2000"/>
              <a:t>ăm 1976, sự ra đời của tổ chức G7. </a:t>
            </a:r>
          </a:p>
        </p:txBody>
      </p:sp>
      <p:grpSp>
        <p:nvGrpSpPr>
          <p:cNvPr id="6" name="Group 5">
            <a:extLst>
              <a:ext uri="{FF2B5EF4-FFF2-40B4-BE49-F238E27FC236}">
                <a16:creationId xmlns:a16="http://schemas.microsoft.com/office/drawing/2014/main" id="{7AC4C22D-A5AE-2629-0567-1E166AC1FAAE}"/>
              </a:ext>
            </a:extLst>
          </p:cNvPr>
          <p:cNvGrpSpPr/>
          <p:nvPr/>
        </p:nvGrpSpPr>
        <p:grpSpPr>
          <a:xfrm>
            <a:off x="5459718" y="1421711"/>
            <a:ext cx="3425217" cy="3014419"/>
            <a:chOff x="5580321" y="1586237"/>
            <a:chExt cx="3425217" cy="3014419"/>
          </a:xfrm>
        </p:grpSpPr>
        <p:pic>
          <p:nvPicPr>
            <p:cNvPr id="3" name="Picture 2">
              <a:extLst>
                <a:ext uri="{FF2B5EF4-FFF2-40B4-BE49-F238E27FC236}">
                  <a16:creationId xmlns:a16="http://schemas.microsoft.com/office/drawing/2014/main" id="{C9B445AE-7F6A-A3BF-52E4-E40853A4CD11}"/>
                </a:ext>
              </a:extLst>
            </p:cNvPr>
            <p:cNvPicPr>
              <a:picLocks noChangeAspect="1"/>
            </p:cNvPicPr>
            <p:nvPr/>
          </p:nvPicPr>
          <p:blipFill>
            <a:blip r:embed="rId3"/>
            <a:srcRect t="9613" b="9613"/>
            <a:stretch/>
          </p:blipFill>
          <p:spPr>
            <a:xfrm>
              <a:off x="5580321" y="1586237"/>
              <a:ext cx="3425217" cy="2173487"/>
            </a:xfrm>
            <a:prstGeom prst="rect">
              <a:avLst/>
            </a:prstGeom>
          </p:spPr>
        </p:pic>
        <p:sp>
          <p:nvSpPr>
            <p:cNvPr id="5" name="TextBox 4">
              <a:extLst>
                <a:ext uri="{FF2B5EF4-FFF2-40B4-BE49-F238E27FC236}">
                  <a16:creationId xmlns:a16="http://schemas.microsoft.com/office/drawing/2014/main" id="{4513F0F7-B036-9A22-0E7F-F7F68089F983}"/>
                </a:ext>
              </a:extLst>
            </p:cNvPr>
            <p:cNvSpPr txBox="1"/>
            <p:nvPr/>
          </p:nvSpPr>
          <p:spPr>
            <a:xfrm>
              <a:off x="5580321" y="3815313"/>
              <a:ext cx="3425216" cy="785343"/>
            </a:xfrm>
            <a:prstGeom prst="rect">
              <a:avLst/>
            </a:prstGeom>
            <a:noFill/>
          </p:spPr>
          <p:txBody>
            <a:bodyPr wrap="square">
              <a:spAutoFit/>
            </a:bodyPr>
            <a:lstStyle/>
            <a:p>
              <a:pPr algn="ctr">
                <a:lnSpc>
                  <a:spcPct val="150000"/>
                </a:lnSpc>
              </a:pPr>
              <a:r>
                <a:rPr lang="en-US" sz="1600"/>
                <a:t>Cuộc họp của G7 tại Bonn </a:t>
              </a:r>
            </a:p>
            <a:p>
              <a:pPr algn="ctr">
                <a:lnSpc>
                  <a:spcPct val="150000"/>
                </a:lnSpc>
              </a:pPr>
              <a:r>
                <a:rPr lang="en-US" sz="1600"/>
                <a:t>ngày 16-17 tháng 7 năm 1978. </a:t>
              </a:r>
            </a:p>
          </p:txBody>
        </p:sp>
      </p:grpSp>
      <p:grpSp>
        <p:nvGrpSpPr>
          <p:cNvPr id="2" name="Group 1">
            <a:extLst>
              <a:ext uri="{FF2B5EF4-FFF2-40B4-BE49-F238E27FC236}">
                <a16:creationId xmlns:a16="http://schemas.microsoft.com/office/drawing/2014/main" id="{C0C36A4C-A29B-1DE3-DAFF-8400A4BE0178}"/>
              </a:ext>
            </a:extLst>
          </p:cNvPr>
          <p:cNvGrpSpPr/>
          <p:nvPr/>
        </p:nvGrpSpPr>
        <p:grpSpPr>
          <a:xfrm>
            <a:off x="578936" y="3862184"/>
            <a:ext cx="4523860" cy="958660"/>
            <a:chOff x="2537483" y="2418672"/>
            <a:chExt cx="4523860" cy="958660"/>
          </a:xfrm>
        </p:grpSpPr>
        <p:sp>
          <p:nvSpPr>
            <p:cNvPr id="4" name="Arrow: Down 3">
              <a:extLst>
                <a:ext uri="{FF2B5EF4-FFF2-40B4-BE49-F238E27FC236}">
                  <a16:creationId xmlns:a16="http://schemas.microsoft.com/office/drawing/2014/main" id="{AA63AF9D-956E-8932-A8ED-71B4563E6E24}"/>
                </a:ext>
              </a:extLst>
            </p:cNvPr>
            <p:cNvSpPr/>
            <p:nvPr/>
          </p:nvSpPr>
          <p:spPr>
            <a:xfrm rot="16200000">
              <a:off x="2548634" y="2697809"/>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AEB09D04-CED3-F96D-DF04-4878F3E028CE}"/>
                </a:ext>
              </a:extLst>
            </p:cNvPr>
            <p:cNvSpPr txBox="1"/>
            <p:nvPr/>
          </p:nvSpPr>
          <p:spPr>
            <a:xfrm>
              <a:off x="3064124" y="2418672"/>
              <a:ext cx="3997219" cy="958660"/>
            </a:xfrm>
            <a:prstGeom prst="rect">
              <a:avLst/>
            </a:prstGeom>
            <a:noFill/>
          </p:spPr>
          <p:txBody>
            <a:bodyPr wrap="square">
              <a:spAutoFit/>
            </a:bodyPr>
            <a:lstStyle/>
            <a:p>
              <a:pPr algn="just">
                <a:lnSpc>
                  <a:spcPct val="150000"/>
                </a:lnSpc>
              </a:pPr>
              <a:r>
                <a:rPr lang="vi-VN" sz="2000">
                  <a:solidFill>
                    <a:srgbClr val="FF0000"/>
                  </a:solidFill>
                </a:rPr>
                <a:t>Mỹ không còn là nước duy nhất quyết định thế giới phương Tây. </a:t>
              </a:r>
              <a:endParaRPr lang="en-US" sz="2000">
                <a:solidFill>
                  <a:srgbClr val="FF0000"/>
                </a:solidFill>
              </a:endParaRPr>
            </a:p>
          </p:txBody>
        </p:sp>
      </p:grpSp>
      <p:sp>
        <p:nvSpPr>
          <p:cNvPr id="8" name="Arrow: Pentagon 5">
            <a:extLst>
              <a:ext uri="{FF2B5EF4-FFF2-40B4-BE49-F238E27FC236}">
                <a16:creationId xmlns:a16="http://schemas.microsoft.com/office/drawing/2014/main" id="{93D45D48-FEBF-C46A-C7C4-FB365FAECD35}"/>
              </a:ext>
            </a:extLst>
          </p:cNvPr>
          <p:cNvSpPr/>
          <p:nvPr/>
        </p:nvSpPr>
        <p:spPr>
          <a:xfrm>
            <a:off x="827197" y="580328"/>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 3</a:t>
            </a:r>
            <a:endParaRPr lang="en-US" sz="2200" b="1" kern="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76835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9" name="Google Shape;256;p38">
            <a:extLst>
              <a:ext uri="{FF2B5EF4-FFF2-40B4-BE49-F238E27FC236}">
                <a16:creationId xmlns:a16="http://schemas.microsoft.com/office/drawing/2014/main" id="{E9A0EBD0-0337-8CC0-033E-FDE13A6DB444}"/>
              </a:ext>
            </a:extLst>
          </p:cNvPr>
          <p:cNvPicPr preferRelativeResize="0"/>
          <p:nvPr/>
        </p:nvPicPr>
        <p:blipFill>
          <a:blip r:embed="rId3">
            <a:alphaModFix/>
          </a:blip>
          <a:stretch>
            <a:fillRect/>
          </a:stretch>
        </p:blipFill>
        <p:spPr>
          <a:xfrm rot="-255822">
            <a:off x="1647031" y="292946"/>
            <a:ext cx="2844538" cy="1598390"/>
          </a:xfrm>
          <a:prstGeom prst="rect">
            <a:avLst/>
          </a:prstGeom>
          <a:noFill/>
          <a:ln>
            <a:noFill/>
          </a:ln>
        </p:spPr>
      </p:pic>
      <p:pic>
        <p:nvPicPr>
          <p:cNvPr id="10" name="Google Shape;257;p38">
            <a:extLst>
              <a:ext uri="{FF2B5EF4-FFF2-40B4-BE49-F238E27FC236}">
                <a16:creationId xmlns:a16="http://schemas.microsoft.com/office/drawing/2014/main" id="{9F2D37C4-48DB-CE36-8340-360B38310459}"/>
              </a:ext>
            </a:extLst>
          </p:cNvPr>
          <p:cNvPicPr preferRelativeResize="0"/>
          <p:nvPr/>
        </p:nvPicPr>
        <p:blipFill rotWithShape="1">
          <a:blip r:embed="rId4">
            <a:alphaModFix/>
          </a:blip>
          <a:srcRect/>
          <a:stretch/>
        </p:blipFill>
        <p:spPr>
          <a:xfrm rot="163998">
            <a:off x="4751220" y="294718"/>
            <a:ext cx="3052668" cy="1715331"/>
          </a:xfrm>
          <a:prstGeom prst="rect">
            <a:avLst/>
          </a:prstGeom>
          <a:noFill/>
          <a:ln>
            <a:noFill/>
          </a:ln>
        </p:spPr>
      </p:pic>
      <p:sp>
        <p:nvSpPr>
          <p:cNvPr id="11" name="TextBox 10">
            <a:extLst>
              <a:ext uri="{FF2B5EF4-FFF2-40B4-BE49-F238E27FC236}">
                <a16:creationId xmlns:a16="http://schemas.microsoft.com/office/drawing/2014/main" id="{F859A41A-9B83-056D-1D21-4DA26C3FF79F}"/>
              </a:ext>
            </a:extLst>
          </p:cNvPr>
          <p:cNvSpPr txBox="1"/>
          <p:nvPr/>
        </p:nvSpPr>
        <p:spPr>
          <a:xfrm>
            <a:off x="472016" y="1508923"/>
            <a:ext cx="8199967" cy="3416320"/>
          </a:xfrm>
          <a:prstGeom prst="rect">
            <a:avLst/>
          </a:prstGeom>
          <a:noFill/>
        </p:spPr>
        <p:txBody>
          <a:bodyPr wrap="square">
            <a:spAutoFit/>
          </a:bodyPr>
          <a:lstStyle/>
          <a:p>
            <a:pPr algn="ctr">
              <a:lnSpc>
                <a:spcPct val="150000"/>
              </a:lnSpc>
            </a:pPr>
            <a:r>
              <a:rPr lang="en-US" sz="4800" b="1">
                <a:solidFill>
                  <a:schemeClr val="accent1">
                    <a:lumMod val="75000"/>
                  </a:schemeClr>
                </a:solidFill>
              </a:rPr>
              <a:t>BÀI 2: </a:t>
            </a:r>
          </a:p>
          <a:p>
            <a:pPr algn="ctr">
              <a:lnSpc>
                <a:spcPct val="150000"/>
              </a:lnSpc>
            </a:pPr>
            <a:r>
              <a:rPr lang="en-US" sz="4800" b="1">
                <a:solidFill>
                  <a:schemeClr val="bg2">
                    <a:lumMod val="75000"/>
                  </a:schemeClr>
                </a:solidFill>
              </a:rPr>
              <a:t>TRẬT TỰ THẾ GIỚI TRONG CHIẾN TRANH LẠNH </a:t>
            </a: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9" name="Arrow: Pentagon 5">
            <a:extLst>
              <a:ext uri="{FF2B5EF4-FFF2-40B4-BE49-F238E27FC236}">
                <a16:creationId xmlns:a16="http://schemas.microsoft.com/office/drawing/2014/main" id="{1F8CE346-088B-255F-FCE5-93E067D102C0}"/>
              </a:ext>
            </a:extLst>
          </p:cNvPr>
          <p:cNvSpPr/>
          <p:nvPr/>
        </p:nvSpPr>
        <p:spPr>
          <a:xfrm>
            <a:off x="827197" y="580328"/>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 3</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8FD52DC-645E-11E9-51DB-ED05A518E8C1}"/>
              </a:ext>
            </a:extLst>
          </p:cNvPr>
          <p:cNvSpPr txBox="1"/>
          <p:nvPr/>
        </p:nvSpPr>
        <p:spPr>
          <a:xfrm>
            <a:off x="174616" y="1399922"/>
            <a:ext cx="5034960"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N</a:t>
            </a:r>
            <a:r>
              <a:rPr lang="vi-VN" sz="2000"/>
              <a:t>hững sai lầm trong chiến lược phát triển đã làm </a:t>
            </a:r>
            <a:r>
              <a:rPr lang="en-US" sz="2000"/>
              <a:t>ảnh hưởng đến </a:t>
            </a:r>
            <a:r>
              <a:rPr lang="vi-VN" sz="2000"/>
              <a:t>kinh tế và sức mạnh của Liên Xô. </a:t>
            </a:r>
            <a:endParaRPr lang="en-US" sz="2000"/>
          </a:p>
          <a:p>
            <a:pPr marL="342900" indent="-342900" algn="just">
              <a:lnSpc>
                <a:spcPct val="150000"/>
              </a:lnSpc>
              <a:buFont typeface="Arial" panose="020B0604020202020204" pitchFamily="34" charset="0"/>
              <a:buChar char="•"/>
            </a:pPr>
            <a:r>
              <a:rPr lang="vi-VN" sz="2000"/>
              <a:t>Thập niên 80</a:t>
            </a:r>
            <a:r>
              <a:rPr lang="en-US" sz="2000"/>
              <a:t>:</a:t>
            </a:r>
            <a:r>
              <a:rPr lang="vi-VN" sz="2000"/>
              <a:t> không xoay chuyển được tình hình, vai trò ngày càng suy yếu.</a:t>
            </a:r>
          </a:p>
        </p:txBody>
      </p:sp>
      <p:grpSp>
        <p:nvGrpSpPr>
          <p:cNvPr id="6" name="Group 5">
            <a:extLst>
              <a:ext uri="{FF2B5EF4-FFF2-40B4-BE49-F238E27FC236}">
                <a16:creationId xmlns:a16="http://schemas.microsoft.com/office/drawing/2014/main" id="{7AC4C22D-A5AE-2629-0567-1E166AC1FAAE}"/>
              </a:ext>
            </a:extLst>
          </p:cNvPr>
          <p:cNvGrpSpPr/>
          <p:nvPr/>
        </p:nvGrpSpPr>
        <p:grpSpPr>
          <a:xfrm>
            <a:off x="5209576" y="1818487"/>
            <a:ext cx="3653623" cy="2508712"/>
            <a:chOff x="5389997" y="1919602"/>
            <a:chExt cx="3653623" cy="2508712"/>
          </a:xfrm>
        </p:grpSpPr>
        <p:pic>
          <p:nvPicPr>
            <p:cNvPr id="3" name="Picture 2">
              <a:extLst>
                <a:ext uri="{FF2B5EF4-FFF2-40B4-BE49-F238E27FC236}">
                  <a16:creationId xmlns:a16="http://schemas.microsoft.com/office/drawing/2014/main" id="{C9B445AE-7F6A-A3BF-52E4-E40853A4CD11}"/>
                </a:ext>
              </a:extLst>
            </p:cNvPr>
            <p:cNvPicPr>
              <a:picLocks noChangeAspect="1"/>
            </p:cNvPicPr>
            <p:nvPr/>
          </p:nvPicPr>
          <p:blipFill>
            <a:blip r:embed="rId3"/>
            <a:srcRect/>
            <a:stretch/>
          </p:blipFill>
          <p:spPr>
            <a:xfrm>
              <a:off x="5526015" y="1919602"/>
              <a:ext cx="3381586" cy="1770048"/>
            </a:xfrm>
            <a:prstGeom prst="rect">
              <a:avLst/>
            </a:prstGeom>
          </p:spPr>
        </p:pic>
        <p:sp>
          <p:nvSpPr>
            <p:cNvPr id="5" name="TextBox 4">
              <a:extLst>
                <a:ext uri="{FF2B5EF4-FFF2-40B4-BE49-F238E27FC236}">
                  <a16:creationId xmlns:a16="http://schemas.microsoft.com/office/drawing/2014/main" id="{4513F0F7-B036-9A22-0E7F-F7F68089F983}"/>
                </a:ext>
              </a:extLst>
            </p:cNvPr>
            <p:cNvSpPr txBox="1"/>
            <p:nvPr/>
          </p:nvSpPr>
          <p:spPr>
            <a:xfrm>
              <a:off x="5389997" y="3689650"/>
              <a:ext cx="3653623" cy="738664"/>
            </a:xfrm>
            <a:prstGeom prst="rect">
              <a:avLst/>
            </a:prstGeom>
            <a:noFill/>
          </p:spPr>
          <p:txBody>
            <a:bodyPr wrap="square">
              <a:spAutoFit/>
            </a:bodyPr>
            <a:lstStyle/>
            <a:p>
              <a:pPr algn="ctr">
                <a:lnSpc>
                  <a:spcPct val="150000"/>
                </a:lnSpc>
              </a:pPr>
              <a:r>
                <a:rPr lang="vi-VN"/>
                <a:t>Cuộc đấu tranh giành tự do của Georgia, tháng 4 năm 1989</a:t>
              </a:r>
              <a:r>
                <a:rPr lang="en-US"/>
                <a:t>.</a:t>
              </a:r>
            </a:p>
          </p:txBody>
        </p:sp>
      </p:grpSp>
      <p:grpSp>
        <p:nvGrpSpPr>
          <p:cNvPr id="2" name="Group 1">
            <a:extLst>
              <a:ext uri="{FF2B5EF4-FFF2-40B4-BE49-F238E27FC236}">
                <a16:creationId xmlns:a16="http://schemas.microsoft.com/office/drawing/2014/main" id="{C0C36A4C-A29B-1DE3-DAFF-8400A4BE0178}"/>
              </a:ext>
            </a:extLst>
          </p:cNvPr>
          <p:cNvGrpSpPr/>
          <p:nvPr/>
        </p:nvGrpSpPr>
        <p:grpSpPr>
          <a:xfrm>
            <a:off x="736846" y="3828017"/>
            <a:ext cx="4215752" cy="958660"/>
            <a:chOff x="2487595" y="2573176"/>
            <a:chExt cx="4215752" cy="958660"/>
          </a:xfrm>
        </p:grpSpPr>
        <p:sp>
          <p:nvSpPr>
            <p:cNvPr id="4" name="Arrow: Down 3">
              <a:extLst>
                <a:ext uri="{FF2B5EF4-FFF2-40B4-BE49-F238E27FC236}">
                  <a16:creationId xmlns:a16="http://schemas.microsoft.com/office/drawing/2014/main" id="{AA63AF9D-956E-8932-A8ED-71B4563E6E24}"/>
                </a:ext>
              </a:extLst>
            </p:cNvPr>
            <p:cNvSpPr/>
            <p:nvPr/>
          </p:nvSpPr>
          <p:spPr>
            <a:xfrm rot="16200000">
              <a:off x="2498746" y="2890943"/>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AEB09D04-CED3-F96D-DF04-4878F3E028CE}"/>
                </a:ext>
              </a:extLst>
            </p:cNvPr>
            <p:cNvSpPr txBox="1"/>
            <p:nvPr/>
          </p:nvSpPr>
          <p:spPr>
            <a:xfrm>
              <a:off x="3049724" y="2573176"/>
              <a:ext cx="3653623" cy="958660"/>
            </a:xfrm>
            <a:prstGeom prst="rect">
              <a:avLst/>
            </a:prstGeom>
            <a:noFill/>
          </p:spPr>
          <p:txBody>
            <a:bodyPr wrap="square">
              <a:spAutoFit/>
            </a:bodyPr>
            <a:lstStyle/>
            <a:p>
              <a:pPr algn="just">
                <a:lnSpc>
                  <a:spcPct val="150000"/>
                </a:lnSpc>
              </a:pPr>
              <a:r>
                <a:rPr lang="vi-VN" sz="2000">
                  <a:solidFill>
                    <a:srgbClr val="FF0000"/>
                  </a:solidFill>
                </a:rPr>
                <a:t>Sự sụp đổ của trật tự thế giới hai cực I-an-ta. </a:t>
              </a:r>
              <a:endParaRPr lang="en-US" sz="2000">
                <a:solidFill>
                  <a:srgbClr val="FF0000"/>
                </a:solidFill>
              </a:endParaRPr>
            </a:p>
          </p:txBody>
        </p:sp>
      </p:grpSp>
    </p:spTree>
    <p:extLst>
      <p:ext uri="{BB962C8B-B14F-4D97-AF65-F5344CB8AC3E}">
        <p14:creationId xmlns:p14="http://schemas.microsoft.com/office/powerpoint/2010/main" val="465783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FC6CC2-E40B-685B-E729-BA6067A141EC}"/>
              </a:ext>
            </a:extLst>
          </p:cNvPr>
          <p:cNvGrpSpPr/>
          <p:nvPr/>
        </p:nvGrpSpPr>
        <p:grpSpPr>
          <a:xfrm>
            <a:off x="2976033" y="1176780"/>
            <a:ext cx="3191933" cy="2789939"/>
            <a:chOff x="1150242" y="604876"/>
            <a:chExt cx="3191933" cy="2789939"/>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D2E78C27-902F-52C9-56EC-4A44A1931446}"/>
                </a:ext>
              </a:extLst>
            </p:cNvPr>
            <p:cNvSpPr/>
            <p:nvPr/>
          </p:nvSpPr>
          <p:spPr>
            <a:xfrm>
              <a:off x="1150242" y="940018"/>
              <a:ext cx="3191933" cy="2454797"/>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9AEF92A5-73AD-C5E5-174D-8B15D2212972}"/>
                </a:ext>
              </a:extLst>
            </p:cNvPr>
            <p:cNvSpPr txBox="1"/>
            <p:nvPr/>
          </p:nvSpPr>
          <p:spPr>
            <a:xfrm>
              <a:off x="1333044" y="1393992"/>
              <a:ext cx="2826327" cy="1881990"/>
            </a:xfrm>
            <a:prstGeom prst="rect">
              <a:avLst/>
            </a:prstGeom>
            <a:noFill/>
          </p:spPr>
          <p:txBody>
            <a:bodyPr wrap="square">
              <a:spAutoFit/>
            </a:bodyPr>
            <a:lstStyle/>
            <a:p>
              <a:pPr lvl="0" algn="just">
                <a:lnSpc>
                  <a:spcPct val="150000"/>
                </a:lnSpc>
                <a:defRPr/>
              </a:pPr>
              <a:r>
                <a:rPr lang="vi-VN" sz="2000"/>
                <a:t>Sự sụp đổ của Trật tự thế giới hai cực I-an-ta bắt đầu từ nhiều nguyên nhân. </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Rounded Corners 6">
              <a:extLst>
                <a:ext uri="{FF2B5EF4-FFF2-40B4-BE49-F238E27FC236}">
                  <a16:creationId xmlns:a16="http://schemas.microsoft.com/office/drawing/2014/main" id="{634395D0-647C-753D-F5DE-387F8BA0EC15}"/>
                </a:ext>
              </a:extLst>
            </p:cNvPr>
            <p:cNvSpPr/>
            <p:nvPr/>
          </p:nvSpPr>
          <p:spPr>
            <a:xfrm>
              <a:off x="1333043" y="604876"/>
              <a:ext cx="2826327" cy="670284"/>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A292A"/>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385624313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4" name="TextBox 3">
            <a:extLst>
              <a:ext uri="{FF2B5EF4-FFF2-40B4-BE49-F238E27FC236}">
                <a16:creationId xmlns:a16="http://schemas.microsoft.com/office/drawing/2014/main" id="{F5234FA3-C5B9-031E-DFCE-E781A4E4766B}"/>
              </a:ext>
            </a:extLst>
          </p:cNvPr>
          <p:cNvSpPr txBox="1"/>
          <p:nvPr/>
        </p:nvSpPr>
        <p:spPr>
          <a:xfrm>
            <a:off x="364067" y="381000"/>
            <a:ext cx="8415866" cy="523220"/>
          </a:xfrm>
          <a:prstGeom prst="rect">
            <a:avLst/>
          </a:prstGeom>
          <a:noFill/>
        </p:spPr>
        <p:txBody>
          <a:bodyPr wrap="square" rtlCol="0">
            <a:spAutoFit/>
          </a:bodyPr>
          <a:lstStyle/>
          <a:p>
            <a:pPr algn="ctr"/>
            <a:r>
              <a:rPr lang="en-US" sz="2800" b="1" i="1">
                <a:solidFill>
                  <a:schemeClr val="tx1">
                    <a:lumMod val="75000"/>
                    <a:lumOff val="25000"/>
                  </a:schemeClr>
                </a:solidFill>
              </a:rPr>
              <a:t>b. Tác động</a:t>
            </a:r>
          </a:p>
        </p:txBody>
      </p:sp>
      <p:grpSp>
        <p:nvGrpSpPr>
          <p:cNvPr id="19" name="Group 18">
            <a:extLst>
              <a:ext uri="{FF2B5EF4-FFF2-40B4-BE49-F238E27FC236}">
                <a16:creationId xmlns:a16="http://schemas.microsoft.com/office/drawing/2014/main" id="{465FB180-A0A0-35A5-6B33-F5F08DD5E73F}"/>
              </a:ext>
            </a:extLst>
          </p:cNvPr>
          <p:cNvGrpSpPr/>
          <p:nvPr/>
        </p:nvGrpSpPr>
        <p:grpSpPr>
          <a:xfrm>
            <a:off x="364067" y="1146475"/>
            <a:ext cx="5354562" cy="2714325"/>
            <a:chOff x="118533" y="933449"/>
            <a:chExt cx="5354562" cy="2714325"/>
          </a:xfrm>
        </p:grpSpPr>
        <p:sp>
          <p:nvSpPr>
            <p:cNvPr id="15" name="Rectangle: Rounded Corners 14">
              <a:extLst>
                <a:ext uri="{FF2B5EF4-FFF2-40B4-BE49-F238E27FC236}">
                  <a16:creationId xmlns:a16="http://schemas.microsoft.com/office/drawing/2014/main" id="{6968BB0D-9C95-E69F-8BE6-D278C889D456}"/>
                </a:ext>
              </a:extLst>
            </p:cNvPr>
            <p:cNvSpPr/>
            <p:nvPr/>
          </p:nvSpPr>
          <p:spPr>
            <a:xfrm>
              <a:off x="118533" y="933449"/>
              <a:ext cx="5354562" cy="2714325"/>
            </a:xfrm>
            <a:prstGeom prst="roundRect">
              <a:avLst>
                <a:gd name="adj" fmla="val 6079"/>
              </a:avLst>
            </a:prstGeom>
            <a:solidFill>
              <a:srgbClr val="FFF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8" name="TextBox 17">
              <a:extLst>
                <a:ext uri="{FF2B5EF4-FFF2-40B4-BE49-F238E27FC236}">
                  <a16:creationId xmlns:a16="http://schemas.microsoft.com/office/drawing/2014/main" id="{33FA5A62-02B4-45B1-5C17-5868F8256A07}"/>
                </a:ext>
              </a:extLst>
            </p:cNvPr>
            <p:cNvSpPr txBox="1"/>
            <p:nvPr/>
          </p:nvSpPr>
          <p:spPr>
            <a:xfrm>
              <a:off x="269496" y="1044116"/>
              <a:ext cx="5052635" cy="2492990"/>
            </a:xfrm>
            <a:prstGeom prst="rect">
              <a:avLst/>
            </a:prstGeom>
            <a:noFill/>
          </p:spPr>
          <p:txBody>
            <a:bodyPr wrap="square">
              <a:spAutoFit/>
            </a:bodyPr>
            <a:lstStyle/>
            <a:p>
              <a:pPr algn="ctr" defTabSz="457200">
                <a:lnSpc>
                  <a:spcPct val="150000"/>
                </a:lnSpc>
                <a:buClrTx/>
              </a:pPr>
              <a:r>
                <a:rPr lang="en-US" sz="2400" b="1" kern="1200">
                  <a:latin typeface="Arial" panose="020B0604020202020204" pitchFamily="34" charset="0"/>
                  <a:ea typeface="+mn-ea"/>
                  <a:cs typeface="Arial" panose="020B0604020202020204" pitchFamily="34" charset="0"/>
                </a:rPr>
                <a:t>TRÒ CHƠI “ĐOÁN NHANH”</a:t>
              </a:r>
            </a:p>
            <a:p>
              <a:pPr algn="just">
                <a:lnSpc>
                  <a:spcPct val="150000"/>
                </a:lnSpc>
              </a:pPr>
              <a:r>
                <a:rPr lang="en-US" sz="2000" b="1" i="1">
                  <a:solidFill>
                    <a:srgbClr val="FF0000"/>
                  </a:solidFill>
                </a:rPr>
                <a:t>Đọc thông tin mục 2b SGK tr.13: </a:t>
              </a:r>
              <a:r>
                <a:rPr lang="en-US" sz="2000"/>
                <a:t>Tìm những từ khóa quan trọng về tác động của sự sụp đổ Trật tự thế giới hai cực I-an-ta đối với tình hình thế giới.</a:t>
              </a:r>
            </a:p>
          </p:txBody>
        </p:sp>
      </p:grpSp>
      <p:sp>
        <p:nvSpPr>
          <p:cNvPr id="17" name="Freeform 2">
            <a:extLst>
              <a:ext uri="{FF2B5EF4-FFF2-40B4-BE49-F238E27FC236}">
                <a16:creationId xmlns:a16="http://schemas.microsoft.com/office/drawing/2014/main" id="{42360EDC-50B6-8EFC-A024-204AE496F5C8}"/>
              </a:ext>
            </a:extLst>
          </p:cNvPr>
          <p:cNvSpPr/>
          <p:nvPr/>
        </p:nvSpPr>
        <p:spPr>
          <a:xfrm>
            <a:off x="4165600" y="1944544"/>
            <a:ext cx="5104342" cy="2966171"/>
          </a:xfrm>
          <a:custGeom>
            <a:avLst/>
            <a:gdLst/>
            <a:ahLst/>
            <a:cxnLst/>
            <a:rect l="l" t="t" r="r" b="b"/>
            <a:pathLst>
              <a:path w="6858000" h="3926205">
                <a:moveTo>
                  <a:pt x="0" y="0"/>
                </a:moveTo>
                <a:lnTo>
                  <a:pt x="6858000" y="0"/>
                </a:lnTo>
                <a:lnTo>
                  <a:pt x="6858000" y="3926205"/>
                </a:lnTo>
                <a:lnTo>
                  <a:pt x="0" y="39262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11095624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3" name="Picture 2">
            <a:extLst>
              <a:ext uri="{FF2B5EF4-FFF2-40B4-BE49-F238E27FC236}">
                <a16:creationId xmlns:a16="http://schemas.microsoft.com/office/drawing/2014/main" id="{01AA5511-9025-E982-03AD-2F60104A08CC}"/>
              </a:ext>
            </a:extLst>
          </p:cNvPr>
          <p:cNvPicPr>
            <a:picLocks noChangeAspect="1"/>
          </p:cNvPicPr>
          <p:nvPr/>
        </p:nvPicPr>
        <p:blipFill rotWithShape="1">
          <a:blip r:embed="rId3"/>
          <a:srcRect l="14516" r="16341"/>
          <a:stretch/>
        </p:blipFill>
        <p:spPr>
          <a:xfrm>
            <a:off x="1" y="0"/>
            <a:ext cx="4455885" cy="5143500"/>
          </a:xfrm>
          <a:prstGeom prst="rect">
            <a:avLst/>
          </a:prstGeom>
        </p:spPr>
      </p:pic>
      <p:sp>
        <p:nvSpPr>
          <p:cNvPr id="4" name="Rectangle: Rounded Corners 3">
            <a:extLst>
              <a:ext uri="{FF2B5EF4-FFF2-40B4-BE49-F238E27FC236}">
                <a16:creationId xmlns:a16="http://schemas.microsoft.com/office/drawing/2014/main" id="{34E0BA0F-CD90-DB03-AE98-2F28FE4B03D3}"/>
              </a:ext>
            </a:extLst>
          </p:cNvPr>
          <p:cNvSpPr/>
          <p:nvPr/>
        </p:nvSpPr>
        <p:spPr>
          <a:xfrm>
            <a:off x="4741015" y="1431161"/>
            <a:ext cx="4092788" cy="548640"/>
          </a:xfrm>
          <a:prstGeom prst="roundRect">
            <a:avLst>
              <a:gd name="adj" fmla="val 13918"/>
            </a:avLst>
          </a:prstGeom>
          <a:solidFill>
            <a:schemeClr val="accent6"/>
          </a:solidFill>
          <a:ln>
            <a:solidFill>
              <a:srgbClr val="C459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en-US" sz="2000">
                <a:solidFill>
                  <a:srgbClr val="C45911"/>
                </a:solidFill>
                <a:ea typeface="Calibri" panose="020F0502020204030204" pitchFamily="34" charset="0"/>
              </a:rPr>
              <a:t>X</a:t>
            </a:r>
            <a:r>
              <a:rPr lang="vi-VN" sz="2000">
                <a:solidFill>
                  <a:srgbClr val="C45911"/>
                </a:solidFill>
                <a:ea typeface="Calibri" panose="020F0502020204030204" pitchFamily="34" charset="0"/>
              </a:rPr>
              <a:t>u thế đa cực</a:t>
            </a:r>
            <a:r>
              <a:rPr lang="en-US" sz="2000">
                <a:solidFill>
                  <a:srgbClr val="C45911"/>
                </a:solidFill>
                <a:ea typeface="Calibri" panose="020F0502020204030204" pitchFamily="34" charset="0"/>
              </a:rPr>
              <a:t>.</a:t>
            </a:r>
            <a:endParaRPr lang="en-US" sz="2000">
              <a:effectLst/>
              <a:ea typeface="Calibri" panose="020F0502020204030204" pitchFamily="34" charset="0"/>
            </a:endParaRPr>
          </a:p>
        </p:txBody>
      </p:sp>
      <p:sp>
        <p:nvSpPr>
          <p:cNvPr id="5" name="Rectangle: Rounded Corners 4">
            <a:extLst>
              <a:ext uri="{FF2B5EF4-FFF2-40B4-BE49-F238E27FC236}">
                <a16:creationId xmlns:a16="http://schemas.microsoft.com/office/drawing/2014/main" id="{0683D1C8-2A54-78BB-DBA1-F383305349ED}"/>
              </a:ext>
            </a:extLst>
          </p:cNvPr>
          <p:cNvSpPr/>
          <p:nvPr/>
        </p:nvSpPr>
        <p:spPr>
          <a:xfrm>
            <a:off x="4741015" y="2086565"/>
            <a:ext cx="4092788" cy="923492"/>
          </a:xfrm>
          <a:prstGeom prst="roundRect">
            <a:avLst>
              <a:gd name="adj" fmla="val 7745"/>
            </a:avLst>
          </a:prstGeom>
          <a:solidFill>
            <a:schemeClr val="accent6"/>
          </a:solidFill>
          <a:ln>
            <a:solidFill>
              <a:srgbClr val="4A62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100"/>
              </a:spcAft>
            </a:pPr>
            <a:r>
              <a:rPr lang="en-US" sz="2000">
                <a:solidFill>
                  <a:srgbClr val="2E74B5"/>
                </a:solidFill>
                <a:ea typeface="Calibri" panose="020F0502020204030204" pitchFamily="34" charset="0"/>
              </a:rPr>
              <a:t>Giải quyết hòa hình các cuộc tranh chấp, xung đốt</a:t>
            </a:r>
            <a:endParaRPr lang="en-US" sz="2000">
              <a:effectLst/>
              <a:ea typeface="Calibri" panose="020F0502020204030204" pitchFamily="34" charset="0"/>
            </a:endParaRPr>
          </a:p>
        </p:txBody>
      </p:sp>
      <p:sp>
        <p:nvSpPr>
          <p:cNvPr id="10" name="Rectangle: Rounded Corners 9">
            <a:extLst>
              <a:ext uri="{FF2B5EF4-FFF2-40B4-BE49-F238E27FC236}">
                <a16:creationId xmlns:a16="http://schemas.microsoft.com/office/drawing/2014/main" id="{AFB5F6C4-0FA6-007E-2A0D-280766E0BE6F}"/>
              </a:ext>
            </a:extLst>
          </p:cNvPr>
          <p:cNvSpPr/>
          <p:nvPr/>
        </p:nvSpPr>
        <p:spPr>
          <a:xfrm>
            <a:off x="4741015" y="3116821"/>
            <a:ext cx="4092788" cy="548640"/>
          </a:xfrm>
          <a:prstGeom prst="roundRect">
            <a:avLst>
              <a:gd name="adj" fmla="val 13918"/>
            </a:avLst>
          </a:prstGeom>
          <a:solidFill>
            <a:schemeClr val="accent6"/>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en-US" sz="2000">
                <a:solidFill>
                  <a:srgbClr val="7030A0"/>
                </a:solidFill>
                <a:ea typeface="Calibri" panose="020F0502020204030204" pitchFamily="34" charset="0"/>
              </a:rPr>
              <a:t>Vai trò lớn trong quan hệ quốc tế</a:t>
            </a:r>
            <a:endParaRPr lang="en-US" sz="2000">
              <a:effectLst/>
              <a:ea typeface="Calibri" panose="020F0502020204030204" pitchFamily="34" charset="0"/>
            </a:endParaRPr>
          </a:p>
        </p:txBody>
      </p:sp>
      <p:sp>
        <p:nvSpPr>
          <p:cNvPr id="19" name="Rectangle: Rounded Corners 18">
            <a:extLst>
              <a:ext uri="{FF2B5EF4-FFF2-40B4-BE49-F238E27FC236}">
                <a16:creationId xmlns:a16="http://schemas.microsoft.com/office/drawing/2014/main" id="{67F716FB-615D-D83B-4129-6350E743DB12}"/>
              </a:ext>
            </a:extLst>
          </p:cNvPr>
          <p:cNvSpPr/>
          <p:nvPr/>
        </p:nvSpPr>
        <p:spPr>
          <a:xfrm>
            <a:off x="4741015" y="3772225"/>
            <a:ext cx="4092788" cy="548640"/>
          </a:xfrm>
          <a:prstGeom prst="roundRect">
            <a:avLst>
              <a:gd name="adj" fmla="val 13918"/>
            </a:avLst>
          </a:prstGeom>
          <a:solidFill>
            <a:schemeClr val="accent6"/>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100"/>
              </a:spcAft>
            </a:pPr>
            <a:r>
              <a:rPr lang="en-US" sz="2000">
                <a:solidFill>
                  <a:srgbClr val="00B050"/>
                </a:solidFill>
                <a:ea typeface="Calibri" panose="020F0502020204030204" pitchFamily="34" charset="0"/>
              </a:rPr>
              <a:t>Ảnh hưởng đến dân tộc,…</a:t>
            </a:r>
            <a:endParaRPr lang="en-US" sz="2000">
              <a:effectLst/>
              <a:ea typeface="Calibri" panose="020F0502020204030204" pitchFamily="34" charset="0"/>
            </a:endParaRPr>
          </a:p>
        </p:txBody>
      </p:sp>
      <p:sp>
        <p:nvSpPr>
          <p:cNvPr id="23" name="TextBox 22">
            <a:extLst>
              <a:ext uri="{FF2B5EF4-FFF2-40B4-BE49-F238E27FC236}">
                <a16:creationId xmlns:a16="http://schemas.microsoft.com/office/drawing/2014/main" id="{7ACBDCC2-8117-7CDA-117E-6B8FF51C197A}"/>
              </a:ext>
            </a:extLst>
          </p:cNvPr>
          <p:cNvSpPr txBox="1"/>
          <p:nvPr/>
        </p:nvSpPr>
        <p:spPr>
          <a:xfrm>
            <a:off x="5522664" y="784982"/>
            <a:ext cx="2581422" cy="523220"/>
          </a:xfrm>
          <a:prstGeom prst="rect">
            <a:avLst/>
          </a:prstGeom>
          <a:noFill/>
        </p:spPr>
        <p:txBody>
          <a:bodyPr wrap="square" rtlCol="0">
            <a:spAutoFit/>
          </a:bodyPr>
          <a:lstStyle/>
          <a:p>
            <a:pPr algn="ctr"/>
            <a:r>
              <a:rPr lang="en-US" sz="2800" b="1">
                <a:solidFill>
                  <a:schemeClr val="accent2">
                    <a:lumMod val="75000"/>
                  </a:schemeClr>
                </a:solidFill>
                <a:latin typeface="+mj-lt"/>
              </a:rPr>
              <a:t>Từ khóa</a:t>
            </a:r>
          </a:p>
        </p:txBody>
      </p:sp>
    </p:spTree>
    <p:extLst>
      <p:ext uri="{BB962C8B-B14F-4D97-AF65-F5344CB8AC3E}">
        <p14:creationId xmlns:p14="http://schemas.microsoft.com/office/powerpoint/2010/main" val="3622402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grpSp>
        <p:nvGrpSpPr>
          <p:cNvPr id="13" name="Group 12">
            <a:extLst>
              <a:ext uri="{FF2B5EF4-FFF2-40B4-BE49-F238E27FC236}">
                <a16:creationId xmlns:a16="http://schemas.microsoft.com/office/drawing/2014/main" id="{E26F3598-5182-9B73-71D0-133A6AFCD0C9}"/>
              </a:ext>
            </a:extLst>
          </p:cNvPr>
          <p:cNvGrpSpPr/>
          <p:nvPr/>
        </p:nvGrpSpPr>
        <p:grpSpPr>
          <a:xfrm>
            <a:off x="983017" y="1383512"/>
            <a:ext cx="7177965" cy="1806914"/>
            <a:chOff x="1147960" y="1514745"/>
            <a:chExt cx="7177965" cy="1806914"/>
          </a:xfrm>
        </p:grpSpPr>
        <p:pic>
          <p:nvPicPr>
            <p:cNvPr id="318" name="Google Shape;318;p43"/>
            <p:cNvPicPr preferRelativeResize="0"/>
            <p:nvPr/>
          </p:nvPicPr>
          <p:blipFill>
            <a:blip r:embed="rId3">
              <a:alphaModFix/>
            </a:blip>
            <a:stretch>
              <a:fillRect/>
            </a:stretch>
          </p:blipFill>
          <p:spPr>
            <a:xfrm>
              <a:off x="1147960" y="1576653"/>
              <a:ext cx="2795893" cy="1636729"/>
            </a:xfrm>
            <a:prstGeom prst="rect">
              <a:avLst/>
            </a:prstGeom>
            <a:noFill/>
            <a:ln>
              <a:noFill/>
            </a:ln>
          </p:spPr>
        </p:pic>
        <p:pic>
          <p:nvPicPr>
            <p:cNvPr id="319" name="Google Shape;319;p43"/>
            <p:cNvPicPr preferRelativeResize="0"/>
            <p:nvPr/>
          </p:nvPicPr>
          <p:blipFill rotWithShape="1">
            <a:blip r:embed="rId4">
              <a:alphaModFix/>
            </a:blip>
            <a:srcRect/>
            <a:stretch/>
          </p:blipFill>
          <p:spPr>
            <a:xfrm rot="-154956">
              <a:off x="5239290" y="1514745"/>
              <a:ext cx="3086635" cy="1806914"/>
            </a:xfrm>
            <a:prstGeom prst="rect">
              <a:avLst/>
            </a:prstGeom>
            <a:noFill/>
            <a:ln>
              <a:noFill/>
            </a:ln>
          </p:spPr>
        </p:pic>
        <p:sp>
          <p:nvSpPr>
            <p:cNvPr id="12" name="Multiplication Sign 11">
              <a:extLst>
                <a:ext uri="{FF2B5EF4-FFF2-40B4-BE49-F238E27FC236}">
                  <a16:creationId xmlns:a16="http://schemas.microsoft.com/office/drawing/2014/main" id="{AAC307D8-0BCC-C89D-39F7-643A77446D46}"/>
                </a:ext>
              </a:extLst>
            </p:cNvPr>
            <p:cNvSpPr/>
            <p:nvPr/>
          </p:nvSpPr>
          <p:spPr>
            <a:xfrm>
              <a:off x="4114800" y="1937817"/>
              <a:ext cx="914400" cy="91440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18FA34E-9F7F-63D0-7A0D-0B5D87B25E29}"/>
              </a:ext>
            </a:extLst>
          </p:cNvPr>
          <p:cNvGrpSpPr/>
          <p:nvPr/>
        </p:nvGrpSpPr>
        <p:grpSpPr>
          <a:xfrm>
            <a:off x="1044261" y="404513"/>
            <a:ext cx="7049856" cy="810850"/>
            <a:chOff x="1072176" y="904220"/>
            <a:chExt cx="7049856" cy="810850"/>
          </a:xfrm>
        </p:grpSpPr>
        <p:sp>
          <p:nvSpPr>
            <p:cNvPr id="17" name="Freeform 23">
              <a:extLst>
                <a:ext uri="{FF2B5EF4-FFF2-40B4-BE49-F238E27FC236}">
                  <a16:creationId xmlns:a16="http://schemas.microsoft.com/office/drawing/2014/main" id="{77160D51-569E-1D5C-2555-4138F29553D4}"/>
                </a:ext>
              </a:extLst>
            </p:cNvPr>
            <p:cNvSpPr/>
            <p:nvPr/>
          </p:nvSpPr>
          <p:spPr>
            <a:xfrm>
              <a:off x="1072176" y="904220"/>
              <a:ext cx="595758" cy="810850"/>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489D0CF3-1AAC-388C-5396-96B80A78E577}"/>
                </a:ext>
              </a:extLst>
            </p:cNvPr>
            <p:cNvSpPr txBox="1"/>
            <p:nvPr/>
          </p:nvSpPr>
          <p:spPr>
            <a:xfrm>
              <a:off x="1662312" y="1102488"/>
              <a:ext cx="6459720" cy="461665"/>
            </a:xfrm>
            <a:prstGeom prst="rect">
              <a:avLst/>
            </a:prstGeom>
            <a:noFill/>
          </p:spPr>
          <p:txBody>
            <a:bodyPr wrap="square" rtlCol="0">
              <a:spAutoFit/>
            </a:bodyPr>
            <a:lstStyle/>
            <a:p>
              <a:r>
                <a:rPr lang="en-US" sz="2400" b="1" i="1">
                  <a:solidFill>
                    <a:srgbClr val="FF0000"/>
                  </a:solidFill>
                </a:rPr>
                <a:t>Dựa vào kết quả trò chơi và trả lời câu hỏi:</a:t>
              </a:r>
            </a:p>
          </p:txBody>
        </p:sp>
      </p:grpSp>
      <p:grpSp>
        <p:nvGrpSpPr>
          <p:cNvPr id="21" name="Group 20">
            <a:extLst>
              <a:ext uri="{FF2B5EF4-FFF2-40B4-BE49-F238E27FC236}">
                <a16:creationId xmlns:a16="http://schemas.microsoft.com/office/drawing/2014/main" id="{685EE14B-2E79-C6BE-7703-1B27D73383F5}"/>
              </a:ext>
            </a:extLst>
          </p:cNvPr>
          <p:cNvGrpSpPr/>
          <p:nvPr/>
        </p:nvGrpSpPr>
        <p:grpSpPr>
          <a:xfrm>
            <a:off x="829733" y="3349254"/>
            <a:ext cx="7788536" cy="1303867"/>
            <a:chOff x="931333" y="3471332"/>
            <a:chExt cx="7788536" cy="1303867"/>
          </a:xfrm>
        </p:grpSpPr>
        <p:sp>
          <p:nvSpPr>
            <p:cNvPr id="19" name="Rectangle: Rounded Corners 18">
              <a:extLst>
                <a:ext uri="{FF2B5EF4-FFF2-40B4-BE49-F238E27FC236}">
                  <a16:creationId xmlns:a16="http://schemas.microsoft.com/office/drawing/2014/main" id="{E61F2D53-C608-EBF9-C9AB-5718520922F3}"/>
                </a:ext>
              </a:extLst>
            </p:cNvPr>
            <p:cNvSpPr/>
            <p:nvPr/>
          </p:nvSpPr>
          <p:spPr>
            <a:xfrm>
              <a:off x="931333" y="3471332"/>
              <a:ext cx="7281334" cy="130386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a:solidFill>
                    <a:srgbClr val="000000"/>
                  </a:solidFill>
                  <a:ea typeface="Times New Roman" panose="02020603050405020304" pitchFamily="18" charset="0"/>
                </a:rPr>
                <a:t>Phân tích tác động của sự sụp đổ Trật tự thế giới</a:t>
              </a:r>
              <a:endParaRPr lang="en-US" sz="2200">
                <a:solidFill>
                  <a:srgbClr val="000000"/>
                </a:solidFill>
                <a:ea typeface="Times New Roman" panose="02020603050405020304" pitchFamily="18" charset="0"/>
              </a:endParaRPr>
            </a:p>
            <a:p>
              <a:pPr algn="ctr">
                <a:lnSpc>
                  <a:spcPct val="150000"/>
                </a:lnSpc>
              </a:pPr>
              <a:r>
                <a:rPr lang="vi-VN" sz="2200">
                  <a:solidFill>
                    <a:srgbClr val="000000"/>
                  </a:solidFill>
                  <a:ea typeface="Times New Roman" panose="02020603050405020304" pitchFamily="18" charset="0"/>
                </a:rPr>
                <a:t> hai cực I-an-ta đối với tình hình thế giới. </a:t>
              </a:r>
              <a:endParaRPr lang="en-US" sz="2200"/>
            </a:p>
          </p:txBody>
        </p:sp>
        <p:sp>
          <p:nvSpPr>
            <p:cNvPr id="20" name="Freeform 3">
              <a:extLst>
                <a:ext uri="{FF2B5EF4-FFF2-40B4-BE49-F238E27FC236}">
                  <a16:creationId xmlns:a16="http://schemas.microsoft.com/office/drawing/2014/main" id="{33C44DC8-3B42-4031-6C59-0340BBE38996}"/>
                </a:ext>
              </a:extLst>
            </p:cNvPr>
            <p:cNvSpPr/>
            <p:nvPr/>
          </p:nvSpPr>
          <p:spPr>
            <a:xfrm rot="175152">
              <a:off x="7680379" y="3884978"/>
              <a:ext cx="1039490" cy="75445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spTree>
    <p:extLst>
      <p:ext uri="{BB962C8B-B14F-4D97-AF65-F5344CB8AC3E}">
        <p14:creationId xmlns:p14="http://schemas.microsoft.com/office/powerpoint/2010/main" val="2616140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9" name="Arrow: Pentagon 5">
            <a:extLst>
              <a:ext uri="{FF2B5EF4-FFF2-40B4-BE49-F238E27FC236}">
                <a16:creationId xmlns:a16="http://schemas.microsoft.com/office/drawing/2014/main" id="{1F8CE346-088B-255F-FCE5-93E067D102C0}"/>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 4</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8FD52DC-645E-11E9-51DB-ED05A518E8C1}"/>
              </a:ext>
            </a:extLst>
          </p:cNvPr>
          <p:cNvSpPr txBox="1"/>
          <p:nvPr/>
        </p:nvSpPr>
        <p:spPr>
          <a:xfrm>
            <a:off x="360000" y="1047265"/>
            <a:ext cx="8424000" cy="3970318"/>
          </a:xfrm>
          <a:prstGeom prst="rect">
            <a:avLst/>
          </a:prstGeom>
          <a:noFill/>
        </p:spPr>
        <p:txBody>
          <a:bodyPr wrap="square">
            <a:spAutoFit/>
          </a:bodyPr>
          <a:lstStyle/>
          <a:p>
            <a:pPr algn="just">
              <a:lnSpc>
                <a:spcPct val="150000"/>
              </a:lnSpc>
            </a:pPr>
            <a:r>
              <a:rPr lang="vi-VN" sz="2000" i="1"/>
              <a:t>“Rất lâu trước khi Liên Xô sụp đổ, rõ ràng là rất ít khu vực nào trên thế giới bị ảnh hưởng bởi những gì đang xảy ra ở châu Âu. Sự kết thúc của Chiến tranh lạnh lập tức đã khơi lại những câu hỏi cũ về bản sắc trên khắp lục địa đó và x</a:t>
            </a:r>
            <a:r>
              <a:rPr lang="en-US" sz="2000" i="1"/>
              <a:t>a</a:t>
            </a:r>
            <a:r>
              <a:rPr lang="vi-VN" sz="2000" i="1"/>
              <a:t> hơn nữa, cũng như đặt ra những câu hỏi mới,… Những câu hỏi nền tảng về bản sắc, dân tộc và tôn giáo một lần nữa có thể được nêu lên, và một số câu hỏi trong số này thật rối trí. Một lần nữa những hoàn cảnh quyết định mới lại xuất hiện trong lịch sử thế giới”. </a:t>
            </a:r>
            <a:endParaRPr lang="en-US" sz="2000" i="1"/>
          </a:p>
          <a:p>
            <a:pPr algn="r">
              <a:lnSpc>
                <a:spcPct val="150000"/>
              </a:lnSpc>
            </a:pPr>
            <a:r>
              <a:rPr lang="vi-VN"/>
              <a:t>(J.M. Roberts, O.A. Westad, Lịch sử thế giới (Phạm Viêm Phương dịch), </a:t>
            </a:r>
            <a:endParaRPr lang="en-US"/>
          </a:p>
          <a:p>
            <a:pPr algn="r">
              <a:lnSpc>
                <a:spcPct val="150000"/>
              </a:lnSpc>
            </a:pPr>
            <a:r>
              <a:rPr lang="vi-VN"/>
              <a:t>NXB Khoa học xã hội,</a:t>
            </a:r>
            <a:r>
              <a:rPr lang="en-US"/>
              <a:t> </a:t>
            </a:r>
            <a:r>
              <a:rPr lang="vi-VN"/>
              <a:t>Hà Nội, 2023, tr.293)</a:t>
            </a:r>
            <a:r>
              <a:rPr lang="en-US"/>
              <a:t>.</a:t>
            </a:r>
            <a:endParaRPr lang="vi-VN"/>
          </a:p>
        </p:txBody>
      </p:sp>
    </p:spTree>
    <p:extLst>
      <p:ext uri="{BB962C8B-B14F-4D97-AF65-F5344CB8AC3E}">
        <p14:creationId xmlns:p14="http://schemas.microsoft.com/office/powerpoint/2010/main" val="17304818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FB3F2BC-B6CB-00B5-1A51-760A564949D6}"/>
              </a:ext>
            </a:extLst>
          </p:cNvPr>
          <p:cNvSpPr/>
          <p:nvPr/>
        </p:nvSpPr>
        <p:spPr>
          <a:xfrm>
            <a:off x="179915" y="431798"/>
            <a:ext cx="8725106" cy="719667"/>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4"/>
                </a:solidFill>
                <a:effectLst/>
                <a:ea typeface="Times New Roman" panose="02020603050405020304" pitchFamily="18" charset="0"/>
              </a:rPr>
              <a:t>Sự sụp đổ của Trật tự thế giới hai cực I-an-ta </a:t>
            </a:r>
            <a:endParaRPr lang="en-US" sz="1800" b="1">
              <a:solidFill>
                <a:schemeClr val="accent4"/>
              </a:solidFill>
            </a:endParaRPr>
          </a:p>
        </p:txBody>
      </p:sp>
      <p:grpSp>
        <p:nvGrpSpPr>
          <p:cNvPr id="20" name="Group 19">
            <a:extLst>
              <a:ext uri="{FF2B5EF4-FFF2-40B4-BE49-F238E27FC236}">
                <a16:creationId xmlns:a16="http://schemas.microsoft.com/office/drawing/2014/main" id="{4F0E5AB3-C2D2-A05C-B748-622EE69B8FE1}"/>
              </a:ext>
            </a:extLst>
          </p:cNvPr>
          <p:cNvGrpSpPr/>
          <p:nvPr/>
        </p:nvGrpSpPr>
        <p:grpSpPr>
          <a:xfrm>
            <a:off x="2608568" y="1275061"/>
            <a:ext cx="1882386" cy="3530600"/>
            <a:chOff x="599018" y="1388532"/>
            <a:chExt cx="1882386" cy="3530600"/>
          </a:xfrm>
        </p:grpSpPr>
        <p:sp>
          <p:nvSpPr>
            <p:cNvPr id="21" name="Arrow: Down 20">
              <a:extLst>
                <a:ext uri="{FF2B5EF4-FFF2-40B4-BE49-F238E27FC236}">
                  <a16:creationId xmlns:a16="http://schemas.microsoft.com/office/drawing/2014/main" id="{9A562C3A-7048-FC6A-D1B6-E00714F79537}"/>
                </a:ext>
              </a:extLst>
            </p:cNvPr>
            <p:cNvSpPr/>
            <p:nvPr/>
          </p:nvSpPr>
          <p:spPr>
            <a:xfrm>
              <a:off x="1265044" y="1388532"/>
              <a:ext cx="550333" cy="736600"/>
            </a:xfrm>
            <a:prstGeom prst="down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0FBEB8C-F1EB-C809-AEFA-223A92D9EA5B}"/>
                </a:ext>
              </a:extLst>
            </p:cNvPr>
            <p:cNvSpPr/>
            <p:nvPr/>
          </p:nvSpPr>
          <p:spPr>
            <a:xfrm>
              <a:off x="599018" y="2260599"/>
              <a:ext cx="1882386" cy="2658533"/>
            </a:xfrm>
            <a:prstGeom prst="roundRect">
              <a:avLst>
                <a:gd name="adj" fmla="val 7163"/>
              </a:avLst>
            </a:prstGeom>
            <a:solidFill>
              <a:schemeClr val="accent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1800">
                  <a:solidFill>
                    <a:srgbClr val="000000"/>
                  </a:solidFill>
                  <a:ea typeface="Times New Roman" panose="02020603050405020304" pitchFamily="18" charset="0"/>
                </a:rPr>
                <a:t>Có điều kiện thuận lợi giải quyết hòa bình các cuộc tranh chấp, xung đột.</a:t>
              </a:r>
            </a:p>
          </p:txBody>
        </p:sp>
      </p:grpSp>
      <p:grpSp>
        <p:nvGrpSpPr>
          <p:cNvPr id="5" name="Group 4">
            <a:extLst>
              <a:ext uri="{FF2B5EF4-FFF2-40B4-BE49-F238E27FC236}">
                <a16:creationId xmlns:a16="http://schemas.microsoft.com/office/drawing/2014/main" id="{3E8125A5-90D0-39D1-6CCA-25DA1A6FCB99}"/>
              </a:ext>
            </a:extLst>
          </p:cNvPr>
          <p:cNvGrpSpPr/>
          <p:nvPr/>
        </p:nvGrpSpPr>
        <p:grpSpPr>
          <a:xfrm>
            <a:off x="179915" y="1275061"/>
            <a:ext cx="2272217" cy="3530600"/>
            <a:chOff x="599017" y="1388531"/>
            <a:chExt cx="2272217" cy="3530600"/>
          </a:xfrm>
        </p:grpSpPr>
        <p:sp>
          <p:nvSpPr>
            <p:cNvPr id="6" name="Arrow: Down 5">
              <a:extLst>
                <a:ext uri="{FF2B5EF4-FFF2-40B4-BE49-F238E27FC236}">
                  <a16:creationId xmlns:a16="http://schemas.microsoft.com/office/drawing/2014/main" id="{2FBA8D72-7417-F0B6-FF20-0779AAC5C390}"/>
                </a:ext>
              </a:extLst>
            </p:cNvPr>
            <p:cNvSpPr/>
            <p:nvPr/>
          </p:nvSpPr>
          <p:spPr>
            <a:xfrm>
              <a:off x="1459958" y="1388531"/>
              <a:ext cx="550333" cy="736600"/>
            </a:xfrm>
            <a:prstGeom prst="down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11E8C84-56E0-43C6-0564-A93DB19C9ED7}"/>
                </a:ext>
              </a:extLst>
            </p:cNvPr>
            <p:cNvSpPr/>
            <p:nvPr/>
          </p:nvSpPr>
          <p:spPr>
            <a:xfrm>
              <a:off x="599017" y="2260598"/>
              <a:ext cx="2272217" cy="2658533"/>
            </a:xfrm>
            <a:prstGeom prst="roundRect">
              <a:avLst>
                <a:gd name="adj" fmla="val 7163"/>
              </a:avLst>
            </a:prstGeom>
            <a:solidFill>
              <a:schemeClr val="accent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1800">
                  <a:solidFill>
                    <a:srgbClr val="000000"/>
                  </a:solidFill>
                  <a:effectLst/>
                  <a:ea typeface="Calibri" panose="020F0502020204030204" pitchFamily="34" charset="0"/>
                </a:rPr>
                <a:t>Đ</a:t>
              </a:r>
              <a:r>
                <a:rPr lang="en-US" sz="1800">
                  <a:solidFill>
                    <a:srgbClr val="000000"/>
                  </a:solidFill>
                  <a:ea typeface="Calibri" panose="020F0502020204030204" pitchFamily="34" charset="0"/>
                </a:rPr>
                <a:t>ưa đến xu thế phát triển mới trong quan hệ quốc tế, trật tự thế giới mới dần hình thành theo xu thế đa cực.</a:t>
              </a:r>
              <a:endParaRPr lang="en-US" sz="1800">
                <a:effectLst/>
                <a:ea typeface="Calibri" panose="020F0502020204030204" pitchFamily="34" charset="0"/>
              </a:endParaRPr>
            </a:p>
          </p:txBody>
        </p:sp>
      </p:grpSp>
      <p:grpSp>
        <p:nvGrpSpPr>
          <p:cNvPr id="8" name="Group 7">
            <a:extLst>
              <a:ext uri="{FF2B5EF4-FFF2-40B4-BE49-F238E27FC236}">
                <a16:creationId xmlns:a16="http://schemas.microsoft.com/office/drawing/2014/main" id="{1F1DE79C-BF53-7161-297F-02EC40A8C6F3}"/>
              </a:ext>
            </a:extLst>
          </p:cNvPr>
          <p:cNvGrpSpPr/>
          <p:nvPr/>
        </p:nvGrpSpPr>
        <p:grpSpPr>
          <a:xfrm>
            <a:off x="4647390" y="1275061"/>
            <a:ext cx="2165038" cy="3530600"/>
            <a:chOff x="599018" y="1388532"/>
            <a:chExt cx="2165038" cy="3530600"/>
          </a:xfrm>
        </p:grpSpPr>
        <p:sp>
          <p:nvSpPr>
            <p:cNvPr id="9" name="Arrow: Down 8">
              <a:extLst>
                <a:ext uri="{FF2B5EF4-FFF2-40B4-BE49-F238E27FC236}">
                  <a16:creationId xmlns:a16="http://schemas.microsoft.com/office/drawing/2014/main" id="{06063F15-53B0-1DF6-DB69-D7501C639857}"/>
                </a:ext>
              </a:extLst>
            </p:cNvPr>
            <p:cNvSpPr/>
            <p:nvPr/>
          </p:nvSpPr>
          <p:spPr>
            <a:xfrm>
              <a:off x="1456268" y="1388532"/>
              <a:ext cx="550333" cy="736600"/>
            </a:xfrm>
            <a:prstGeom prst="down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505FBE5-E2FF-7E2D-69C5-570DDD5BBBC1}"/>
                </a:ext>
              </a:extLst>
            </p:cNvPr>
            <p:cNvSpPr/>
            <p:nvPr/>
          </p:nvSpPr>
          <p:spPr>
            <a:xfrm>
              <a:off x="599018" y="2260599"/>
              <a:ext cx="2165038" cy="2658533"/>
            </a:xfrm>
            <a:prstGeom prst="roundRect">
              <a:avLst>
                <a:gd name="adj" fmla="val 7163"/>
              </a:avLst>
            </a:prstGeom>
            <a:solidFill>
              <a:schemeClr val="accent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1800">
                  <a:solidFill>
                    <a:srgbClr val="000000"/>
                  </a:solidFill>
                  <a:ea typeface="Times New Roman" panose="02020603050405020304" pitchFamily="18" charset="0"/>
                </a:rPr>
                <a:t>Tạo điều kiện cho các cường quốc mới nổi có vị trí, vai trò lớn trong quan hệ quốc tế.</a:t>
              </a:r>
            </a:p>
          </p:txBody>
        </p:sp>
      </p:grpSp>
      <p:grpSp>
        <p:nvGrpSpPr>
          <p:cNvPr id="11" name="Group 10">
            <a:extLst>
              <a:ext uri="{FF2B5EF4-FFF2-40B4-BE49-F238E27FC236}">
                <a16:creationId xmlns:a16="http://schemas.microsoft.com/office/drawing/2014/main" id="{AD2ACE5D-9931-ACCF-C6C3-D28036C9FA08}"/>
              </a:ext>
            </a:extLst>
          </p:cNvPr>
          <p:cNvGrpSpPr/>
          <p:nvPr/>
        </p:nvGrpSpPr>
        <p:grpSpPr>
          <a:xfrm>
            <a:off x="6919204" y="1275061"/>
            <a:ext cx="1985817" cy="3530600"/>
            <a:chOff x="599017" y="1388532"/>
            <a:chExt cx="1985817" cy="3530600"/>
          </a:xfrm>
        </p:grpSpPr>
        <p:sp>
          <p:nvSpPr>
            <p:cNvPr id="12" name="Arrow: Down 11">
              <a:extLst>
                <a:ext uri="{FF2B5EF4-FFF2-40B4-BE49-F238E27FC236}">
                  <a16:creationId xmlns:a16="http://schemas.microsoft.com/office/drawing/2014/main" id="{20617530-BE4E-0379-5E27-164F7554305B}"/>
                </a:ext>
              </a:extLst>
            </p:cNvPr>
            <p:cNvSpPr/>
            <p:nvPr/>
          </p:nvSpPr>
          <p:spPr>
            <a:xfrm>
              <a:off x="1316758" y="1388532"/>
              <a:ext cx="550333" cy="736600"/>
            </a:xfrm>
            <a:prstGeom prst="down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3D92C4CD-65F8-590B-ACC7-3C6F2142D5F6}"/>
                </a:ext>
              </a:extLst>
            </p:cNvPr>
            <p:cNvSpPr/>
            <p:nvPr/>
          </p:nvSpPr>
          <p:spPr>
            <a:xfrm>
              <a:off x="599017" y="2260599"/>
              <a:ext cx="1985817" cy="2658533"/>
            </a:xfrm>
            <a:prstGeom prst="roundRect">
              <a:avLst>
                <a:gd name="adj" fmla="val 7163"/>
              </a:avLst>
            </a:prstGeom>
            <a:solidFill>
              <a:schemeClr val="accent6"/>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1800">
                  <a:solidFill>
                    <a:srgbClr val="000000"/>
                  </a:solidFill>
                  <a:ea typeface="Times New Roman" panose="02020603050405020304" pitchFamily="18" charset="0"/>
                </a:rPr>
                <a:t>Ảnh hưởng đến vấn đề dân tộc, bản sắc cộng đồng, tôn giáo,…</a:t>
              </a:r>
              <a:r>
                <a:rPr lang="en-US" sz="1800">
                  <a:solidFill>
                    <a:srgbClr val="000000"/>
                  </a:solidFill>
                  <a:ea typeface="Times New Roman" panose="02020603050405020304" pitchFamily="18" charset="0"/>
                </a:rPr>
                <a:t> </a:t>
              </a:r>
              <a:r>
                <a:rPr lang="vi-VN" sz="1800">
                  <a:solidFill>
                    <a:srgbClr val="000000"/>
                  </a:solidFill>
                  <a:ea typeface="Times New Roman" panose="02020603050405020304" pitchFamily="18" charset="0"/>
                </a:rPr>
                <a:t>ở nhiều khu vực. </a:t>
              </a:r>
            </a:p>
          </p:txBody>
        </p:sp>
      </p:grpSp>
    </p:spTree>
    <p:extLst>
      <p:ext uri="{BB962C8B-B14F-4D97-AF65-F5344CB8AC3E}">
        <p14:creationId xmlns:p14="http://schemas.microsoft.com/office/powerpoint/2010/main" val="214182339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03014" y="253340"/>
            <a:ext cx="4185166" cy="4235679"/>
            <a:chOff x="386834" y="360020"/>
            <a:chExt cx="4185166" cy="4235679"/>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l="457" r="457"/>
            <a:stretch/>
          </p:blipFill>
          <p:spPr>
            <a:xfrm>
              <a:off x="386834" y="360020"/>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661146" y="3250651"/>
              <a:ext cx="3636542" cy="1345048"/>
            </a:xfrm>
            <a:prstGeom prst="rect">
              <a:avLst/>
            </a:prstGeom>
            <a:noFill/>
          </p:spPr>
          <p:txBody>
            <a:bodyPr wrap="square">
              <a:spAutoFit/>
            </a:bodyPr>
            <a:lstStyle/>
            <a:p>
              <a:pPr algn="ctr">
                <a:lnSpc>
                  <a:spcPct val="150000"/>
                </a:lnSpc>
              </a:pPr>
              <a:r>
                <a:rPr lang="vi-VN"/>
                <a:t>Các chiến binh chống Taliban người Afghanistan khi Hoa Kỳ tiến hành các cuộc không kích ở vùng núi Tora Bora ở Afghanistan vào tháng 12 năm 2001.</a:t>
              </a:r>
              <a:endParaRPr lang="en-US"/>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655821" y="1007533"/>
            <a:ext cx="4280483" cy="3974878"/>
            <a:chOff x="386833" y="340287"/>
            <a:chExt cx="4280483" cy="3974878"/>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l="1666" r="1666"/>
            <a:stretch/>
          </p:blipFill>
          <p:spPr>
            <a:xfrm>
              <a:off x="386833" y="340287"/>
              <a:ext cx="4275459" cy="2952995"/>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590677" y="3293282"/>
              <a:ext cx="4076639" cy="1021883"/>
            </a:xfrm>
            <a:prstGeom prst="rect">
              <a:avLst/>
            </a:prstGeom>
            <a:noFill/>
          </p:spPr>
          <p:txBody>
            <a:bodyPr wrap="square">
              <a:spAutoFit/>
            </a:bodyPr>
            <a:lstStyle/>
            <a:p>
              <a:pPr algn="ctr">
                <a:lnSpc>
                  <a:spcPct val="150000"/>
                </a:lnSpc>
              </a:pPr>
              <a:r>
                <a:rPr lang="vi-VN"/>
                <a:t>Người dân Syria đi bộ dọc theo một con đường bị hư hại nghiêm trọng </a:t>
              </a:r>
              <a:r>
                <a:rPr lang="en-US"/>
                <a:t>sau trận chiến ở Syria</a:t>
              </a:r>
              <a:r>
                <a:rPr lang="vi-VN"/>
                <a:t>, ngày 4 tháng 1 năm 2014.</a:t>
              </a:r>
              <a:endParaRPr lang="en-US"/>
            </a:p>
          </p:txBody>
        </p:sp>
      </p:grpSp>
    </p:spTree>
    <p:extLst>
      <p:ext uri="{BB962C8B-B14F-4D97-AF65-F5344CB8AC3E}">
        <p14:creationId xmlns:p14="http://schemas.microsoft.com/office/powerpoint/2010/main" val="12610225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21" name="TextBox 20">
            <a:extLst>
              <a:ext uri="{FF2B5EF4-FFF2-40B4-BE49-F238E27FC236}">
                <a16:creationId xmlns:a16="http://schemas.microsoft.com/office/drawing/2014/main" id="{38FD52DC-645E-11E9-51DB-ED05A518E8C1}"/>
              </a:ext>
            </a:extLst>
          </p:cNvPr>
          <p:cNvSpPr txBox="1"/>
          <p:nvPr/>
        </p:nvSpPr>
        <p:spPr>
          <a:xfrm>
            <a:off x="625386" y="1134895"/>
            <a:ext cx="4458225" cy="1881990"/>
          </a:xfrm>
          <a:prstGeom prst="rect">
            <a:avLst/>
          </a:prstGeom>
          <a:noFill/>
        </p:spPr>
        <p:txBody>
          <a:bodyPr wrap="square">
            <a:spAutoFit/>
          </a:bodyPr>
          <a:lstStyle/>
          <a:p>
            <a:pPr algn="just">
              <a:lnSpc>
                <a:spcPct val="150000"/>
              </a:lnSpc>
            </a:pPr>
            <a:r>
              <a:rPr lang="en-US" sz="2000" b="1" i="1">
                <a:solidFill>
                  <a:srgbClr val="FF0000"/>
                </a:solidFill>
              </a:rPr>
              <a:t>Cuộc đối đầu giữa Mỹ và Liên Xô:</a:t>
            </a:r>
          </a:p>
          <a:p>
            <a:pPr marL="342900" indent="-342900" algn="just">
              <a:lnSpc>
                <a:spcPct val="150000"/>
              </a:lnSpc>
              <a:buFont typeface="Arial" panose="020B0604020202020204" pitchFamily="34" charset="0"/>
              <a:buChar char="•"/>
            </a:pPr>
            <a:r>
              <a:rPr lang="en-US" sz="2000"/>
              <a:t>Thời gian:</a:t>
            </a:r>
            <a:r>
              <a:rPr lang="vi-VN" sz="2000"/>
              <a:t> hơn 40 năm</a:t>
            </a:r>
            <a:r>
              <a:rPr lang="en-US" sz="2000"/>
              <a:t>.</a:t>
            </a:r>
          </a:p>
          <a:p>
            <a:pPr marL="342900" indent="-342900" algn="just">
              <a:lnSpc>
                <a:spcPct val="150000"/>
              </a:lnSpc>
              <a:buFont typeface="Arial" panose="020B0604020202020204" pitchFamily="34" charset="0"/>
              <a:buChar char="•"/>
            </a:pPr>
            <a:r>
              <a:rPr lang="en-US" sz="2000"/>
              <a:t>Quốc gia:</a:t>
            </a:r>
            <a:r>
              <a:rPr lang="vi-VN" sz="2000"/>
              <a:t> Liên Xô và Mỹ</a:t>
            </a:r>
            <a:r>
              <a:rPr lang="en-US" sz="2000"/>
              <a:t>.</a:t>
            </a:r>
          </a:p>
          <a:p>
            <a:pPr marL="342900" indent="-342900" algn="just">
              <a:lnSpc>
                <a:spcPct val="150000"/>
              </a:lnSpc>
              <a:buFont typeface="Arial" panose="020B0604020202020204" pitchFamily="34" charset="0"/>
              <a:buChar char="•"/>
            </a:pPr>
            <a:r>
              <a:rPr lang="en-US" sz="2000"/>
              <a:t>Ảnh hưởng:</a:t>
            </a:r>
          </a:p>
        </p:txBody>
      </p:sp>
      <p:pic>
        <p:nvPicPr>
          <p:cNvPr id="3" name="Picture 2">
            <a:extLst>
              <a:ext uri="{FF2B5EF4-FFF2-40B4-BE49-F238E27FC236}">
                <a16:creationId xmlns:a16="http://schemas.microsoft.com/office/drawing/2014/main" id="{C9B445AE-7F6A-A3BF-52E4-E40853A4CD11}"/>
              </a:ext>
            </a:extLst>
          </p:cNvPr>
          <p:cNvPicPr>
            <a:picLocks noChangeAspect="1"/>
          </p:cNvPicPr>
          <p:nvPr/>
        </p:nvPicPr>
        <p:blipFill>
          <a:blip r:embed="rId3"/>
          <a:stretch/>
        </p:blipFill>
        <p:spPr>
          <a:xfrm>
            <a:off x="5715000" y="0"/>
            <a:ext cx="3429000" cy="5143500"/>
          </a:xfrm>
          <a:prstGeom prst="rect">
            <a:avLst/>
          </a:prstGeom>
        </p:spPr>
      </p:pic>
      <p:sp>
        <p:nvSpPr>
          <p:cNvPr id="8" name="Arrow: Pentagon 5">
            <a:extLst>
              <a:ext uri="{FF2B5EF4-FFF2-40B4-BE49-F238E27FC236}">
                <a16:creationId xmlns:a16="http://schemas.microsoft.com/office/drawing/2014/main" id="{93D45D48-FEBF-C46A-C7C4-FB365FAECD35}"/>
              </a:ext>
            </a:extLst>
          </p:cNvPr>
          <p:cNvSpPr/>
          <p:nvPr/>
        </p:nvSpPr>
        <p:spPr>
          <a:xfrm>
            <a:off x="810262" y="410995"/>
            <a:ext cx="3033603"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Kiến thức mở rộng</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D32110C-F099-4B32-4749-ADD4E7C2A2B2}"/>
              </a:ext>
            </a:extLst>
          </p:cNvPr>
          <p:cNvSpPr/>
          <p:nvPr/>
        </p:nvSpPr>
        <p:spPr>
          <a:xfrm>
            <a:off x="625386" y="3169285"/>
            <a:ext cx="4772114" cy="657225"/>
          </a:xfrm>
          <a:prstGeom prst="roundRect">
            <a:avLst>
              <a:gd name="adj" fmla="val 1385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a:t>
            </a:r>
            <a:r>
              <a:rPr lang="vi-VN" sz="2000">
                <a:solidFill>
                  <a:srgbClr val="000000"/>
                </a:solidFill>
              </a:rPr>
              <a:t>ình hình hình thế giới luôn căng thẳng</a:t>
            </a:r>
            <a:r>
              <a:rPr lang="en-US" sz="2000">
                <a:solidFill>
                  <a:srgbClr val="000000"/>
                </a:solidFill>
              </a:rPr>
              <a:t>.</a:t>
            </a:r>
          </a:p>
        </p:txBody>
      </p:sp>
      <p:sp>
        <p:nvSpPr>
          <p:cNvPr id="10" name="Rectangle: Rounded Corners 9">
            <a:extLst>
              <a:ext uri="{FF2B5EF4-FFF2-40B4-BE49-F238E27FC236}">
                <a16:creationId xmlns:a16="http://schemas.microsoft.com/office/drawing/2014/main" id="{A0F9DCB7-9DBE-8AEF-FC62-575477BF518D}"/>
              </a:ext>
            </a:extLst>
          </p:cNvPr>
          <p:cNvSpPr/>
          <p:nvPr/>
        </p:nvSpPr>
        <p:spPr>
          <a:xfrm>
            <a:off x="625386" y="3978910"/>
            <a:ext cx="4772114" cy="657225"/>
          </a:xfrm>
          <a:prstGeom prst="roundRect">
            <a:avLst>
              <a:gd name="adj" fmla="val 1385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a:t>
            </a:r>
            <a:r>
              <a:rPr lang="vi-VN" sz="2000">
                <a:solidFill>
                  <a:srgbClr val="000000"/>
                </a:solidFill>
              </a:rPr>
              <a:t>ứng bên bờ vực của chiến tranh. </a:t>
            </a:r>
            <a:endParaRPr lang="en-US" sz="2000">
              <a:solidFill>
                <a:srgbClr val="000000"/>
              </a:solidFill>
            </a:endParaRPr>
          </a:p>
        </p:txBody>
      </p:sp>
    </p:spTree>
    <p:extLst>
      <p:ext uri="{BB962C8B-B14F-4D97-AF65-F5344CB8AC3E}">
        <p14:creationId xmlns:p14="http://schemas.microsoft.com/office/powerpoint/2010/main" val="2684969129"/>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21" name="TextBox 20">
            <a:extLst>
              <a:ext uri="{FF2B5EF4-FFF2-40B4-BE49-F238E27FC236}">
                <a16:creationId xmlns:a16="http://schemas.microsoft.com/office/drawing/2014/main" id="{38FD52DC-645E-11E9-51DB-ED05A518E8C1}"/>
              </a:ext>
            </a:extLst>
          </p:cNvPr>
          <p:cNvSpPr txBox="1"/>
          <p:nvPr/>
        </p:nvSpPr>
        <p:spPr>
          <a:xfrm>
            <a:off x="481911" y="3435632"/>
            <a:ext cx="8180176" cy="1420325"/>
          </a:xfrm>
          <a:prstGeom prst="rect">
            <a:avLst/>
          </a:prstGeom>
          <a:noFill/>
        </p:spPr>
        <p:txBody>
          <a:bodyPr wrap="square">
            <a:spAutoFit/>
          </a:bodyPr>
          <a:lstStyle/>
          <a:p>
            <a:pPr algn="just">
              <a:lnSpc>
                <a:spcPct val="150000"/>
              </a:lnSpc>
            </a:pPr>
            <a:r>
              <a:rPr lang="en-US" sz="2000" b="1" i="1">
                <a:solidFill>
                  <a:srgbClr val="FF0000"/>
                </a:solidFill>
              </a:rPr>
              <a:t>Ý nghĩa của v</a:t>
            </a:r>
            <a:r>
              <a:rPr lang="vi-VN" sz="2000" b="1" i="1">
                <a:solidFill>
                  <a:srgbClr val="FF0000"/>
                </a:solidFill>
              </a:rPr>
              <a:t>iệc</a:t>
            </a:r>
            <a:r>
              <a:rPr lang="en-US" sz="2000" b="1" i="1">
                <a:solidFill>
                  <a:srgbClr val="FF0000"/>
                </a:solidFill>
              </a:rPr>
              <a:t> chấm dứt</a:t>
            </a:r>
            <a:r>
              <a:rPr lang="vi-VN" sz="2000" b="1" i="1">
                <a:solidFill>
                  <a:srgbClr val="FF0000"/>
                </a:solidFill>
              </a:rPr>
              <a:t> Chiến tranh lạnh</a:t>
            </a:r>
            <a:r>
              <a:rPr lang="en-US" sz="2000" b="1" i="1">
                <a:solidFill>
                  <a:srgbClr val="FF0000"/>
                </a:solidFill>
              </a:rPr>
              <a:t>:</a:t>
            </a:r>
            <a:r>
              <a:rPr lang="vi-VN" sz="2000" b="1" i="1">
                <a:solidFill>
                  <a:srgbClr val="FF0000"/>
                </a:solidFill>
              </a:rPr>
              <a:t> </a:t>
            </a:r>
            <a:r>
              <a:rPr lang="vi-VN" sz="2000"/>
              <a:t>mở ra </a:t>
            </a:r>
            <a:r>
              <a:rPr lang="en-US" sz="2000"/>
              <a:t>n</a:t>
            </a:r>
            <a:r>
              <a:rPr lang="vi-VN" sz="2000"/>
              <a:t>hiều hướng giải quyết hòa bình trong các vụ tranh chấp, xung đột đang diễn ra ở nhiều khu vực trên thế giới.</a:t>
            </a:r>
          </a:p>
        </p:txBody>
      </p:sp>
      <p:pic>
        <p:nvPicPr>
          <p:cNvPr id="3" name="Picture 2">
            <a:extLst>
              <a:ext uri="{FF2B5EF4-FFF2-40B4-BE49-F238E27FC236}">
                <a16:creationId xmlns:a16="http://schemas.microsoft.com/office/drawing/2014/main" id="{C9B445AE-7F6A-A3BF-52E4-E40853A4CD11}"/>
              </a:ext>
            </a:extLst>
          </p:cNvPr>
          <p:cNvPicPr>
            <a:picLocks noChangeAspect="1"/>
          </p:cNvPicPr>
          <p:nvPr/>
        </p:nvPicPr>
        <p:blipFill>
          <a:blip r:embed="rId3"/>
          <a:srcRect/>
          <a:stretch/>
        </p:blipFill>
        <p:spPr>
          <a:xfrm>
            <a:off x="1163531" y="1119854"/>
            <a:ext cx="3432937" cy="2300820"/>
          </a:xfrm>
          <a:prstGeom prst="rect">
            <a:avLst/>
          </a:prstGeom>
        </p:spPr>
      </p:pic>
      <p:sp>
        <p:nvSpPr>
          <p:cNvPr id="8" name="Arrow: Pentagon 5">
            <a:extLst>
              <a:ext uri="{FF2B5EF4-FFF2-40B4-BE49-F238E27FC236}">
                <a16:creationId xmlns:a16="http://schemas.microsoft.com/office/drawing/2014/main" id="{93D45D48-FEBF-C46A-C7C4-FB365FAECD35}"/>
              </a:ext>
            </a:extLst>
          </p:cNvPr>
          <p:cNvSpPr/>
          <p:nvPr/>
        </p:nvSpPr>
        <p:spPr>
          <a:xfrm>
            <a:off x="810262" y="410995"/>
            <a:ext cx="3033603"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Kiến thức mở rộng</a:t>
            </a:r>
            <a:endParaRPr lang="en-US" sz="2200" b="1" kern="1200" dirty="0">
              <a:solidFill>
                <a:prstClr val="white"/>
              </a:solidFill>
              <a:latin typeface="Arial" panose="020B0604020202020204" pitchFamily="34" charset="0"/>
              <a:cs typeface="Arial" panose="020B0604020202020204" pitchFamily="34" charset="0"/>
            </a:endParaRPr>
          </a:p>
        </p:txBody>
      </p:sp>
      <p:pic>
        <p:nvPicPr>
          <p:cNvPr id="4" name="Picture 3" descr="A group of people walking in front of a building&#10;&#10;Description automatically generated">
            <a:extLst>
              <a:ext uri="{FF2B5EF4-FFF2-40B4-BE49-F238E27FC236}">
                <a16:creationId xmlns:a16="http://schemas.microsoft.com/office/drawing/2014/main" id="{CD6A5EDC-96BD-CFEF-68AA-7B6BEB326C8C}"/>
              </a:ext>
            </a:extLst>
          </p:cNvPr>
          <p:cNvPicPr>
            <a:picLocks noChangeAspect="1"/>
          </p:cNvPicPr>
          <p:nvPr/>
        </p:nvPicPr>
        <p:blipFill>
          <a:blip r:embed="rId4"/>
          <a:stretch>
            <a:fillRect/>
          </a:stretch>
        </p:blipFill>
        <p:spPr>
          <a:xfrm>
            <a:off x="4651697" y="1119853"/>
            <a:ext cx="3349294" cy="2300819"/>
          </a:xfrm>
          <a:prstGeom prst="rect">
            <a:avLst/>
          </a:prstGeom>
        </p:spPr>
      </p:pic>
    </p:spTree>
    <p:extLst>
      <p:ext uri="{BB962C8B-B14F-4D97-AF65-F5344CB8AC3E}">
        <p14:creationId xmlns:p14="http://schemas.microsoft.com/office/powerpoint/2010/main" val="3526662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500"/>
                                        <p:tgtEl>
                                          <p:spTgt spid="4"/>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8" name="TextBox 16">
            <a:extLst>
              <a:ext uri="{FF2B5EF4-FFF2-40B4-BE49-F238E27FC236}">
                <a16:creationId xmlns:a16="http://schemas.microsoft.com/office/drawing/2014/main" id="{ECEDEF40-F1E2-BFAA-99D4-2C3CDFFED189}"/>
              </a:ext>
            </a:extLst>
          </p:cNvPr>
          <p:cNvSpPr txBox="1"/>
          <p:nvPr/>
        </p:nvSpPr>
        <p:spPr>
          <a:xfrm>
            <a:off x="2088105" y="351158"/>
            <a:ext cx="4910668" cy="551433"/>
          </a:xfrm>
          <a:prstGeom prst="rect">
            <a:avLst/>
          </a:prstGeom>
        </p:spPr>
        <p:txBody>
          <a:bodyPr wrap="square" lIns="0" tIns="0" rIns="0" bIns="0" rtlCol="0" anchor="t">
            <a:spAutoFit/>
          </a:bodyPr>
          <a:lstStyle/>
          <a:p>
            <a:pPr algn="ctr" defTabSz="457200">
              <a:lnSpc>
                <a:spcPts val="4320"/>
              </a:lnSpc>
              <a:buClrTx/>
            </a:pPr>
            <a:r>
              <a:rPr lang="en-US" sz="3600" b="1" kern="1200" dirty="0">
                <a:solidFill>
                  <a:schemeClr val="bg2">
                    <a:lumMod val="75000"/>
                  </a:schemeClr>
                </a:solidFill>
                <a:latin typeface="Arial" panose="020B0604020202020204" pitchFamily="34" charset="0"/>
                <a:ea typeface="+mn-ea"/>
                <a:cs typeface="Arial" panose="020B0604020202020204" pitchFamily="34" charset="0"/>
              </a:rPr>
              <a:t>NỘI DUNG </a:t>
            </a:r>
            <a:r>
              <a:rPr lang="en-US" sz="3600" b="1" kern="1200" dirty="0">
                <a:solidFill>
                  <a:srgbClr val="E03232"/>
                </a:solidFill>
                <a:latin typeface="Arial" panose="020B0604020202020204" pitchFamily="34" charset="0"/>
                <a:ea typeface="+mn-ea"/>
                <a:cs typeface="Arial" panose="020B0604020202020204" pitchFamily="34" charset="0"/>
              </a:rPr>
              <a:t>BÀI HỌC</a:t>
            </a:r>
          </a:p>
        </p:txBody>
      </p:sp>
      <p:grpSp>
        <p:nvGrpSpPr>
          <p:cNvPr id="29" name="Group 28">
            <a:extLst>
              <a:ext uri="{FF2B5EF4-FFF2-40B4-BE49-F238E27FC236}">
                <a16:creationId xmlns:a16="http://schemas.microsoft.com/office/drawing/2014/main" id="{01C915D2-330B-B893-0BC6-349CBC68845F}"/>
              </a:ext>
            </a:extLst>
          </p:cNvPr>
          <p:cNvGrpSpPr/>
          <p:nvPr/>
        </p:nvGrpSpPr>
        <p:grpSpPr>
          <a:xfrm>
            <a:off x="674868" y="1214306"/>
            <a:ext cx="7961966" cy="707886"/>
            <a:chOff x="919634" y="1587263"/>
            <a:chExt cx="7961966" cy="707886"/>
          </a:xfrm>
        </p:grpSpPr>
        <p:sp>
          <p:nvSpPr>
            <p:cNvPr id="30" name="TextBox 29">
              <a:extLst>
                <a:ext uri="{FF2B5EF4-FFF2-40B4-BE49-F238E27FC236}">
                  <a16:creationId xmlns:a16="http://schemas.microsoft.com/office/drawing/2014/main" id="{0473F0D9-901B-19C6-C738-16D8032F58BC}"/>
                </a:ext>
              </a:extLst>
            </p:cNvPr>
            <p:cNvSpPr txBox="1"/>
            <p:nvPr/>
          </p:nvSpPr>
          <p:spPr>
            <a:xfrm>
              <a:off x="919634" y="1587263"/>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tx2"/>
                  </a:solidFill>
                  <a:latin typeface="+mj-lt"/>
                </a:rPr>
                <a:t>01</a:t>
              </a:r>
            </a:p>
          </p:txBody>
        </p:sp>
        <p:sp>
          <p:nvSpPr>
            <p:cNvPr id="31" name="TextBox 30">
              <a:extLst>
                <a:ext uri="{FF2B5EF4-FFF2-40B4-BE49-F238E27FC236}">
                  <a16:creationId xmlns:a16="http://schemas.microsoft.com/office/drawing/2014/main" id="{B48F6795-BD47-B824-5B1E-2FBB8398826A}"/>
                </a:ext>
              </a:extLst>
            </p:cNvPr>
            <p:cNvSpPr txBox="1"/>
            <p:nvPr/>
          </p:nvSpPr>
          <p:spPr>
            <a:xfrm>
              <a:off x="1947860" y="1741151"/>
              <a:ext cx="6933740" cy="400110"/>
            </a:xfrm>
            <a:prstGeom prst="rect">
              <a:avLst/>
            </a:prstGeom>
            <a:noFill/>
          </p:spPr>
          <p:txBody>
            <a:bodyPr wrap="square">
              <a:spAutoFit/>
            </a:bodyPr>
            <a:lstStyle/>
            <a:p>
              <a:pPr>
                <a:spcAft>
                  <a:spcPts val="1000"/>
                </a:spcAft>
              </a:pPr>
              <a:r>
                <a:rPr lang="en-US" sz="2000">
                  <a:latin typeface="+mn-lt"/>
                  <a:ea typeface="Times New Roman" panose="02020603050405020304" pitchFamily="18" charset="0"/>
                </a:rPr>
                <a:t>Sự hình thành và tồn tại của Trật tự thế giới hai cực I-an-ta</a:t>
              </a:r>
              <a:endParaRPr lang="en-US" sz="1800">
                <a:effectLst/>
                <a:latin typeface="+mn-lt"/>
                <a:ea typeface="Calibri" panose="020F0502020204030204" pitchFamily="34" charset="0"/>
              </a:endParaRPr>
            </a:p>
          </p:txBody>
        </p:sp>
      </p:grpSp>
      <p:grpSp>
        <p:nvGrpSpPr>
          <p:cNvPr id="230" name="Group 229">
            <a:extLst>
              <a:ext uri="{FF2B5EF4-FFF2-40B4-BE49-F238E27FC236}">
                <a16:creationId xmlns:a16="http://schemas.microsoft.com/office/drawing/2014/main" id="{7ECBDE79-03D8-7D0C-F093-48C7C81FA331}"/>
              </a:ext>
            </a:extLst>
          </p:cNvPr>
          <p:cNvGrpSpPr/>
          <p:nvPr/>
        </p:nvGrpSpPr>
        <p:grpSpPr>
          <a:xfrm>
            <a:off x="1168338" y="3252258"/>
            <a:ext cx="6807323" cy="1891242"/>
            <a:chOff x="1147958" y="2964914"/>
            <a:chExt cx="6807323" cy="1891242"/>
          </a:xfrm>
        </p:grpSpPr>
        <p:sp>
          <p:nvSpPr>
            <p:cNvPr id="231" name="Freeform 2">
              <a:extLst>
                <a:ext uri="{FF2B5EF4-FFF2-40B4-BE49-F238E27FC236}">
                  <a16:creationId xmlns:a16="http://schemas.microsoft.com/office/drawing/2014/main" id="{F32B9186-4B4C-7178-E4D4-5FAB25FDEC59}"/>
                </a:ext>
              </a:extLst>
            </p:cNvPr>
            <p:cNvSpPr/>
            <p:nvPr/>
          </p:nvSpPr>
          <p:spPr>
            <a:xfrm>
              <a:off x="1147958" y="2964914"/>
              <a:ext cx="2828025" cy="1891242"/>
            </a:xfrm>
            <a:custGeom>
              <a:avLst/>
              <a:gdLst/>
              <a:ahLst/>
              <a:cxnLst/>
              <a:rect l="l" t="t" r="r" b="b"/>
              <a:pathLst>
                <a:path w="2828025" h="1891242">
                  <a:moveTo>
                    <a:pt x="0" y="0"/>
                  </a:moveTo>
                  <a:lnTo>
                    <a:pt x="2828026" y="0"/>
                  </a:lnTo>
                  <a:lnTo>
                    <a:pt x="2828026" y="1891242"/>
                  </a:lnTo>
                  <a:lnTo>
                    <a:pt x="0" y="1891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2" name="Freeform 4">
              <a:extLst>
                <a:ext uri="{FF2B5EF4-FFF2-40B4-BE49-F238E27FC236}">
                  <a16:creationId xmlns:a16="http://schemas.microsoft.com/office/drawing/2014/main" id="{0278F889-5111-ECD8-DB54-67954EB2241C}"/>
                </a:ext>
              </a:extLst>
            </p:cNvPr>
            <p:cNvSpPr/>
            <p:nvPr/>
          </p:nvSpPr>
          <p:spPr>
            <a:xfrm>
              <a:off x="5221137" y="2964914"/>
              <a:ext cx="2734144" cy="1891242"/>
            </a:xfrm>
            <a:custGeom>
              <a:avLst/>
              <a:gdLst/>
              <a:ahLst/>
              <a:cxnLst/>
              <a:rect l="l" t="t" r="r" b="b"/>
              <a:pathLst>
                <a:path w="3824297" h="2347162">
                  <a:moveTo>
                    <a:pt x="0" y="0"/>
                  </a:moveTo>
                  <a:lnTo>
                    <a:pt x="3824297" y="0"/>
                  </a:lnTo>
                  <a:lnTo>
                    <a:pt x="3824297" y="2347162"/>
                  </a:lnTo>
                  <a:lnTo>
                    <a:pt x="0" y="2347162"/>
                  </a:lnTo>
                  <a:lnTo>
                    <a:pt x="0" y="0"/>
                  </a:lnTo>
                  <a:close/>
                </a:path>
              </a:pathLst>
            </a:custGeom>
            <a:blipFill>
              <a:blip r:embed="rId5"/>
              <a:stretch>
                <a:fillRect/>
              </a:stretch>
            </a:blipFill>
          </p:spPr>
          <p:txBody>
            <a:bodyPr/>
            <a:lstStyle/>
            <a:p>
              <a:endParaRPr lang="en-US"/>
            </a:p>
          </p:txBody>
        </p:sp>
        <p:sp>
          <p:nvSpPr>
            <p:cNvPr id="233" name="Multiplication Sign 232">
              <a:extLst>
                <a:ext uri="{FF2B5EF4-FFF2-40B4-BE49-F238E27FC236}">
                  <a16:creationId xmlns:a16="http://schemas.microsoft.com/office/drawing/2014/main" id="{9635AE21-D168-1ACC-057D-B709841CC17F}"/>
                </a:ext>
              </a:extLst>
            </p:cNvPr>
            <p:cNvSpPr/>
            <p:nvPr/>
          </p:nvSpPr>
          <p:spPr>
            <a:xfrm>
              <a:off x="4065859" y="3448870"/>
              <a:ext cx="914400" cy="914400"/>
            </a:xfrm>
            <a:prstGeom prst="mathMultiply">
              <a:avLst/>
            </a:prstGeom>
            <a:solidFill>
              <a:srgbClr val="BE0B23"/>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a:extLst>
              <a:ext uri="{FF2B5EF4-FFF2-40B4-BE49-F238E27FC236}">
                <a16:creationId xmlns:a16="http://schemas.microsoft.com/office/drawing/2014/main" id="{0980172E-65C7-3687-A208-9428E8221222}"/>
              </a:ext>
            </a:extLst>
          </p:cNvPr>
          <p:cNvGrpSpPr/>
          <p:nvPr/>
        </p:nvGrpSpPr>
        <p:grpSpPr>
          <a:xfrm>
            <a:off x="674868" y="2039211"/>
            <a:ext cx="7961966" cy="1015663"/>
            <a:chOff x="208046" y="602369"/>
            <a:chExt cx="7961966" cy="1015663"/>
          </a:xfrm>
        </p:grpSpPr>
        <p:sp>
          <p:nvSpPr>
            <p:cNvPr id="235" name="TextBox 234">
              <a:extLst>
                <a:ext uri="{FF2B5EF4-FFF2-40B4-BE49-F238E27FC236}">
                  <a16:creationId xmlns:a16="http://schemas.microsoft.com/office/drawing/2014/main" id="{94124BAA-1C97-6AF8-76C0-142D4841FD52}"/>
                </a:ext>
              </a:extLst>
            </p:cNvPr>
            <p:cNvSpPr txBox="1"/>
            <p:nvPr/>
          </p:nvSpPr>
          <p:spPr>
            <a:xfrm>
              <a:off x="208046" y="727756"/>
              <a:ext cx="1063082" cy="707886"/>
            </a:xfrm>
            <a:prstGeom prst="rect">
              <a:avLst/>
            </a:prstGeom>
            <a:noFill/>
          </p:spPr>
          <p:txBody>
            <a:bodyPr wrap="square">
              <a:spAutoFit/>
            </a:bodyPr>
            <a:lstStyle/>
            <a:p>
              <a:pPr marL="0" lvl="0" indent="0" algn="ctr" rtl="0">
                <a:spcBef>
                  <a:spcPts val="0"/>
                </a:spcBef>
                <a:spcAft>
                  <a:spcPts val="0"/>
                </a:spcAft>
                <a:buNone/>
              </a:pPr>
              <a:r>
                <a:rPr lang="en" sz="4000" b="1">
                  <a:solidFill>
                    <a:schemeClr val="bg2">
                      <a:lumMod val="75000"/>
                    </a:schemeClr>
                  </a:solidFill>
                  <a:latin typeface="+mj-lt"/>
                </a:rPr>
                <a:t>02</a:t>
              </a:r>
            </a:p>
          </p:txBody>
        </p:sp>
        <p:sp>
          <p:nvSpPr>
            <p:cNvPr id="236" name="TextBox 235">
              <a:extLst>
                <a:ext uri="{FF2B5EF4-FFF2-40B4-BE49-F238E27FC236}">
                  <a16:creationId xmlns:a16="http://schemas.microsoft.com/office/drawing/2014/main" id="{48EA7402-F87B-20BF-8A74-64B596647AC7}"/>
                </a:ext>
              </a:extLst>
            </p:cNvPr>
            <p:cNvSpPr txBox="1"/>
            <p:nvPr/>
          </p:nvSpPr>
          <p:spPr>
            <a:xfrm>
              <a:off x="1271128" y="602369"/>
              <a:ext cx="6898884" cy="1015663"/>
            </a:xfrm>
            <a:prstGeom prst="rect">
              <a:avLst/>
            </a:prstGeom>
            <a:noFill/>
          </p:spPr>
          <p:txBody>
            <a:bodyPr wrap="square">
              <a:spAutoFit/>
            </a:bodyPr>
            <a:lstStyle/>
            <a:p>
              <a:pPr algn="just">
                <a:lnSpc>
                  <a:spcPct val="150000"/>
                </a:lnSpc>
                <a:spcAft>
                  <a:spcPts val="1000"/>
                </a:spcAft>
              </a:pPr>
              <a:r>
                <a:rPr lang="en-US" sz="2000">
                  <a:latin typeface="+mn-lt"/>
                  <a:ea typeface="Times New Roman" panose="02020603050405020304" pitchFamily="18" charset="0"/>
                </a:rPr>
                <a:t>Nguyên nhân, tác động của sự sụp đổ Trật tự thế giới hai cực I-an-ta</a:t>
              </a:r>
              <a:endParaRPr lang="en-US" sz="1800">
                <a:effectLst/>
                <a:latin typeface="+mn-lt"/>
                <a:ea typeface="Calibri" panose="020F0502020204030204" pitchFamily="34" charset="0"/>
              </a:endParaRPr>
            </a:p>
          </p:txBody>
        </p:sp>
      </p:gr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4"/>
                                        </p:tgtEl>
                                        <p:attrNameLst>
                                          <p:attrName>style.visibility</p:attrName>
                                        </p:attrNameLst>
                                      </p:cBhvr>
                                      <p:to>
                                        <p:strVal val="visible"/>
                                      </p:to>
                                    </p:set>
                                    <p:anim calcmode="lin" valueType="num">
                                      <p:cBhvr additive="base">
                                        <p:cTn id="13" dur="500"/>
                                        <p:tgtEl>
                                          <p:spTgt spid="234"/>
                                        </p:tgtEl>
                                        <p:attrNameLst>
                                          <p:attrName>ppt_y</p:attrName>
                                        </p:attrNameLst>
                                      </p:cBhvr>
                                      <p:tavLst>
                                        <p:tav tm="0">
                                          <p:val>
                                            <p:strVal val="#ppt_y+#ppt_h*1.125000"/>
                                          </p:val>
                                        </p:tav>
                                        <p:tav tm="100000">
                                          <p:val>
                                            <p:strVal val="#ppt_y"/>
                                          </p:val>
                                        </p:tav>
                                      </p:tavLst>
                                    </p:anim>
                                    <p:animEffect transition="in" filter="wipe(up)">
                                      <p:cBhvr>
                                        <p:cTn id="14" dur="500"/>
                                        <p:tgtEl>
                                          <p:spTgt spid="23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0"/>
                                        </p:tgtEl>
                                        <p:attrNameLst>
                                          <p:attrName>style.visibility</p:attrName>
                                        </p:attrNameLst>
                                      </p:cBhvr>
                                      <p:to>
                                        <p:strVal val="visible"/>
                                      </p:to>
                                    </p:set>
                                    <p:animEffect transition="in" filter="barn(inVertical)">
                                      <p:cBhvr>
                                        <p:cTn id="19"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BFC6CC2-E40B-685B-E729-BA6067A141EC}"/>
              </a:ext>
            </a:extLst>
          </p:cNvPr>
          <p:cNvGrpSpPr/>
          <p:nvPr/>
        </p:nvGrpSpPr>
        <p:grpSpPr>
          <a:xfrm>
            <a:off x="2976033" y="1176780"/>
            <a:ext cx="3191933" cy="2789939"/>
            <a:chOff x="1150242" y="604876"/>
            <a:chExt cx="3191933" cy="2789939"/>
          </a:xfrm>
          <a:effectLst>
            <a:outerShdw blurRad="63500" sx="102000" sy="102000" algn="ctr" rotWithShape="0">
              <a:prstClr val="black">
                <a:alpha val="40000"/>
              </a:prstClr>
            </a:outerShdw>
          </a:effectLst>
        </p:grpSpPr>
        <p:sp>
          <p:nvSpPr>
            <p:cNvPr id="4" name="Rectangle 3">
              <a:extLst>
                <a:ext uri="{FF2B5EF4-FFF2-40B4-BE49-F238E27FC236}">
                  <a16:creationId xmlns:a16="http://schemas.microsoft.com/office/drawing/2014/main" id="{D2E78C27-902F-52C9-56EC-4A44A1931446}"/>
                </a:ext>
              </a:extLst>
            </p:cNvPr>
            <p:cNvSpPr/>
            <p:nvPr/>
          </p:nvSpPr>
          <p:spPr>
            <a:xfrm>
              <a:off x="1150242" y="940018"/>
              <a:ext cx="3191933" cy="2454797"/>
            </a:xfrm>
            <a:prstGeom prst="rect">
              <a:avLst/>
            </a:prstGeom>
            <a:solidFill>
              <a:srgbClr val="FFFF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1E9E7"/>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9AEF92A5-73AD-C5E5-174D-8B15D2212972}"/>
                </a:ext>
              </a:extLst>
            </p:cNvPr>
            <p:cNvSpPr txBox="1"/>
            <p:nvPr/>
          </p:nvSpPr>
          <p:spPr>
            <a:xfrm>
              <a:off x="1333044" y="1393992"/>
              <a:ext cx="2826327" cy="1881990"/>
            </a:xfrm>
            <a:prstGeom prst="rect">
              <a:avLst/>
            </a:prstGeom>
            <a:noFill/>
          </p:spPr>
          <p:txBody>
            <a:bodyPr wrap="square">
              <a:spAutoFit/>
            </a:bodyPr>
            <a:lstStyle/>
            <a:p>
              <a:pPr lvl="0" algn="just">
                <a:lnSpc>
                  <a:spcPct val="150000"/>
                </a:lnSpc>
                <a:defRPr/>
              </a:pPr>
              <a:r>
                <a:rPr lang="vi-VN" sz="2000"/>
                <a:t>Sự sụp đổ của Trật tự thế giới hai cực đã tác động nhiều mặt đến tình hình thế giới.</a:t>
              </a:r>
              <a:endParaRPr kumimoji="0" lang="vi-VN" sz="2000" b="0" i="0" u="none" strike="noStrike" kern="0" cap="none" spc="0" normalizeH="0" baseline="0" noProof="0">
                <a:ln>
                  <a:noFill/>
                </a:ln>
                <a:solidFill>
                  <a:srgbClr val="000000"/>
                </a:solidFill>
                <a:effectLst/>
                <a:uLnTx/>
                <a:uFillTx/>
                <a:latin typeface="Arial"/>
                <a:cs typeface="Arial"/>
                <a:sym typeface="Arial"/>
              </a:endParaRPr>
            </a:p>
          </p:txBody>
        </p:sp>
        <p:sp>
          <p:nvSpPr>
            <p:cNvPr id="7" name="Rectangle: Rounded Corners 6">
              <a:extLst>
                <a:ext uri="{FF2B5EF4-FFF2-40B4-BE49-F238E27FC236}">
                  <a16:creationId xmlns:a16="http://schemas.microsoft.com/office/drawing/2014/main" id="{634395D0-647C-753D-F5DE-387F8BA0EC15}"/>
                </a:ext>
              </a:extLst>
            </p:cNvPr>
            <p:cNvSpPr/>
            <p:nvPr/>
          </p:nvSpPr>
          <p:spPr>
            <a:xfrm>
              <a:off x="1333043" y="604876"/>
              <a:ext cx="2826327" cy="670284"/>
            </a:xfrm>
            <a:prstGeom prst="roundRect">
              <a:avLst/>
            </a:prstGeom>
            <a:solidFill>
              <a:schemeClr val="accent2">
                <a:lumMod val="40000"/>
                <a:lumOff val="6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A292A"/>
                  </a:solidFill>
                  <a:effectLst/>
                  <a:uLnTx/>
                  <a:uFillTx/>
                  <a:latin typeface="Arial"/>
                  <a:ea typeface="+mn-ea"/>
                  <a:cs typeface="+mn-cs"/>
                  <a:sym typeface="Arial"/>
                </a:rPr>
                <a:t>Kết luận</a:t>
              </a:r>
            </a:p>
          </p:txBody>
        </p:sp>
      </p:grpSp>
    </p:spTree>
    <p:extLst>
      <p:ext uri="{BB962C8B-B14F-4D97-AF65-F5344CB8AC3E}">
        <p14:creationId xmlns:p14="http://schemas.microsoft.com/office/powerpoint/2010/main" val="30676033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52"/>
          <p:cNvPicPr preferRelativeResize="0">
            <a:picLocks noGrp="1"/>
          </p:cNvPicPr>
          <p:nvPr>
            <p:ph type="pic" idx="2"/>
          </p:nvPr>
        </p:nvPicPr>
        <p:blipFill rotWithShape="1">
          <a:blip r:embed="rId3">
            <a:alphaModFix/>
          </a:blip>
          <a:srcRect l="189" r="179"/>
          <a:stretch/>
        </p:blipFill>
        <p:spPr>
          <a:xfrm>
            <a:off x="-25" y="-13725"/>
            <a:ext cx="9143997" cy="5157300"/>
          </a:xfrm>
          <a:prstGeom prst="rect">
            <a:avLst/>
          </a:prstGeom>
        </p:spPr>
      </p:pic>
      <p:pic>
        <p:nvPicPr>
          <p:cNvPr id="491" name="Google Shape;491;p52"/>
          <p:cNvPicPr preferRelativeResize="0"/>
          <p:nvPr/>
        </p:nvPicPr>
        <p:blipFill>
          <a:blip r:embed="rId4">
            <a:alphaModFix/>
          </a:blip>
          <a:stretch>
            <a:fillRect/>
          </a:stretch>
        </p:blipFill>
        <p:spPr>
          <a:xfrm rot="-1125806">
            <a:off x="7815249" y="-169438"/>
            <a:ext cx="3058255" cy="1718476"/>
          </a:xfrm>
          <a:prstGeom prst="rect">
            <a:avLst/>
          </a:prstGeom>
          <a:noFill/>
          <a:ln>
            <a:noFill/>
          </a:ln>
        </p:spPr>
      </p:pic>
      <p:pic>
        <p:nvPicPr>
          <p:cNvPr id="492" name="Google Shape;492;p52"/>
          <p:cNvPicPr preferRelativeResize="0"/>
          <p:nvPr/>
        </p:nvPicPr>
        <p:blipFill rotWithShape="1">
          <a:blip r:embed="rId5">
            <a:alphaModFix/>
          </a:blip>
          <a:srcRect/>
          <a:stretch/>
        </p:blipFill>
        <p:spPr>
          <a:xfrm rot="1036847">
            <a:off x="-162605" y="4363403"/>
            <a:ext cx="3052668" cy="1715332"/>
          </a:xfrm>
          <a:prstGeom prst="rect">
            <a:avLst/>
          </a:prstGeom>
          <a:noFill/>
          <a:ln>
            <a:noFill/>
          </a:ln>
        </p:spPr>
      </p:pic>
      <p:sp>
        <p:nvSpPr>
          <p:cNvPr id="2" name="Oval 1">
            <a:extLst>
              <a:ext uri="{FF2B5EF4-FFF2-40B4-BE49-F238E27FC236}">
                <a16:creationId xmlns:a16="http://schemas.microsoft.com/office/drawing/2014/main" id="{4D46AAB2-4FAB-0692-6412-A110889B214E}"/>
              </a:ext>
            </a:extLst>
          </p:cNvPr>
          <p:cNvSpPr/>
          <p:nvPr/>
        </p:nvSpPr>
        <p:spPr>
          <a:xfrm>
            <a:off x="3200373" y="1205513"/>
            <a:ext cx="2743200" cy="2743200"/>
          </a:xfrm>
          <a:prstGeom prst="ellipse">
            <a:avLst/>
          </a:prstGeom>
          <a:solidFill>
            <a:schemeClr val="accent5"/>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14BED4-2FB8-E875-F7A4-D7D61B104A6B}"/>
              </a:ext>
            </a:extLst>
          </p:cNvPr>
          <p:cNvSpPr txBox="1"/>
          <p:nvPr/>
        </p:nvSpPr>
        <p:spPr>
          <a:xfrm>
            <a:off x="3138156" y="2241759"/>
            <a:ext cx="2867634" cy="646331"/>
          </a:xfrm>
          <a:prstGeom prst="rect">
            <a:avLst/>
          </a:prstGeom>
          <a:noFill/>
        </p:spPr>
        <p:txBody>
          <a:bodyPr wrap="square" rtlCol="0">
            <a:spAutoFit/>
          </a:bodyPr>
          <a:lstStyle/>
          <a:p>
            <a:pPr algn="ctr"/>
            <a:r>
              <a:rPr lang="en-US" sz="3600" b="1"/>
              <a:t>LUYỆN TẬP</a:t>
            </a:r>
          </a:p>
        </p:txBody>
      </p:sp>
    </p:spTree>
    <p:extLst>
      <p:ext uri="{BB962C8B-B14F-4D97-AF65-F5344CB8AC3E}">
        <p14:creationId xmlns:p14="http://schemas.microsoft.com/office/powerpoint/2010/main" val="1408568581"/>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6" name="TextBox 5">
            <a:extLst>
              <a:ext uri="{FF2B5EF4-FFF2-40B4-BE49-F238E27FC236}">
                <a16:creationId xmlns:a16="http://schemas.microsoft.com/office/drawing/2014/main" id="{1773A255-BB6F-D941-F687-B148551F413D}"/>
              </a:ext>
            </a:extLst>
          </p:cNvPr>
          <p:cNvSpPr txBox="1"/>
          <p:nvPr/>
        </p:nvSpPr>
        <p:spPr>
          <a:xfrm>
            <a:off x="801340" y="1820540"/>
            <a:ext cx="7541319" cy="2568717"/>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Chia lớp thành 2 đội và thi đua trả lời</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Các đội l</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ựa chọn đáp án trả lời đúng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để</a:t>
            </a:r>
            <a:r>
              <a:rPr kumimoji="0" lang="en-US" sz="22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tìm ra tên quốc gia và cho biết quốc gia đó là thành viên của Khối nào (NATO hay Vác-sa-va)</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Đội nào trả lời được đúng và tìm ra được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nhiều tên</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các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quốc gia </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nhanh nhất sẽ là đội chiến thắng.</a:t>
            </a:r>
            <a:endPar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7" name="TextBox 11">
            <a:extLst>
              <a:ext uri="{FF2B5EF4-FFF2-40B4-BE49-F238E27FC236}">
                <a16:creationId xmlns:a16="http://schemas.microsoft.com/office/drawing/2014/main" id="{9B5771EA-D3CD-AD5B-4DA9-06D1FE038647}"/>
              </a:ext>
            </a:extLst>
          </p:cNvPr>
          <p:cNvSpPr txBox="1"/>
          <p:nvPr/>
        </p:nvSpPr>
        <p:spPr>
          <a:xfrm>
            <a:off x="181144" y="1229623"/>
            <a:ext cx="8781710" cy="49244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200" b="1" i="0" u="none" strike="noStrike" kern="1200" cap="none" spc="0" normalizeH="0" baseline="0" noProof="0">
                <a:ln>
                  <a:noFill/>
                </a:ln>
                <a:solidFill>
                  <a:srgbClr val="004990"/>
                </a:solidFill>
                <a:effectLst/>
                <a:uLnTx/>
                <a:uFillTx/>
                <a:latin typeface="Arial" panose="020B0604020202020204" pitchFamily="34" charset="0"/>
                <a:ea typeface="+mn-ea"/>
                <a:cs typeface="Arial" panose="020B0604020202020204" pitchFamily="34" charset="0"/>
                <a:sym typeface="Arial"/>
              </a:rPr>
              <a:t>TRÒ CHƠI </a:t>
            </a:r>
            <a:r>
              <a:rPr lang="en-US" sz="3200" b="1" kern="1200" noProof="0">
                <a:solidFill>
                  <a:srgbClr val="004990"/>
                </a:solidFill>
                <a:latin typeface="Arial" panose="020B0604020202020204" pitchFamily="34" charset="0"/>
                <a:ea typeface="+mn-ea"/>
                <a:cs typeface="Arial" panose="020B0604020202020204" pitchFamily="34" charset="0"/>
              </a:rPr>
              <a:t>TRONG CHIẾN TRANH LẠNH</a:t>
            </a:r>
            <a:endParaRPr kumimoji="0" lang="en-US" sz="3200" b="1" i="0" u="none" strike="noStrike" kern="1200" cap="none" spc="0" normalizeH="0" baseline="0" noProof="0" dirty="0">
              <a:ln>
                <a:noFill/>
              </a:ln>
              <a:solidFill>
                <a:srgbClr val="00499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60618656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30" name="Picture 29" descr="A yellow and blue emblem with text&#10;&#10;Description automatically generated">
            <a:hlinkClick r:id="rId3" action="ppaction://hlinksldjump"/>
            <a:extLst>
              <a:ext uri="{FF2B5EF4-FFF2-40B4-BE49-F238E27FC236}">
                <a16:creationId xmlns:a16="http://schemas.microsoft.com/office/drawing/2014/main" id="{9E42CDAB-4FCD-8476-328F-BCDC1C82BFC4}"/>
              </a:ext>
            </a:extLst>
          </p:cNvPr>
          <p:cNvPicPr>
            <a:picLocks noChangeAspect="1"/>
          </p:cNvPicPr>
          <p:nvPr/>
        </p:nvPicPr>
        <p:blipFill>
          <a:blip r:embed="rId4"/>
          <a:stretch>
            <a:fillRect/>
          </a:stretch>
        </p:blipFill>
        <p:spPr>
          <a:xfrm>
            <a:off x="2906147" y="192349"/>
            <a:ext cx="1167771" cy="1398406"/>
          </a:xfrm>
          <a:prstGeom prst="rect">
            <a:avLst/>
          </a:prstGeom>
        </p:spPr>
      </p:pic>
      <p:sp>
        <p:nvSpPr>
          <p:cNvPr id="14" name="Rectangle 13">
            <a:extLst>
              <a:ext uri="{FF2B5EF4-FFF2-40B4-BE49-F238E27FC236}">
                <a16:creationId xmlns:a16="http://schemas.microsoft.com/office/drawing/2014/main" id="{D3DC64EA-0074-1F9C-2D11-2102FD222CA1}"/>
              </a:ext>
            </a:extLst>
          </p:cNvPr>
          <p:cNvSpPr/>
          <p:nvPr/>
        </p:nvSpPr>
        <p:spPr>
          <a:xfrm>
            <a:off x="0" y="4494628"/>
            <a:ext cx="4572000" cy="648872"/>
          </a:xfrm>
          <a:prstGeom prst="rect">
            <a:avLst/>
          </a:prstGeom>
          <a:solidFill>
            <a:srgbClr val="004990"/>
          </a:solidFill>
          <a:ln>
            <a:solidFill>
              <a:srgbClr val="00499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solidFill>
              </a:rPr>
              <a:t>NATO</a:t>
            </a:r>
          </a:p>
        </p:txBody>
      </p:sp>
      <p:pic>
        <p:nvPicPr>
          <p:cNvPr id="16" name="Picture 15" descr="A blue and white flag with a star in center&#10;&#10;Description automatically generated">
            <a:extLst>
              <a:ext uri="{FF2B5EF4-FFF2-40B4-BE49-F238E27FC236}">
                <a16:creationId xmlns:a16="http://schemas.microsoft.com/office/drawing/2014/main" id="{E345118D-C90E-AA56-13BB-36546A7B2F87}"/>
              </a:ext>
            </a:extLst>
          </p:cNvPr>
          <p:cNvPicPr>
            <a:picLocks noChangeAspect="1"/>
          </p:cNvPicPr>
          <p:nvPr/>
        </p:nvPicPr>
        <p:blipFill>
          <a:blip r:embed="rId5"/>
          <a:stretch>
            <a:fillRect/>
          </a:stretch>
        </p:blipFill>
        <p:spPr>
          <a:xfrm>
            <a:off x="3451941" y="4505178"/>
            <a:ext cx="837028" cy="627771"/>
          </a:xfrm>
          <a:prstGeom prst="rect">
            <a:avLst/>
          </a:prstGeom>
        </p:spPr>
      </p:pic>
      <p:grpSp>
        <p:nvGrpSpPr>
          <p:cNvPr id="20" name="Group 19">
            <a:extLst>
              <a:ext uri="{FF2B5EF4-FFF2-40B4-BE49-F238E27FC236}">
                <a16:creationId xmlns:a16="http://schemas.microsoft.com/office/drawing/2014/main" id="{684B8E16-EF78-08F5-2081-3093CCDEEB91}"/>
              </a:ext>
            </a:extLst>
          </p:cNvPr>
          <p:cNvGrpSpPr/>
          <p:nvPr/>
        </p:nvGrpSpPr>
        <p:grpSpPr>
          <a:xfrm>
            <a:off x="4572000" y="4494628"/>
            <a:ext cx="4572000" cy="648872"/>
            <a:chOff x="4572000" y="4494628"/>
            <a:chExt cx="4572000" cy="648872"/>
          </a:xfrm>
        </p:grpSpPr>
        <p:sp>
          <p:nvSpPr>
            <p:cNvPr id="19" name="Rectangle 18">
              <a:extLst>
                <a:ext uri="{FF2B5EF4-FFF2-40B4-BE49-F238E27FC236}">
                  <a16:creationId xmlns:a16="http://schemas.microsoft.com/office/drawing/2014/main" id="{B3E08105-29F1-A408-C7A4-75051EBECC01}"/>
                </a:ext>
              </a:extLst>
            </p:cNvPr>
            <p:cNvSpPr/>
            <p:nvPr/>
          </p:nvSpPr>
          <p:spPr>
            <a:xfrm>
              <a:off x="4572000" y="4494628"/>
              <a:ext cx="4572000" cy="648872"/>
            </a:xfrm>
            <a:prstGeom prst="rect">
              <a:avLst/>
            </a:prstGeom>
            <a:solidFill>
              <a:srgbClr val="D48F42"/>
            </a:solidFill>
            <a:ln>
              <a:solidFill>
                <a:srgbClr val="D48F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solidFill>
                </a:rPr>
                <a:t>VÁC-SA-VA</a:t>
              </a:r>
            </a:p>
          </p:txBody>
        </p:sp>
        <p:pic>
          <p:nvPicPr>
            <p:cNvPr id="18" name="Picture 17" descr="A gold and red emblem with a red star and a red star with a red star with a red star with a red star with a red star with a red star with a red star with a&#10;&#10;Description automatically generated">
              <a:extLst>
                <a:ext uri="{FF2B5EF4-FFF2-40B4-BE49-F238E27FC236}">
                  <a16:creationId xmlns:a16="http://schemas.microsoft.com/office/drawing/2014/main" id="{90B489DA-503C-0470-76B2-7B275B6451C3}"/>
                </a:ext>
              </a:extLst>
            </p:cNvPr>
            <p:cNvPicPr>
              <a:picLocks noChangeAspect="1"/>
            </p:cNvPicPr>
            <p:nvPr/>
          </p:nvPicPr>
          <p:blipFill>
            <a:blip r:embed="rId6"/>
            <a:stretch>
              <a:fillRect/>
            </a:stretch>
          </p:blipFill>
          <p:spPr>
            <a:xfrm>
              <a:off x="4861279" y="4512212"/>
              <a:ext cx="515429" cy="614649"/>
            </a:xfrm>
            <a:prstGeom prst="rect">
              <a:avLst/>
            </a:prstGeom>
          </p:spPr>
        </p:pic>
      </p:grpSp>
      <p:pic>
        <p:nvPicPr>
          <p:cNvPr id="22" name="Picture 21" descr="A coat of arms with lions and unicorns&#10;&#10;Description automatically generated">
            <a:hlinkClick r:id="rId7" action="ppaction://hlinksldjump"/>
            <a:extLst>
              <a:ext uri="{FF2B5EF4-FFF2-40B4-BE49-F238E27FC236}">
                <a16:creationId xmlns:a16="http://schemas.microsoft.com/office/drawing/2014/main" id="{077D5FED-A97B-41C5-06D2-B52E7AAE55E0}"/>
              </a:ext>
            </a:extLst>
          </p:cNvPr>
          <p:cNvPicPr>
            <a:picLocks noChangeAspect="1"/>
          </p:cNvPicPr>
          <p:nvPr/>
        </p:nvPicPr>
        <p:blipFill>
          <a:blip r:embed="rId8"/>
          <a:stretch>
            <a:fillRect/>
          </a:stretch>
        </p:blipFill>
        <p:spPr>
          <a:xfrm>
            <a:off x="4548054" y="192349"/>
            <a:ext cx="1444973" cy="1398406"/>
          </a:xfrm>
          <a:prstGeom prst="rect">
            <a:avLst/>
          </a:prstGeom>
        </p:spPr>
      </p:pic>
      <p:pic>
        <p:nvPicPr>
          <p:cNvPr id="24" name="Picture 23" descr="A coat of arms with lions and flags&#10;&#10;Description automatically generated">
            <a:hlinkClick r:id="rId9" action="ppaction://hlinksldjump"/>
            <a:extLst>
              <a:ext uri="{FF2B5EF4-FFF2-40B4-BE49-F238E27FC236}">
                <a16:creationId xmlns:a16="http://schemas.microsoft.com/office/drawing/2014/main" id="{E0DFCF51-1031-02EF-EA40-F3EFB0AEDDC3}"/>
              </a:ext>
            </a:extLst>
          </p:cNvPr>
          <p:cNvPicPr>
            <a:picLocks noChangeAspect="1"/>
          </p:cNvPicPr>
          <p:nvPr/>
        </p:nvPicPr>
        <p:blipFill>
          <a:blip r:embed="rId10"/>
          <a:stretch>
            <a:fillRect/>
          </a:stretch>
        </p:blipFill>
        <p:spPr>
          <a:xfrm>
            <a:off x="7512121" y="2586261"/>
            <a:ext cx="1141557" cy="1398407"/>
          </a:xfrm>
          <a:prstGeom prst="rect">
            <a:avLst/>
          </a:prstGeom>
        </p:spPr>
      </p:pic>
      <p:pic>
        <p:nvPicPr>
          <p:cNvPr id="26" name="Picture 25" descr="A coat of arms with different symbols&#10;&#10;Description automatically generated">
            <a:hlinkClick r:id="rId11" action="ppaction://hlinksldjump"/>
            <a:extLst>
              <a:ext uri="{FF2B5EF4-FFF2-40B4-BE49-F238E27FC236}">
                <a16:creationId xmlns:a16="http://schemas.microsoft.com/office/drawing/2014/main" id="{5554CD72-B935-2083-5D66-C3644814C316}"/>
              </a:ext>
            </a:extLst>
          </p:cNvPr>
          <p:cNvPicPr>
            <a:picLocks noChangeAspect="1"/>
          </p:cNvPicPr>
          <p:nvPr/>
        </p:nvPicPr>
        <p:blipFill>
          <a:blip r:embed="rId12"/>
          <a:stretch>
            <a:fillRect/>
          </a:stretch>
        </p:blipFill>
        <p:spPr>
          <a:xfrm>
            <a:off x="1638021" y="1285262"/>
            <a:ext cx="1013337" cy="1398406"/>
          </a:xfrm>
          <a:prstGeom prst="rect">
            <a:avLst/>
          </a:prstGeom>
        </p:spPr>
      </p:pic>
      <p:pic>
        <p:nvPicPr>
          <p:cNvPr id="28" name="Picture 27" descr="A eagle with a shield and a flag&#10;&#10;Description automatically generated">
            <a:hlinkClick r:id="rId13" action="ppaction://hlinksldjump"/>
            <a:extLst>
              <a:ext uri="{FF2B5EF4-FFF2-40B4-BE49-F238E27FC236}">
                <a16:creationId xmlns:a16="http://schemas.microsoft.com/office/drawing/2014/main" id="{0AC5E207-A5C8-1BE6-DBEB-CA8E3DAD1EE2}"/>
              </a:ext>
            </a:extLst>
          </p:cNvPr>
          <p:cNvPicPr>
            <a:picLocks noChangeAspect="1"/>
          </p:cNvPicPr>
          <p:nvPr/>
        </p:nvPicPr>
        <p:blipFill>
          <a:blip r:embed="rId14"/>
          <a:stretch>
            <a:fillRect/>
          </a:stretch>
        </p:blipFill>
        <p:spPr>
          <a:xfrm>
            <a:off x="7420565" y="191723"/>
            <a:ext cx="1324670" cy="1398407"/>
          </a:xfrm>
          <a:prstGeom prst="rect">
            <a:avLst/>
          </a:prstGeom>
        </p:spPr>
      </p:pic>
      <p:pic>
        <p:nvPicPr>
          <p:cNvPr id="928" name="Picture 927">
            <a:hlinkClick r:id="rId15" action="ppaction://hlinksldjump"/>
            <a:extLst>
              <a:ext uri="{FF2B5EF4-FFF2-40B4-BE49-F238E27FC236}">
                <a16:creationId xmlns:a16="http://schemas.microsoft.com/office/drawing/2014/main" id="{5A66BDB4-52D6-E569-6B54-D177B583F88F}"/>
              </a:ext>
            </a:extLst>
          </p:cNvPr>
          <p:cNvPicPr>
            <a:picLocks noChangeAspect="1"/>
          </p:cNvPicPr>
          <p:nvPr/>
        </p:nvPicPr>
        <p:blipFill>
          <a:blip r:embed="rId16"/>
          <a:srcRect/>
          <a:stretch/>
        </p:blipFill>
        <p:spPr>
          <a:xfrm>
            <a:off x="6116406" y="1165406"/>
            <a:ext cx="1286663" cy="1518262"/>
          </a:xfrm>
          <a:prstGeom prst="rect">
            <a:avLst/>
          </a:prstGeom>
        </p:spPr>
      </p:pic>
      <p:pic>
        <p:nvPicPr>
          <p:cNvPr id="930" name="Picture 929" descr="A white eagle with wings&#10;&#10;Description automatically generated">
            <a:hlinkClick r:id="rId17" action="ppaction://hlinksldjump"/>
            <a:extLst>
              <a:ext uri="{FF2B5EF4-FFF2-40B4-BE49-F238E27FC236}">
                <a16:creationId xmlns:a16="http://schemas.microsoft.com/office/drawing/2014/main" id="{FEE02B13-0365-C34E-2701-2C67ACF5A9F7}"/>
              </a:ext>
            </a:extLst>
          </p:cNvPr>
          <p:cNvPicPr>
            <a:picLocks noChangeAspect="1"/>
          </p:cNvPicPr>
          <p:nvPr/>
        </p:nvPicPr>
        <p:blipFill>
          <a:blip r:embed="rId18"/>
          <a:stretch>
            <a:fillRect/>
          </a:stretch>
        </p:blipFill>
        <p:spPr>
          <a:xfrm>
            <a:off x="4732728" y="2585636"/>
            <a:ext cx="1188138" cy="1399032"/>
          </a:xfrm>
          <a:prstGeom prst="rect">
            <a:avLst/>
          </a:prstGeom>
        </p:spPr>
      </p:pic>
      <p:pic>
        <p:nvPicPr>
          <p:cNvPr id="932" name="Picture 931">
            <a:hlinkClick r:id="rId19" action="ppaction://hlinksldjump"/>
            <a:extLst>
              <a:ext uri="{FF2B5EF4-FFF2-40B4-BE49-F238E27FC236}">
                <a16:creationId xmlns:a16="http://schemas.microsoft.com/office/drawing/2014/main" id="{45EB8924-F1DF-1FB7-B0B3-362D182D1FC6}"/>
              </a:ext>
            </a:extLst>
          </p:cNvPr>
          <p:cNvPicPr>
            <a:picLocks noChangeAspect="1"/>
          </p:cNvPicPr>
          <p:nvPr/>
        </p:nvPicPr>
        <p:blipFill>
          <a:blip r:embed="rId20"/>
          <a:srcRect/>
          <a:stretch/>
        </p:blipFill>
        <p:spPr>
          <a:xfrm>
            <a:off x="268022" y="191723"/>
            <a:ext cx="1369999" cy="1398095"/>
          </a:xfrm>
          <a:prstGeom prst="rect">
            <a:avLst/>
          </a:prstGeom>
        </p:spPr>
      </p:pic>
      <p:pic>
        <p:nvPicPr>
          <p:cNvPr id="934" name="Picture 933" descr="A symbol of the earth with a sickle and a star&#10;&#10;Description automatically generated">
            <a:hlinkClick r:id="rId21" action="ppaction://hlinksldjump"/>
            <a:extLst>
              <a:ext uri="{FF2B5EF4-FFF2-40B4-BE49-F238E27FC236}">
                <a16:creationId xmlns:a16="http://schemas.microsoft.com/office/drawing/2014/main" id="{FBCD518D-A7FE-9D60-E3E7-B62F7E5D57FE}"/>
              </a:ext>
            </a:extLst>
          </p:cNvPr>
          <p:cNvPicPr>
            <a:picLocks noChangeAspect="1"/>
          </p:cNvPicPr>
          <p:nvPr/>
        </p:nvPicPr>
        <p:blipFill>
          <a:blip r:embed="rId22"/>
          <a:stretch>
            <a:fillRect/>
          </a:stretch>
        </p:blipFill>
        <p:spPr>
          <a:xfrm>
            <a:off x="2811714" y="2585636"/>
            <a:ext cx="1356637" cy="1399032"/>
          </a:xfrm>
          <a:prstGeom prst="rect">
            <a:avLst/>
          </a:prstGeom>
        </p:spPr>
      </p:pic>
      <p:pic>
        <p:nvPicPr>
          <p:cNvPr id="936" name="Picture 935" descr="A red and white emblem with a lion and a star&#10;&#10;Description automatically generated">
            <a:hlinkClick r:id="rId23" action="ppaction://hlinksldjump"/>
            <a:extLst>
              <a:ext uri="{FF2B5EF4-FFF2-40B4-BE49-F238E27FC236}">
                <a16:creationId xmlns:a16="http://schemas.microsoft.com/office/drawing/2014/main" id="{0826E2F0-6E22-5A88-9509-81271CEA22B0}"/>
              </a:ext>
            </a:extLst>
          </p:cNvPr>
          <p:cNvPicPr>
            <a:picLocks noChangeAspect="1"/>
          </p:cNvPicPr>
          <p:nvPr/>
        </p:nvPicPr>
        <p:blipFill>
          <a:blip r:embed="rId24"/>
          <a:stretch>
            <a:fillRect/>
          </a:stretch>
        </p:blipFill>
        <p:spPr>
          <a:xfrm>
            <a:off x="329146" y="2585636"/>
            <a:ext cx="996639" cy="1399032"/>
          </a:xfrm>
          <a:prstGeom prst="rect">
            <a:avLst/>
          </a:prstGeom>
        </p:spPr>
      </p:pic>
      <p:sp>
        <p:nvSpPr>
          <p:cNvPr id="937" name="Rectangle: Rounded Corners 936">
            <a:extLst>
              <a:ext uri="{FF2B5EF4-FFF2-40B4-BE49-F238E27FC236}">
                <a16:creationId xmlns:a16="http://schemas.microsoft.com/office/drawing/2014/main" id="{3F479693-85CF-D382-95C7-6BE2A67D6E5C}"/>
              </a:ext>
            </a:extLst>
          </p:cNvPr>
          <p:cNvSpPr/>
          <p:nvPr/>
        </p:nvSpPr>
        <p:spPr>
          <a:xfrm>
            <a:off x="305715" y="1640329"/>
            <a:ext cx="1280160" cy="445661"/>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Đông Đức</a:t>
            </a:r>
          </a:p>
        </p:txBody>
      </p:sp>
      <p:sp>
        <p:nvSpPr>
          <p:cNvPr id="938" name="Rectangle: Rounded Corners 937">
            <a:extLst>
              <a:ext uri="{FF2B5EF4-FFF2-40B4-BE49-F238E27FC236}">
                <a16:creationId xmlns:a16="http://schemas.microsoft.com/office/drawing/2014/main" id="{BA3DF00B-D60C-A0AE-14DA-121C00FB3F08}"/>
              </a:ext>
            </a:extLst>
          </p:cNvPr>
          <p:cNvSpPr/>
          <p:nvPr/>
        </p:nvSpPr>
        <p:spPr>
          <a:xfrm>
            <a:off x="3098147" y="1645064"/>
            <a:ext cx="783769"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Pháp</a:t>
            </a:r>
          </a:p>
        </p:txBody>
      </p:sp>
      <p:sp>
        <p:nvSpPr>
          <p:cNvPr id="939" name="Rectangle: Rounded Corners 938">
            <a:extLst>
              <a:ext uri="{FF2B5EF4-FFF2-40B4-BE49-F238E27FC236}">
                <a16:creationId xmlns:a16="http://schemas.microsoft.com/office/drawing/2014/main" id="{C22050E5-5D0D-3AFB-C1B4-C656FE6B4D55}"/>
              </a:ext>
            </a:extLst>
          </p:cNvPr>
          <p:cNvSpPr/>
          <p:nvPr/>
        </p:nvSpPr>
        <p:spPr>
          <a:xfrm>
            <a:off x="1620050" y="2767340"/>
            <a:ext cx="1049277"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Canada</a:t>
            </a:r>
          </a:p>
        </p:txBody>
      </p:sp>
      <p:sp>
        <p:nvSpPr>
          <p:cNvPr id="940" name="Rectangle: Rounded Corners 939">
            <a:extLst>
              <a:ext uri="{FF2B5EF4-FFF2-40B4-BE49-F238E27FC236}">
                <a16:creationId xmlns:a16="http://schemas.microsoft.com/office/drawing/2014/main" id="{F86B50A7-8C11-E178-EFFC-1E102FA7168B}"/>
              </a:ext>
            </a:extLst>
          </p:cNvPr>
          <p:cNvSpPr/>
          <p:nvPr/>
        </p:nvSpPr>
        <p:spPr>
          <a:xfrm>
            <a:off x="199100" y="4003240"/>
            <a:ext cx="1256729"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Tiệp Khắc</a:t>
            </a:r>
          </a:p>
        </p:txBody>
      </p:sp>
      <p:sp>
        <p:nvSpPr>
          <p:cNvPr id="941" name="Rectangle: Rounded Corners 940">
            <a:extLst>
              <a:ext uri="{FF2B5EF4-FFF2-40B4-BE49-F238E27FC236}">
                <a16:creationId xmlns:a16="http://schemas.microsoft.com/office/drawing/2014/main" id="{A2AAC41D-D95A-7AA7-C345-6484B4C1C00E}"/>
              </a:ext>
            </a:extLst>
          </p:cNvPr>
          <p:cNvSpPr/>
          <p:nvPr/>
        </p:nvSpPr>
        <p:spPr>
          <a:xfrm>
            <a:off x="3024641" y="4003239"/>
            <a:ext cx="1049277"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Liên Xô</a:t>
            </a:r>
          </a:p>
        </p:txBody>
      </p:sp>
      <p:sp>
        <p:nvSpPr>
          <p:cNvPr id="942" name="Rectangle: Rounded Corners 941">
            <a:extLst>
              <a:ext uri="{FF2B5EF4-FFF2-40B4-BE49-F238E27FC236}">
                <a16:creationId xmlns:a16="http://schemas.microsoft.com/office/drawing/2014/main" id="{E18CA68F-06BA-72D2-4FE3-2800E70CBF6A}"/>
              </a:ext>
            </a:extLst>
          </p:cNvPr>
          <p:cNvSpPr/>
          <p:nvPr/>
        </p:nvSpPr>
        <p:spPr>
          <a:xfrm>
            <a:off x="4917585" y="1645064"/>
            <a:ext cx="783769"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Anh</a:t>
            </a:r>
          </a:p>
        </p:txBody>
      </p:sp>
      <p:sp>
        <p:nvSpPr>
          <p:cNvPr id="943" name="Rectangle: Rounded Corners 942">
            <a:extLst>
              <a:ext uri="{FF2B5EF4-FFF2-40B4-BE49-F238E27FC236}">
                <a16:creationId xmlns:a16="http://schemas.microsoft.com/office/drawing/2014/main" id="{C48ABD99-9EC8-4596-6272-31F4B5D79461}"/>
              </a:ext>
            </a:extLst>
          </p:cNvPr>
          <p:cNvSpPr/>
          <p:nvPr/>
        </p:nvSpPr>
        <p:spPr>
          <a:xfrm>
            <a:off x="7696898" y="1645064"/>
            <a:ext cx="783769"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Mỹ</a:t>
            </a:r>
          </a:p>
        </p:txBody>
      </p:sp>
      <p:sp>
        <p:nvSpPr>
          <p:cNvPr id="944" name="Rectangle: Rounded Corners 943">
            <a:extLst>
              <a:ext uri="{FF2B5EF4-FFF2-40B4-BE49-F238E27FC236}">
                <a16:creationId xmlns:a16="http://schemas.microsoft.com/office/drawing/2014/main" id="{A5E42420-3660-BDE8-A63F-778417BF7879}"/>
              </a:ext>
            </a:extLst>
          </p:cNvPr>
          <p:cNvSpPr/>
          <p:nvPr/>
        </p:nvSpPr>
        <p:spPr>
          <a:xfrm>
            <a:off x="6195162" y="2718134"/>
            <a:ext cx="1129149"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Hungary</a:t>
            </a:r>
          </a:p>
        </p:txBody>
      </p:sp>
      <p:sp>
        <p:nvSpPr>
          <p:cNvPr id="945" name="Rectangle: Rounded Corners 944">
            <a:extLst>
              <a:ext uri="{FF2B5EF4-FFF2-40B4-BE49-F238E27FC236}">
                <a16:creationId xmlns:a16="http://schemas.microsoft.com/office/drawing/2014/main" id="{88B58FCA-14D6-B454-41E3-D4C332210C93}"/>
              </a:ext>
            </a:extLst>
          </p:cNvPr>
          <p:cNvSpPr/>
          <p:nvPr/>
        </p:nvSpPr>
        <p:spPr>
          <a:xfrm>
            <a:off x="4762184" y="4001823"/>
            <a:ext cx="1256729"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Ba Lan</a:t>
            </a:r>
          </a:p>
        </p:txBody>
      </p:sp>
      <p:sp>
        <p:nvSpPr>
          <p:cNvPr id="946" name="Rectangle: Rounded Corners 945">
            <a:extLst>
              <a:ext uri="{FF2B5EF4-FFF2-40B4-BE49-F238E27FC236}">
                <a16:creationId xmlns:a16="http://schemas.microsoft.com/office/drawing/2014/main" id="{580A190A-E4FB-E516-4229-C06FAE9D1177}"/>
              </a:ext>
            </a:extLst>
          </p:cNvPr>
          <p:cNvSpPr/>
          <p:nvPr/>
        </p:nvSpPr>
        <p:spPr>
          <a:xfrm>
            <a:off x="7587725" y="4001822"/>
            <a:ext cx="1049277" cy="425323"/>
          </a:xfrm>
          <a:prstGeom prst="roundRect">
            <a:avLst/>
          </a:prstGeom>
          <a:solidFill>
            <a:schemeClr val="accent4"/>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Bỉ</a:t>
            </a:r>
          </a:p>
        </p:txBody>
      </p:sp>
      <p:sp>
        <p:nvSpPr>
          <p:cNvPr id="2" name="Multiplication Sign 1">
            <a:hlinkClick r:id="rId25" action="ppaction://hlinksldjump"/>
            <a:extLst>
              <a:ext uri="{FF2B5EF4-FFF2-40B4-BE49-F238E27FC236}">
                <a16:creationId xmlns:a16="http://schemas.microsoft.com/office/drawing/2014/main" id="{DB34BAEC-883E-9AF1-4BED-0DAAC23644F7}"/>
              </a:ext>
            </a:extLst>
          </p:cNvPr>
          <p:cNvSpPr/>
          <p:nvPr/>
        </p:nvSpPr>
        <p:spPr>
          <a:xfrm>
            <a:off x="4090854" y="4361863"/>
            <a:ext cx="914400" cy="914400"/>
          </a:xfrm>
          <a:prstGeom prst="mathMultiply">
            <a:avLst/>
          </a:prstGeom>
          <a:solidFill>
            <a:srgbClr val="FFFF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A3F80D3F-663C-EB3F-DEB5-6A4BCA1AA141}"/>
              </a:ext>
            </a:extLst>
          </p:cNvPr>
          <p:cNvSpPr/>
          <p:nvPr/>
        </p:nvSpPr>
        <p:spPr>
          <a:xfrm>
            <a:off x="4156588" y="59586"/>
            <a:ext cx="457200" cy="457200"/>
          </a:xfrm>
          <a:prstGeom prst="star5">
            <a:avLst/>
          </a:prstGeom>
          <a:solidFill>
            <a:srgbClr val="FCA9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390751"/>
      </p:ext>
    </p:extLst>
  </p:cSld>
  <p:clrMapOvr>
    <a:masterClrMapping/>
  </p:clrMapOvr>
  <p:transition spd="med">
    <p:circle/>
  </p:transition>
  <p:timing>
    <p:tnLst>
      <p:par>
        <p:cTn id="1" dur="indefinite" restart="never" nodeType="tmRoot">
          <p:childTnLst>
            <p:seq concurrent="1" nextAc="seek">
              <p:cTn id="2" restart="whenNotActive" fill="hold" evtFilter="cancelBubble" nodeType="interactiveSeq">
                <p:stCondLst>
                  <p:cond evt="onClick" delay="0">
                    <p:tgtEl>
                      <p:spTgt spid="93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37"/>
                                        </p:tgtEl>
                                        <p:attrNameLst>
                                          <p:attrName>style.visibility</p:attrName>
                                        </p:attrNameLst>
                                      </p:cBhvr>
                                      <p:to>
                                        <p:strVal val="visible"/>
                                      </p:to>
                                    </p:set>
                                    <p:anim calcmode="lin" valueType="num">
                                      <p:cBhvr>
                                        <p:cTn id="7" dur="500" fill="hold"/>
                                        <p:tgtEl>
                                          <p:spTgt spid="937"/>
                                        </p:tgtEl>
                                        <p:attrNameLst>
                                          <p:attrName>ppt_w</p:attrName>
                                        </p:attrNameLst>
                                      </p:cBhvr>
                                      <p:tavLst>
                                        <p:tav tm="0">
                                          <p:val>
                                            <p:fltVal val="0"/>
                                          </p:val>
                                        </p:tav>
                                        <p:tav tm="100000">
                                          <p:val>
                                            <p:strVal val="#ppt_w"/>
                                          </p:val>
                                        </p:tav>
                                      </p:tavLst>
                                    </p:anim>
                                    <p:anim calcmode="lin" valueType="num">
                                      <p:cBhvr>
                                        <p:cTn id="8" dur="500" fill="hold"/>
                                        <p:tgtEl>
                                          <p:spTgt spid="937"/>
                                        </p:tgtEl>
                                        <p:attrNameLst>
                                          <p:attrName>ppt_h</p:attrName>
                                        </p:attrNameLst>
                                      </p:cBhvr>
                                      <p:tavLst>
                                        <p:tav tm="0">
                                          <p:val>
                                            <p:fltVal val="0"/>
                                          </p:val>
                                        </p:tav>
                                        <p:tav tm="100000">
                                          <p:val>
                                            <p:strVal val="#ppt_h"/>
                                          </p:val>
                                        </p:tav>
                                      </p:tavLst>
                                    </p:anim>
                                    <p:animEffect transition="in" filter="fade">
                                      <p:cBhvr>
                                        <p:cTn id="9" dur="500"/>
                                        <p:tgtEl>
                                          <p:spTgt spid="937"/>
                                        </p:tgtEl>
                                      </p:cBhvr>
                                    </p:animEffect>
                                  </p:childTnLst>
                                </p:cTn>
                              </p:par>
                            </p:childTnLst>
                          </p:cTn>
                        </p:par>
                      </p:childTnLst>
                    </p:cTn>
                  </p:par>
                </p:childTnLst>
              </p:cTn>
              <p:nextCondLst>
                <p:cond evt="onClick" delay="0">
                  <p:tgtEl>
                    <p:spTgt spid="932"/>
                  </p:tgtEl>
                </p:cond>
              </p:nextCondLst>
            </p:seq>
            <p:seq concurrent="1" nextAc="seek">
              <p:cTn id="10" restart="whenNotActive" fill="hold" evtFilter="cancelBubble" nodeType="interactiveSeq">
                <p:stCondLst>
                  <p:cond evt="onClick" delay="0">
                    <p:tgtEl>
                      <p:spTgt spid="93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40"/>
                                        </p:tgtEl>
                                        <p:attrNameLst>
                                          <p:attrName>style.visibility</p:attrName>
                                        </p:attrNameLst>
                                      </p:cBhvr>
                                      <p:to>
                                        <p:strVal val="visible"/>
                                      </p:to>
                                    </p:set>
                                    <p:anim calcmode="lin" valueType="num">
                                      <p:cBhvr>
                                        <p:cTn id="15" dur="500" fill="hold"/>
                                        <p:tgtEl>
                                          <p:spTgt spid="940"/>
                                        </p:tgtEl>
                                        <p:attrNameLst>
                                          <p:attrName>ppt_w</p:attrName>
                                        </p:attrNameLst>
                                      </p:cBhvr>
                                      <p:tavLst>
                                        <p:tav tm="0">
                                          <p:val>
                                            <p:fltVal val="0"/>
                                          </p:val>
                                        </p:tav>
                                        <p:tav tm="100000">
                                          <p:val>
                                            <p:strVal val="#ppt_w"/>
                                          </p:val>
                                        </p:tav>
                                      </p:tavLst>
                                    </p:anim>
                                    <p:anim calcmode="lin" valueType="num">
                                      <p:cBhvr>
                                        <p:cTn id="16" dur="500" fill="hold"/>
                                        <p:tgtEl>
                                          <p:spTgt spid="940"/>
                                        </p:tgtEl>
                                        <p:attrNameLst>
                                          <p:attrName>ppt_h</p:attrName>
                                        </p:attrNameLst>
                                      </p:cBhvr>
                                      <p:tavLst>
                                        <p:tav tm="0">
                                          <p:val>
                                            <p:fltVal val="0"/>
                                          </p:val>
                                        </p:tav>
                                        <p:tav tm="100000">
                                          <p:val>
                                            <p:strVal val="#ppt_h"/>
                                          </p:val>
                                        </p:tav>
                                      </p:tavLst>
                                    </p:anim>
                                    <p:animEffect transition="in" filter="fade">
                                      <p:cBhvr>
                                        <p:cTn id="17" dur="500"/>
                                        <p:tgtEl>
                                          <p:spTgt spid="940"/>
                                        </p:tgtEl>
                                      </p:cBhvr>
                                    </p:animEffect>
                                  </p:childTnLst>
                                </p:cTn>
                              </p:par>
                            </p:childTnLst>
                          </p:cTn>
                        </p:par>
                      </p:childTnLst>
                    </p:cTn>
                  </p:par>
                </p:childTnLst>
              </p:cTn>
              <p:nextCondLst>
                <p:cond evt="onClick" delay="0">
                  <p:tgtEl>
                    <p:spTgt spid="936"/>
                  </p:tgtEl>
                </p:cond>
              </p:nextCondLst>
            </p:seq>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39"/>
                                        </p:tgtEl>
                                        <p:attrNameLst>
                                          <p:attrName>style.visibility</p:attrName>
                                        </p:attrNameLst>
                                      </p:cBhvr>
                                      <p:to>
                                        <p:strVal val="visible"/>
                                      </p:to>
                                    </p:set>
                                    <p:anim calcmode="lin" valueType="num">
                                      <p:cBhvr>
                                        <p:cTn id="23" dur="500" fill="hold"/>
                                        <p:tgtEl>
                                          <p:spTgt spid="939"/>
                                        </p:tgtEl>
                                        <p:attrNameLst>
                                          <p:attrName>ppt_w</p:attrName>
                                        </p:attrNameLst>
                                      </p:cBhvr>
                                      <p:tavLst>
                                        <p:tav tm="0">
                                          <p:val>
                                            <p:fltVal val="0"/>
                                          </p:val>
                                        </p:tav>
                                        <p:tav tm="100000">
                                          <p:val>
                                            <p:strVal val="#ppt_w"/>
                                          </p:val>
                                        </p:tav>
                                      </p:tavLst>
                                    </p:anim>
                                    <p:anim calcmode="lin" valueType="num">
                                      <p:cBhvr>
                                        <p:cTn id="24" dur="500" fill="hold"/>
                                        <p:tgtEl>
                                          <p:spTgt spid="939"/>
                                        </p:tgtEl>
                                        <p:attrNameLst>
                                          <p:attrName>ppt_h</p:attrName>
                                        </p:attrNameLst>
                                      </p:cBhvr>
                                      <p:tavLst>
                                        <p:tav tm="0">
                                          <p:val>
                                            <p:fltVal val="0"/>
                                          </p:val>
                                        </p:tav>
                                        <p:tav tm="100000">
                                          <p:val>
                                            <p:strVal val="#ppt_h"/>
                                          </p:val>
                                        </p:tav>
                                      </p:tavLst>
                                    </p:anim>
                                    <p:animEffect transition="in" filter="fade">
                                      <p:cBhvr>
                                        <p:cTn id="25" dur="500"/>
                                        <p:tgtEl>
                                          <p:spTgt spid="939"/>
                                        </p:tgtEl>
                                      </p:cBhvr>
                                    </p:animEffec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38"/>
                                        </p:tgtEl>
                                        <p:attrNameLst>
                                          <p:attrName>style.visibility</p:attrName>
                                        </p:attrNameLst>
                                      </p:cBhvr>
                                      <p:to>
                                        <p:strVal val="visible"/>
                                      </p:to>
                                    </p:set>
                                    <p:anim calcmode="lin" valueType="num">
                                      <p:cBhvr>
                                        <p:cTn id="31" dur="500" fill="hold"/>
                                        <p:tgtEl>
                                          <p:spTgt spid="938"/>
                                        </p:tgtEl>
                                        <p:attrNameLst>
                                          <p:attrName>ppt_w</p:attrName>
                                        </p:attrNameLst>
                                      </p:cBhvr>
                                      <p:tavLst>
                                        <p:tav tm="0">
                                          <p:val>
                                            <p:fltVal val="0"/>
                                          </p:val>
                                        </p:tav>
                                        <p:tav tm="100000">
                                          <p:val>
                                            <p:strVal val="#ppt_w"/>
                                          </p:val>
                                        </p:tav>
                                      </p:tavLst>
                                    </p:anim>
                                    <p:anim calcmode="lin" valueType="num">
                                      <p:cBhvr>
                                        <p:cTn id="32" dur="500" fill="hold"/>
                                        <p:tgtEl>
                                          <p:spTgt spid="938"/>
                                        </p:tgtEl>
                                        <p:attrNameLst>
                                          <p:attrName>ppt_h</p:attrName>
                                        </p:attrNameLst>
                                      </p:cBhvr>
                                      <p:tavLst>
                                        <p:tav tm="0">
                                          <p:val>
                                            <p:fltVal val="0"/>
                                          </p:val>
                                        </p:tav>
                                        <p:tav tm="100000">
                                          <p:val>
                                            <p:strVal val="#ppt_h"/>
                                          </p:val>
                                        </p:tav>
                                      </p:tavLst>
                                    </p:anim>
                                    <p:animEffect transition="in" filter="fade">
                                      <p:cBhvr>
                                        <p:cTn id="33" dur="500"/>
                                        <p:tgtEl>
                                          <p:spTgt spid="93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93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41"/>
                                        </p:tgtEl>
                                        <p:attrNameLst>
                                          <p:attrName>style.visibility</p:attrName>
                                        </p:attrNameLst>
                                      </p:cBhvr>
                                      <p:to>
                                        <p:strVal val="visible"/>
                                      </p:to>
                                    </p:set>
                                    <p:anim calcmode="lin" valueType="num">
                                      <p:cBhvr>
                                        <p:cTn id="39" dur="500" fill="hold"/>
                                        <p:tgtEl>
                                          <p:spTgt spid="941"/>
                                        </p:tgtEl>
                                        <p:attrNameLst>
                                          <p:attrName>ppt_w</p:attrName>
                                        </p:attrNameLst>
                                      </p:cBhvr>
                                      <p:tavLst>
                                        <p:tav tm="0">
                                          <p:val>
                                            <p:fltVal val="0"/>
                                          </p:val>
                                        </p:tav>
                                        <p:tav tm="100000">
                                          <p:val>
                                            <p:strVal val="#ppt_w"/>
                                          </p:val>
                                        </p:tav>
                                      </p:tavLst>
                                    </p:anim>
                                    <p:anim calcmode="lin" valueType="num">
                                      <p:cBhvr>
                                        <p:cTn id="40" dur="500" fill="hold"/>
                                        <p:tgtEl>
                                          <p:spTgt spid="941"/>
                                        </p:tgtEl>
                                        <p:attrNameLst>
                                          <p:attrName>ppt_h</p:attrName>
                                        </p:attrNameLst>
                                      </p:cBhvr>
                                      <p:tavLst>
                                        <p:tav tm="0">
                                          <p:val>
                                            <p:fltVal val="0"/>
                                          </p:val>
                                        </p:tav>
                                        <p:tav tm="100000">
                                          <p:val>
                                            <p:strVal val="#ppt_h"/>
                                          </p:val>
                                        </p:tav>
                                      </p:tavLst>
                                    </p:anim>
                                    <p:animEffect transition="in" filter="fade">
                                      <p:cBhvr>
                                        <p:cTn id="41" dur="500"/>
                                        <p:tgtEl>
                                          <p:spTgt spid="941"/>
                                        </p:tgtEl>
                                      </p:cBhvr>
                                    </p:animEffect>
                                  </p:childTnLst>
                                </p:cTn>
                              </p:par>
                            </p:childTnLst>
                          </p:cTn>
                        </p:par>
                      </p:childTnLst>
                    </p:cTn>
                  </p:par>
                </p:childTnLst>
              </p:cTn>
              <p:nextCondLst>
                <p:cond evt="onClick" delay="0">
                  <p:tgtEl>
                    <p:spTgt spid="934"/>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42"/>
                                        </p:tgtEl>
                                        <p:attrNameLst>
                                          <p:attrName>style.visibility</p:attrName>
                                        </p:attrNameLst>
                                      </p:cBhvr>
                                      <p:to>
                                        <p:strVal val="visible"/>
                                      </p:to>
                                    </p:set>
                                    <p:anim calcmode="lin" valueType="num">
                                      <p:cBhvr>
                                        <p:cTn id="47" dur="500" fill="hold"/>
                                        <p:tgtEl>
                                          <p:spTgt spid="942"/>
                                        </p:tgtEl>
                                        <p:attrNameLst>
                                          <p:attrName>ppt_w</p:attrName>
                                        </p:attrNameLst>
                                      </p:cBhvr>
                                      <p:tavLst>
                                        <p:tav tm="0">
                                          <p:val>
                                            <p:fltVal val="0"/>
                                          </p:val>
                                        </p:tav>
                                        <p:tav tm="100000">
                                          <p:val>
                                            <p:strVal val="#ppt_w"/>
                                          </p:val>
                                        </p:tav>
                                      </p:tavLst>
                                    </p:anim>
                                    <p:anim calcmode="lin" valueType="num">
                                      <p:cBhvr>
                                        <p:cTn id="48" dur="500" fill="hold"/>
                                        <p:tgtEl>
                                          <p:spTgt spid="942"/>
                                        </p:tgtEl>
                                        <p:attrNameLst>
                                          <p:attrName>ppt_h</p:attrName>
                                        </p:attrNameLst>
                                      </p:cBhvr>
                                      <p:tavLst>
                                        <p:tav tm="0">
                                          <p:val>
                                            <p:fltVal val="0"/>
                                          </p:val>
                                        </p:tav>
                                        <p:tav tm="100000">
                                          <p:val>
                                            <p:strVal val="#ppt_h"/>
                                          </p:val>
                                        </p:tav>
                                      </p:tavLst>
                                    </p:anim>
                                    <p:animEffect transition="in" filter="fade">
                                      <p:cBhvr>
                                        <p:cTn id="49" dur="500"/>
                                        <p:tgtEl>
                                          <p:spTgt spid="942"/>
                                        </p:tgtEl>
                                      </p:cBhvr>
                                    </p:animEffec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930"/>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45"/>
                                        </p:tgtEl>
                                        <p:attrNameLst>
                                          <p:attrName>style.visibility</p:attrName>
                                        </p:attrNameLst>
                                      </p:cBhvr>
                                      <p:to>
                                        <p:strVal val="visible"/>
                                      </p:to>
                                    </p:set>
                                    <p:anim calcmode="lin" valueType="num">
                                      <p:cBhvr>
                                        <p:cTn id="55" dur="500" fill="hold"/>
                                        <p:tgtEl>
                                          <p:spTgt spid="945"/>
                                        </p:tgtEl>
                                        <p:attrNameLst>
                                          <p:attrName>ppt_w</p:attrName>
                                        </p:attrNameLst>
                                      </p:cBhvr>
                                      <p:tavLst>
                                        <p:tav tm="0">
                                          <p:val>
                                            <p:fltVal val="0"/>
                                          </p:val>
                                        </p:tav>
                                        <p:tav tm="100000">
                                          <p:val>
                                            <p:strVal val="#ppt_w"/>
                                          </p:val>
                                        </p:tav>
                                      </p:tavLst>
                                    </p:anim>
                                    <p:anim calcmode="lin" valueType="num">
                                      <p:cBhvr>
                                        <p:cTn id="56" dur="500" fill="hold"/>
                                        <p:tgtEl>
                                          <p:spTgt spid="945"/>
                                        </p:tgtEl>
                                        <p:attrNameLst>
                                          <p:attrName>ppt_h</p:attrName>
                                        </p:attrNameLst>
                                      </p:cBhvr>
                                      <p:tavLst>
                                        <p:tav tm="0">
                                          <p:val>
                                            <p:fltVal val="0"/>
                                          </p:val>
                                        </p:tav>
                                        <p:tav tm="100000">
                                          <p:val>
                                            <p:strVal val="#ppt_h"/>
                                          </p:val>
                                        </p:tav>
                                      </p:tavLst>
                                    </p:anim>
                                    <p:animEffect transition="in" filter="fade">
                                      <p:cBhvr>
                                        <p:cTn id="57" dur="500"/>
                                        <p:tgtEl>
                                          <p:spTgt spid="945"/>
                                        </p:tgtEl>
                                      </p:cBhvr>
                                    </p:animEffect>
                                  </p:childTnLst>
                                </p:cTn>
                              </p:par>
                            </p:childTnLst>
                          </p:cTn>
                        </p:par>
                      </p:childTnLst>
                    </p:cTn>
                  </p:par>
                </p:childTnLst>
              </p:cTn>
              <p:nextCondLst>
                <p:cond evt="onClick" delay="0">
                  <p:tgtEl>
                    <p:spTgt spid="930"/>
                  </p:tgtEl>
                </p:cond>
              </p:nextCondLst>
            </p:seq>
            <p:seq concurrent="1" nextAc="seek">
              <p:cTn id="58" restart="whenNotActive" fill="hold" evtFilter="cancelBubble" nodeType="interactiveSeq">
                <p:stCondLst>
                  <p:cond evt="onClick" delay="0">
                    <p:tgtEl>
                      <p:spTgt spid="928"/>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944"/>
                                        </p:tgtEl>
                                        <p:attrNameLst>
                                          <p:attrName>style.visibility</p:attrName>
                                        </p:attrNameLst>
                                      </p:cBhvr>
                                      <p:to>
                                        <p:strVal val="visible"/>
                                      </p:to>
                                    </p:set>
                                    <p:anim calcmode="lin" valueType="num">
                                      <p:cBhvr>
                                        <p:cTn id="63" dur="500" fill="hold"/>
                                        <p:tgtEl>
                                          <p:spTgt spid="944"/>
                                        </p:tgtEl>
                                        <p:attrNameLst>
                                          <p:attrName>ppt_w</p:attrName>
                                        </p:attrNameLst>
                                      </p:cBhvr>
                                      <p:tavLst>
                                        <p:tav tm="0">
                                          <p:val>
                                            <p:fltVal val="0"/>
                                          </p:val>
                                        </p:tav>
                                        <p:tav tm="100000">
                                          <p:val>
                                            <p:strVal val="#ppt_w"/>
                                          </p:val>
                                        </p:tav>
                                      </p:tavLst>
                                    </p:anim>
                                    <p:anim calcmode="lin" valueType="num">
                                      <p:cBhvr>
                                        <p:cTn id="64" dur="500" fill="hold"/>
                                        <p:tgtEl>
                                          <p:spTgt spid="944"/>
                                        </p:tgtEl>
                                        <p:attrNameLst>
                                          <p:attrName>ppt_h</p:attrName>
                                        </p:attrNameLst>
                                      </p:cBhvr>
                                      <p:tavLst>
                                        <p:tav tm="0">
                                          <p:val>
                                            <p:fltVal val="0"/>
                                          </p:val>
                                        </p:tav>
                                        <p:tav tm="100000">
                                          <p:val>
                                            <p:strVal val="#ppt_h"/>
                                          </p:val>
                                        </p:tav>
                                      </p:tavLst>
                                    </p:anim>
                                    <p:animEffect transition="in" filter="fade">
                                      <p:cBhvr>
                                        <p:cTn id="65" dur="500"/>
                                        <p:tgtEl>
                                          <p:spTgt spid="944"/>
                                        </p:tgtEl>
                                      </p:cBhvr>
                                    </p:animEffect>
                                  </p:childTnLst>
                                </p:cTn>
                              </p:par>
                            </p:childTnLst>
                          </p:cTn>
                        </p:par>
                      </p:childTnLst>
                    </p:cTn>
                  </p:par>
                </p:childTnLst>
              </p:cTn>
              <p:nextCondLst>
                <p:cond evt="onClick" delay="0">
                  <p:tgtEl>
                    <p:spTgt spid="928"/>
                  </p:tgtEl>
                </p:cond>
              </p:nextCondLst>
            </p:seq>
            <p:seq concurrent="1" nextAc="seek">
              <p:cTn id="66" restart="whenNotActive" fill="hold" evtFilter="cancelBubble" nodeType="interactiveSeq">
                <p:stCondLst>
                  <p:cond evt="onClick" delay="0">
                    <p:tgtEl>
                      <p:spTgt spid="28"/>
                    </p:tgtEl>
                  </p:cond>
                </p:stCondLst>
                <p:endSync evt="end" delay="0">
                  <p:rtn val="all"/>
                </p:endSync>
                <p:childTnLst>
                  <p:par>
                    <p:cTn id="67" fill="hold">
                      <p:stCondLst>
                        <p:cond delay="0"/>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943"/>
                                        </p:tgtEl>
                                        <p:attrNameLst>
                                          <p:attrName>style.visibility</p:attrName>
                                        </p:attrNameLst>
                                      </p:cBhvr>
                                      <p:to>
                                        <p:strVal val="visible"/>
                                      </p:to>
                                    </p:set>
                                    <p:anim calcmode="lin" valueType="num">
                                      <p:cBhvr>
                                        <p:cTn id="71" dur="500" fill="hold"/>
                                        <p:tgtEl>
                                          <p:spTgt spid="943"/>
                                        </p:tgtEl>
                                        <p:attrNameLst>
                                          <p:attrName>ppt_w</p:attrName>
                                        </p:attrNameLst>
                                      </p:cBhvr>
                                      <p:tavLst>
                                        <p:tav tm="0">
                                          <p:val>
                                            <p:fltVal val="0"/>
                                          </p:val>
                                        </p:tav>
                                        <p:tav tm="100000">
                                          <p:val>
                                            <p:strVal val="#ppt_w"/>
                                          </p:val>
                                        </p:tav>
                                      </p:tavLst>
                                    </p:anim>
                                    <p:anim calcmode="lin" valueType="num">
                                      <p:cBhvr>
                                        <p:cTn id="72" dur="500" fill="hold"/>
                                        <p:tgtEl>
                                          <p:spTgt spid="943"/>
                                        </p:tgtEl>
                                        <p:attrNameLst>
                                          <p:attrName>ppt_h</p:attrName>
                                        </p:attrNameLst>
                                      </p:cBhvr>
                                      <p:tavLst>
                                        <p:tav tm="0">
                                          <p:val>
                                            <p:fltVal val="0"/>
                                          </p:val>
                                        </p:tav>
                                        <p:tav tm="100000">
                                          <p:val>
                                            <p:strVal val="#ppt_h"/>
                                          </p:val>
                                        </p:tav>
                                      </p:tavLst>
                                    </p:anim>
                                    <p:animEffect transition="in" filter="fade">
                                      <p:cBhvr>
                                        <p:cTn id="73" dur="500"/>
                                        <p:tgtEl>
                                          <p:spTgt spid="943"/>
                                        </p:tgtEl>
                                      </p:cBhvr>
                                    </p:animEffec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46"/>
                                        </p:tgtEl>
                                        <p:attrNameLst>
                                          <p:attrName>style.visibility</p:attrName>
                                        </p:attrNameLst>
                                      </p:cBhvr>
                                      <p:to>
                                        <p:strVal val="visible"/>
                                      </p:to>
                                    </p:set>
                                    <p:anim calcmode="lin" valueType="num">
                                      <p:cBhvr>
                                        <p:cTn id="79" dur="500" fill="hold"/>
                                        <p:tgtEl>
                                          <p:spTgt spid="946"/>
                                        </p:tgtEl>
                                        <p:attrNameLst>
                                          <p:attrName>ppt_w</p:attrName>
                                        </p:attrNameLst>
                                      </p:cBhvr>
                                      <p:tavLst>
                                        <p:tav tm="0">
                                          <p:val>
                                            <p:fltVal val="0"/>
                                          </p:val>
                                        </p:tav>
                                        <p:tav tm="100000">
                                          <p:val>
                                            <p:strVal val="#ppt_w"/>
                                          </p:val>
                                        </p:tav>
                                      </p:tavLst>
                                    </p:anim>
                                    <p:anim calcmode="lin" valueType="num">
                                      <p:cBhvr>
                                        <p:cTn id="80" dur="500" fill="hold"/>
                                        <p:tgtEl>
                                          <p:spTgt spid="946"/>
                                        </p:tgtEl>
                                        <p:attrNameLst>
                                          <p:attrName>ppt_h</p:attrName>
                                        </p:attrNameLst>
                                      </p:cBhvr>
                                      <p:tavLst>
                                        <p:tav tm="0">
                                          <p:val>
                                            <p:fltVal val="0"/>
                                          </p:val>
                                        </p:tav>
                                        <p:tav tm="100000">
                                          <p:val>
                                            <p:strVal val="#ppt_h"/>
                                          </p:val>
                                        </p:tav>
                                      </p:tavLst>
                                    </p:anim>
                                    <p:animEffect transition="in" filter="fade">
                                      <p:cBhvr>
                                        <p:cTn id="81" dur="500"/>
                                        <p:tgtEl>
                                          <p:spTgt spid="946"/>
                                        </p:tgtEl>
                                      </p:cBhvr>
                                    </p:animEffect>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2.22222E-6 2.96296E-6 L 0.78108 -0.00092 " pathEditMode="relative" rAng="0" ptsTypes="AA">
                                      <p:cBhvr>
                                        <p:cTn id="86" dur="1000" fill="hold"/>
                                        <p:tgtEl>
                                          <p:spTgt spid="937"/>
                                        </p:tgtEl>
                                        <p:attrNameLst>
                                          <p:attrName>ppt_x</p:attrName>
                                          <p:attrName>ppt_y</p:attrName>
                                        </p:attrNameLst>
                                      </p:cBhvr>
                                      <p:rCtr x="39531" y="0"/>
                                    </p:animMotion>
                                  </p:childTnLst>
                                </p:cTn>
                              </p:par>
                              <p:par>
                                <p:cTn id="87" presetID="42" presetClass="path" presetSubtype="0" accel="50000" decel="50000" fill="hold" grpId="1" nodeType="withEffect">
                                  <p:stCondLst>
                                    <p:cond delay="0"/>
                                  </p:stCondLst>
                                  <p:childTnLst>
                                    <p:animMotion origin="layout" path="M -1.38889E-6 -3.08642E-6 L 0.4901 -0.45864 " pathEditMode="relative" rAng="0" ptsTypes="AA">
                                      <p:cBhvr>
                                        <p:cTn id="88" dur="1000" fill="hold"/>
                                        <p:tgtEl>
                                          <p:spTgt spid="940"/>
                                        </p:tgtEl>
                                        <p:attrNameLst>
                                          <p:attrName>ppt_x</p:attrName>
                                          <p:attrName>ppt_y</p:attrName>
                                        </p:attrNameLst>
                                      </p:cBhvr>
                                      <p:rCtr x="24878" y="-22901"/>
                                    </p:animMotion>
                                  </p:childTnLst>
                                </p:cTn>
                              </p:par>
                              <p:par>
                                <p:cTn id="89" presetID="42" presetClass="path" presetSubtype="0" accel="50000" decel="50000" fill="hold" grpId="1" nodeType="withEffect">
                                  <p:stCondLst>
                                    <p:cond delay="0"/>
                                  </p:stCondLst>
                                  <p:childTnLst>
                                    <p:animMotion origin="layout" path="M 1.38889E-6 -9.87654E-7 L -0.13108 -0.21728 " pathEditMode="relative" rAng="0" ptsTypes="AA">
                                      <p:cBhvr>
                                        <p:cTn id="90" dur="1000" fill="hold"/>
                                        <p:tgtEl>
                                          <p:spTgt spid="939"/>
                                        </p:tgtEl>
                                        <p:attrNameLst>
                                          <p:attrName>ppt_x</p:attrName>
                                          <p:attrName>ppt_y</p:attrName>
                                        </p:attrNameLst>
                                      </p:cBhvr>
                                      <p:rCtr x="-6441" y="-8858"/>
                                    </p:animMotion>
                                  </p:childTnLst>
                                </p:cTn>
                              </p:par>
                              <p:par>
                                <p:cTn id="91" presetID="42" presetClass="path" presetSubtype="0" accel="50000" decel="50000" fill="hold" grpId="1" nodeType="withEffect">
                                  <p:stCondLst>
                                    <p:cond delay="0"/>
                                  </p:stCondLst>
                                  <p:childTnLst>
                                    <p:animMotion origin="layout" path="M 2.77778E-6 -1.11111E-6 L 0.00643 0.45865 " pathEditMode="relative" rAng="0" ptsTypes="AA">
                                      <p:cBhvr>
                                        <p:cTn id="92" dur="1000" fill="hold"/>
                                        <p:tgtEl>
                                          <p:spTgt spid="938"/>
                                        </p:tgtEl>
                                        <p:attrNameLst>
                                          <p:attrName>ppt_x</p:attrName>
                                          <p:attrName>ppt_y</p:attrName>
                                        </p:attrNameLst>
                                      </p:cBhvr>
                                      <p:rCtr x="243" y="22901"/>
                                    </p:animMotion>
                                  </p:childTnLst>
                                </p:cTn>
                              </p:par>
                              <p:par>
                                <p:cTn id="93" presetID="42" presetClass="path" presetSubtype="0" accel="50000" decel="50000" fill="hold" grpId="1" nodeType="withEffect">
                                  <p:stCondLst>
                                    <p:cond delay="0"/>
                                  </p:stCondLst>
                                  <p:childTnLst>
                                    <p:animMotion origin="layout" path="M -8.33333E-7 -3.08642E-6 L 0.49913 -0.00031 " pathEditMode="relative" rAng="0" ptsTypes="AA">
                                      <p:cBhvr>
                                        <p:cTn id="94" dur="1000" fill="hold"/>
                                        <p:tgtEl>
                                          <p:spTgt spid="941"/>
                                        </p:tgtEl>
                                        <p:attrNameLst>
                                          <p:attrName>ppt_x</p:attrName>
                                          <p:attrName>ppt_y</p:attrName>
                                        </p:attrNameLst>
                                      </p:cBhvr>
                                      <p:rCtr x="25000" y="-957"/>
                                    </p:animMotion>
                                  </p:childTnLst>
                                </p:cTn>
                              </p:par>
                              <p:par>
                                <p:cTn id="95" presetID="42" presetClass="path" presetSubtype="0" accel="50000" decel="50000" fill="hold" grpId="1" nodeType="withEffect">
                                  <p:stCondLst>
                                    <p:cond delay="0"/>
                                  </p:stCondLst>
                                  <p:childTnLst>
                                    <p:animMotion origin="layout" path="M 4.44444E-6 -1.11111E-6 L -0.36025 0.46111 " pathEditMode="relative" rAng="0" ptsTypes="AA">
                                      <p:cBhvr>
                                        <p:cTn id="96" dur="1000" fill="hold"/>
                                        <p:tgtEl>
                                          <p:spTgt spid="942"/>
                                        </p:tgtEl>
                                        <p:attrNameLst>
                                          <p:attrName>ppt_x</p:attrName>
                                          <p:attrName>ppt_y</p:attrName>
                                        </p:attrNameLst>
                                      </p:cBhvr>
                                      <p:rCtr x="-18021" y="23056"/>
                                    </p:animMotion>
                                  </p:childTnLst>
                                </p:cTn>
                              </p:par>
                              <p:par>
                                <p:cTn id="97" presetID="42" presetClass="path" presetSubtype="0" accel="50000" decel="50000" fill="hold" grpId="1" nodeType="withEffect">
                                  <p:stCondLst>
                                    <p:cond delay="0"/>
                                  </p:stCondLst>
                                  <p:childTnLst>
                                    <p:animMotion origin="layout" path="M 0 0 L 0 0.25 E" pathEditMode="relative" ptsTypes="">
                                      <p:cBhvr>
                                        <p:cTn id="98" dur="1000" fill="hold"/>
                                        <p:tgtEl>
                                          <p:spTgt spid="944"/>
                                        </p:tgtEl>
                                        <p:attrNameLst>
                                          <p:attrName>ppt_x</p:attrName>
                                          <p:attrName>ppt_y</p:attrName>
                                        </p:attrNameLst>
                                      </p:cBhvr>
                                    </p:animMotion>
                                  </p:childTnLst>
                                </p:cTn>
                              </p:par>
                              <p:par>
                                <p:cTn id="99" presetID="42" presetClass="path" presetSubtype="0" accel="50000" decel="50000" fill="hold" grpId="1" nodeType="withEffect">
                                  <p:stCondLst>
                                    <p:cond delay="0"/>
                                  </p:stCondLst>
                                  <p:childTnLst>
                                    <p:animMotion origin="layout" path="M 1.38889E-6 -1.11111E-6 L -0.7941 0.45864 " pathEditMode="relative" rAng="0" ptsTypes="AA">
                                      <p:cBhvr>
                                        <p:cTn id="100" dur="1000" fill="hold"/>
                                        <p:tgtEl>
                                          <p:spTgt spid="943"/>
                                        </p:tgtEl>
                                        <p:attrNameLst>
                                          <p:attrName>ppt_x</p:attrName>
                                          <p:attrName>ppt_y</p:attrName>
                                        </p:attrNameLst>
                                      </p:cBhvr>
                                      <p:rCtr x="-39410" y="23056"/>
                                    </p:animMotion>
                                  </p:childTnLst>
                                </p:cTn>
                              </p:par>
                              <p:par>
                                <p:cTn id="101" presetID="42" presetClass="path" presetSubtype="0" accel="50000" decel="50000" fill="hold" grpId="1" nodeType="withEffect">
                                  <p:stCondLst>
                                    <p:cond delay="0"/>
                                  </p:stCondLst>
                                  <p:childTnLst>
                                    <p:animMotion origin="layout" path="M -2.77778E-6 -4.44444E-6 L -0.56927 -0.41697 " pathEditMode="relative" rAng="0" ptsTypes="AA">
                                      <p:cBhvr>
                                        <p:cTn id="102" dur="1000" fill="hold"/>
                                        <p:tgtEl>
                                          <p:spTgt spid="946"/>
                                        </p:tgtEl>
                                        <p:attrNameLst>
                                          <p:attrName>ppt_x</p:attrName>
                                          <p:attrName>ppt_y</p:attrName>
                                        </p:attrNameLst>
                                      </p:cBhvr>
                                      <p:rCtr x="-28472" y="-20864"/>
                                    </p:animMotion>
                                  </p:childTnLst>
                                </p:cTn>
                              </p:par>
                              <p:par>
                                <p:cTn id="103" presetID="42" presetClass="path" presetSubtype="0" accel="50000" decel="50000" fill="hold" nodeType="withEffect">
                                  <p:stCondLst>
                                    <p:cond delay="0"/>
                                  </p:stCondLst>
                                  <p:childTnLst>
                                    <p:animMotion origin="layout" path="M 1.11111E-6 1.85185E-6 L -0.34184 0.40617 " pathEditMode="relative" rAng="0" ptsTypes="AA">
                                      <p:cBhvr>
                                        <p:cTn id="104" dur="1000" fill="hold"/>
                                        <p:tgtEl>
                                          <p:spTgt spid="22"/>
                                        </p:tgtEl>
                                        <p:attrNameLst>
                                          <p:attrName>ppt_x</p:attrName>
                                          <p:attrName>ppt_y</p:attrName>
                                        </p:attrNameLst>
                                      </p:cBhvr>
                                      <p:rCtr x="-16788" y="22377"/>
                                    </p:animMotion>
                                  </p:childTnLst>
                                </p:cTn>
                              </p:par>
                              <p:par>
                                <p:cTn id="105" presetID="42" presetClass="path" presetSubtype="0" accel="50000" decel="50000" fill="hold" nodeType="withEffect">
                                  <p:stCondLst>
                                    <p:cond delay="0"/>
                                  </p:stCondLst>
                                  <p:childTnLst>
                                    <p:animMotion origin="layout" path="M -4.16667E-6 -2.46914E-7 L -0.58003 -0.38858 " pathEditMode="relative" rAng="0" ptsTypes="AA">
                                      <p:cBhvr>
                                        <p:cTn id="106" dur="1000" fill="hold"/>
                                        <p:tgtEl>
                                          <p:spTgt spid="24"/>
                                        </p:tgtEl>
                                        <p:attrNameLst>
                                          <p:attrName>ppt_x</p:attrName>
                                          <p:attrName>ppt_y</p:attrName>
                                        </p:attrNameLst>
                                      </p:cBhvr>
                                      <p:rCtr x="-29010" y="-19444"/>
                                    </p:animMotion>
                                  </p:childTnLst>
                                </p:cTn>
                              </p:par>
                              <p:par>
                                <p:cTn id="107" presetID="42" presetClass="path" presetSubtype="0" accel="50000" decel="50000" fill="hold" nodeType="withEffect">
                                  <p:stCondLst>
                                    <p:cond delay="0"/>
                                  </p:stCondLst>
                                  <p:childTnLst>
                                    <p:animMotion origin="layout" path="M 1.38889E-6 -2.46914E-6 L -0.13038 -0.21265 " pathEditMode="relative" rAng="0" ptsTypes="AA">
                                      <p:cBhvr>
                                        <p:cTn id="108" dur="1000" fill="hold"/>
                                        <p:tgtEl>
                                          <p:spTgt spid="26"/>
                                        </p:tgtEl>
                                        <p:attrNameLst>
                                          <p:attrName>ppt_x</p:attrName>
                                          <p:attrName>ppt_y</p:attrName>
                                        </p:attrNameLst>
                                      </p:cBhvr>
                                      <p:rCtr x="-6389" y="-7438"/>
                                    </p:animMotion>
                                  </p:childTnLst>
                                </p:cTn>
                              </p:par>
                              <p:par>
                                <p:cTn id="109" presetID="42" presetClass="path" presetSubtype="0" accel="50000" decel="50000" fill="hold" nodeType="withEffect">
                                  <p:stCondLst>
                                    <p:cond delay="0"/>
                                  </p:stCondLst>
                                  <p:childTnLst>
                                    <p:animMotion origin="layout" path="M -4.16667E-6 1.85185E-6 L -0.7934 0.46543 " pathEditMode="relative" rAng="0" ptsTypes="AA">
                                      <p:cBhvr>
                                        <p:cTn id="110" dur="1000" fill="hold"/>
                                        <p:tgtEl>
                                          <p:spTgt spid="28"/>
                                        </p:tgtEl>
                                        <p:attrNameLst>
                                          <p:attrName>ppt_x</p:attrName>
                                          <p:attrName>ppt_y</p:attrName>
                                        </p:attrNameLst>
                                      </p:cBhvr>
                                      <p:rCtr x="-39670" y="23302"/>
                                    </p:animMotion>
                                  </p:childTnLst>
                                </p:cTn>
                              </p:par>
                              <p:par>
                                <p:cTn id="111" presetID="42" presetClass="path" presetSubtype="0" accel="50000" decel="50000" fill="hold" nodeType="withEffect">
                                  <p:stCondLst>
                                    <p:cond delay="0"/>
                                  </p:stCondLst>
                                  <p:childTnLst>
                                    <p:animMotion origin="layout" path="M 2.77778E-6 1.85185E-6 L -5.55556E-7 0.46543 " pathEditMode="relative" rAng="0" ptsTypes="AA">
                                      <p:cBhvr>
                                        <p:cTn id="112" dur="1000" fill="hold"/>
                                        <p:tgtEl>
                                          <p:spTgt spid="30"/>
                                        </p:tgtEl>
                                        <p:attrNameLst>
                                          <p:attrName>ppt_x</p:attrName>
                                          <p:attrName>ppt_y</p:attrName>
                                        </p:attrNameLst>
                                      </p:cBhvr>
                                      <p:rCtr x="-208" y="23395"/>
                                    </p:animMotion>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928"/>
                                        </p:tgtEl>
                                        <p:attrNameLst>
                                          <p:attrName>ppt_x</p:attrName>
                                          <p:attrName>ppt_y</p:attrName>
                                        </p:attrNameLst>
                                      </p:cBhvr>
                                    </p:animMotion>
                                  </p:childTnLst>
                                </p:cTn>
                              </p:par>
                              <p:par>
                                <p:cTn id="115" presetID="42" presetClass="path" presetSubtype="0" accel="50000" decel="50000" fill="hold" nodeType="withEffect">
                                  <p:stCondLst>
                                    <p:cond delay="0"/>
                                  </p:stCondLst>
                                  <p:childTnLst>
                                    <p:animMotion origin="layout" path="M 3.33333E-6 1.85185E-6 L 0.77969 -3.20988E-6 " pathEditMode="relative" rAng="0" ptsTypes="AA">
                                      <p:cBhvr>
                                        <p:cTn id="116" dur="1000" fill="hold"/>
                                        <p:tgtEl>
                                          <p:spTgt spid="932"/>
                                        </p:tgtEl>
                                        <p:attrNameLst>
                                          <p:attrName>ppt_x</p:attrName>
                                          <p:attrName>ppt_y</p:attrName>
                                        </p:attrNameLst>
                                      </p:cBhvr>
                                      <p:rCtr x="39184" y="154"/>
                                    </p:animMotion>
                                  </p:childTnLst>
                                </p:cTn>
                              </p:par>
                              <p:par>
                                <p:cTn id="117" presetID="42" presetClass="path" presetSubtype="0" accel="50000" decel="50000" fill="hold" nodeType="withEffect">
                                  <p:stCondLst>
                                    <p:cond delay="0"/>
                                  </p:stCondLst>
                                  <p:childTnLst>
                                    <p:animMotion origin="layout" path="M 2.77778E-6 -2.46914E-7 L 0.50226 2.96296E-6 " pathEditMode="relative" rAng="0" ptsTypes="AA">
                                      <p:cBhvr>
                                        <p:cTn id="118" dur="1000" fill="hold"/>
                                        <p:tgtEl>
                                          <p:spTgt spid="934"/>
                                        </p:tgtEl>
                                        <p:attrNameLst>
                                          <p:attrName>ppt_x</p:attrName>
                                          <p:attrName>ppt_y</p:attrName>
                                        </p:attrNameLst>
                                      </p:cBhvr>
                                      <p:rCtr x="26094" y="-93"/>
                                    </p:animMotion>
                                  </p:childTnLst>
                                </p:cTn>
                              </p:par>
                              <p:par>
                                <p:cTn id="119" presetID="42" presetClass="path" presetSubtype="0" accel="50000" decel="50000" fill="hold" nodeType="withEffect">
                                  <p:stCondLst>
                                    <p:cond delay="0"/>
                                  </p:stCondLst>
                                  <p:childTnLst>
                                    <p:animMotion origin="layout" path="M -1.38889E-6 -2.46914E-7 L 0.48594 -0.46543 " pathEditMode="relative" rAng="0" ptsTypes="AA">
                                      <p:cBhvr>
                                        <p:cTn id="120" dur="1000" fill="hold"/>
                                        <p:tgtEl>
                                          <p:spTgt spid="936"/>
                                        </p:tgtEl>
                                        <p:attrNameLst>
                                          <p:attrName>ppt_x</p:attrName>
                                          <p:attrName>ppt_y</p:attrName>
                                        </p:attrNameLst>
                                      </p:cBhvr>
                                      <p:rCtr x="24878" y="-23056"/>
                                    </p:animMotion>
                                  </p:childTnLst>
                                </p:cTn>
                              </p:par>
                            </p:childTnLst>
                          </p:cTn>
                        </p:par>
                      </p:childTnLst>
                    </p:cTn>
                  </p:par>
                </p:childTnLst>
              </p:cTn>
              <p:nextCondLst>
                <p:cond evt="onClick" delay="0">
                  <p:tgtEl>
                    <p:spTgt spid="3"/>
                  </p:tgtEl>
                </p:cond>
              </p:nextCondLst>
            </p:seq>
          </p:childTnLst>
        </p:cTn>
      </p:par>
    </p:tnLst>
    <p:bldLst>
      <p:bldP spid="937" grpId="0" animBg="1"/>
      <p:bldP spid="937" grpId="1" animBg="1"/>
      <p:bldP spid="938" grpId="0" animBg="1"/>
      <p:bldP spid="938" grpId="1" animBg="1"/>
      <p:bldP spid="939" grpId="0" animBg="1"/>
      <p:bldP spid="939" grpId="1" animBg="1"/>
      <p:bldP spid="940" grpId="0" animBg="1"/>
      <p:bldP spid="940" grpId="1" animBg="1"/>
      <p:bldP spid="941" grpId="0" animBg="1"/>
      <p:bldP spid="941" grpId="1" animBg="1"/>
      <p:bldP spid="942" grpId="0" animBg="1"/>
      <p:bldP spid="942" grpId="1" animBg="1"/>
      <p:bldP spid="943" grpId="0" animBg="1"/>
      <p:bldP spid="943" grpId="1" animBg="1"/>
      <p:bldP spid="944" grpId="0" animBg="1"/>
      <p:bldP spid="944" grpId="1" animBg="1"/>
      <p:bldP spid="945" grpId="0" animBg="1"/>
      <p:bldP spid="946" grpId="0" animBg="1"/>
      <p:bldP spid="94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561365" y="813381"/>
            <a:ext cx="8131629" cy="1045223"/>
          </a:xfrm>
          <a:prstGeom prst="rect">
            <a:avLst/>
          </a:prstGeom>
          <a:noFill/>
        </p:spPr>
        <p:txBody>
          <a:bodyPr wrap="square">
            <a:spAutoFit/>
          </a:bodyPr>
          <a:lstStyle/>
          <a:p>
            <a:pPr algn="ctr">
              <a:lnSpc>
                <a:spcPct val="150000"/>
              </a:lnSpc>
            </a:pPr>
            <a:r>
              <a:rPr lang="en-US" sz="2200" b="1" i="1">
                <a:solidFill>
                  <a:srgbClr val="C00000"/>
                </a:solidFill>
              </a:rPr>
              <a:t>Câu 1. </a:t>
            </a:r>
            <a:r>
              <a:rPr lang="vi-VN" sz="2200"/>
              <a:t>Hội nghị I-an-ta (tháng 2/1945) diễn ra trong bối cảnh Chiến tranh thế giới thứ hai:</a:t>
            </a:r>
            <a:endParaRPr lang="en-US" sz="2200"/>
          </a:p>
        </p:txBody>
      </p:sp>
      <p:sp>
        <p:nvSpPr>
          <p:cNvPr id="5" name="Rectangle: Rounded Corners 4">
            <a:extLst>
              <a:ext uri="{FF2B5EF4-FFF2-40B4-BE49-F238E27FC236}">
                <a16:creationId xmlns:a16="http://schemas.microsoft.com/office/drawing/2014/main" id="{59035113-99D6-A85C-5B1B-DFB316BE6362}"/>
              </a:ext>
            </a:extLst>
          </p:cNvPr>
          <p:cNvSpPr/>
          <p:nvPr/>
        </p:nvSpPr>
        <p:spPr>
          <a:xfrm>
            <a:off x="1197242" y="2100047"/>
            <a:ext cx="3277500" cy="10210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Bước vào giai đoạn </a:t>
            </a:r>
            <a:endParaRPr lang="en-US" sz="2000">
              <a:solidFill>
                <a:srgbClr val="000000"/>
              </a:solidFill>
            </a:endParaRPr>
          </a:p>
          <a:p>
            <a:pPr algn="ctr">
              <a:lnSpc>
                <a:spcPct val="150000"/>
              </a:lnSpc>
            </a:pPr>
            <a:r>
              <a:rPr lang="vi-VN" sz="2000">
                <a:solidFill>
                  <a:srgbClr val="000000"/>
                </a:solidFill>
              </a:rPr>
              <a:t>kết thúc.</a:t>
            </a:r>
            <a:endParaRPr lang="en-US" sz="2000">
              <a:solidFill>
                <a:srgbClr val="000000"/>
              </a:solidFill>
            </a:endParaRPr>
          </a:p>
        </p:txBody>
      </p:sp>
      <p:sp>
        <p:nvSpPr>
          <p:cNvPr id="6" name="Rectangle: Rounded Corners 5">
            <a:extLst>
              <a:ext uri="{FF2B5EF4-FFF2-40B4-BE49-F238E27FC236}">
                <a16:creationId xmlns:a16="http://schemas.microsoft.com/office/drawing/2014/main" id="{46043795-31BB-0072-BF95-DD72E16EA33B}"/>
              </a:ext>
            </a:extLst>
          </p:cNvPr>
          <p:cNvSpPr/>
          <p:nvPr/>
        </p:nvSpPr>
        <p:spPr>
          <a:xfrm>
            <a:off x="4767756" y="2100047"/>
            <a:ext cx="3277500" cy="10210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 Bùng nổ.</a:t>
            </a:r>
            <a:endParaRPr lang="en-US" sz="2000">
              <a:solidFill>
                <a:srgbClr val="000000"/>
              </a:solidFill>
            </a:endParaRPr>
          </a:p>
        </p:txBody>
      </p:sp>
      <p:sp>
        <p:nvSpPr>
          <p:cNvPr id="7" name="Rectangle: Rounded Corners 6">
            <a:extLst>
              <a:ext uri="{FF2B5EF4-FFF2-40B4-BE49-F238E27FC236}">
                <a16:creationId xmlns:a16="http://schemas.microsoft.com/office/drawing/2014/main" id="{8E85B92B-DBAC-1774-EB02-C71DB1F658C6}"/>
              </a:ext>
            </a:extLst>
          </p:cNvPr>
          <p:cNvSpPr/>
          <p:nvPr/>
        </p:nvSpPr>
        <p:spPr>
          <a:xfrm>
            <a:off x="1197242" y="3357470"/>
            <a:ext cx="3277500" cy="10210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 Đang diễn ra rất ác liệt.</a:t>
            </a:r>
            <a:endParaRPr lang="en-US" sz="20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767756" y="3357470"/>
            <a:ext cx="3277500" cy="10210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D. Đã kết thúc hoàn toàn</a:t>
            </a:r>
            <a:r>
              <a:rPr lang="en-US" sz="2000">
                <a:solidFill>
                  <a:srgbClr val="000000"/>
                </a:solidFill>
              </a:rPr>
              <a:t>.</a:t>
            </a: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1197242" y="2097491"/>
            <a:ext cx="3277499" cy="1021092"/>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Bước vào giai đoạn </a:t>
            </a:r>
            <a:endParaRPr lang="en-US" sz="2000">
              <a:solidFill>
                <a:srgbClr val="000000"/>
              </a:solidFill>
            </a:endParaRPr>
          </a:p>
          <a:p>
            <a:pPr algn="ctr">
              <a:lnSpc>
                <a:spcPct val="150000"/>
              </a:lnSpc>
            </a:pPr>
            <a:r>
              <a:rPr lang="vi-VN" sz="2000">
                <a:solidFill>
                  <a:srgbClr val="000000"/>
                </a:solidFill>
              </a:rPr>
              <a:t>kết thúc.</a:t>
            </a:r>
          </a:p>
        </p:txBody>
      </p:sp>
      <p:sp>
        <p:nvSpPr>
          <p:cNvPr id="10" name="Multiplication Sign 9">
            <a:hlinkClick r:id="rId3" action="ppaction://hlinksldjump"/>
            <a:extLst>
              <a:ext uri="{FF2B5EF4-FFF2-40B4-BE49-F238E27FC236}">
                <a16:creationId xmlns:a16="http://schemas.microsoft.com/office/drawing/2014/main" id="{E522B7B1-A0CE-706C-6A8B-4152FF16048F}"/>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32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506185" y="714032"/>
            <a:ext cx="8131629" cy="1553054"/>
          </a:xfrm>
          <a:prstGeom prst="rect">
            <a:avLst/>
          </a:prstGeom>
          <a:noFill/>
        </p:spPr>
        <p:txBody>
          <a:bodyPr wrap="square">
            <a:spAutoFit/>
          </a:bodyPr>
          <a:lstStyle/>
          <a:p>
            <a:pPr algn="ctr">
              <a:lnSpc>
                <a:spcPct val="150000"/>
              </a:lnSpc>
            </a:pPr>
            <a:r>
              <a:rPr lang="en-US" sz="2200" b="1" i="1">
                <a:solidFill>
                  <a:srgbClr val="C00000"/>
                </a:solidFill>
              </a:rPr>
              <a:t>Câu 2. </a:t>
            </a:r>
            <a:r>
              <a:rPr lang="vi-VN" sz="2200"/>
              <a:t>Theo quyết định của Hội nghị I-an-ta, quân đội </a:t>
            </a:r>
            <a:endParaRPr lang="en-US" sz="2200"/>
          </a:p>
          <a:p>
            <a:pPr algn="ctr">
              <a:lnSpc>
                <a:spcPct val="150000"/>
              </a:lnSpc>
            </a:pPr>
            <a:r>
              <a:rPr lang="vi-VN" sz="2200"/>
              <a:t>nước nào sau đây sẽ đóng quân ở các vùng lãnh thổ </a:t>
            </a:r>
            <a:endParaRPr lang="en-US" sz="2200"/>
          </a:p>
          <a:p>
            <a:pPr algn="ctr">
              <a:lnSpc>
                <a:spcPct val="150000"/>
              </a:lnSpc>
            </a:pPr>
            <a:r>
              <a:rPr lang="vi-VN" sz="2200"/>
              <a:t>Đông Đức, Đông Âu, Bắc Triều Tiên?</a:t>
            </a:r>
            <a:endParaRPr lang="en-US" sz="2200"/>
          </a:p>
        </p:txBody>
      </p:sp>
      <p:sp>
        <p:nvSpPr>
          <p:cNvPr id="5" name="Rectangle: Rounded Corners 4">
            <a:extLst>
              <a:ext uri="{FF2B5EF4-FFF2-40B4-BE49-F238E27FC236}">
                <a16:creationId xmlns:a16="http://schemas.microsoft.com/office/drawing/2014/main" id="{59035113-99D6-A85C-5B1B-DFB316BE6362}"/>
              </a:ext>
            </a:extLst>
          </p:cNvPr>
          <p:cNvSpPr/>
          <p:nvPr/>
        </p:nvSpPr>
        <p:spPr>
          <a:xfrm>
            <a:off x="506185" y="2572447"/>
            <a:ext cx="3909521" cy="8686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Liên Xô.</a:t>
            </a:r>
            <a:endParaRPr lang="en-US" sz="2000">
              <a:solidFill>
                <a:srgbClr val="000000"/>
              </a:solidFill>
            </a:endParaRPr>
          </a:p>
        </p:txBody>
      </p:sp>
      <p:sp>
        <p:nvSpPr>
          <p:cNvPr id="6" name="Rectangle: Rounded Corners 5">
            <a:extLst>
              <a:ext uri="{FF2B5EF4-FFF2-40B4-BE49-F238E27FC236}">
                <a16:creationId xmlns:a16="http://schemas.microsoft.com/office/drawing/2014/main" id="{46043795-31BB-0072-BF95-DD72E16EA33B}"/>
              </a:ext>
            </a:extLst>
          </p:cNvPr>
          <p:cNvSpPr/>
          <p:nvPr/>
        </p:nvSpPr>
        <p:spPr>
          <a:xfrm>
            <a:off x="4728295" y="2572447"/>
            <a:ext cx="3969305" cy="8686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Mỹ.</a:t>
            </a:r>
            <a:endParaRPr lang="en-US" sz="2000">
              <a:solidFill>
                <a:srgbClr val="000000"/>
              </a:solidFill>
            </a:endParaRPr>
          </a:p>
        </p:txBody>
      </p:sp>
      <p:sp>
        <p:nvSpPr>
          <p:cNvPr id="7" name="Rectangle: Rounded Corners 6">
            <a:extLst>
              <a:ext uri="{FF2B5EF4-FFF2-40B4-BE49-F238E27FC236}">
                <a16:creationId xmlns:a16="http://schemas.microsoft.com/office/drawing/2014/main" id="{8E85B92B-DBAC-1774-EB02-C71DB1F658C6}"/>
              </a:ext>
            </a:extLst>
          </p:cNvPr>
          <p:cNvSpPr/>
          <p:nvPr/>
        </p:nvSpPr>
        <p:spPr>
          <a:xfrm>
            <a:off x="506185" y="3746500"/>
            <a:ext cx="3909521" cy="8686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Anh.</a:t>
            </a:r>
            <a:endParaRPr lang="en-US" sz="20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728295" y="3746500"/>
            <a:ext cx="3969305" cy="8686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Pháp.</a:t>
            </a:r>
            <a:endParaRPr lang="en-US" sz="2000">
              <a:solidFill>
                <a:srgbClr val="000000"/>
              </a:solidFill>
            </a:endParaRP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506185" y="2572447"/>
            <a:ext cx="3909521" cy="868692"/>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A. Liên Xô.</a:t>
            </a:r>
          </a:p>
        </p:txBody>
      </p:sp>
      <p:sp>
        <p:nvSpPr>
          <p:cNvPr id="2" name="Multiplication Sign 1">
            <a:hlinkClick r:id="rId3" action="ppaction://hlinksldjump"/>
            <a:extLst>
              <a:ext uri="{FF2B5EF4-FFF2-40B4-BE49-F238E27FC236}">
                <a16:creationId xmlns:a16="http://schemas.microsoft.com/office/drawing/2014/main" id="{6D6739DB-4488-7308-BF7E-5DB6C4CEC209}"/>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26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275480" y="586310"/>
            <a:ext cx="8593039" cy="958660"/>
          </a:xfrm>
          <a:prstGeom prst="rect">
            <a:avLst/>
          </a:prstGeom>
          <a:noFill/>
        </p:spPr>
        <p:txBody>
          <a:bodyPr wrap="square">
            <a:spAutoFit/>
          </a:bodyPr>
          <a:lstStyle/>
          <a:p>
            <a:pPr algn="ctr">
              <a:lnSpc>
                <a:spcPct val="150000"/>
              </a:lnSpc>
            </a:pPr>
            <a:r>
              <a:rPr lang="en-US" sz="2000" b="1" i="1">
                <a:solidFill>
                  <a:srgbClr val="C00000"/>
                </a:solidFill>
              </a:rPr>
              <a:t>Câu 3. </a:t>
            </a:r>
            <a:r>
              <a:rPr lang="vi-VN" sz="2000"/>
              <a:t>Quyết định nào sau đây của Hội nghị I-an-ta (2/1945) đưa đến sự phân chia hai cực trong quan hệ quốc sau Chiến tranh thế giới thứ hai?</a:t>
            </a:r>
            <a:endParaRPr lang="en-US" sz="2000"/>
          </a:p>
        </p:txBody>
      </p:sp>
      <p:sp>
        <p:nvSpPr>
          <p:cNvPr id="5" name="Rectangle: Rounded Corners 4">
            <a:extLst>
              <a:ext uri="{FF2B5EF4-FFF2-40B4-BE49-F238E27FC236}">
                <a16:creationId xmlns:a16="http://schemas.microsoft.com/office/drawing/2014/main" id="{59035113-99D6-A85C-5B1B-DFB316BE6362}"/>
              </a:ext>
            </a:extLst>
          </p:cNvPr>
          <p:cNvSpPr/>
          <p:nvPr/>
        </p:nvSpPr>
        <p:spPr>
          <a:xfrm>
            <a:off x="520262" y="1685581"/>
            <a:ext cx="3895444" cy="1483665"/>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Tiêu diệt tận gốc chủ nghĩa phát xít Đức và chủ nghĩa quân phiệt Nhật.</a:t>
            </a:r>
            <a:endParaRPr lang="en-US" sz="2000">
              <a:solidFill>
                <a:srgbClr val="000000"/>
              </a:solidFill>
            </a:endParaRPr>
          </a:p>
        </p:txBody>
      </p:sp>
      <p:sp>
        <p:nvSpPr>
          <p:cNvPr id="6" name="Rectangle: Rounded Corners 5">
            <a:extLst>
              <a:ext uri="{FF2B5EF4-FFF2-40B4-BE49-F238E27FC236}">
                <a16:creationId xmlns:a16="http://schemas.microsoft.com/office/drawing/2014/main" id="{46043795-31BB-0072-BF95-DD72E16EA33B}"/>
              </a:ext>
            </a:extLst>
          </p:cNvPr>
          <p:cNvSpPr/>
          <p:nvPr/>
        </p:nvSpPr>
        <p:spPr>
          <a:xfrm>
            <a:off x="4728295" y="1685581"/>
            <a:ext cx="3895443" cy="1483665"/>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Liên Xô là quốc gia sẽ tham gia chống Nhật châu Á.</a:t>
            </a:r>
            <a:endParaRPr lang="en-US" sz="2000">
              <a:solidFill>
                <a:srgbClr val="000000"/>
              </a:solidFill>
            </a:endParaRPr>
          </a:p>
        </p:txBody>
      </p:sp>
      <p:sp>
        <p:nvSpPr>
          <p:cNvPr id="7" name="Rectangle: Rounded Corners 6">
            <a:extLst>
              <a:ext uri="{FF2B5EF4-FFF2-40B4-BE49-F238E27FC236}">
                <a16:creationId xmlns:a16="http://schemas.microsoft.com/office/drawing/2014/main" id="{8E85B92B-DBAC-1774-EB02-C71DB1F658C6}"/>
              </a:ext>
            </a:extLst>
          </p:cNvPr>
          <p:cNvSpPr/>
          <p:nvPr/>
        </p:nvSpPr>
        <p:spPr>
          <a:xfrm>
            <a:off x="520262" y="3288568"/>
            <a:ext cx="3895444" cy="1483664"/>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Thành lập tổ chức Liên hợp quốc để gìn giữ hòa bình và an ninh thế giới.</a:t>
            </a:r>
            <a:endParaRPr lang="en-US" sz="20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728295" y="3288568"/>
            <a:ext cx="3895443" cy="1483664"/>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Thỏa thuận về việc phân chia phạm vi ảnh hưởng ở châu Âu và châu Á sau chiến tranh.</a:t>
            </a:r>
            <a:endParaRPr lang="en-US" sz="2000">
              <a:solidFill>
                <a:srgbClr val="000000"/>
              </a:solidFill>
            </a:endParaRP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4728295" y="3288568"/>
            <a:ext cx="3895443" cy="1483664"/>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Thỏa thuận về việc phân chia phạm vi ảnh hưởng ở châu Âu và châu Á sau chiến tranh.</a:t>
            </a:r>
            <a:endParaRPr lang="en-US" sz="2000">
              <a:solidFill>
                <a:srgbClr val="000000"/>
              </a:solidFill>
            </a:endParaRPr>
          </a:p>
        </p:txBody>
      </p:sp>
      <p:sp>
        <p:nvSpPr>
          <p:cNvPr id="2" name="Multiplication Sign 1">
            <a:hlinkClick r:id="rId3" action="ppaction://hlinksldjump"/>
            <a:extLst>
              <a:ext uri="{FF2B5EF4-FFF2-40B4-BE49-F238E27FC236}">
                <a16:creationId xmlns:a16="http://schemas.microsoft.com/office/drawing/2014/main" id="{F486CF41-0E97-0ED2-FAC3-D7A472DB30D9}"/>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7913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676483" y="642539"/>
            <a:ext cx="7791034" cy="1045223"/>
          </a:xfrm>
          <a:prstGeom prst="rect">
            <a:avLst/>
          </a:prstGeom>
          <a:noFill/>
        </p:spPr>
        <p:txBody>
          <a:bodyPr wrap="square">
            <a:spAutoFit/>
          </a:bodyPr>
          <a:lstStyle/>
          <a:p>
            <a:pPr algn="ctr">
              <a:lnSpc>
                <a:spcPct val="150000"/>
              </a:lnSpc>
            </a:pPr>
            <a:r>
              <a:rPr lang="en-US" sz="2200" b="1" i="1">
                <a:solidFill>
                  <a:srgbClr val="C00000"/>
                </a:solidFill>
              </a:rPr>
              <a:t>Câu 4. </a:t>
            </a:r>
            <a:r>
              <a:rPr lang="vi-VN" sz="2200"/>
              <a:t>Theo thỏa thuận tại Hội nghị I-an-ta, những quốc gia nào sau đây đã trở thành nước trung lập?</a:t>
            </a:r>
            <a:endParaRPr lang="en-US" sz="2200"/>
          </a:p>
        </p:txBody>
      </p:sp>
      <p:sp>
        <p:nvSpPr>
          <p:cNvPr id="5" name="Rectangle: Rounded Corners 4">
            <a:extLst>
              <a:ext uri="{FF2B5EF4-FFF2-40B4-BE49-F238E27FC236}">
                <a16:creationId xmlns:a16="http://schemas.microsoft.com/office/drawing/2014/main" id="{59035113-99D6-A85C-5B1B-DFB316BE6362}"/>
              </a:ext>
            </a:extLst>
          </p:cNvPr>
          <p:cNvSpPr/>
          <p:nvPr/>
        </p:nvSpPr>
        <p:spPr>
          <a:xfrm>
            <a:off x="748799" y="2048627"/>
            <a:ext cx="3616506" cy="1007825"/>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A. Pháp và Phần Lan.</a:t>
            </a:r>
            <a:endParaRPr lang="en-US" sz="2000">
              <a:solidFill>
                <a:srgbClr val="000000"/>
              </a:solidFill>
            </a:endParaRPr>
          </a:p>
        </p:txBody>
      </p:sp>
      <p:sp>
        <p:nvSpPr>
          <p:cNvPr id="6" name="Rectangle: Rounded Corners 5">
            <a:extLst>
              <a:ext uri="{FF2B5EF4-FFF2-40B4-BE49-F238E27FC236}">
                <a16:creationId xmlns:a16="http://schemas.microsoft.com/office/drawing/2014/main" id="{46043795-31BB-0072-BF95-DD72E16EA33B}"/>
              </a:ext>
            </a:extLst>
          </p:cNvPr>
          <p:cNvSpPr/>
          <p:nvPr/>
        </p:nvSpPr>
        <p:spPr>
          <a:xfrm>
            <a:off x="4677894" y="2048627"/>
            <a:ext cx="3616505" cy="1007825"/>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 Áo và Phần Lan.</a:t>
            </a:r>
            <a:endParaRPr lang="en-US" sz="2000">
              <a:solidFill>
                <a:srgbClr val="000000"/>
              </a:solidFill>
            </a:endParaRPr>
          </a:p>
        </p:txBody>
      </p:sp>
      <p:sp>
        <p:nvSpPr>
          <p:cNvPr id="7" name="Rectangle: Rounded Corners 6">
            <a:extLst>
              <a:ext uri="{FF2B5EF4-FFF2-40B4-BE49-F238E27FC236}">
                <a16:creationId xmlns:a16="http://schemas.microsoft.com/office/drawing/2014/main" id="{8E85B92B-DBAC-1774-EB02-C71DB1F658C6}"/>
              </a:ext>
            </a:extLst>
          </p:cNvPr>
          <p:cNvSpPr/>
          <p:nvPr/>
        </p:nvSpPr>
        <p:spPr>
          <a:xfrm>
            <a:off x="748799" y="3363002"/>
            <a:ext cx="3616506" cy="1007825"/>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 Áo và Hà Lan.</a:t>
            </a:r>
            <a:endParaRPr lang="en-US" sz="20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677894" y="3363002"/>
            <a:ext cx="3616505" cy="1007825"/>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D. Phần Lan và Thổ Nhĩ Kỳ.</a:t>
            </a:r>
            <a:endParaRPr lang="en-US" sz="2000">
              <a:solidFill>
                <a:srgbClr val="000000"/>
              </a:solidFill>
            </a:endParaRP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4677894" y="2048626"/>
            <a:ext cx="3616506" cy="1007825"/>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B. Áo và Phần Lan.</a:t>
            </a:r>
            <a:endParaRPr lang="en-US" sz="2000">
              <a:solidFill>
                <a:srgbClr val="000000"/>
              </a:solidFill>
            </a:endParaRPr>
          </a:p>
        </p:txBody>
      </p:sp>
      <p:sp>
        <p:nvSpPr>
          <p:cNvPr id="2" name="Multiplication Sign 1">
            <a:hlinkClick r:id="rId3" action="ppaction://hlinksldjump"/>
            <a:extLst>
              <a:ext uri="{FF2B5EF4-FFF2-40B4-BE49-F238E27FC236}">
                <a16:creationId xmlns:a16="http://schemas.microsoft.com/office/drawing/2014/main" id="{4AEA7C17-71FA-7A17-E2D1-DA5F922DDB99}"/>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985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5" name="TextBox 4">
            <a:extLst>
              <a:ext uri="{FF2B5EF4-FFF2-40B4-BE49-F238E27FC236}">
                <a16:creationId xmlns:a16="http://schemas.microsoft.com/office/drawing/2014/main" id="{670E6296-4A29-9121-49D5-CC67C3D1B4B3}"/>
              </a:ext>
            </a:extLst>
          </p:cNvPr>
          <p:cNvSpPr txBox="1"/>
          <p:nvPr/>
        </p:nvSpPr>
        <p:spPr>
          <a:xfrm>
            <a:off x="70945" y="657586"/>
            <a:ext cx="9002110" cy="1045223"/>
          </a:xfrm>
          <a:prstGeom prst="rect">
            <a:avLst/>
          </a:prstGeom>
          <a:noFill/>
        </p:spPr>
        <p:txBody>
          <a:bodyPr wrap="square">
            <a:spAutoFit/>
          </a:bodyPr>
          <a:lstStyle/>
          <a:p>
            <a:pPr algn="ctr">
              <a:lnSpc>
                <a:spcPct val="150000"/>
              </a:lnSpc>
            </a:pPr>
            <a:r>
              <a:rPr lang="en-US" sz="2200" b="1" i="1">
                <a:solidFill>
                  <a:srgbClr val="C00000"/>
                </a:solidFill>
              </a:rPr>
              <a:t>Câu 5. </a:t>
            </a:r>
            <a:r>
              <a:rPr lang="vi-VN" sz="2200"/>
              <a:t>Những quyết định của Hội nghị I-an-ta có tác động như thế nào đối với quan hệ quốc tế sau Chiến tranh thế giới thứ hai?</a:t>
            </a:r>
            <a:endParaRPr lang="en-US" sz="2200"/>
          </a:p>
        </p:txBody>
      </p:sp>
      <p:sp>
        <p:nvSpPr>
          <p:cNvPr id="14" name="Rectangle: Rounded Corners 13">
            <a:extLst>
              <a:ext uri="{FF2B5EF4-FFF2-40B4-BE49-F238E27FC236}">
                <a16:creationId xmlns:a16="http://schemas.microsoft.com/office/drawing/2014/main" id="{8E85B92B-DBAC-1774-EB02-C71DB1F658C6}"/>
              </a:ext>
            </a:extLst>
          </p:cNvPr>
          <p:cNvSpPr/>
          <p:nvPr/>
        </p:nvSpPr>
        <p:spPr>
          <a:xfrm>
            <a:off x="638503" y="3365870"/>
            <a:ext cx="3791602" cy="137955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Trở thành khuôn khổ một trật tự thế giới mới – Trật tự thế giới hai cực I-an-ta.</a:t>
            </a:r>
            <a:endParaRPr lang="en-US" sz="2000">
              <a:solidFill>
                <a:srgbClr val="000000"/>
              </a:solidFill>
            </a:endParaRPr>
          </a:p>
        </p:txBody>
      </p:sp>
      <p:sp>
        <p:nvSpPr>
          <p:cNvPr id="6" name="Rectangle: Rounded Corners 5">
            <a:extLst>
              <a:ext uri="{FF2B5EF4-FFF2-40B4-BE49-F238E27FC236}">
                <a16:creationId xmlns:a16="http://schemas.microsoft.com/office/drawing/2014/main" id="{59035113-99D6-A85C-5B1B-DFB316BE6362}"/>
              </a:ext>
            </a:extLst>
          </p:cNvPr>
          <p:cNvSpPr/>
          <p:nvPr/>
        </p:nvSpPr>
        <p:spPr>
          <a:xfrm>
            <a:off x="638503" y="1847211"/>
            <a:ext cx="3791602" cy="1379549"/>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Làm nảy sinh mâu thuẫn mới giữa các nước đế quốc.</a:t>
            </a:r>
            <a:endParaRPr lang="en-US" sz="2000">
              <a:solidFill>
                <a:srgbClr val="000000"/>
              </a:solidFill>
            </a:endParaRPr>
          </a:p>
        </p:txBody>
      </p:sp>
      <p:sp>
        <p:nvSpPr>
          <p:cNvPr id="7" name="Rectangle: Rounded Corners 6">
            <a:extLst>
              <a:ext uri="{FF2B5EF4-FFF2-40B4-BE49-F238E27FC236}">
                <a16:creationId xmlns:a16="http://schemas.microsoft.com/office/drawing/2014/main" id="{46043795-31BB-0072-BF95-DD72E16EA33B}"/>
              </a:ext>
            </a:extLst>
          </p:cNvPr>
          <p:cNvSpPr/>
          <p:nvPr/>
        </p:nvSpPr>
        <p:spPr>
          <a:xfrm>
            <a:off x="4713895" y="1847211"/>
            <a:ext cx="3791602" cy="1379549"/>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Đánh dấu sự xác lập một trật tự thế giới sau chiến tranh.</a:t>
            </a:r>
            <a:endParaRPr lang="en-US" sz="20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713895" y="3365870"/>
            <a:ext cx="3791602" cy="137955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Đánh dấu sự xác lập hoàn toàn vai trò thống trị của Mỹ. </a:t>
            </a:r>
            <a:endParaRPr lang="en-US" sz="2000">
              <a:solidFill>
                <a:srgbClr val="000000"/>
              </a:solidFill>
            </a:endParaRP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638502" y="3365870"/>
            <a:ext cx="3791601" cy="1379548"/>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Trở thành khuôn khổ một trật tự thế giới mới – Trật tự thế giới hai cực I-an-ta.</a:t>
            </a:r>
            <a:endParaRPr lang="en-US" sz="2000">
              <a:solidFill>
                <a:srgbClr val="000000"/>
              </a:solidFill>
            </a:endParaRPr>
          </a:p>
        </p:txBody>
      </p:sp>
      <p:sp>
        <p:nvSpPr>
          <p:cNvPr id="15" name="Multiplication Sign 14">
            <a:hlinkClick r:id="rId3" action="ppaction://hlinksldjump"/>
            <a:extLst>
              <a:ext uri="{FF2B5EF4-FFF2-40B4-BE49-F238E27FC236}">
                <a16:creationId xmlns:a16="http://schemas.microsoft.com/office/drawing/2014/main" id="{E791E6EC-90E2-CE99-5B65-46314E52FDA0}"/>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2049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2" name="TextBox 1">
            <a:extLst>
              <a:ext uri="{FF2B5EF4-FFF2-40B4-BE49-F238E27FC236}">
                <a16:creationId xmlns:a16="http://schemas.microsoft.com/office/drawing/2014/main" id="{670E6296-4A29-9121-49D5-CC67C3D1B4B3}"/>
              </a:ext>
            </a:extLst>
          </p:cNvPr>
          <p:cNvSpPr txBox="1"/>
          <p:nvPr/>
        </p:nvSpPr>
        <p:spPr>
          <a:xfrm>
            <a:off x="914896" y="528748"/>
            <a:ext cx="7314208" cy="1045223"/>
          </a:xfrm>
          <a:prstGeom prst="rect">
            <a:avLst/>
          </a:prstGeom>
          <a:noFill/>
        </p:spPr>
        <p:txBody>
          <a:bodyPr wrap="square">
            <a:spAutoFit/>
          </a:bodyPr>
          <a:lstStyle/>
          <a:p>
            <a:pPr algn="ctr">
              <a:lnSpc>
                <a:spcPct val="150000"/>
              </a:lnSpc>
            </a:pPr>
            <a:r>
              <a:rPr lang="en-US" sz="2200" b="1" i="1">
                <a:solidFill>
                  <a:srgbClr val="C00000"/>
                </a:solidFill>
              </a:rPr>
              <a:t>Câu 6. </a:t>
            </a:r>
            <a:r>
              <a:rPr lang="vi-VN" sz="2200"/>
              <a:t>Ý nào sau đây </a:t>
            </a:r>
            <a:r>
              <a:rPr lang="vi-VN" sz="2200" b="1" i="1"/>
              <a:t>không phải </a:t>
            </a:r>
            <a:r>
              <a:rPr lang="vi-VN" sz="2200"/>
              <a:t>là nguyên nhân dẫn đến sự sụp đổ của Trật tự thế giới hai cực I-an-ta?</a:t>
            </a:r>
            <a:endParaRPr lang="en-US" sz="2200"/>
          </a:p>
        </p:txBody>
      </p:sp>
      <p:sp>
        <p:nvSpPr>
          <p:cNvPr id="3" name="Rectangle: Rounded Corners 2">
            <a:extLst>
              <a:ext uri="{FF2B5EF4-FFF2-40B4-BE49-F238E27FC236}">
                <a16:creationId xmlns:a16="http://schemas.microsoft.com/office/drawing/2014/main" id="{1841B698-3321-5F65-9868-8A475700C214}"/>
              </a:ext>
            </a:extLst>
          </p:cNvPr>
          <p:cNvSpPr/>
          <p:nvPr/>
        </p:nvSpPr>
        <p:spPr>
          <a:xfrm>
            <a:off x="646386" y="1801779"/>
            <a:ext cx="3769320" cy="1391013"/>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Sự suy giảm thế mạnh kinh tế của Mỹ và Liên Xô do chạy đua vũ trang kéo dài.</a:t>
            </a:r>
            <a:endParaRPr lang="en-US" sz="2000">
              <a:solidFill>
                <a:srgbClr val="000000"/>
              </a:solidFill>
            </a:endParaRPr>
          </a:p>
        </p:txBody>
      </p:sp>
      <p:sp>
        <p:nvSpPr>
          <p:cNvPr id="11" name="Rectangle: Rounded Corners 10">
            <a:extLst>
              <a:ext uri="{FF2B5EF4-FFF2-40B4-BE49-F238E27FC236}">
                <a16:creationId xmlns:a16="http://schemas.microsoft.com/office/drawing/2014/main" id="{943239F2-378E-F7D3-BBEA-C8B48E899A5D}"/>
              </a:ext>
            </a:extLst>
          </p:cNvPr>
          <p:cNvSpPr/>
          <p:nvPr/>
        </p:nvSpPr>
        <p:spPr>
          <a:xfrm>
            <a:off x="4728295" y="1801779"/>
            <a:ext cx="3769319" cy="1391013"/>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Chủ nghĩa khủng bố đe dọa hòa bình thế giới.</a:t>
            </a:r>
            <a:endParaRPr lang="en-US" sz="2000">
              <a:solidFill>
                <a:srgbClr val="000000"/>
              </a:solidFill>
            </a:endParaRPr>
          </a:p>
        </p:txBody>
      </p:sp>
      <p:sp>
        <p:nvSpPr>
          <p:cNvPr id="12" name="Rectangle: Rounded Corners 11">
            <a:extLst>
              <a:ext uri="{FF2B5EF4-FFF2-40B4-BE49-F238E27FC236}">
                <a16:creationId xmlns:a16="http://schemas.microsoft.com/office/drawing/2014/main" id="{6AFCEC0A-1FC9-537B-270F-FEA8925B31FE}"/>
              </a:ext>
            </a:extLst>
          </p:cNvPr>
          <p:cNvSpPr/>
          <p:nvPr/>
        </p:nvSpPr>
        <p:spPr>
          <a:xfrm>
            <a:off x="646386" y="3420600"/>
            <a:ext cx="3769320" cy="139101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Sự khủng hoảng, suy yếu rồi tan rã của Liên Xô.</a:t>
            </a:r>
            <a:endParaRPr lang="en-US" sz="2000">
              <a:solidFill>
                <a:srgbClr val="000000"/>
              </a:solidFill>
            </a:endParaRPr>
          </a:p>
        </p:txBody>
      </p:sp>
      <p:sp>
        <p:nvSpPr>
          <p:cNvPr id="13" name="Rectangle: Rounded Corners 12">
            <a:extLst>
              <a:ext uri="{FF2B5EF4-FFF2-40B4-BE49-F238E27FC236}">
                <a16:creationId xmlns:a16="http://schemas.microsoft.com/office/drawing/2014/main" id="{C2F54531-0A21-8DA3-2A15-36F6AD723575}"/>
              </a:ext>
            </a:extLst>
          </p:cNvPr>
          <p:cNvSpPr/>
          <p:nvPr/>
        </p:nvSpPr>
        <p:spPr>
          <a:xfrm>
            <a:off x="4728295" y="3420600"/>
            <a:ext cx="3769319" cy="139101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Xu thế toàn cầu hóa và ảnh hưởng của cuộc Cách mạng công nghiệp lần thứ ba.</a:t>
            </a:r>
            <a:endParaRPr lang="en-US" sz="2000">
              <a:solidFill>
                <a:srgbClr val="000000"/>
              </a:solidFill>
            </a:endParaRPr>
          </a:p>
        </p:txBody>
      </p:sp>
      <p:sp>
        <p:nvSpPr>
          <p:cNvPr id="14" name="Rectangle: Rounded Corners 13">
            <a:extLst>
              <a:ext uri="{FF2B5EF4-FFF2-40B4-BE49-F238E27FC236}">
                <a16:creationId xmlns:a16="http://schemas.microsoft.com/office/drawing/2014/main" id="{7C29F231-C436-0DE1-5D4C-2F51F8BA2978}"/>
              </a:ext>
            </a:extLst>
          </p:cNvPr>
          <p:cNvSpPr/>
          <p:nvPr/>
        </p:nvSpPr>
        <p:spPr>
          <a:xfrm>
            <a:off x="4728295" y="1801778"/>
            <a:ext cx="3769320" cy="1391013"/>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Chủ nghĩa khủng bố đe dọa hòa bình thế giới.</a:t>
            </a:r>
          </a:p>
        </p:txBody>
      </p:sp>
      <p:sp>
        <p:nvSpPr>
          <p:cNvPr id="15" name="Multiplication Sign 14">
            <a:hlinkClick r:id="rId3" action="ppaction://hlinksldjump"/>
            <a:extLst>
              <a:ext uri="{FF2B5EF4-FFF2-40B4-BE49-F238E27FC236}">
                <a16:creationId xmlns:a16="http://schemas.microsoft.com/office/drawing/2014/main" id="{27171788-4597-C066-A98B-401AEC4B92D5}"/>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903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11" name="Group 10">
            <a:extLst>
              <a:ext uri="{FF2B5EF4-FFF2-40B4-BE49-F238E27FC236}">
                <a16:creationId xmlns:a16="http://schemas.microsoft.com/office/drawing/2014/main" id="{A46D6DB0-5821-46ED-9F42-BA956C230502}"/>
              </a:ext>
            </a:extLst>
          </p:cNvPr>
          <p:cNvGrpSpPr/>
          <p:nvPr/>
        </p:nvGrpSpPr>
        <p:grpSpPr>
          <a:xfrm>
            <a:off x="6057899" y="1150122"/>
            <a:ext cx="2876199" cy="3230299"/>
            <a:chOff x="5607395" y="1077275"/>
            <a:chExt cx="3052668" cy="3230299"/>
          </a:xfrm>
        </p:grpSpPr>
        <p:pic>
          <p:nvPicPr>
            <p:cNvPr id="262" name="Google Shape;262;p39"/>
            <p:cNvPicPr preferRelativeResize="0"/>
            <p:nvPr/>
          </p:nvPicPr>
          <p:blipFill>
            <a:blip r:embed="rId3">
              <a:alphaModFix/>
            </a:blip>
            <a:stretch>
              <a:fillRect/>
            </a:stretch>
          </p:blipFill>
          <p:spPr>
            <a:xfrm rot="746446">
              <a:off x="5729408" y="1077275"/>
              <a:ext cx="2908737" cy="1634446"/>
            </a:xfrm>
            <a:prstGeom prst="rect">
              <a:avLst/>
            </a:prstGeom>
            <a:noFill/>
            <a:ln>
              <a:noFill/>
            </a:ln>
          </p:spPr>
        </p:pic>
        <p:pic>
          <p:nvPicPr>
            <p:cNvPr id="263" name="Google Shape;263;p39"/>
            <p:cNvPicPr preferRelativeResize="0"/>
            <p:nvPr/>
          </p:nvPicPr>
          <p:blipFill rotWithShape="1">
            <a:blip r:embed="rId4">
              <a:alphaModFix/>
            </a:blip>
            <a:srcRect/>
            <a:stretch/>
          </p:blipFill>
          <p:spPr>
            <a:xfrm rot="-1142673">
              <a:off x="5607395" y="2364978"/>
              <a:ext cx="3052668" cy="1715331"/>
            </a:xfrm>
            <a:prstGeom prst="rect">
              <a:avLst/>
            </a:prstGeom>
            <a:noFill/>
            <a:ln>
              <a:noFill/>
            </a:ln>
          </p:spPr>
        </p:pic>
        <p:pic>
          <p:nvPicPr>
            <p:cNvPr id="267" name="Google Shape;267;p39"/>
            <p:cNvPicPr preferRelativeResize="0"/>
            <p:nvPr/>
          </p:nvPicPr>
          <p:blipFill>
            <a:blip r:embed="rId5">
              <a:alphaModFix/>
            </a:blip>
            <a:stretch>
              <a:fillRect/>
            </a:stretch>
          </p:blipFill>
          <p:spPr>
            <a:xfrm>
              <a:off x="5936398" y="1357225"/>
              <a:ext cx="2023025" cy="2950349"/>
            </a:xfrm>
            <a:prstGeom prst="rect">
              <a:avLst/>
            </a:prstGeom>
            <a:noFill/>
            <a:ln>
              <a:noFill/>
            </a:ln>
          </p:spPr>
        </p:pic>
      </p:grpSp>
      <p:sp>
        <p:nvSpPr>
          <p:cNvPr id="9" name="TextBox 8">
            <a:extLst>
              <a:ext uri="{FF2B5EF4-FFF2-40B4-BE49-F238E27FC236}">
                <a16:creationId xmlns:a16="http://schemas.microsoft.com/office/drawing/2014/main" id="{145552F8-2B6F-D420-F309-A506400A28B7}"/>
              </a:ext>
            </a:extLst>
          </p:cNvPr>
          <p:cNvSpPr txBox="1"/>
          <p:nvPr/>
        </p:nvSpPr>
        <p:spPr>
          <a:xfrm>
            <a:off x="2542067" y="688709"/>
            <a:ext cx="1480787" cy="1107996"/>
          </a:xfrm>
          <a:prstGeom prst="rect">
            <a:avLst/>
          </a:prstGeom>
          <a:noFill/>
        </p:spPr>
        <p:txBody>
          <a:bodyPr wrap="square">
            <a:spAutoFit/>
          </a:bodyPr>
          <a:lstStyle/>
          <a:p>
            <a:pPr marL="0" lvl="0" indent="0" algn="ctr" rtl="0">
              <a:spcBef>
                <a:spcPts val="0"/>
              </a:spcBef>
              <a:spcAft>
                <a:spcPts val="0"/>
              </a:spcAft>
              <a:buNone/>
            </a:pPr>
            <a:r>
              <a:rPr lang="en" sz="6600" b="1">
                <a:solidFill>
                  <a:schemeClr val="bg2">
                    <a:lumMod val="75000"/>
                  </a:schemeClr>
                </a:solidFill>
                <a:latin typeface="+mj-lt"/>
                <a:ea typeface="ADLaM Display" panose="020F0502020204030204" pitchFamily="2" charset="0"/>
                <a:cs typeface="ADLaM Display" panose="020F0502020204030204" pitchFamily="2" charset="0"/>
              </a:rPr>
              <a:t>02</a:t>
            </a:r>
          </a:p>
        </p:txBody>
      </p:sp>
      <p:sp>
        <p:nvSpPr>
          <p:cNvPr id="10" name="TextBox 9">
            <a:extLst>
              <a:ext uri="{FF2B5EF4-FFF2-40B4-BE49-F238E27FC236}">
                <a16:creationId xmlns:a16="http://schemas.microsoft.com/office/drawing/2014/main" id="{5FBCCC90-D326-0511-3276-3C9F197776AC}"/>
              </a:ext>
            </a:extLst>
          </p:cNvPr>
          <p:cNvSpPr txBox="1"/>
          <p:nvPr/>
        </p:nvSpPr>
        <p:spPr>
          <a:xfrm>
            <a:off x="148926" y="1796705"/>
            <a:ext cx="6267071" cy="2217082"/>
          </a:xfrm>
          <a:prstGeom prst="rect">
            <a:avLst/>
          </a:prstGeom>
          <a:noFill/>
        </p:spPr>
        <p:txBody>
          <a:bodyPr wrap="square">
            <a:spAutoFit/>
          </a:bodyPr>
          <a:lstStyle/>
          <a:p>
            <a:pPr algn="ctr">
              <a:lnSpc>
                <a:spcPct val="150000"/>
              </a:lnSpc>
              <a:spcAft>
                <a:spcPts val="1000"/>
              </a:spcAft>
            </a:pPr>
            <a:r>
              <a:rPr lang="en-US" sz="3200" b="1">
                <a:latin typeface="+mn-lt"/>
                <a:ea typeface="Times New Roman" panose="02020603050405020304" pitchFamily="18" charset="0"/>
              </a:rPr>
              <a:t>NGUYÊN NHÂN, TÁC ĐỘNG CỦA SỰ SỤP ĐỔ TRẬT TỰ THẾ GIỚI HAI CỰC I-AN-TA</a:t>
            </a:r>
          </a:p>
        </p:txBody>
      </p:sp>
    </p:spTree>
    <p:extLst>
      <p:ext uri="{BB962C8B-B14F-4D97-AF65-F5344CB8AC3E}">
        <p14:creationId xmlns:p14="http://schemas.microsoft.com/office/powerpoint/2010/main" val="1216316387"/>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1285819" y="829697"/>
            <a:ext cx="6572361" cy="1045223"/>
          </a:xfrm>
          <a:prstGeom prst="rect">
            <a:avLst/>
          </a:prstGeom>
          <a:noFill/>
        </p:spPr>
        <p:txBody>
          <a:bodyPr wrap="square">
            <a:spAutoFit/>
          </a:bodyPr>
          <a:lstStyle/>
          <a:p>
            <a:pPr algn="ctr">
              <a:lnSpc>
                <a:spcPct val="150000"/>
              </a:lnSpc>
            </a:pPr>
            <a:r>
              <a:rPr lang="en-US" sz="2200" b="1" i="1">
                <a:solidFill>
                  <a:srgbClr val="C00000"/>
                </a:solidFill>
              </a:rPr>
              <a:t>Câu 7. </a:t>
            </a:r>
            <a:r>
              <a:rPr lang="vi-VN" sz="2200"/>
              <a:t>Mục tiêu cơ bản của cuộc Chiến tranh lạnh do Mỹ phát động (1947) là nhằm:</a:t>
            </a:r>
            <a:endParaRPr lang="en-US" sz="2200"/>
          </a:p>
        </p:txBody>
      </p:sp>
      <p:sp>
        <p:nvSpPr>
          <p:cNvPr id="5" name="Rectangle: Rounded Corners 4">
            <a:extLst>
              <a:ext uri="{FF2B5EF4-FFF2-40B4-BE49-F238E27FC236}">
                <a16:creationId xmlns:a16="http://schemas.microsoft.com/office/drawing/2014/main" id="{59035113-99D6-A85C-5B1B-DFB316BE6362}"/>
              </a:ext>
            </a:extLst>
          </p:cNvPr>
          <p:cNvSpPr/>
          <p:nvPr/>
        </p:nvSpPr>
        <p:spPr>
          <a:xfrm>
            <a:off x="1146115" y="2064876"/>
            <a:ext cx="3078656" cy="105976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Khống chế các nước tư bản đồng minh.</a:t>
            </a:r>
            <a:endParaRPr lang="en-US" sz="2000">
              <a:solidFill>
                <a:srgbClr val="000000"/>
              </a:solidFill>
            </a:endParaRPr>
          </a:p>
        </p:txBody>
      </p:sp>
      <p:sp>
        <p:nvSpPr>
          <p:cNvPr id="6" name="Rectangle: Rounded Corners 5">
            <a:extLst>
              <a:ext uri="{FF2B5EF4-FFF2-40B4-BE49-F238E27FC236}">
                <a16:creationId xmlns:a16="http://schemas.microsoft.com/office/drawing/2014/main" id="{46043795-31BB-0072-BF95-DD72E16EA33B}"/>
              </a:ext>
            </a:extLst>
          </p:cNvPr>
          <p:cNvSpPr/>
          <p:nvPr/>
        </p:nvSpPr>
        <p:spPr>
          <a:xfrm>
            <a:off x="4919229" y="2064876"/>
            <a:ext cx="3078656" cy="105976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Đàn áp phong trào giải phóng dân tộc.</a:t>
            </a:r>
            <a:endParaRPr lang="en-US" sz="2000">
              <a:solidFill>
                <a:srgbClr val="000000"/>
              </a:solidFill>
            </a:endParaRPr>
          </a:p>
        </p:txBody>
      </p:sp>
      <p:sp>
        <p:nvSpPr>
          <p:cNvPr id="7" name="Rectangle: Rounded Corners 6">
            <a:extLst>
              <a:ext uri="{FF2B5EF4-FFF2-40B4-BE49-F238E27FC236}">
                <a16:creationId xmlns:a16="http://schemas.microsoft.com/office/drawing/2014/main" id="{8E85B92B-DBAC-1774-EB02-C71DB1F658C6}"/>
              </a:ext>
            </a:extLst>
          </p:cNvPr>
          <p:cNvSpPr/>
          <p:nvPr/>
        </p:nvSpPr>
        <p:spPr>
          <a:xfrm>
            <a:off x="1146115" y="3399575"/>
            <a:ext cx="3078656" cy="105976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Phá hoại phong trào cộng sản quốc tế.</a:t>
            </a:r>
            <a:endParaRPr lang="en-US" sz="20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919229" y="3399575"/>
            <a:ext cx="3078656" cy="1059760"/>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Chống lại Liên Xô và các nước Đông Âu.</a:t>
            </a:r>
            <a:endParaRPr lang="en-US" sz="2000">
              <a:solidFill>
                <a:srgbClr val="000000"/>
              </a:solidFill>
            </a:endParaRP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4919229" y="3399575"/>
            <a:ext cx="3078656" cy="1059760"/>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Chống lại Liên Xô và các nước Đông Âu.</a:t>
            </a:r>
            <a:endParaRPr lang="en-US" sz="2000">
              <a:solidFill>
                <a:srgbClr val="000000"/>
              </a:solidFill>
            </a:endParaRPr>
          </a:p>
        </p:txBody>
      </p:sp>
      <p:sp>
        <p:nvSpPr>
          <p:cNvPr id="11" name="Multiplication Sign 10">
            <a:hlinkClick r:id="rId3" action="ppaction://hlinksldjump"/>
            <a:extLst>
              <a:ext uri="{FF2B5EF4-FFF2-40B4-BE49-F238E27FC236}">
                <a16:creationId xmlns:a16="http://schemas.microsoft.com/office/drawing/2014/main" id="{06634AD2-2AF3-19C6-875B-1B8566B238BA}"/>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705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872025" y="570405"/>
            <a:ext cx="7399949" cy="1045223"/>
          </a:xfrm>
          <a:prstGeom prst="rect">
            <a:avLst/>
          </a:prstGeom>
          <a:noFill/>
        </p:spPr>
        <p:txBody>
          <a:bodyPr wrap="square">
            <a:spAutoFit/>
          </a:bodyPr>
          <a:lstStyle/>
          <a:p>
            <a:pPr algn="ctr">
              <a:lnSpc>
                <a:spcPct val="150000"/>
              </a:lnSpc>
            </a:pPr>
            <a:r>
              <a:rPr lang="en-US" sz="2200" b="1" i="1">
                <a:solidFill>
                  <a:srgbClr val="C00000"/>
                </a:solidFill>
              </a:rPr>
              <a:t>Câu 8. </a:t>
            </a:r>
            <a:r>
              <a:rPr lang="vi-VN" sz="2200"/>
              <a:t>Biểu hiện của xu hướng hòa hoãn trong quan hệ quốc tế từ đầu những năm 70 của thế kỉ XX là: </a:t>
            </a:r>
            <a:endParaRPr lang="en-US" sz="2200"/>
          </a:p>
        </p:txBody>
      </p:sp>
      <p:sp>
        <p:nvSpPr>
          <p:cNvPr id="2" name="Rectangle: Rounded Corners 1">
            <a:extLst>
              <a:ext uri="{FF2B5EF4-FFF2-40B4-BE49-F238E27FC236}">
                <a16:creationId xmlns:a16="http://schemas.microsoft.com/office/drawing/2014/main" id="{5B29968E-0092-02CE-EDD7-97B8844CFBF5}"/>
              </a:ext>
            </a:extLst>
          </p:cNvPr>
          <p:cNvSpPr/>
          <p:nvPr/>
        </p:nvSpPr>
        <p:spPr>
          <a:xfrm>
            <a:off x="772510" y="1756428"/>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Liên Xô và Mỹ thỏa thuận bước đầu về hạn chế vũ khí chiến lược.</a:t>
            </a:r>
            <a:endParaRPr lang="en-US" sz="2000">
              <a:solidFill>
                <a:srgbClr val="000000"/>
              </a:solidFill>
            </a:endParaRPr>
          </a:p>
        </p:txBody>
      </p:sp>
      <p:sp>
        <p:nvSpPr>
          <p:cNvPr id="3" name="Rectangle: Rounded Corners 2">
            <a:extLst>
              <a:ext uri="{FF2B5EF4-FFF2-40B4-BE49-F238E27FC236}">
                <a16:creationId xmlns:a16="http://schemas.microsoft.com/office/drawing/2014/main" id="{47100269-69FE-1BFD-3140-868EBF5EF928}"/>
              </a:ext>
            </a:extLst>
          </p:cNvPr>
          <p:cNvSpPr/>
          <p:nvPr/>
        </p:nvSpPr>
        <p:spPr>
          <a:xfrm>
            <a:off x="4729660" y="1756428"/>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Các quốc gia độc lập lần lượt ra đời ở châu Á, châu Phi và khu vực Mỹ La-tinh.</a:t>
            </a:r>
            <a:endParaRPr lang="en-US" sz="2000">
              <a:solidFill>
                <a:srgbClr val="000000"/>
              </a:solidFill>
            </a:endParaRPr>
          </a:p>
        </p:txBody>
      </p:sp>
      <p:sp>
        <p:nvSpPr>
          <p:cNvPr id="11" name="Rectangle: Rounded Corners 10">
            <a:extLst>
              <a:ext uri="{FF2B5EF4-FFF2-40B4-BE49-F238E27FC236}">
                <a16:creationId xmlns:a16="http://schemas.microsoft.com/office/drawing/2014/main" id="{9293FF4E-B6A7-04D0-2E75-0F4F0A0D311C}"/>
              </a:ext>
            </a:extLst>
          </p:cNvPr>
          <p:cNvSpPr/>
          <p:nvPr/>
        </p:nvSpPr>
        <p:spPr>
          <a:xfrm>
            <a:off x="772510" y="3271164"/>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Các cuộc chiến tranh cục bộ diễn ra với sự ủng hộ của hai cực Mỹ và Liên Xô.</a:t>
            </a:r>
            <a:endParaRPr lang="en-US" sz="2000">
              <a:solidFill>
                <a:srgbClr val="000000"/>
              </a:solidFill>
            </a:endParaRPr>
          </a:p>
        </p:txBody>
      </p:sp>
      <p:sp>
        <p:nvSpPr>
          <p:cNvPr id="12" name="Rectangle: Rounded Corners 11">
            <a:extLst>
              <a:ext uri="{FF2B5EF4-FFF2-40B4-BE49-F238E27FC236}">
                <a16:creationId xmlns:a16="http://schemas.microsoft.com/office/drawing/2014/main" id="{220911CD-77D5-41EE-C8EC-DABADA0345BB}"/>
              </a:ext>
            </a:extLst>
          </p:cNvPr>
          <p:cNvSpPr/>
          <p:nvPr/>
        </p:nvSpPr>
        <p:spPr>
          <a:xfrm>
            <a:off x="4729660" y="3271164"/>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Sự ra đời của các liên minh kinh tế - chính trị mang tính toàn cầu.</a:t>
            </a:r>
            <a:endParaRPr lang="en-US" sz="2000">
              <a:solidFill>
                <a:srgbClr val="000000"/>
              </a:solidFill>
            </a:endParaRPr>
          </a:p>
        </p:txBody>
      </p:sp>
      <p:sp>
        <p:nvSpPr>
          <p:cNvPr id="13" name="Rectangle: Rounded Corners 12">
            <a:extLst>
              <a:ext uri="{FF2B5EF4-FFF2-40B4-BE49-F238E27FC236}">
                <a16:creationId xmlns:a16="http://schemas.microsoft.com/office/drawing/2014/main" id="{C92D954F-DAF4-BC69-7D55-DDA1D71847E3}"/>
              </a:ext>
            </a:extLst>
          </p:cNvPr>
          <p:cNvSpPr/>
          <p:nvPr/>
        </p:nvSpPr>
        <p:spPr>
          <a:xfrm>
            <a:off x="769779" y="1758363"/>
            <a:ext cx="3644561" cy="1318792"/>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Liên Xô và Mỹ thỏa thuận bước đầu về hạn chế vũ khí chiến lược.</a:t>
            </a:r>
            <a:endParaRPr lang="en-US" sz="2000">
              <a:solidFill>
                <a:srgbClr val="000000"/>
              </a:solidFill>
            </a:endParaRPr>
          </a:p>
        </p:txBody>
      </p:sp>
      <p:sp>
        <p:nvSpPr>
          <p:cNvPr id="5" name="Multiplication Sign 4">
            <a:hlinkClick r:id="rId3" action="ppaction://hlinksldjump"/>
            <a:extLst>
              <a:ext uri="{FF2B5EF4-FFF2-40B4-BE49-F238E27FC236}">
                <a16:creationId xmlns:a16="http://schemas.microsoft.com/office/drawing/2014/main" id="{53F2BA52-54FC-1237-4ECD-AF90364DD24E}"/>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4741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2" name="TextBox 1">
            <a:extLst>
              <a:ext uri="{FF2B5EF4-FFF2-40B4-BE49-F238E27FC236}">
                <a16:creationId xmlns:a16="http://schemas.microsoft.com/office/drawing/2014/main" id="{49F07E5E-4D83-F911-F672-12042254374A}"/>
              </a:ext>
            </a:extLst>
          </p:cNvPr>
          <p:cNvSpPr txBox="1"/>
          <p:nvPr/>
        </p:nvSpPr>
        <p:spPr>
          <a:xfrm>
            <a:off x="1066633" y="553544"/>
            <a:ext cx="7010734" cy="1045223"/>
          </a:xfrm>
          <a:prstGeom prst="rect">
            <a:avLst/>
          </a:prstGeom>
          <a:noFill/>
        </p:spPr>
        <p:txBody>
          <a:bodyPr wrap="square">
            <a:spAutoFit/>
          </a:bodyPr>
          <a:lstStyle/>
          <a:p>
            <a:pPr algn="ctr">
              <a:lnSpc>
                <a:spcPct val="150000"/>
              </a:lnSpc>
            </a:pPr>
            <a:r>
              <a:rPr lang="en-US" sz="2200" b="1" i="1">
                <a:solidFill>
                  <a:srgbClr val="C00000"/>
                </a:solidFill>
              </a:rPr>
              <a:t>Câu 9. </a:t>
            </a:r>
            <a:r>
              <a:rPr lang="vi-VN" sz="2200"/>
              <a:t>Sự kiện nào sau đây đã chấm dứt hoàn toàn sự tồn tại của Trật tự thế giới hai cực I-an-ta?</a:t>
            </a:r>
            <a:endParaRPr lang="en-US" sz="2200"/>
          </a:p>
        </p:txBody>
      </p:sp>
      <p:sp>
        <p:nvSpPr>
          <p:cNvPr id="3" name="Rectangle: Rounded Corners 2">
            <a:extLst>
              <a:ext uri="{FF2B5EF4-FFF2-40B4-BE49-F238E27FC236}">
                <a16:creationId xmlns:a16="http://schemas.microsoft.com/office/drawing/2014/main" id="{0B476885-93DA-0F6D-89C3-ED624BA9C69D}"/>
              </a:ext>
            </a:extLst>
          </p:cNvPr>
          <p:cNvSpPr/>
          <p:nvPr/>
        </p:nvSpPr>
        <p:spPr>
          <a:xfrm>
            <a:off x="772510" y="1756428"/>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Liên Xô và Mỹ kí Hiệp ước hạn chế vũ khí chiến lược (SALT1).</a:t>
            </a:r>
            <a:endParaRPr lang="en-US" sz="2000">
              <a:solidFill>
                <a:srgbClr val="000000"/>
              </a:solidFill>
            </a:endParaRPr>
          </a:p>
        </p:txBody>
      </p:sp>
      <p:sp>
        <p:nvSpPr>
          <p:cNvPr id="11" name="Rectangle: Rounded Corners 10">
            <a:extLst>
              <a:ext uri="{FF2B5EF4-FFF2-40B4-BE49-F238E27FC236}">
                <a16:creationId xmlns:a16="http://schemas.microsoft.com/office/drawing/2014/main" id="{81256628-5961-59AD-B980-7982E7C508CC}"/>
              </a:ext>
            </a:extLst>
          </p:cNvPr>
          <p:cNvSpPr/>
          <p:nvPr/>
        </p:nvSpPr>
        <p:spPr>
          <a:xfrm>
            <a:off x="4729660" y="1756428"/>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Tổng thống Mỹ R. Ních-xơn sang thăm Trung Quốc.</a:t>
            </a:r>
            <a:endParaRPr lang="en-US" sz="2000">
              <a:solidFill>
                <a:srgbClr val="000000"/>
              </a:solidFill>
            </a:endParaRPr>
          </a:p>
        </p:txBody>
      </p:sp>
      <p:sp>
        <p:nvSpPr>
          <p:cNvPr id="12" name="Rectangle: Rounded Corners 11">
            <a:extLst>
              <a:ext uri="{FF2B5EF4-FFF2-40B4-BE49-F238E27FC236}">
                <a16:creationId xmlns:a16="http://schemas.microsoft.com/office/drawing/2014/main" id="{2FE2700D-EA88-F3DB-E568-CB54AB4CF9F0}"/>
              </a:ext>
            </a:extLst>
          </p:cNvPr>
          <p:cNvSpPr/>
          <p:nvPr/>
        </p:nvSpPr>
        <p:spPr>
          <a:xfrm>
            <a:off x="772510" y="3271164"/>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Các cuộc chiến tranh cục bộ diễn ra với sự ủng hộ của hai cực Mỹ và Liên Xô. </a:t>
            </a:r>
            <a:endParaRPr lang="en-US" sz="2000">
              <a:solidFill>
                <a:srgbClr val="000000"/>
              </a:solidFill>
            </a:endParaRPr>
          </a:p>
        </p:txBody>
      </p:sp>
      <p:sp>
        <p:nvSpPr>
          <p:cNvPr id="13" name="Rectangle: Rounded Corners 12">
            <a:extLst>
              <a:ext uri="{FF2B5EF4-FFF2-40B4-BE49-F238E27FC236}">
                <a16:creationId xmlns:a16="http://schemas.microsoft.com/office/drawing/2014/main" id="{D5CD73CB-8F7E-9F1A-76A9-D95C4BC8969A}"/>
              </a:ext>
            </a:extLst>
          </p:cNvPr>
          <p:cNvSpPr/>
          <p:nvPr/>
        </p:nvSpPr>
        <p:spPr>
          <a:xfrm>
            <a:off x="4729660" y="3271164"/>
            <a:ext cx="3644561" cy="1318792"/>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Sự tan rã của Liên Xô </a:t>
            </a:r>
            <a:endParaRPr lang="en-US" sz="2000">
              <a:solidFill>
                <a:srgbClr val="000000"/>
              </a:solidFill>
            </a:endParaRPr>
          </a:p>
          <a:p>
            <a:pPr algn="ctr">
              <a:lnSpc>
                <a:spcPct val="150000"/>
              </a:lnSpc>
            </a:pPr>
            <a:r>
              <a:rPr lang="vi-VN" sz="2000">
                <a:solidFill>
                  <a:srgbClr val="000000"/>
                </a:solidFill>
              </a:rPr>
              <a:t>năm 1991. </a:t>
            </a:r>
            <a:endParaRPr lang="en-US" sz="2000">
              <a:solidFill>
                <a:srgbClr val="000000"/>
              </a:solidFill>
            </a:endParaRPr>
          </a:p>
        </p:txBody>
      </p:sp>
      <p:sp>
        <p:nvSpPr>
          <p:cNvPr id="14" name="Rectangle: Rounded Corners 13">
            <a:extLst>
              <a:ext uri="{FF2B5EF4-FFF2-40B4-BE49-F238E27FC236}">
                <a16:creationId xmlns:a16="http://schemas.microsoft.com/office/drawing/2014/main" id="{EBDB5010-D92E-2E1F-AA9F-E7D46F20E4DE}"/>
              </a:ext>
            </a:extLst>
          </p:cNvPr>
          <p:cNvSpPr/>
          <p:nvPr/>
        </p:nvSpPr>
        <p:spPr>
          <a:xfrm>
            <a:off x="4729659" y="3271164"/>
            <a:ext cx="3644561" cy="1318792"/>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Sự tan rã của Liên Xô </a:t>
            </a:r>
            <a:endParaRPr lang="en-US" sz="2000">
              <a:solidFill>
                <a:srgbClr val="000000"/>
              </a:solidFill>
            </a:endParaRPr>
          </a:p>
          <a:p>
            <a:pPr algn="ctr">
              <a:lnSpc>
                <a:spcPct val="150000"/>
              </a:lnSpc>
            </a:pPr>
            <a:r>
              <a:rPr lang="vi-VN" sz="2000">
                <a:solidFill>
                  <a:srgbClr val="000000"/>
                </a:solidFill>
              </a:rPr>
              <a:t>năm 1991. </a:t>
            </a:r>
            <a:endParaRPr lang="en-US" sz="2000">
              <a:solidFill>
                <a:srgbClr val="000000"/>
              </a:solidFill>
            </a:endParaRPr>
          </a:p>
        </p:txBody>
      </p:sp>
      <p:sp>
        <p:nvSpPr>
          <p:cNvPr id="15" name="Multiplication Sign 14">
            <a:hlinkClick r:id="rId3" action="ppaction://hlinksldjump"/>
            <a:extLst>
              <a:ext uri="{FF2B5EF4-FFF2-40B4-BE49-F238E27FC236}">
                <a16:creationId xmlns:a16="http://schemas.microsoft.com/office/drawing/2014/main" id="{EA0C9777-75A0-6E15-45F8-FF2E64277A78}"/>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181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4" name="TextBox 3">
            <a:extLst>
              <a:ext uri="{FF2B5EF4-FFF2-40B4-BE49-F238E27FC236}">
                <a16:creationId xmlns:a16="http://schemas.microsoft.com/office/drawing/2014/main" id="{670E6296-4A29-9121-49D5-CC67C3D1B4B3}"/>
              </a:ext>
            </a:extLst>
          </p:cNvPr>
          <p:cNvSpPr txBox="1"/>
          <p:nvPr/>
        </p:nvSpPr>
        <p:spPr>
          <a:xfrm>
            <a:off x="353892" y="719383"/>
            <a:ext cx="8436215" cy="537391"/>
          </a:xfrm>
          <a:prstGeom prst="rect">
            <a:avLst/>
          </a:prstGeom>
          <a:noFill/>
        </p:spPr>
        <p:txBody>
          <a:bodyPr wrap="square">
            <a:spAutoFit/>
          </a:bodyPr>
          <a:lstStyle/>
          <a:p>
            <a:pPr algn="ctr">
              <a:lnSpc>
                <a:spcPct val="150000"/>
              </a:lnSpc>
            </a:pPr>
            <a:r>
              <a:rPr lang="en-US" sz="2200" b="1" i="1">
                <a:solidFill>
                  <a:srgbClr val="C00000"/>
                </a:solidFill>
              </a:rPr>
              <a:t>Câu 10. </a:t>
            </a:r>
            <a:r>
              <a:rPr lang="vi-VN" sz="2200"/>
              <a:t>Bản chất của cuộc Chiến tranh lạnh do Mỹ phát động là:</a:t>
            </a:r>
            <a:endParaRPr lang="en-US" sz="2200"/>
          </a:p>
        </p:txBody>
      </p:sp>
      <p:sp>
        <p:nvSpPr>
          <p:cNvPr id="5" name="Rectangle: Rounded Corners 4">
            <a:extLst>
              <a:ext uri="{FF2B5EF4-FFF2-40B4-BE49-F238E27FC236}">
                <a16:creationId xmlns:a16="http://schemas.microsoft.com/office/drawing/2014/main" id="{59035113-99D6-A85C-5B1B-DFB316BE6362}"/>
              </a:ext>
            </a:extLst>
          </p:cNvPr>
          <p:cNvSpPr/>
          <p:nvPr/>
        </p:nvSpPr>
        <p:spPr>
          <a:xfrm>
            <a:off x="614855" y="1421760"/>
            <a:ext cx="3800851"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A. Tăng cường chạy đua vũ trang, thành lập liên minh quân sự, khiến cho thế giới luôn căng thẳng.</a:t>
            </a:r>
            <a:endParaRPr lang="en-US" sz="1800">
              <a:solidFill>
                <a:srgbClr val="000000"/>
              </a:solidFill>
            </a:endParaRPr>
          </a:p>
        </p:txBody>
      </p:sp>
      <p:sp>
        <p:nvSpPr>
          <p:cNvPr id="6" name="Rectangle: Rounded Corners 5">
            <a:extLst>
              <a:ext uri="{FF2B5EF4-FFF2-40B4-BE49-F238E27FC236}">
                <a16:creationId xmlns:a16="http://schemas.microsoft.com/office/drawing/2014/main" id="{46043795-31BB-0072-BF95-DD72E16EA33B}"/>
              </a:ext>
            </a:extLst>
          </p:cNvPr>
          <p:cNvSpPr/>
          <p:nvPr/>
        </p:nvSpPr>
        <p:spPr>
          <a:xfrm>
            <a:off x="4728295" y="1421760"/>
            <a:ext cx="3800850"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B. Chuẩn bị tiềm lực để phát động cuộc chiến tranh thế giới mới.</a:t>
            </a:r>
            <a:endParaRPr lang="en-US" sz="1800">
              <a:solidFill>
                <a:srgbClr val="000000"/>
              </a:solidFill>
            </a:endParaRPr>
          </a:p>
        </p:txBody>
      </p:sp>
      <p:sp>
        <p:nvSpPr>
          <p:cNvPr id="7" name="Rectangle: Rounded Corners 6">
            <a:extLst>
              <a:ext uri="{FF2B5EF4-FFF2-40B4-BE49-F238E27FC236}">
                <a16:creationId xmlns:a16="http://schemas.microsoft.com/office/drawing/2014/main" id="{8E85B92B-DBAC-1774-EB02-C71DB1F658C6}"/>
              </a:ext>
            </a:extLst>
          </p:cNvPr>
          <p:cNvSpPr/>
          <p:nvPr/>
        </p:nvSpPr>
        <p:spPr>
          <a:xfrm>
            <a:off x="614855" y="3098160"/>
            <a:ext cx="3800851"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C. Tổ chức cuộc chiến tranh trực tiếp giữa hai siêu cường Mỹ và Liên Xô.</a:t>
            </a:r>
            <a:endParaRPr lang="en-US" sz="1800">
              <a:solidFill>
                <a:srgbClr val="000000"/>
              </a:solidFill>
            </a:endParaRPr>
          </a:p>
        </p:txBody>
      </p:sp>
      <p:sp>
        <p:nvSpPr>
          <p:cNvPr id="8" name="Rectangle: Rounded Corners 7">
            <a:extLst>
              <a:ext uri="{FF2B5EF4-FFF2-40B4-BE49-F238E27FC236}">
                <a16:creationId xmlns:a16="http://schemas.microsoft.com/office/drawing/2014/main" id="{D59F1B13-42F8-1A40-A04A-DE2A8985E663}"/>
              </a:ext>
            </a:extLst>
          </p:cNvPr>
          <p:cNvSpPr/>
          <p:nvPr/>
        </p:nvSpPr>
        <p:spPr>
          <a:xfrm>
            <a:off x="4728295" y="3098160"/>
            <a:ext cx="3800850" cy="1480457"/>
          </a:xfrm>
          <a:prstGeom prst="roundRect">
            <a:avLst>
              <a:gd name="adj" fmla="val 9755"/>
            </a:avLst>
          </a:prstGeom>
          <a:solidFill>
            <a:srgbClr val="FFFFFF"/>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D. Sự đối đầu trực tiếp Mỹ và Liên Xô trên lĩnh vực kinh tế, văn hóa. </a:t>
            </a:r>
            <a:endParaRPr lang="en-US" sz="1800">
              <a:solidFill>
                <a:srgbClr val="000000"/>
              </a:solidFill>
            </a:endParaRPr>
          </a:p>
        </p:txBody>
      </p:sp>
      <p:sp>
        <p:nvSpPr>
          <p:cNvPr id="9" name="Rectangle: Rounded Corners 8">
            <a:extLst>
              <a:ext uri="{FF2B5EF4-FFF2-40B4-BE49-F238E27FC236}">
                <a16:creationId xmlns:a16="http://schemas.microsoft.com/office/drawing/2014/main" id="{922104F9-9409-1B4E-59D6-2D5AE02A85D7}"/>
              </a:ext>
            </a:extLst>
          </p:cNvPr>
          <p:cNvSpPr/>
          <p:nvPr/>
        </p:nvSpPr>
        <p:spPr>
          <a:xfrm>
            <a:off x="614854" y="1421759"/>
            <a:ext cx="3800849" cy="1480457"/>
          </a:xfrm>
          <a:prstGeom prst="roundRect">
            <a:avLst>
              <a:gd name="adj" fmla="val 9755"/>
            </a:avLst>
          </a:prstGeom>
          <a:solidFill>
            <a:srgbClr val="EDC1B1"/>
          </a:solidFill>
          <a:ln>
            <a:solidFill>
              <a:schemeClr val="accent6">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A. Tăng cường chạy đua vũ trang, thành lập liên minh quân sự, khiến cho thế giới luôn căng thẳng.</a:t>
            </a:r>
            <a:endParaRPr lang="en-US" sz="1800">
              <a:solidFill>
                <a:srgbClr val="000000"/>
              </a:solidFill>
            </a:endParaRPr>
          </a:p>
        </p:txBody>
      </p:sp>
      <p:sp>
        <p:nvSpPr>
          <p:cNvPr id="2" name="Multiplication Sign 1">
            <a:hlinkClick r:id="rId3" action="ppaction://hlinksldjump"/>
            <a:extLst>
              <a:ext uri="{FF2B5EF4-FFF2-40B4-BE49-F238E27FC236}">
                <a16:creationId xmlns:a16="http://schemas.microsoft.com/office/drawing/2014/main" id="{CB8042CE-10C3-334E-6C87-A56B2C1ADCEE}"/>
              </a:ext>
            </a:extLst>
          </p:cNvPr>
          <p:cNvSpPr/>
          <p:nvPr/>
        </p:nvSpPr>
        <p:spPr>
          <a:xfrm>
            <a:off x="8294400" y="-101019"/>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3107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950E05-684D-308E-6FFF-1341ACA8AABB}"/>
              </a:ext>
            </a:extLst>
          </p:cNvPr>
          <p:cNvGrpSpPr/>
          <p:nvPr/>
        </p:nvGrpSpPr>
        <p:grpSpPr>
          <a:xfrm>
            <a:off x="369814" y="318275"/>
            <a:ext cx="8404369" cy="783503"/>
            <a:chOff x="484798" y="453186"/>
            <a:chExt cx="8404369" cy="783503"/>
          </a:xfrm>
        </p:grpSpPr>
        <p:sp>
          <p:nvSpPr>
            <p:cNvPr id="4" name="Rectangle: Rounded Corners 3">
              <a:extLst>
                <a:ext uri="{FF2B5EF4-FFF2-40B4-BE49-F238E27FC236}">
                  <a16:creationId xmlns:a16="http://schemas.microsoft.com/office/drawing/2014/main" id="{7C030B62-E51C-21B8-06F9-757281F3DB0D}"/>
                </a:ext>
              </a:extLst>
            </p:cNvPr>
            <p:cNvSpPr/>
            <p:nvPr/>
          </p:nvSpPr>
          <p:spPr>
            <a:xfrm>
              <a:off x="786984" y="453186"/>
              <a:ext cx="8102183" cy="783503"/>
            </a:xfrm>
            <a:prstGeom prst="roundRect">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Câu 11. </a:t>
              </a: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Đọc đoạn tư liệu sau đây, trong mỗi ý A, B, C, D, </a:t>
              </a:r>
              <a:endParaRPr kumimoji="0" lang="en-US"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chọn đúng hoặc sai:</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pic>
          <p:nvPicPr>
            <p:cNvPr id="3" name="Picture 13">
              <a:extLst>
                <a:ext uri="{FF2B5EF4-FFF2-40B4-BE49-F238E27FC236}">
                  <a16:creationId xmlns:a16="http://schemas.microsoft.com/office/drawing/2014/main" id="{EB44DC58-4096-401B-9BF0-7F20B2D18F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4798" y="453186"/>
              <a:ext cx="482068" cy="757536"/>
            </a:xfrm>
            <a:prstGeom prst="rect">
              <a:avLst/>
            </a:prstGeom>
          </p:spPr>
        </p:pic>
      </p:grpSp>
      <p:sp>
        <p:nvSpPr>
          <p:cNvPr id="7" name="TextBox 6">
            <a:extLst>
              <a:ext uri="{FF2B5EF4-FFF2-40B4-BE49-F238E27FC236}">
                <a16:creationId xmlns:a16="http://schemas.microsoft.com/office/drawing/2014/main" id="{A075923B-9DB7-D7ED-83EC-6F27DAAD38B3}"/>
              </a:ext>
            </a:extLst>
          </p:cNvPr>
          <p:cNvSpPr txBox="1"/>
          <p:nvPr/>
        </p:nvSpPr>
        <p:spPr>
          <a:xfrm>
            <a:off x="416467" y="1223393"/>
            <a:ext cx="8311065" cy="3745705"/>
          </a:xfrm>
          <a:prstGeom prst="rect">
            <a:avLst/>
          </a:prstGeom>
          <a:noFill/>
        </p:spPr>
        <p:txBody>
          <a:bodyPr wrap="square">
            <a:spAutoFit/>
          </a:bodyPr>
          <a:lstStyle/>
          <a:p>
            <a:pPr algn="just">
              <a:lnSpc>
                <a:spcPct val="150000"/>
              </a:lnSpc>
            </a:pPr>
            <a:r>
              <a:rPr lang="vi-VN" sz="2000" i="1">
                <a:latin typeface="Arial" panose="020B0604020202020204" pitchFamily="34" charset="0"/>
                <a:cs typeface="Arial" panose="020B0604020202020204" pitchFamily="34" charset="0"/>
              </a:rPr>
              <a:t>“</a:t>
            </a:r>
            <a:r>
              <a:rPr lang="vi-VN" sz="2200" i="1">
                <a:latin typeface="Arial" panose="020B0604020202020204" pitchFamily="34" charset="0"/>
                <a:cs typeface="Arial" panose="020B0604020202020204" pitchFamily="34" charset="0"/>
              </a:rPr>
              <a:t>Những quyết định của Hội nghị cấp cao I-an-ta tháng 2/1945 đã trở thành những khuôn khổ của trật tự thế giới mới, từng bước được thiết lập trong những năm 1945 – 1947 sau khi chiến tranh kết thúc, thường được gọi là “Trật tự hai cực I-an-ta” (hai cực chỉ Mỹ và Liên Xô phân chia nhau phạm vi thế lực trên cơ sở thỏa thuận của Hội nghị I-an-ta)”.</a:t>
            </a:r>
            <a:endParaRPr lang="en-US" sz="2200">
              <a:latin typeface="Arial" panose="020B0604020202020204" pitchFamily="34" charset="0"/>
              <a:cs typeface="Arial" panose="020B0604020202020204" pitchFamily="34" charset="0"/>
            </a:endParaRPr>
          </a:p>
          <a:p>
            <a:pPr algn="r">
              <a:lnSpc>
                <a:spcPct val="150000"/>
              </a:lnSpc>
            </a:pPr>
            <a:r>
              <a:rPr lang="vi-VN">
                <a:latin typeface="Arial" panose="020B0604020202020204" pitchFamily="34" charset="0"/>
                <a:cs typeface="Arial" panose="020B0604020202020204" pitchFamily="34" charset="0"/>
              </a:rPr>
              <a:t>(Nguyễn Anh Thái (Chủ biên), Lịch sử thế giới hiện đại, </a:t>
            </a:r>
          </a:p>
          <a:p>
            <a:pPr algn="r">
              <a:lnSpc>
                <a:spcPct val="150000"/>
              </a:lnSpc>
            </a:pPr>
            <a:r>
              <a:rPr lang="vi-VN">
                <a:latin typeface="Arial" panose="020B0604020202020204" pitchFamily="34" charset="0"/>
                <a:cs typeface="Arial" panose="020B0604020202020204" pitchFamily="34" charset="0"/>
              </a:rPr>
              <a:t>NXB Giáo dục Việt Nam, Hà Nội, 2021, tr.224)</a:t>
            </a:r>
          </a:p>
        </p:txBody>
      </p:sp>
    </p:spTree>
    <p:extLst>
      <p:ext uri="{BB962C8B-B14F-4D97-AF65-F5344CB8AC3E}">
        <p14:creationId xmlns:p14="http://schemas.microsoft.com/office/powerpoint/2010/main" val="28388494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96AE46-C2A6-4075-767A-A484CDE54679}"/>
              </a:ext>
            </a:extLst>
          </p:cNvPr>
          <p:cNvSpPr/>
          <p:nvPr/>
        </p:nvSpPr>
        <p:spPr>
          <a:xfrm>
            <a:off x="253047" y="149773"/>
            <a:ext cx="7454037" cy="1318326"/>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2000">
                <a:solidFill>
                  <a:srgbClr val="0D0D0D"/>
                </a:solidFill>
                <a:ea typeface="Times New Roman" panose="02020603050405020304" pitchFamily="18" charset="0"/>
              </a:rPr>
              <a:t>A. Những quyết định của Hội nghị I-an-ta đã xác lập cục diện hai cực, hai phe tư bản chủ nghĩa và xã hội chủ nghĩa trong quan hệ quốc tế.</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sp>
        <p:nvSpPr>
          <p:cNvPr id="4" name="Rectangle: Rounded Corners 3">
            <a:extLst>
              <a:ext uri="{FF2B5EF4-FFF2-40B4-BE49-F238E27FC236}">
                <a16:creationId xmlns:a16="http://schemas.microsoft.com/office/drawing/2014/main" id="{513CC033-2B81-C6CC-3631-CFC3DA37A38C}"/>
              </a:ext>
            </a:extLst>
          </p:cNvPr>
          <p:cNvSpPr/>
          <p:nvPr/>
        </p:nvSpPr>
        <p:spPr>
          <a:xfrm>
            <a:off x="253047" y="1569908"/>
            <a:ext cx="7454037" cy="1318326"/>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2000">
                <a:solidFill>
                  <a:srgbClr val="0D0D0D"/>
                </a:solidFill>
                <a:ea typeface="Times New Roman" panose="02020603050405020304" pitchFamily="18" charset="0"/>
              </a:rPr>
              <a:t>B. Tác động quan trọng nhất của Hội nghị I-an-ta đến quan hệ quốc tế xuất phát từ sự phân chia phạm vi thế lực của Mỹ và Liên Xô.</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sp>
        <p:nvSpPr>
          <p:cNvPr id="5" name="Rectangle: Rounded Corners 4">
            <a:extLst>
              <a:ext uri="{FF2B5EF4-FFF2-40B4-BE49-F238E27FC236}">
                <a16:creationId xmlns:a16="http://schemas.microsoft.com/office/drawing/2014/main" id="{61E50C5E-2648-DCCD-B4A6-E480E3B44B27}"/>
              </a:ext>
            </a:extLst>
          </p:cNvPr>
          <p:cNvSpPr/>
          <p:nvPr/>
        </p:nvSpPr>
        <p:spPr>
          <a:xfrm>
            <a:off x="253047" y="2996600"/>
            <a:ext cx="7454037" cy="9443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2000">
                <a:solidFill>
                  <a:srgbClr val="0D0D0D"/>
                </a:solidFill>
                <a:ea typeface="Times New Roman" panose="02020603050405020304" pitchFamily="18" charset="0"/>
              </a:rPr>
              <a:t>C. Hội nghị cấp cao diễn ra sau khi Chiến tranh thế giới thứ hai kết thúc.</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sp>
        <p:nvSpPr>
          <p:cNvPr id="6" name="Rectangle: Rounded Corners 5">
            <a:extLst>
              <a:ext uri="{FF2B5EF4-FFF2-40B4-BE49-F238E27FC236}">
                <a16:creationId xmlns:a16="http://schemas.microsoft.com/office/drawing/2014/main" id="{8403BAD2-EA55-B137-6B31-EB09408441BF}"/>
              </a:ext>
            </a:extLst>
          </p:cNvPr>
          <p:cNvSpPr/>
          <p:nvPr/>
        </p:nvSpPr>
        <p:spPr>
          <a:xfrm>
            <a:off x="253047" y="4049347"/>
            <a:ext cx="7454037" cy="94438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2000">
                <a:solidFill>
                  <a:srgbClr val="0D0D0D"/>
                </a:solidFill>
                <a:ea typeface="Times New Roman" panose="02020603050405020304" pitchFamily="18" charset="0"/>
              </a:rPr>
              <a:t>D. Đoạn tư liệu đánh giá tác động của Hội nghị I-an-ta đến khuôn khổ trật tự thế giới sau Chiến tranh thế giới thứ hai. </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sp>
        <p:nvSpPr>
          <p:cNvPr id="7" name="Rectangle: Rounded Corners 6">
            <a:extLst>
              <a:ext uri="{FF2B5EF4-FFF2-40B4-BE49-F238E27FC236}">
                <a16:creationId xmlns:a16="http://schemas.microsoft.com/office/drawing/2014/main" id="{9FB34E4C-78A2-CF01-E5B2-5CFD4D1C1DFB}"/>
              </a:ext>
            </a:extLst>
          </p:cNvPr>
          <p:cNvSpPr/>
          <p:nvPr/>
        </p:nvSpPr>
        <p:spPr>
          <a:xfrm>
            <a:off x="7881257" y="149773"/>
            <a:ext cx="1009696" cy="1318326"/>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72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Wingdings" panose="05000000000000000000" pitchFamily="2" charset="2"/>
              </a:rPr>
              <a:t></a:t>
            </a:r>
            <a:endParaRPr kumimoji="0" lang="en-US" sz="72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Arial"/>
            </a:endParaRPr>
          </a:p>
        </p:txBody>
      </p:sp>
      <p:sp>
        <p:nvSpPr>
          <p:cNvPr id="8" name="Rectangle: Rounded Corners 7">
            <a:extLst>
              <a:ext uri="{FF2B5EF4-FFF2-40B4-BE49-F238E27FC236}">
                <a16:creationId xmlns:a16="http://schemas.microsoft.com/office/drawing/2014/main" id="{F72C5D8C-AAC4-D2D0-95A1-89F32DD9921B}"/>
              </a:ext>
            </a:extLst>
          </p:cNvPr>
          <p:cNvSpPr/>
          <p:nvPr/>
        </p:nvSpPr>
        <p:spPr>
          <a:xfrm>
            <a:off x="7881257" y="1565848"/>
            <a:ext cx="1009696" cy="1318325"/>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00B050"/>
                </a:solidFill>
                <a:ea typeface="Calibri" panose="020F0502020204030204" pitchFamily="34" charset="0"/>
                <a:sym typeface="Wingdings" panose="05000000000000000000" pitchFamily="2" charset="2"/>
              </a:rPr>
              <a:t></a:t>
            </a:r>
            <a:endParaRPr lang="en-US" sz="7200">
              <a:solidFill>
                <a:srgbClr val="00B050"/>
              </a:solidFill>
              <a:ea typeface="Calibri" panose="020F0502020204030204" pitchFamily="34" charset="0"/>
            </a:endParaRPr>
          </a:p>
        </p:txBody>
      </p:sp>
      <p:sp>
        <p:nvSpPr>
          <p:cNvPr id="9" name="Rectangle: Rounded Corners 8">
            <a:extLst>
              <a:ext uri="{FF2B5EF4-FFF2-40B4-BE49-F238E27FC236}">
                <a16:creationId xmlns:a16="http://schemas.microsoft.com/office/drawing/2014/main" id="{95215160-04B1-2941-9040-2D7471F5CB58}"/>
              </a:ext>
            </a:extLst>
          </p:cNvPr>
          <p:cNvSpPr/>
          <p:nvPr/>
        </p:nvSpPr>
        <p:spPr>
          <a:xfrm>
            <a:off x="7881257" y="2996600"/>
            <a:ext cx="1009696" cy="9443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FF0000"/>
                </a:solidFill>
                <a:ea typeface="Calibri" panose="020F0502020204030204" pitchFamily="34" charset="0"/>
                <a:sym typeface="Wingdings" panose="05000000000000000000" pitchFamily="2" charset="2"/>
              </a:rPr>
              <a:t></a:t>
            </a:r>
            <a:endParaRPr lang="en-US" sz="7200">
              <a:solidFill>
                <a:srgbClr val="FF0000"/>
              </a:solidFill>
              <a:ea typeface="Calibri" panose="020F0502020204030204" pitchFamily="34" charset="0"/>
            </a:endParaRPr>
          </a:p>
        </p:txBody>
      </p:sp>
      <p:sp>
        <p:nvSpPr>
          <p:cNvPr id="10" name="Rectangle: Rounded Corners 9">
            <a:extLst>
              <a:ext uri="{FF2B5EF4-FFF2-40B4-BE49-F238E27FC236}">
                <a16:creationId xmlns:a16="http://schemas.microsoft.com/office/drawing/2014/main" id="{1FF20532-5502-3231-AA88-EAC1F6AB28C2}"/>
              </a:ext>
            </a:extLst>
          </p:cNvPr>
          <p:cNvSpPr/>
          <p:nvPr/>
        </p:nvSpPr>
        <p:spPr>
          <a:xfrm>
            <a:off x="7881257" y="4049347"/>
            <a:ext cx="1009696" cy="94438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72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Wingdings" panose="05000000000000000000" pitchFamily="2" charset="2"/>
              </a:rPr>
              <a:t></a:t>
            </a:r>
            <a:endParaRPr kumimoji="0" lang="en-US" sz="7200" b="0" i="0" u="none" strike="noStrike" kern="0" cap="none" spc="0" normalizeH="0" baseline="0" noProof="0">
              <a:ln>
                <a:noFill/>
              </a:ln>
              <a:solidFill>
                <a:srgbClr val="00B050"/>
              </a:solidFill>
              <a:effectLst/>
              <a:uLnTx/>
              <a:uFillTx/>
              <a:latin typeface="Arial"/>
              <a:ea typeface="Calibri" panose="020F0502020204030204" pitchFamily="34" charset="0"/>
              <a:cs typeface="+mn-cs"/>
              <a:sym typeface="Arial"/>
            </a:endParaRPr>
          </a:p>
        </p:txBody>
      </p:sp>
    </p:spTree>
    <p:extLst>
      <p:ext uri="{BB962C8B-B14F-4D97-AF65-F5344CB8AC3E}">
        <p14:creationId xmlns:p14="http://schemas.microsoft.com/office/powerpoint/2010/main" val="38215772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4*#ppt_w"/>
                                          </p:val>
                                        </p:tav>
                                        <p:tav tm="100000">
                                          <p:val>
                                            <p:strVal val="#ppt_w"/>
                                          </p:val>
                                        </p:tav>
                                      </p:tavLst>
                                    </p:anim>
                                    <p:anim calcmode="lin" valueType="num">
                                      <p:cBhvr>
                                        <p:cTn id="28"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strVal val="4*#ppt_w"/>
                                          </p:val>
                                        </p:tav>
                                        <p:tav tm="100000">
                                          <p:val>
                                            <p:strVal val="#ppt_w"/>
                                          </p:val>
                                        </p:tav>
                                      </p:tavLst>
                                    </p:anim>
                                    <p:anim calcmode="lin" valueType="num">
                                      <p:cBhvr>
                                        <p:cTn id="40"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950E05-684D-308E-6FFF-1341ACA8AABB}"/>
              </a:ext>
            </a:extLst>
          </p:cNvPr>
          <p:cNvGrpSpPr/>
          <p:nvPr/>
        </p:nvGrpSpPr>
        <p:grpSpPr>
          <a:xfrm>
            <a:off x="369815" y="710854"/>
            <a:ext cx="8404369" cy="783503"/>
            <a:chOff x="484798" y="453186"/>
            <a:chExt cx="8404369" cy="783503"/>
          </a:xfrm>
        </p:grpSpPr>
        <p:sp>
          <p:nvSpPr>
            <p:cNvPr id="4" name="Rectangle: Rounded Corners 3">
              <a:extLst>
                <a:ext uri="{FF2B5EF4-FFF2-40B4-BE49-F238E27FC236}">
                  <a16:creationId xmlns:a16="http://schemas.microsoft.com/office/drawing/2014/main" id="{7C030B62-E51C-21B8-06F9-757281F3DB0D}"/>
                </a:ext>
              </a:extLst>
            </p:cNvPr>
            <p:cNvSpPr/>
            <p:nvPr/>
          </p:nvSpPr>
          <p:spPr>
            <a:xfrm>
              <a:off x="786984" y="453186"/>
              <a:ext cx="8102183" cy="783503"/>
            </a:xfrm>
            <a:prstGeom prst="roundRect">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Câu 12. </a:t>
              </a: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Đọc đoạn tư liệu sau đây, trong mỗi ý A, B, C, D, </a:t>
              </a:r>
              <a:endParaRPr kumimoji="0" lang="en-US"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endParaRPr>
            </a:p>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vi-VN" sz="2000" b="0" i="0" u="none" strike="noStrike" kern="0" cap="none" spc="0" normalizeH="0" baseline="0" noProof="0">
                  <a:ln>
                    <a:noFill/>
                  </a:ln>
                  <a:solidFill>
                    <a:srgbClr val="0D0D0D"/>
                  </a:solidFill>
                  <a:effectLst/>
                  <a:uLnTx/>
                  <a:uFillTx/>
                  <a:latin typeface="Arial" panose="020B0604020202020204" pitchFamily="34" charset="0"/>
                  <a:ea typeface="Times New Roman" panose="02020603050405020304" pitchFamily="18" charset="0"/>
                  <a:cs typeface="+mn-cs"/>
                  <a:sym typeface="Arial"/>
                </a:rPr>
                <a:t>chọn đúng hoặc sai:</a:t>
              </a:r>
              <a:endParaRPr kumimoji="0" lang="en-US" sz="2000" b="0" i="0" u="none" strike="noStrike" kern="0" cap="none" spc="0" normalizeH="0" baseline="0" noProof="0">
                <a:ln>
                  <a:noFill/>
                </a:ln>
                <a:solidFill>
                  <a:srgbClr val="A44729"/>
                </a:solidFill>
                <a:effectLst/>
                <a:uLnTx/>
                <a:uFillTx/>
                <a:latin typeface="Arial"/>
                <a:ea typeface="Calibri" panose="020F0502020204030204" pitchFamily="34" charset="0"/>
                <a:cs typeface="+mn-cs"/>
                <a:sym typeface="Arial"/>
              </a:endParaRPr>
            </a:p>
          </p:txBody>
        </p:sp>
        <p:pic>
          <p:nvPicPr>
            <p:cNvPr id="3" name="Picture 13">
              <a:extLst>
                <a:ext uri="{FF2B5EF4-FFF2-40B4-BE49-F238E27FC236}">
                  <a16:creationId xmlns:a16="http://schemas.microsoft.com/office/drawing/2014/main" id="{EB44DC58-4096-401B-9BF0-7F20B2D18F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4798" y="453186"/>
              <a:ext cx="482068" cy="757536"/>
            </a:xfrm>
            <a:prstGeom prst="rect">
              <a:avLst/>
            </a:prstGeom>
          </p:spPr>
        </p:pic>
      </p:grpSp>
      <p:sp>
        <p:nvSpPr>
          <p:cNvPr id="7" name="TextBox 6">
            <a:extLst>
              <a:ext uri="{FF2B5EF4-FFF2-40B4-BE49-F238E27FC236}">
                <a16:creationId xmlns:a16="http://schemas.microsoft.com/office/drawing/2014/main" id="{A075923B-9DB7-D7ED-83EC-6F27DAAD38B3}"/>
              </a:ext>
            </a:extLst>
          </p:cNvPr>
          <p:cNvSpPr txBox="1"/>
          <p:nvPr/>
        </p:nvSpPr>
        <p:spPr>
          <a:xfrm>
            <a:off x="567558" y="1806718"/>
            <a:ext cx="8311065" cy="2632003"/>
          </a:xfrm>
          <a:prstGeom prst="rect">
            <a:avLst/>
          </a:prstGeom>
          <a:noFill/>
        </p:spPr>
        <p:txBody>
          <a:bodyPr wrap="square">
            <a:spAutoFit/>
          </a:bodyPr>
          <a:lstStyle/>
          <a:p>
            <a:pPr algn="just">
              <a:lnSpc>
                <a:spcPct val="150000"/>
              </a:lnSpc>
            </a:pPr>
            <a:r>
              <a:rPr lang="vi-VN" sz="2000" i="1">
                <a:latin typeface="Arial" panose="020B0604020202020204" pitchFamily="34" charset="0"/>
                <a:cs typeface="Arial" panose="020B0604020202020204" pitchFamily="34" charset="0"/>
              </a:rPr>
              <a:t>“…Chúng ta đang đứng trước ngưỡng cửa của một kỉ nguyên hoàn toàn mới trong quan hệ Mỹ - Xô. Chúng ta hoàn toàn có thể đóng góp theo cách riêng của mình nhằm vượt qua sự chia rẽ ở châu Âu và kết thúc cuộc đối đầu quân sự tại đó”.</a:t>
            </a:r>
            <a:endParaRPr lang="en-US" sz="2000" i="1">
              <a:latin typeface="Arial" panose="020B0604020202020204" pitchFamily="34" charset="0"/>
              <a:cs typeface="Arial" panose="020B0604020202020204" pitchFamily="34" charset="0"/>
            </a:endParaRPr>
          </a:p>
          <a:p>
            <a:pPr algn="r">
              <a:lnSpc>
                <a:spcPct val="150000"/>
              </a:lnSpc>
            </a:pPr>
            <a:r>
              <a:rPr lang="vi-VN" sz="1600">
                <a:latin typeface="Arial" panose="020B0604020202020204" pitchFamily="34" charset="0"/>
                <a:cs typeface="Arial" panose="020B0604020202020204" pitchFamily="34" charset="0"/>
              </a:rPr>
              <a:t>(Phát biểu của Tổng thống Mỹ G. Bút-sơ trong cuộc gặp với Tổng Bí thư</a:t>
            </a:r>
          </a:p>
          <a:p>
            <a:pPr algn="r">
              <a:lnSpc>
                <a:spcPct val="150000"/>
              </a:lnSpc>
            </a:pPr>
            <a:r>
              <a:rPr lang="vi-VN" sz="1600">
                <a:latin typeface="Arial" panose="020B0604020202020204" pitchFamily="34" charset="0"/>
                <a:cs typeface="Arial" panose="020B0604020202020204" pitchFamily="34" charset="0"/>
              </a:rPr>
              <a:t> Đảng Cộng sản Liên Xô M. Goóc-ba-chốp, tháng 12/1989)</a:t>
            </a:r>
          </a:p>
        </p:txBody>
      </p:sp>
    </p:spTree>
    <p:extLst>
      <p:ext uri="{BB962C8B-B14F-4D97-AF65-F5344CB8AC3E}">
        <p14:creationId xmlns:p14="http://schemas.microsoft.com/office/powerpoint/2010/main" val="31999802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96AE46-C2A6-4075-767A-A484CDE54679}"/>
              </a:ext>
            </a:extLst>
          </p:cNvPr>
          <p:cNvSpPr/>
          <p:nvPr/>
        </p:nvSpPr>
        <p:spPr>
          <a:xfrm>
            <a:off x="253047" y="149773"/>
            <a:ext cx="7454037" cy="1236354"/>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A. Phát biểu của Tổng thống Mỹ G. Bút-sơ trong cuộc gặp với Tổng Bí thư </a:t>
            </a:r>
            <a:r>
              <a:rPr lang="en-US" sz="1800">
                <a:solidFill>
                  <a:srgbClr val="0D0D0D"/>
                </a:solidFill>
                <a:ea typeface="Times New Roman" panose="02020603050405020304" pitchFamily="18" charset="0"/>
              </a:rPr>
              <a:t>ĐCS </a:t>
            </a:r>
            <a:r>
              <a:rPr lang="vi-VN" sz="1800">
                <a:solidFill>
                  <a:srgbClr val="0D0D0D"/>
                </a:solidFill>
                <a:ea typeface="Times New Roman" panose="02020603050405020304" pitchFamily="18" charset="0"/>
              </a:rPr>
              <a:t>Liên Xô M. Goóc-ba-chốp (12/1989) đánh dấu kết thúc hoàn toàn cuộc đối đầu quân sự tại châu Âu.</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4" name="Rectangle: Rounded Corners 3">
            <a:extLst>
              <a:ext uri="{FF2B5EF4-FFF2-40B4-BE49-F238E27FC236}">
                <a16:creationId xmlns:a16="http://schemas.microsoft.com/office/drawing/2014/main" id="{513CC033-2B81-C6CC-3631-CFC3DA37A38C}"/>
              </a:ext>
            </a:extLst>
          </p:cNvPr>
          <p:cNvSpPr/>
          <p:nvPr/>
        </p:nvSpPr>
        <p:spPr>
          <a:xfrm>
            <a:off x="253047" y="1499556"/>
            <a:ext cx="7454037" cy="1236354"/>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B. Lý do thúc đẩy Tổng thống Mỹ G. Bút-sơ gặp Tổng Bí thư Đảng Cộng sản Liên Xô M. Goóc-ba-chốp (12/1989) là muốn chấm dứt Chiến tranh lạnh.</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61E50C5E-2648-DCCD-B4A6-E480E3B44B27}"/>
              </a:ext>
            </a:extLst>
          </p:cNvPr>
          <p:cNvSpPr/>
          <p:nvPr/>
        </p:nvSpPr>
        <p:spPr>
          <a:xfrm>
            <a:off x="253047" y="2849338"/>
            <a:ext cx="7454037" cy="1234440"/>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C. Tổng thống Mỹ G. Bút-sơ trong cuộc gặp với Tổng Bí thư </a:t>
            </a:r>
            <a:r>
              <a:rPr lang="en-US" sz="1800">
                <a:solidFill>
                  <a:srgbClr val="0D0D0D"/>
                </a:solidFill>
                <a:ea typeface="Times New Roman" panose="02020603050405020304" pitchFamily="18" charset="0"/>
              </a:rPr>
              <a:t>ĐCS </a:t>
            </a:r>
            <a:r>
              <a:rPr lang="vi-VN" sz="1800">
                <a:solidFill>
                  <a:srgbClr val="0D0D0D"/>
                </a:solidFill>
                <a:ea typeface="Times New Roman" panose="02020603050405020304" pitchFamily="18" charset="0"/>
              </a:rPr>
              <a:t>Liên Xô M. Goóc-ba-chốp (12/1989) nhằm mục đích tăng cường hợp tác thương mại giữa hai quốc gia.</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8403BAD2-EA55-B137-6B31-EB09408441BF}"/>
              </a:ext>
            </a:extLst>
          </p:cNvPr>
          <p:cNvSpPr/>
          <p:nvPr/>
        </p:nvSpPr>
        <p:spPr>
          <a:xfrm>
            <a:off x="253046" y="4197206"/>
            <a:ext cx="7454037" cy="796521"/>
          </a:xfrm>
          <a:prstGeom prst="roundRect">
            <a:avLst>
              <a:gd name="adj" fmla="val 11112"/>
            </a:avLst>
          </a:prstGeom>
          <a:solidFill>
            <a:schemeClr val="accent5"/>
          </a:solidFill>
          <a:ln>
            <a:solidFill>
              <a:srgbClr val="BE19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1000"/>
              </a:spcAft>
            </a:pPr>
            <a:r>
              <a:rPr lang="vi-VN" sz="1800">
                <a:solidFill>
                  <a:srgbClr val="0D0D0D"/>
                </a:solidFill>
                <a:ea typeface="Times New Roman" panose="02020603050405020304" pitchFamily="18" charset="0"/>
              </a:rPr>
              <a:t>D. “ngưỡng cửa của một kỉ nguyên hoàn toàn mới” trong tư liệu đề cấp đến kỉ nguyên toàn cầu hóa.</a:t>
            </a:r>
            <a:endParaRPr kumimoji="0" lang="en-US" sz="1800" b="0" i="0" u="none" strike="noStrike" kern="0" cap="none" spc="0" normalizeH="0" baseline="0" noProof="0">
              <a:ln>
                <a:noFill/>
              </a:ln>
              <a:solidFill>
                <a:srgbClr val="A44729"/>
              </a:solidFill>
              <a:effectLst/>
              <a:uLnTx/>
              <a:uFillTx/>
              <a:latin typeface="Arial"/>
              <a:ea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9FB34E4C-78A2-CF01-E5B2-5CFD4D1C1DFB}"/>
              </a:ext>
            </a:extLst>
          </p:cNvPr>
          <p:cNvSpPr/>
          <p:nvPr/>
        </p:nvSpPr>
        <p:spPr>
          <a:xfrm>
            <a:off x="7881257" y="149773"/>
            <a:ext cx="1009696" cy="1236354"/>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72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Wingdings" panose="05000000000000000000" pitchFamily="2" charset="2"/>
              </a:rPr>
              <a:t></a:t>
            </a:r>
            <a:endParaRPr kumimoji="0" lang="en-US" sz="7200" b="0" i="0" u="none" strike="noStrike" kern="0" cap="none" spc="0" normalizeH="0" baseline="0" noProof="0">
              <a:ln>
                <a:noFill/>
              </a:ln>
              <a:solidFill>
                <a:srgbClr val="FF0000"/>
              </a:solidFill>
              <a:effectLst/>
              <a:uLnTx/>
              <a:uFillTx/>
              <a:latin typeface="Arial"/>
              <a:ea typeface="Calibri" panose="020F0502020204030204" pitchFamily="34" charset="0"/>
              <a:cs typeface="+mn-cs"/>
              <a:sym typeface="Arial"/>
            </a:endParaRPr>
          </a:p>
        </p:txBody>
      </p:sp>
      <p:sp>
        <p:nvSpPr>
          <p:cNvPr id="8" name="Rectangle: Rounded Corners 7">
            <a:extLst>
              <a:ext uri="{FF2B5EF4-FFF2-40B4-BE49-F238E27FC236}">
                <a16:creationId xmlns:a16="http://schemas.microsoft.com/office/drawing/2014/main" id="{F72C5D8C-AAC4-D2D0-95A1-89F32DD9921B}"/>
              </a:ext>
            </a:extLst>
          </p:cNvPr>
          <p:cNvSpPr/>
          <p:nvPr/>
        </p:nvSpPr>
        <p:spPr>
          <a:xfrm>
            <a:off x="7881257" y="1499556"/>
            <a:ext cx="1009696" cy="1236355"/>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00B050"/>
                </a:solidFill>
                <a:ea typeface="Calibri" panose="020F0502020204030204" pitchFamily="34" charset="0"/>
                <a:sym typeface="Wingdings" panose="05000000000000000000" pitchFamily="2" charset="2"/>
              </a:rPr>
              <a:t></a:t>
            </a:r>
            <a:endParaRPr lang="en-US" sz="7200">
              <a:solidFill>
                <a:srgbClr val="00B050"/>
              </a:solidFill>
              <a:ea typeface="Calibri" panose="020F0502020204030204" pitchFamily="34" charset="0"/>
            </a:endParaRPr>
          </a:p>
        </p:txBody>
      </p:sp>
      <p:sp>
        <p:nvSpPr>
          <p:cNvPr id="9" name="Rectangle: Rounded Corners 8">
            <a:extLst>
              <a:ext uri="{FF2B5EF4-FFF2-40B4-BE49-F238E27FC236}">
                <a16:creationId xmlns:a16="http://schemas.microsoft.com/office/drawing/2014/main" id="{95215160-04B1-2941-9040-2D7471F5CB58}"/>
              </a:ext>
            </a:extLst>
          </p:cNvPr>
          <p:cNvSpPr/>
          <p:nvPr/>
        </p:nvSpPr>
        <p:spPr>
          <a:xfrm>
            <a:off x="7881257" y="2849338"/>
            <a:ext cx="1009696" cy="1234440"/>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FF0000"/>
                </a:solidFill>
                <a:ea typeface="Calibri" panose="020F0502020204030204" pitchFamily="34" charset="0"/>
                <a:sym typeface="Wingdings" panose="05000000000000000000" pitchFamily="2" charset="2"/>
              </a:rPr>
              <a:t></a:t>
            </a:r>
            <a:endParaRPr lang="en-US" sz="7200">
              <a:solidFill>
                <a:srgbClr val="FF0000"/>
              </a:solidFill>
              <a:ea typeface="Calibri" panose="020F0502020204030204" pitchFamily="34" charset="0"/>
            </a:endParaRPr>
          </a:p>
        </p:txBody>
      </p:sp>
      <p:sp>
        <p:nvSpPr>
          <p:cNvPr id="10" name="Rectangle: Rounded Corners 9">
            <a:extLst>
              <a:ext uri="{FF2B5EF4-FFF2-40B4-BE49-F238E27FC236}">
                <a16:creationId xmlns:a16="http://schemas.microsoft.com/office/drawing/2014/main" id="{1FF20532-5502-3231-AA88-EAC1F6AB28C2}"/>
              </a:ext>
            </a:extLst>
          </p:cNvPr>
          <p:cNvSpPr/>
          <p:nvPr/>
        </p:nvSpPr>
        <p:spPr>
          <a:xfrm>
            <a:off x="7881257" y="4197205"/>
            <a:ext cx="1009696" cy="796521"/>
          </a:xfrm>
          <a:prstGeom prst="roundRect">
            <a:avLst>
              <a:gd name="adj" fmla="val 11112"/>
            </a:avLst>
          </a:prstGeom>
          <a:solidFill>
            <a:schemeClr val="accent5"/>
          </a:solidFill>
          <a:ln>
            <a:solidFill>
              <a:srgbClr val="0B3D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000"/>
              </a:spcAft>
              <a:defRPr/>
            </a:pPr>
            <a:r>
              <a:rPr lang="en-US" sz="7200">
                <a:solidFill>
                  <a:srgbClr val="FF0000"/>
                </a:solidFill>
                <a:ea typeface="Calibri" panose="020F0502020204030204" pitchFamily="34" charset="0"/>
                <a:sym typeface="Wingdings" panose="05000000000000000000" pitchFamily="2" charset="2"/>
              </a:rPr>
              <a:t></a:t>
            </a:r>
            <a:endParaRPr lang="en-US" sz="7200">
              <a:solidFill>
                <a:srgbClr val="FF0000"/>
              </a:solidFill>
              <a:ea typeface="Calibri" panose="020F0502020204030204" pitchFamily="34" charset="0"/>
            </a:endParaRPr>
          </a:p>
        </p:txBody>
      </p:sp>
    </p:spTree>
    <p:extLst>
      <p:ext uri="{BB962C8B-B14F-4D97-AF65-F5344CB8AC3E}">
        <p14:creationId xmlns:p14="http://schemas.microsoft.com/office/powerpoint/2010/main" val="31378368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4*#ppt_w"/>
                                          </p:val>
                                        </p:tav>
                                        <p:tav tm="100000">
                                          <p:val>
                                            <p:strVal val="#ppt_w"/>
                                          </p:val>
                                        </p:tav>
                                      </p:tavLst>
                                    </p:anim>
                                    <p:anim calcmode="lin" valueType="num">
                                      <p:cBhvr>
                                        <p:cTn id="28"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strVal val="4*#ppt_w"/>
                                          </p:val>
                                        </p:tav>
                                        <p:tav tm="100000">
                                          <p:val>
                                            <p:strVal val="#ppt_w"/>
                                          </p:val>
                                        </p:tav>
                                      </p:tavLst>
                                    </p:anim>
                                    <p:anim calcmode="lin" valueType="num">
                                      <p:cBhvr>
                                        <p:cTn id="34"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strVal val="4*#ppt_w"/>
                                          </p:val>
                                        </p:tav>
                                        <p:tav tm="100000">
                                          <p:val>
                                            <p:strVal val="#ppt_w"/>
                                          </p:val>
                                        </p:tav>
                                      </p:tavLst>
                                    </p:anim>
                                    <p:anim calcmode="lin" valueType="num">
                                      <p:cBhvr>
                                        <p:cTn id="40"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grpSp>
        <p:nvGrpSpPr>
          <p:cNvPr id="4" name="Group 3">
            <a:extLst>
              <a:ext uri="{FF2B5EF4-FFF2-40B4-BE49-F238E27FC236}">
                <a16:creationId xmlns:a16="http://schemas.microsoft.com/office/drawing/2014/main" id="{8429FC80-6142-5AA5-F620-B7F0E0028C98}"/>
              </a:ext>
            </a:extLst>
          </p:cNvPr>
          <p:cNvGrpSpPr/>
          <p:nvPr/>
        </p:nvGrpSpPr>
        <p:grpSpPr>
          <a:xfrm>
            <a:off x="342900" y="389835"/>
            <a:ext cx="8458200" cy="1720250"/>
            <a:chOff x="-1206755" y="1249960"/>
            <a:chExt cx="8458200" cy="1720250"/>
          </a:xfrm>
        </p:grpSpPr>
        <p:sp>
          <p:nvSpPr>
            <p:cNvPr id="5" name="TextBox 4">
              <a:extLst>
                <a:ext uri="{FF2B5EF4-FFF2-40B4-BE49-F238E27FC236}">
                  <a16:creationId xmlns:a16="http://schemas.microsoft.com/office/drawing/2014/main" id="{97C3F0A9-2747-11B1-9B8D-FD60147BECDC}"/>
                </a:ext>
              </a:extLst>
            </p:cNvPr>
            <p:cNvSpPr txBox="1"/>
            <p:nvPr/>
          </p:nvSpPr>
          <p:spPr>
            <a:xfrm>
              <a:off x="-1206755" y="2011550"/>
              <a:ext cx="8458200" cy="958660"/>
            </a:xfrm>
            <a:prstGeom prst="rect">
              <a:avLst/>
            </a:prstGeom>
            <a:noFill/>
          </p:spPr>
          <p:txBody>
            <a:bodyPr wrap="square">
              <a:spAutoFit/>
            </a:bodyPr>
            <a:lstStyle/>
            <a:p>
              <a:pPr lvl="0" algn="just">
                <a:lnSpc>
                  <a:spcPct val="150000"/>
                </a:lnSpc>
                <a:spcAft>
                  <a:spcPts val="1000"/>
                </a:spcAft>
                <a:defRPr/>
              </a:pP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Nhiệm</a:t>
              </a:r>
              <a:r>
                <a:rPr kumimoji="0" lang="en-US" sz="2000" b="1" i="1" u="none" strike="noStrike" kern="0" cap="none" spc="0" normalizeH="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vụ</a:t>
              </a: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000">
                  <a:latin typeface="Arial" panose="020B0604020202020204" pitchFamily="34" charset="0"/>
                  <a:ea typeface="Times New Roman" panose="02020603050405020304" pitchFamily="18" charset="0"/>
                  <a:cs typeface="Arial" panose="020B0604020202020204" pitchFamily="34" charset="0"/>
                </a:rPr>
                <a:t>Trình bày khái quát những sự kiện chính trong quá trình tồn tại của Trật tự thế giới hai cực I-an-ta.</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F2657B48-8EF1-676C-03DA-374F53115CB4}"/>
                </a:ext>
              </a:extLst>
            </p:cNvPr>
            <p:cNvSpPr/>
            <p:nvPr/>
          </p:nvSpPr>
          <p:spPr>
            <a:xfrm>
              <a:off x="1686666" y="1249960"/>
              <a:ext cx="2471057" cy="676811"/>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chemeClr val="tx1"/>
                  </a:solidFill>
                  <a:effectLst/>
                  <a:uLnTx/>
                  <a:uFillTx/>
                  <a:latin typeface="Arial"/>
                  <a:cs typeface="Arial"/>
                  <a:sym typeface="Arial"/>
                </a:rPr>
                <a:t>Tự luận</a:t>
              </a:r>
              <a:endParaRPr kumimoji="0" lang="en-US" sz="2800" b="0" i="0" u="none" strike="noStrike" kern="0" cap="none" spc="0" normalizeH="0" baseline="0" noProof="0">
                <a:ln>
                  <a:noFill/>
                </a:ln>
                <a:solidFill>
                  <a:schemeClr val="tx1"/>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AC495F99-A1BD-0F0D-8DA6-A2AFBABB6148}"/>
              </a:ext>
            </a:extLst>
          </p:cNvPr>
          <p:cNvPicPr>
            <a:picLocks noChangeAspect="1"/>
          </p:cNvPicPr>
          <p:nvPr/>
        </p:nvPicPr>
        <p:blipFill>
          <a:blip r:embed="rId3"/>
          <a:srcRect/>
          <a:stretch/>
        </p:blipFill>
        <p:spPr>
          <a:xfrm>
            <a:off x="1027867" y="2194864"/>
            <a:ext cx="3494134" cy="2742896"/>
          </a:xfrm>
          <a:prstGeom prst="rect">
            <a:avLst/>
          </a:prstGeom>
        </p:spPr>
      </p:pic>
      <p:pic>
        <p:nvPicPr>
          <p:cNvPr id="9" name="Picture 8">
            <a:extLst>
              <a:ext uri="{FF2B5EF4-FFF2-40B4-BE49-F238E27FC236}">
                <a16:creationId xmlns:a16="http://schemas.microsoft.com/office/drawing/2014/main" id="{E2865F60-EE2D-4E46-1E3A-9846E0E6D4A9}"/>
              </a:ext>
            </a:extLst>
          </p:cNvPr>
          <p:cNvPicPr>
            <a:picLocks noChangeAspect="1"/>
          </p:cNvPicPr>
          <p:nvPr/>
        </p:nvPicPr>
        <p:blipFill>
          <a:blip r:embed="rId4"/>
          <a:srcRect/>
          <a:stretch/>
        </p:blipFill>
        <p:spPr>
          <a:xfrm>
            <a:off x="4683739" y="2194864"/>
            <a:ext cx="3459022" cy="2742896"/>
          </a:xfrm>
          <a:prstGeom prst="rect">
            <a:avLst/>
          </a:prstGeom>
        </p:spPr>
      </p:pic>
    </p:spTree>
    <p:extLst>
      <p:ext uri="{BB962C8B-B14F-4D97-AF65-F5344CB8AC3E}">
        <p14:creationId xmlns:p14="http://schemas.microsoft.com/office/powerpoint/2010/main" val="99468561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pSp>
        <p:nvGrpSpPr>
          <p:cNvPr id="4" name="Group 3">
            <a:extLst>
              <a:ext uri="{FF2B5EF4-FFF2-40B4-BE49-F238E27FC236}">
                <a16:creationId xmlns:a16="http://schemas.microsoft.com/office/drawing/2014/main" id="{705C6B74-A497-88B6-C53E-145C3C688288}"/>
              </a:ext>
            </a:extLst>
          </p:cNvPr>
          <p:cNvGrpSpPr/>
          <p:nvPr/>
        </p:nvGrpSpPr>
        <p:grpSpPr>
          <a:xfrm>
            <a:off x="650345" y="1008179"/>
            <a:ext cx="8202185" cy="1312192"/>
            <a:chOff x="821458" y="423978"/>
            <a:chExt cx="8202185" cy="1312192"/>
          </a:xfrm>
        </p:grpSpPr>
        <p:sp>
          <p:nvSpPr>
            <p:cNvPr id="5" name="Rectangle: Rounded Corners 4">
              <a:extLst>
                <a:ext uri="{FF2B5EF4-FFF2-40B4-BE49-F238E27FC236}">
                  <a16:creationId xmlns:a16="http://schemas.microsoft.com/office/drawing/2014/main" id="{15E952E5-098F-2B36-DC08-134E66A8C4B6}"/>
                </a:ext>
              </a:extLst>
            </p:cNvPr>
            <p:cNvSpPr/>
            <p:nvPr/>
          </p:nvSpPr>
          <p:spPr>
            <a:xfrm>
              <a:off x="821458" y="423978"/>
              <a:ext cx="8068119" cy="1130535"/>
            </a:xfrm>
            <a:prstGeom prst="roundRect">
              <a:avLst>
                <a:gd name="adj" fmla="val 8884"/>
              </a:avLst>
            </a:prstGeom>
            <a:solidFill>
              <a:schemeClr val="accent5"/>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i="1">
                  <a:solidFill>
                    <a:srgbClr val="FF0000"/>
                  </a:solidFill>
                </a:rPr>
                <a:t>Nhiệm vụ: </a:t>
              </a:r>
              <a:r>
                <a:rPr lang="vi-VN" sz="2200">
                  <a:solidFill>
                    <a:srgbClr val="000000"/>
                  </a:solidFill>
                </a:rPr>
                <a:t>Tìm hiểu và trình bày tác động của Trật tự thế giới hai cực I-an-a đối với Việt Nam. </a:t>
              </a:r>
              <a:endParaRPr lang="en-US" sz="2200">
                <a:solidFill>
                  <a:srgbClr val="000000"/>
                </a:solidFill>
              </a:endParaRPr>
            </a:p>
          </p:txBody>
        </p:sp>
        <p:sp>
          <p:nvSpPr>
            <p:cNvPr id="6" name="Freeform 13">
              <a:extLst>
                <a:ext uri="{FF2B5EF4-FFF2-40B4-BE49-F238E27FC236}">
                  <a16:creationId xmlns:a16="http://schemas.microsoft.com/office/drawing/2014/main" id="{E05DCF48-8C81-B1E7-E9FF-663EE3E5E43E}"/>
                </a:ext>
              </a:extLst>
            </p:cNvPr>
            <p:cNvSpPr/>
            <p:nvPr/>
          </p:nvSpPr>
          <p:spPr>
            <a:xfrm>
              <a:off x="8172742" y="1050372"/>
              <a:ext cx="850901" cy="685798"/>
            </a:xfrm>
            <a:custGeom>
              <a:avLst/>
              <a:gdLst/>
              <a:ahLst/>
              <a:cxnLst/>
              <a:rect l="l" t="t" r="r" b="b"/>
              <a:pathLst>
                <a:path w="2954188" h="2278417">
                  <a:moveTo>
                    <a:pt x="0" y="0"/>
                  </a:moveTo>
                  <a:lnTo>
                    <a:pt x="2954188" y="0"/>
                  </a:lnTo>
                  <a:lnTo>
                    <a:pt x="2954188" y="2278417"/>
                  </a:lnTo>
                  <a:lnTo>
                    <a:pt x="0" y="2278417"/>
                  </a:lnTo>
                  <a:lnTo>
                    <a:pt x="0" y="0"/>
                  </a:lnTo>
                  <a:close/>
                </a:path>
              </a:pathLst>
            </a:custGeom>
            <a:blipFill>
              <a:blip r:embed="rId3"/>
              <a:stretch>
                <a:fillRect/>
              </a:stretch>
            </a:blipFill>
          </p:spPr>
          <p:txBody>
            <a:bodyPr/>
            <a:lstStyle/>
            <a:p>
              <a:endParaRPr lang="en-US"/>
            </a:p>
          </p:txBody>
        </p:sp>
      </p:grpSp>
      <p:sp>
        <p:nvSpPr>
          <p:cNvPr id="12" name="TextBox 11">
            <a:extLst>
              <a:ext uri="{FF2B5EF4-FFF2-40B4-BE49-F238E27FC236}">
                <a16:creationId xmlns:a16="http://schemas.microsoft.com/office/drawing/2014/main" id="{840EE4B9-004B-4DCB-16AF-30634721234F}"/>
              </a:ext>
            </a:extLst>
          </p:cNvPr>
          <p:cNvSpPr txBox="1"/>
          <p:nvPr/>
        </p:nvSpPr>
        <p:spPr>
          <a:xfrm>
            <a:off x="3058695" y="217269"/>
            <a:ext cx="302660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BE0B23"/>
                </a:solidFill>
                <a:effectLst/>
                <a:uLnTx/>
                <a:uFillTx/>
                <a:latin typeface="Arial"/>
                <a:cs typeface="Arial"/>
                <a:sym typeface="Arial"/>
              </a:rPr>
              <a:t>VẬN</a:t>
            </a:r>
            <a:r>
              <a:rPr kumimoji="0" lang="en" sz="3600" b="1" i="0" u="none" strike="noStrike" kern="0" cap="none" spc="0" normalizeH="0" noProof="0">
                <a:ln>
                  <a:noFill/>
                </a:ln>
                <a:solidFill>
                  <a:srgbClr val="BE0B23"/>
                </a:solidFill>
                <a:effectLst/>
                <a:uLnTx/>
                <a:uFillTx/>
                <a:latin typeface="Arial"/>
                <a:cs typeface="Arial"/>
                <a:sym typeface="Arial"/>
              </a:rPr>
              <a:t> DỤNG</a:t>
            </a:r>
            <a:endParaRPr kumimoji="0" lang="en-US" sz="3600" b="0" i="0" u="none" strike="noStrike" kern="0" cap="none" spc="0" normalizeH="0" baseline="0" noProof="0">
              <a:ln>
                <a:noFill/>
              </a:ln>
              <a:solidFill>
                <a:srgbClr val="BE0B23"/>
              </a:solidFill>
              <a:effectLst/>
              <a:uLnTx/>
              <a:uFillTx/>
              <a:latin typeface="Arial"/>
              <a:cs typeface="Arial"/>
              <a:sym typeface="Arial"/>
            </a:endParaRPr>
          </a:p>
        </p:txBody>
      </p:sp>
      <p:sp>
        <p:nvSpPr>
          <p:cNvPr id="2" name="Rectangle: Rounded Corners 1">
            <a:extLst>
              <a:ext uri="{FF2B5EF4-FFF2-40B4-BE49-F238E27FC236}">
                <a16:creationId xmlns:a16="http://schemas.microsoft.com/office/drawing/2014/main" id="{0E1122BB-5FDF-2BF4-3945-93DBE519BB6E}"/>
              </a:ext>
            </a:extLst>
          </p:cNvPr>
          <p:cNvSpPr/>
          <p:nvPr/>
        </p:nvSpPr>
        <p:spPr>
          <a:xfrm>
            <a:off x="602291" y="2377764"/>
            <a:ext cx="2261380" cy="2548467"/>
          </a:xfrm>
          <a:prstGeom prst="roundRect">
            <a:avLst>
              <a:gd name="adj" fmla="val 5801"/>
            </a:avLst>
          </a:prstGeom>
          <a:solidFill>
            <a:schemeClr val="accent5"/>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a:t>
            </a:r>
            <a:r>
              <a:rPr lang="vi-VN" sz="1800">
                <a:solidFill>
                  <a:srgbClr val="000000"/>
                </a:solidFill>
              </a:rPr>
              <a:t>húc đẩy việc quốc tế hóa cá xung đột ở Đông Dương và Việt Nam, làm cho quy mô chiến tranh mở rộng. </a:t>
            </a:r>
            <a:endParaRPr lang="en-US" sz="1800">
              <a:solidFill>
                <a:srgbClr val="000000"/>
              </a:solidFill>
            </a:endParaRPr>
          </a:p>
        </p:txBody>
      </p:sp>
      <p:sp>
        <p:nvSpPr>
          <p:cNvPr id="3" name="Rectangle: Rounded Corners 2">
            <a:extLst>
              <a:ext uri="{FF2B5EF4-FFF2-40B4-BE49-F238E27FC236}">
                <a16:creationId xmlns:a16="http://schemas.microsoft.com/office/drawing/2014/main" id="{231FF66C-2091-250C-4492-0AA93A0411EF}"/>
              </a:ext>
            </a:extLst>
          </p:cNvPr>
          <p:cNvSpPr/>
          <p:nvPr/>
        </p:nvSpPr>
        <p:spPr>
          <a:xfrm>
            <a:off x="3039784" y="2377764"/>
            <a:ext cx="2921585" cy="2548467"/>
          </a:xfrm>
          <a:prstGeom prst="roundRect">
            <a:avLst>
              <a:gd name="adj" fmla="val 5366"/>
            </a:avLst>
          </a:prstGeom>
          <a:solidFill>
            <a:schemeClr val="accent5"/>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Cuộc đấu tranh giải phóng dân tộc và cách mạng Việt Nam đã nhận được sự ủng hộ to lớn của các nước yêu chuộng hòa bình trên thế giới.</a:t>
            </a:r>
            <a:endParaRPr lang="en-US" sz="1800">
              <a:solidFill>
                <a:srgbClr val="000000"/>
              </a:solidFill>
            </a:endParaRPr>
          </a:p>
        </p:txBody>
      </p:sp>
      <p:sp>
        <p:nvSpPr>
          <p:cNvPr id="13" name="Rectangle: Rounded Corners 12">
            <a:extLst>
              <a:ext uri="{FF2B5EF4-FFF2-40B4-BE49-F238E27FC236}">
                <a16:creationId xmlns:a16="http://schemas.microsoft.com/office/drawing/2014/main" id="{AC10C6C8-2D85-4937-7BFE-9CFE1C24B405}"/>
              </a:ext>
            </a:extLst>
          </p:cNvPr>
          <p:cNvSpPr/>
          <p:nvPr/>
        </p:nvSpPr>
        <p:spPr>
          <a:xfrm>
            <a:off x="6141887" y="2377764"/>
            <a:ext cx="2439544" cy="2548467"/>
          </a:xfrm>
          <a:prstGeom prst="roundRect">
            <a:avLst>
              <a:gd name="adj" fmla="val 4660"/>
            </a:avLst>
          </a:prstGeom>
          <a:solidFill>
            <a:schemeClr val="accent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Sau năm 1975: gây ra nhiều khó khăn đối với Việt Nam trong quá trình hội nhập quốc tế và phát triển kinh tế - xã hội. </a:t>
            </a:r>
          </a:p>
        </p:txBody>
      </p:sp>
    </p:spTree>
    <p:extLst>
      <p:ext uri="{BB962C8B-B14F-4D97-AF65-F5344CB8AC3E}">
        <p14:creationId xmlns:p14="http://schemas.microsoft.com/office/powerpoint/2010/main" val="196787466"/>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4" name="TextBox 3">
            <a:extLst>
              <a:ext uri="{FF2B5EF4-FFF2-40B4-BE49-F238E27FC236}">
                <a16:creationId xmlns:a16="http://schemas.microsoft.com/office/drawing/2014/main" id="{F5234FA3-C5B9-031E-DFCE-E781A4E4766B}"/>
              </a:ext>
            </a:extLst>
          </p:cNvPr>
          <p:cNvSpPr txBox="1"/>
          <p:nvPr/>
        </p:nvSpPr>
        <p:spPr>
          <a:xfrm>
            <a:off x="-1" y="322430"/>
            <a:ext cx="9144000" cy="523220"/>
          </a:xfrm>
          <a:prstGeom prst="rect">
            <a:avLst/>
          </a:prstGeom>
          <a:noFill/>
        </p:spPr>
        <p:txBody>
          <a:bodyPr wrap="square" rtlCol="0">
            <a:spAutoFit/>
          </a:bodyPr>
          <a:lstStyle/>
          <a:p>
            <a:pPr algn="ctr"/>
            <a:r>
              <a:rPr lang="en-US" sz="2800" b="1" i="1">
                <a:solidFill>
                  <a:schemeClr val="tx1">
                    <a:lumMod val="75000"/>
                    <a:lumOff val="25000"/>
                  </a:schemeClr>
                </a:solidFill>
              </a:rPr>
              <a:t>a. Nguyên nhân</a:t>
            </a:r>
          </a:p>
        </p:txBody>
      </p:sp>
      <p:grpSp>
        <p:nvGrpSpPr>
          <p:cNvPr id="10" name="Group 9">
            <a:extLst>
              <a:ext uri="{FF2B5EF4-FFF2-40B4-BE49-F238E27FC236}">
                <a16:creationId xmlns:a16="http://schemas.microsoft.com/office/drawing/2014/main" id="{36476DC7-56CD-33C1-6268-7214FC460D0C}"/>
              </a:ext>
            </a:extLst>
          </p:cNvPr>
          <p:cNvGrpSpPr/>
          <p:nvPr/>
        </p:nvGrpSpPr>
        <p:grpSpPr>
          <a:xfrm>
            <a:off x="4751754" y="1395018"/>
            <a:ext cx="4201995" cy="3621437"/>
            <a:chOff x="590505" y="1340145"/>
            <a:chExt cx="4201995" cy="3621437"/>
          </a:xfrm>
        </p:grpSpPr>
        <p:sp>
          <p:nvSpPr>
            <p:cNvPr id="11" name="Rectangle: Rounded Corners 10">
              <a:extLst>
                <a:ext uri="{FF2B5EF4-FFF2-40B4-BE49-F238E27FC236}">
                  <a16:creationId xmlns:a16="http://schemas.microsoft.com/office/drawing/2014/main" id="{67298051-799F-896D-4018-88D4642DEB2E}"/>
                </a:ext>
              </a:extLst>
            </p:cNvPr>
            <p:cNvSpPr/>
            <p:nvPr/>
          </p:nvSpPr>
          <p:spPr>
            <a:xfrm>
              <a:off x="590505" y="1340145"/>
              <a:ext cx="3684129" cy="2912187"/>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b="1" i="1">
                  <a:solidFill>
                    <a:srgbClr val="FF0000"/>
                  </a:solidFill>
                  <a:ea typeface="Calibri" panose="020F0502020204030204" pitchFamily="34" charset="0"/>
                </a:rPr>
                <a:t>K</a:t>
              </a:r>
              <a:r>
                <a:rPr lang="vi-VN" sz="2000" b="1" i="1">
                  <a:solidFill>
                    <a:srgbClr val="FF0000"/>
                  </a:solidFill>
                  <a:ea typeface="Calibri" panose="020F0502020204030204" pitchFamily="34" charset="0"/>
                </a:rPr>
                <a:t>hai thác Hình 4, tư liệu, mục Góc mở rộng SGK tr.12, 13 và trả lời câu hỏi: </a:t>
              </a:r>
              <a:r>
                <a:rPr lang="vi-VN" sz="2000">
                  <a:solidFill>
                    <a:srgbClr val="000000"/>
                  </a:solidFill>
                  <a:ea typeface="Calibri" panose="020F0502020204030204" pitchFamily="34" charset="0"/>
                </a:rPr>
                <a:t>Nêu nguyên nhân dẫn đến sự sụp đổ của Trật tự thế giới hai cực I-an-ta.</a:t>
              </a:r>
              <a:endParaRPr kumimoji="0" lang="en-US" sz="1000" u="none" strike="noStrike" kern="0" cap="none" spc="0" normalizeH="0" baseline="0" noProof="0">
                <a:ln>
                  <a:noFill/>
                </a:ln>
                <a:solidFill>
                  <a:srgbClr val="000000"/>
                </a:solidFill>
                <a:effectLst/>
                <a:uLnTx/>
                <a:uFillTx/>
                <a:latin typeface="Arial"/>
                <a:sym typeface="Arial"/>
              </a:endParaRPr>
            </a:p>
          </p:txBody>
        </p:sp>
        <p:grpSp>
          <p:nvGrpSpPr>
            <p:cNvPr id="12" name="Group 11">
              <a:extLst>
                <a:ext uri="{FF2B5EF4-FFF2-40B4-BE49-F238E27FC236}">
                  <a16:creationId xmlns:a16="http://schemas.microsoft.com/office/drawing/2014/main" id="{E1AF5ADE-4DB8-993D-902F-E6E47A9A1E88}"/>
                </a:ext>
              </a:extLst>
            </p:cNvPr>
            <p:cNvGrpSpPr/>
            <p:nvPr/>
          </p:nvGrpSpPr>
          <p:grpSpPr>
            <a:xfrm>
              <a:off x="2991573" y="3691110"/>
              <a:ext cx="1800927" cy="1270472"/>
              <a:chOff x="411922" y="1193237"/>
              <a:chExt cx="1800927" cy="1270472"/>
            </a:xfrm>
          </p:grpSpPr>
          <p:pic>
            <p:nvPicPr>
              <p:cNvPr id="13" name="Picture 3">
                <a:extLst>
                  <a:ext uri="{FF2B5EF4-FFF2-40B4-BE49-F238E27FC236}">
                    <a16:creationId xmlns:a16="http://schemas.microsoft.com/office/drawing/2014/main" id="{055EF5A6-D2B1-466D-E81F-D5B39FE8C7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1922" y="1193237"/>
                <a:ext cx="1800927" cy="1270472"/>
              </a:xfrm>
              <a:prstGeom prst="rect">
                <a:avLst/>
              </a:prstGeom>
            </p:spPr>
          </p:pic>
          <p:sp>
            <p:nvSpPr>
              <p:cNvPr id="16" name="TextBox 15">
                <a:extLst>
                  <a:ext uri="{FF2B5EF4-FFF2-40B4-BE49-F238E27FC236}">
                    <a16:creationId xmlns:a16="http://schemas.microsoft.com/office/drawing/2014/main" id="{7CD4448E-D73C-689D-7EC9-9B8BF50E3404}"/>
                  </a:ext>
                </a:extLst>
              </p:cNvPr>
              <p:cNvSpPr txBox="1"/>
              <p:nvPr/>
            </p:nvSpPr>
            <p:spPr>
              <a:xfrm>
                <a:off x="589931" y="1643807"/>
                <a:ext cx="12874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0000"/>
                    </a:solidFill>
                    <a:effectLst/>
                    <a:uLnTx/>
                    <a:uFillTx/>
                    <a:latin typeface="Arial"/>
                    <a:cs typeface="Arial"/>
                    <a:sym typeface="Arial"/>
                  </a:rPr>
                  <a:t>Câu hỏi</a:t>
                </a:r>
              </a:p>
            </p:txBody>
          </p:sp>
        </p:grpSp>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85" y="1910418"/>
            <a:ext cx="3983201" cy="2655467"/>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1216938C-BFDD-8768-DA67-B0FFE382D6CD}"/>
              </a:ext>
            </a:extLst>
          </p:cNvPr>
          <p:cNvGrpSpPr/>
          <p:nvPr/>
        </p:nvGrpSpPr>
        <p:grpSpPr>
          <a:xfrm>
            <a:off x="502285" y="988259"/>
            <a:ext cx="3809093" cy="810850"/>
            <a:chOff x="1072176" y="904220"/>
            <a:chExt cx="3809093" cy="810850"/>
          </a:xfrm>
        </p:grpSpPr>
        <p:sp>
          <p:nvSpPr>
            <p:cNvPr id="3" name="Freeform 23">
              <a:extLst>
                <a:ext uri="{FF2B5EF4-FFF2-40B4-BE49-F238E27FC236}">
                  <a16:creationId xmlns:a16="http://schemas.microsoft.com/office/drawing/2014/main" id="{E06E156E-2CE1-E858-552A-5B2A97031961}"/>
                </a:ext>
              </a:extLst>
            </p:cNvPr>
            <p:cNvSpPr/>
            <p:nvPr/>
          </p:nvSpPr>
          <p:spPr>
            <a:xfrm>
              <a:off x="1072176" y="904220"/>
              <a:ext cx="595758" cy="810850"/>
            </a:xfrm>
            <a:custGeom>
              <a:avLst/>
              <a:gdLst/>
              <a:ahLst/>
              <a:cxnLst/>
              <a:rect l="l" t="t" r="r" b="b"/>
              <a:pathLst>
                <a:path w="1838171" h="2512306">
                  <a:moveTo>
                    <a:pt x="0" y="0"/>
                  </a:moveTo>
                  <a:lnTo>
                    <a:pt x="1838170" y="0"/>
                  </a:lnTo>
                  <a:lnTo>
                    <a:pt x="1838170" y="2512306"/>
                  </a:lnTo>
                  <a:lnTo>
                    <a:pt x="0" y="2512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A209ACD1-7841-03F4-2F28-99BDE31B71B5}"/>
                </a:ext>
              </a:extLst>
            </p:cNvPr>
            <p:cNvSpPr txBox="1"/>
            <p:nvPr/>
          </p:nvSpPr>
          <p:spPr>
            <a:xfrm>
              <a:off x="1667934" y="1115594"/>
              <a:ext cx="3213335" cy="461665"/>
            </a:xfrm>
            <a:prstGeom prst="rect">
              <a:avLst/>
            </a:prstGeom>
            <a:noFill/>
          </p:spPr>
          <p:txBody>
            <a:bodyPr wrap="square" rtlCol="0">
              <a:spAutoFit/>
            </a:bodyPr>
            <a:lstStyle/>
            <a:p>
              <a:r>
                <a:rPr lang="en-US" sz="2400" b="1" i="1">
                  <a:solidFill>
                    <a:srgbClr val="FF0000"/>
                  </a:solidFill>
                </a:rPr>
                <a:t>Thảo luận nhóm đôi</a:t>
              </a:r>
            </a:p>
          </p:txBody>
        </p:sp>
      </p:grpSp>
    </p:spTree>
    <p:extLst>
      <p:ext uri="{BB962C8B-B14F-4D97-AF65-F5344CB8AC3E}">
        <p14:creationId xmlns:p14="http://schemas.microsoft.com/office/powerpoint/2010/main" val="29702364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8" name="Group 7">
            <a:extLst>
              <a:ext uri="{FF2B5EF4-FFF2-40B4-BE49-F238E27FC236}">
                <a16:creationId xmlns:a16="http://schemas.microsoft.com/office/drawing/2014/main" id="{893C5DB6-2D4F-2C9A-2A76-6C5B05AA6181}"/>
              </a:ext>
            </a:extLst>
          </p:cNvPr>
          <p:cNvGrpSpPr/>
          <p:nvPr/>
        </p:nvGrpSpPr>
        <p:grpSpPr>
          <a:xfrm>
            <a:off x="1888120" y="1670376"/>
            <a:ext cx="2263014" cy="2359757"/>
            <a:chOff x="2397439" y="1670377"/>
            <a:chExt cx="2263014" cy="2359757"/>
          </a:xfrm>
        </p:grpSpPr>
        <p:sp>
          <p:nvSpPr>
            <p:cNvPr id="9" name="Google Shape;393;p47">
              <a:extLst>
                <a:ext uri="{FF2B5EF4-FFF2-40B4-BE49-F238E27FC236}">
                  <a16:creationId xmlns:a16="http://schemas.microsoft.com/office/drawing/2014/main" id="{0743C42C-0327-C9DA-6B67-6FC2A28CED41}"/>
                </a:ext>
              </a:extLst>
            </p:cNvPr>
            <p:cNvSpPr txBox="1"/>
            <p:nvPr/>
          </p:nvSpPr>
          <p:spPr>
            <a:xfrm>
              <a:off x="2664714"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2.</a:t>
              </a:r>
              <a:endParaRPr sz="2300" b="1">
                <a:solidFill>
                  <a:schemeClr val="lt2"/>
                </a:solidFill>
                <a:latin typeface="+mj-lt"/>
                <a:ea typeface="Tenor Sans"/>
                <a:cs typeface="Tenor Sans"/>
                <a:sym typeface="Tenor Sans"/>
              </a:endParaRPr>
            </a:p>
          </p:txBody>
        </p:sp>
        <p:sp>
          <p:nvSpPr>
            <p:cNvPr id="10" name="Google Shape;394;p47">
              <a:extLst>
                <a:ext uri="{FF2B5EF4-FFF2-40B4-BE49-F238E27FC236}">
                  <a16:creationId xmlns:a16="http://schemas.microsoft.com/office/drawing/2014/main" id="{0DA961A7-5960-2FEA-A51A-7FCD43799D4B}"/>
                </a:ext>
              </a:extLst>
            </p:cNvPr>
            <p:cNvSpPr txBox="1"/>
            <p:nvPr/>
          </p:nvSpPr>
          <p:spPr>
            <a:xfrm>
              <a:off x="2397439" y="2571751"/>
              <a:ext cx="2263014" cy="1458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50000"/>
                </a:lnSpc>
                <a:defRPr sz="2000">
                  <a:latin typeface="+mj-lt"/>
                </a:defRPr>
              </a:lvl1pPr>
            </a:lstStyle>
            <a:p>
              <a:r>
                <a:rPr lang="vi-VN">
                  <a:latin typeface="+mn-lt"/>
                </a:rPr>
                <a:t>Trả lời câu hỏi phần Luyện tập (SGK tr.13).</a:t>
              </a:r>
              <a:endParaRPr lang="en-US">
                <a:latin typeface="+mn-lt"/>
              </a:endParaRPr>
            </a:p>
          </p:txBody>
        </p:sp>
        <p:grpSp>
          <p:nvGrpSpPr>
            <p:cNvPr id="11" name="Google Shape;399;p47">
              <a:extLst>
                <a:ext uri="{FF2B5EF4-FFF2-40B4-BE49-F238E27FC236}">
                  <a16:creationId xmlns:a16="http://schemas.microsoft.com/office/drawing/2014/main" id="{3FC37FA0-FB05-79D5-EFEC-EFE9256A0AFE}"/>
                </a:ext>
              </a:extLst>
            </p:cNvPr>
            <p:cNvGrpSpPr/>
            <p:nvPr/>
          </p:nvGrpSpPr>
          <p:grpSpPr>
            <a:xfrm>
              <a:off x="3403239" y="1670377"/>
              <a:ext cx="392551" cy="391311"/>
              <a:chOff x="-60987850" y="4100950"/>
              <a:chExt cx="316650" cy="315650"/>
            </a:xfrm>
          </p:grpSpPr>
          <p:sp>
            <p:nvSpPr>
              <p:cNvPr id="12" name="Google Shape;400;p47">
                <a:extLst>
                  <a:ext uri="{FF2B5EF4-FFF2-40B4-BE49-F238E27FC236}">
                    <a16:creationId xmlns:a16="http://schemas.microsoft.com/office/drawing/2014/main" id="{4763FECC-1BE2-C8C5-232D-DFC3DCBE1DB0}"/>
                  </a:ext>
                </a:extLst>
              </p:cNvPr>
              <p:cNvSpPr/>
              <p:nvPr/>
            </p:nvSpPr>
            <p:spPr>
              <a:xfrm>
                <a:off x="-60987850" y="4355925"/>
                <a:ext cx="315875" cy="60675"/>
              </a:xfrm>
              <a:custGeom>
                <a:avLst/>
                <a:gdLst/>
                <a:ahLst/>
                <a:cxnLst/>
                <a:rect l="l" t="t" r="r" b="b"/>
                <a:pathLst>
                  <a:path w="12635" h="2427" extrusionOk="0">
                    <a:moveTo>
                      <a:pt x="1230" y="1"/>
                    </a:moveTo>
                    <a:cubicBezTo>
                      <a:pt x="537" y="1"/>
                      <a:pt x="1" y="536"/>
                      <a:pt x="1" y="1198"/>
                    </a:cubicBezTo>
                    <a:lnTo>
                      <a:pt x="1" y="2049"/>
                    </a:lnTo>
                    <a:cubicBezTo>
                      <a:pt x="1" y="2269"/>
                      <a:pt x="190" y="2427"/>
                      <a:pt x="379" y="2427"/>
                    </a:cubicBezTo>
                    <a:lnTo>
                      <a:pt x="12256" y="2427"/>
                    </a:lnTo>
                    <a:cubicBezTo>
                      <a:pt x="12477" y="2427"/>
                      <a:pt x="12634" y="2238"/>
                      <a:pt x="12634" y="2049"/>
                    </a:cubicBezTo>
                    <a:lnTo>
                      <a:pt x="12634" y="1198"/>
                    </a:lnTo>
                    <a:cubicBezTo>
                      <a:pt x="12634" y="536"/>
                      <a:pt x="12099" y="1"/>
                      <a:pt x="11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 name="Google Shape;401;p47">
                <a:extLst>
                  <a:ext uri="{FF2B5EF4-FFF2-40B4-BE49-F238E27FC236}">
                    <a16:creationId xmlns:a16="http://schemas.microsoft.com/office/drawing/2014/main" id="{0A0433BB-D3C1-CE13-8098-7C2941B37D4B}"/>
                  </a:ext>
                </a:extLst>
              </p:cNvPr>
              <p:cNvSpPr/>
              <p:nvPr/>
            </p:nvSpPr>
            <p:spPr>
              <a:xfrm>
                <a:off x="-60987050" y="4100950"/>
                <a:ext cx="315850" cy="123475"/>
              </a:xfrm>
              <a:custGeom>
                <a:avLst/>
                <a:gdLst/>
                <a:ahLst/>
                <a:cxnLst/>
                <a:rect l="l" t="t" r="r" b="b"/>
                <a:pathLst>
                  <a:path w="12634" h="4939" extrusionOk="0">
                    <a:moveTo>
                      <a:pt x="6270" y="2355"/>
                    </a:moveTo>
                    <a:cubicBezTo>
                      <a:pt x="6490" y="2355"/>
                      <a:pt x="6711" y="2544"/>
                      <a:pt x="6711" y="2796"/>
                    </a:cubicBezTo>
                    <a:cubicBezTo>
                      <a:pt x="6711" y="2985"/>
                      <a:pt x="6490" y="3174"/>
                      <a:pt x="6270" y="3174"/>
                    </a:cubicBezTo>
                    <a:cubicBezTo>
                      <a:pt x="6018" y="3174"/>
                      <a:pt x="5860" y="2985"/>
                      <a:pt x="5860" y="2796"/>
                    </a:cubicBezTo>
                    <a:cubicBezTo>
                      <a:pt x="5860" y="2544"/>
                      <a:pt x="6081" y="2355"/>
                      <a:pt x="6270" y="2355"/>
                    </a:cubicBezTo>
                    <a:close/>
                    <a:moveTo>
                      <a:pt x="6290" y="0"/>
                    </a:moveTo>
                    <a:cubicBezTo>
                      <a:pt x="6238" y="0"/>
                      <a:pt x="6191" y="8"/>
                      <a:pt x="6144" y="24"/>
                    </a:cubicBezTo>
                    <a:lnTo>
                      <a:pt x="252" y="2513"/>
                    </a:lnTo>
                    <a:cubicBezTo>
                      <a:pt x="95" y="2576"/>
                      <a:pt x="0" y="2702"/>
                      <a:pt x="0" y="2891"/>
                    </a:cubicBezTo>
                    <a:lnTo>
                      <a:pt x="0" y="4561"/>
                    </a:lnTo>
                    <a:cubicBezTo>
                      <a:pt x="0" y="4781"/>
                      <a:pt x="189" y="4939"/>
                      <a:pt x="410" y="4939"/>
                    </a:cubicBezTo>
                    <a:lnTo>
                      <a:pt x="12256" y="4939"/>
                    </a:lnTo>
                    <a:cubicBezTo>
                      <a:pt x="12476" y="4939"/>
                      <a:pt x="12634" y="4750"/>
                      <a:pt x="12634" y="4561"/>
                    </a:cubicBezTo>
                    <a:lnTo>
                      <a:pt x="12634" y="2891"/>
                    </a:lnTo>
                    <a:cubicBezTo>
                      <a:pt x="12602" y="2702"/>
                      <a:pt x="12539" y="2544"/>
                      <a:pt x="12382" y="2513"/>
                    </a:cubicBezTo>
                    <a:lnTo>
                      <a:pt x="6459" y="24"/>
                    </a:lnTo>
                    <a:cubicBezTo>
                      <a:pt x="6396" y="8"/>
                      <a:pt x="6341" y="0"/>
                      <a:pt x="6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4" name="Google Shape;402;p47">
                <a:extLst>
                  <a:ext uri="{FF2B5EF4-FFF2-40B4-BE49-F238E27FC236}">
                    <a16:creationId xmlns:a16="http://schemas.microsoft.com/office/drawing/2014/main" id="{5DBCD419-4C02-58EC-D8AA-B97A47E58047}"/>
                  </a:ext>
                </a:extLst>
              </p:cNvPr>
              <p:cNvSpPr/>
              <p:nvPr/>
            </p:nvSpPr>
            <p:spPr>
              <a:xfrm>
                <a:off x="-60757075" y="4245675"/>
                <a:ext cx="61475" cy="89025"/>
              </a:xfrm>
              <a:custGeom>
                <a:avLst/>
                <a:gdLst/>
                <a:ahLst/>
                <a:cxnLst/>
                <a:rect l="l" t="t" r="r" b="b"/>
                <a:pathLst>
                  <a:path w="2459" h="3561" extrusionOk="0">
                    <a:moveTo>
                      <a:pt x="1" y="0"/>
                    </a:moveTo>
                    <a:lnTo>
                      <a:pt x="1" y="3560"/>
                    </a:lnTo>
                    <a:lnTo>
                      <a:pt x="2458" y="3560"/>
                    </a:lnTo>
                    <a:lnTo>
                      <a:pt x="24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5" name="Google Shape;403;p47">
                <a:extLst>
                  <a:ext uri="{FF2B5EF4-FFF2-40B4-BE49-F238E27FC236}">
                    <a16:creationId xmlns:a16="http://schemas.microsoft.com/office/drawing/2014/main" id="{442A2D91-3142-66D8-624C-03B965C4A04F}"/>
                  </a:ext>
                </a:extLst>
              </p:cNvPr>
              <p:cNvSpPr/>
              <p:nvPr/>
            </p:nvSpPr>
            <p:spPr>
              <a:xfrm>
                <a:off x="-60861025"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6" name="Google Shape;404;p47">
                <a:extLst>
                  <a:ext uri="{FF2B5EF4-FFF2-40B4-BE49-F238E27FC236}">
                    <a16:creationId xmlns:a16="http://schemas.microsoft.com/office/drawing/2014/main" id="{BCCEA7E6-007E-EC2A-6CBA-F00640709795}"/>
                  </a:ext>
                </a:extLst>
              </p:cNvPr>
              <p:cNvSpPr/>
              <p:nvPr/>
            </p:nvSpPr>
            <p:spPr>
              <a:xfrm>
                <a:off x="-60964200" y="4245675"/>
                <a:ext cx="62225" cy="89025"/>
              </a:xfrm>
              <a:custGeom>
                <a:avLst/>
                <a:gdLst/>
                <a:ahLst/>
                <a:cxnLst/>
                <a:rect l="l" t="t" r="r" b="b"/>
                <a:pathLst>
                  <a:path w="2489" h="3561" extrusionOk="0">
                    <a:moveTo>
                      <a:pt x="0" y="0"/>
                    </a:moveTo>
                    <a:lnTo>
                      <a:pt x="0" y="3560"/>
                    </a:lnTo>
                    <a:lnTo>
                      <a:pt x="2489" y="3560"/>
                    </a:lnTo>
                    <a:lnTo>
                      <a:pt x="24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grpSp>
        <p:nvGrpSpPr>
          <p:cNvPr id="17" name="Group 16">
            <a:extLst>
              <a:ext uri="{FF2B5EF4-FFF2-40B4-BE49-F238E27FC236}">
                <a16:creationId xmlns:a16="http://schemas.microsoft.com/office/drawing/2014/main" id="{A6086449-0386-162E-5901-EE576B8EA1CC}"/>
              </a:ext>
            </a:extLst>
          </p:cNvPr>
          <p:cNvGrpSpPr/>
          <p:nvPr/>
        </p:nvGrpSpPr>
        <p:grpSpPr>
          <a:xfrm>
            <a:off x="6101576" y="1704125"/>
            <a:ext cx="2619617" cy="2835461"/>
            <a:chOff x="6143262" y="1690269"/>
            <a:chExt cx="2619617" cy="2835461"/>
          </a:xfrm>
        </p:grpSpPr>
        <p:sp>
          <p:nvSpPr>
            <p:cNvPr id="18" name="Google Shape;397;p47">
              <a:extLst>
                <a:ext uri="{FF2B5EF4-FFF2-40B4-BE49-F238E27FC236}">
                  <a16:creationId xmlns:a16="http://schemas.microsoft.com/office/drawing/2014/main" id="{D93ECE05-CF5A-85BC-D8DE-06B36B7B7C17}"/>
                </a:ext>
              </a:extLst>
            </p:cNvPr>
            <p:cNvSpPr txBox="1"/>
            <p:nvPr/>
          </p:nvSpPr>
          <p:spPr>
            <a:xfrm>
              <a:off x="6554400"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4.</a:t>
              </a:r>
              <a:endParaRPr sz="2300" b="1">
                <a:solidFill>
                  <a:schemeClr val="lt2"/>
                </a:solidFill>
                <a:latin typeface="+mj-lt"/>
                <a:ea typeface="Tenor Sans"/>
                <a:cs typeface="Tenor Sans"/>
                <a:sym typeface="Tenor Sans"/>
              </a:endParaRPr>
            </a:p>
          </p:txBody>
        </p:sp>
        <p:sp>
          <p:nvSpPr>
            <p:cNvPr id="19" name="Google Shape;398;p47">
              <a:extLst>
                <a:ext uri="{FF2B5EF4-FFF2-40B4-BE49-F238E27FC236}">
                  <a16:creationId xmlns:a16="http://schemas.microsoft.com/office/drawing/2014/main" id="{C76D961B-4C04-2E4B-AF09-2C1400B6094D}"/>
                </a:ext>
              </a:extLst>
            </p:cNvPr>
            <p:cNvSpPr txBox="1"/>
            <p:nvPr/>
          </p:nvSpPr>
          <p:spPr>
            <a:xfrm>
              <a:off x="6143262" y="2585606"/>
              <a:ext cx="2619617" cy="19401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lnSpc>
                  <a:spcPct val="150000"/>
                </a:lnSpc>
                <a:defRPr sz="2000">
                  <a:latin typeface="+mn-lt"/>
                </a:defRPr>
              </a:lvl1pPr>
            </a:lstStyle>
            <a:p>
              <a:r>
                <a:rPr lang="vi-VN">
                  <a:sym typeface="Archivo"/>
                </a:rPr>
                <a:t>Đọc và tìm hiểu trước nội dung </a:t>
              </a:r>
              <a:r>
                <a:rPr lang="vi-VN" b="1" i="1">
                  <a:sym typeface="Archivo"/>
                </a:rPr>
                <a:t>Bài 3: Trật tự thế giới sau Chiến tranh lạnh. </a:t>
              </a:r>
              <a:endParaRPr b="1" i="1">
                <a:sym typeface="Archivo"/>
              </a:endParaRPr>
            </a:p>
          </p:txBody>
        </p:sp>
        <p:grpSp>
          <p:nvGrpSpPr>
            <p:cNvPr id="20" name="Google Shape;405;p47">
              <a:extLst>
                <a:ext uri="{FF2B5EF4-FFF2-40B4-BE49-F238E27FC236}">
                  <a16:creationId xmlns:a16="http://schemas.microsoft.com/office/drawing/2014/main" id="{E759A555-09D5-764F-2307-2AE489B27626}"/>
                </a:ext>
              </a:extLst>
            </p:cNvPr>
            <p:cNvGrpSpPr/>
            <p:nvPr/>
          </p:nvGrpSpPr>
          <p:grpSpPr>
            <a:xfrm>
              <a:off x="7288610" y="1690269"/>
              <a:ext cx="401180" cy="351549"/>
              <a:chOff x="899850" y="871450"/>
              <a:chExt cx="483175" cy="423400"/>
            </a:xfrm>
          </p:grpSpPr>
          <p:sp>
            <p:nvSpPr>
              <p:cNvPr id="21" name="Google Shape;406;p47">
                <a:extLst>
                  <a:ext uri="{FF2B5EF4-FFF2-40B4-BE49-F238E27FC236}">
                    <a16:creationId xmlns:a16="http://schemas.microsoft.com/office/drawing/2014/main" id="{7D75D4E2-985A-F9D0-0F45-560CF1D1B16F}"/>
                  </a:ext>
                </a:extLst>
              </p:cNvPr>
              <p:cNvSpPr/>
              <p:nvPr/>
            </p:nvSpPr>
            <p:spPr>
              <a:xfrm>
                <a:off x="1325175" y="1040825"/>
                <a:ext cx="56425" cy="28275"/>
              </a:xfrm>
              <a:custGeom>
                <a:avLst/>
                <a:gdLst/>
                <a:ahLst/>
                <a:cxnLst/>
                <a:rect l="l" t="t" r="r" b="b"/>
                <a:pathLst>
                  <a:path w="2257" h="1131" extrusionOk="0">
                    <a:moveTo>
                      <a:pt x="564" y="1"/>
                    </a:moveTo>
                    <a:cubicBezTo>
                      <a:pt x="251" y="1"/>
                      <a:pt x="1" y="251"/>
                      <a:pt x="1" y="564"/>
                    </a:cubicBezTo>
                    <a:cubicBezTo>
                      <a:pt x="1" y="877"/>
                      <a:pt x="251" y="1130"/>
                      <a:pt x="564" y="1130"/>
                    </a:cubicBezTo>
                    <a:lnTo>
                      <a:pt x="1693" y="1130"/>
                    </a:lnTo>
                    <a:cubicBezTo>
                      <a:pt x="2006" y="1130"/>
                      <a:pt x="2256" y="877"/>
                      <a:pt x="2256" y="564"/>
                    </a:cubicBezTo>
                    <a:cubicBezTo>
                      <a:pt x="2256" y="251"/>
                      <a:pt x="2006" y="1"/>
                      <a:pt x="1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2" name="Google Shape;407;p47">
                <a:extLst>
                  <a:ext uri="{FF2B5EF4-FFF2-40B4-BE49-F238E27FC236}">
                    <a16:creationId xmlns:a16="http://schemas.microsoft.com/office/drawing/2014/main" id="{4782A0BF-C174-1CA7-F4C5-100F1419709C}"/>
                  </a:ext>
                </a:extLst>
              </p:cNvPr>
              <p:cNvSpPr/>
              <p:nvPr/>
            </p:nvSpPr>
            <p:spPr>
              <a:xfrm>
                <a:off x="1323750" y="956100"/>
                <a:ext cx="59275" cy="56525"/>
              </a:xfrm>
              <a:custGeom>
                <a:avLst/>
                <a:gdLst/>
                <a:ahLst/>
                <a:cxnLst/>
                <a:rect l="l" t="t" r="r" b="b"/>
                <a:pathLst>
                  <a:path w="2371" h="2261" extrusionOk="0">
                    <a:moveTo>
                      <a:pt x="1750" y="0"/>
                    </a:moveTo>
                    <a:cubicBezTo>
                      <a:pt x="1605" y="0"/>
                      <a:pt x="1461" y="55"/>
                      <a:pt x="1350" y="165"/>
                    </a:cubicBezTo>
                    <a:lnTo>
                      <a:pt x="220" y="1294"/>
                    </a:lnTo>
                    <a:cubicBezTo>
                      <a:pt x="0" y="1517"/>
                      <a:pt x="0" y="1872"/>
                      <a:pt x="220" y="2095"/>
                    </a:cubicBezTo>
                    <a:cubicBezTo>
                      <a:pt x="332" y="2205"/>
                      <a:pt x="476" y="2260"/>
                      <a:pt x="621" y="2260"/>
                    </a:cubicBezTo>
                    <a:cubicBezTo>
                      <a:pt x="765" y="2260"/>
                      <a:pt x="910" y="2205"/>
                      <a:pt x="1021" y="2095"/>
                    </a:cubicBezTo>
                    <a:lnTo>
                      <a:pt x="2151" y="966"/>
                    </a:lnTo>
                    <a:cubicBezTo>
                      <a:pt x="2370" y="743"/>
                      <a:pt x="2370" y="388"/>
                      <a:pt x="2151" y="165"/>
                    </a:cubicBezTo>
                    <a:cubicBezTo>
                      <a:pt x="2039" y="55"/>
                      <a:pt x="1895" y="0"/>
                      <a:pt x="1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3" name="Google Shape;408;p47">
                <a:extLst>
                  <a:ext uri="{FF2B5EF4-FFF2-40B4-BE49-F238E27FC236}">
                    <a16:creationId xmlns:a16="http://schemas.microsoft.com/office/drawing/2014/main" id="{6118B543-EDC5-BD39-CF10-844856434247}"/>
                  </a:ext>
                </a:extLst>
              </p:cNvPr>
              <p:cNvSpPr/>
              <p:nvPr/>
            </p:nvSpPr>
            <p:spPr>
              <a:xfrm>
                <a:off x="1323750" y="1097250"/>
                <a:ext cx="59275" cy="56525"/>
              </a:xfrm>
              <a:custGeom>
                <a:avLst/>
                <a:gdLst/>
                <a:ahLst/>
                <a:cxnLst/>
                <a:rect l="l" t="t" r="r" b="b"/>
                <a:pathLst>
                  <a:path w="2371" h="2261" extrusionOk="0">
                    <a:moveTo>
                      <a:pt x="621" y="0"/>
                    </a:moveTo>
                    <a:cubicBezTo>
                      <a:pt x="476" y="0"/>
                      <a:pt x="332" y="55"/>
                      <a:pt x="220" y="165"/>
                    </a:cubicBezTo>
                    <a:cubicBezTo>
                      <a:pt x="0" y="388"/>
                      <a:pt x="0" y="743"/>
                      <a:pt x="220" y="966"/>
                    </a:cubicBezTo>
                    <a:lnTo>
                      <a:pt x="1350" y="2095"/>
                    </a:lnTo>
                    <a:cubicBezTo>
                      <a:pt x="1461" y="2205"/>
                      <a:pt x="1605" y="2260"/>
                      <a:pt x="1750" y="2260"/>
                    </a:cubicBezTo>
                    <a:cubicBezTo>
                      <a:pt x="1895" y="2260"/>
                      <a:pt x="2039" y="2205"/>
                      <a:pt x="2151" y="2095"/>
                    </a:cubicBezTo>
                    <a:cubicBezTo>
                      <a:pt x="2370" y="1872"/>
                      <a:pt x="2370" y="1517"/>
                      <a:pt x="2151" y="1294"/>
                    </a:cubicBezTo>
                    <a:lnTo>
                      <a:pt x="1021" y="165"/>
                    </a:lnTo>
                    <a:cubicBezTo>
                      <a:pt x="910" y="55"/>
                      <a:pt x="765" y="0"/>
                      <a:pt x="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24" name="Google Shape;409;p47">
                <a:extLst>
                  <a:ext uri="{FF2B5EF4-FFF2-40B4-BE49-F238E27FC236}">
                    <a16:creationId xmlns:a16="http://schemas.microsoft.com/office/drawing/2014/main" id="{F7E9C89B-AD90-760D-1982-B222D88F35F1}"/>
                  </a:ext>
                </a:extLst>
              </p:cNvPr>
              <p:cNvSpPr/>
              <p:nvPr/>
            </p:nvSpPr>
            <p:spPr>
              <a:xfrm>
                <a:off x="899850" y="871450"/>
                <a:ext cx="396150" cy="423400"/>
              </a:xfrm>
              <a:custGeom>
                <a:avLst/>
                <a:gdLst/>
                <a:ahLst/>
                <a:cxnLst/>
                <a:rect l="l" t="t" r="r" b="b"/>
                <a:pathLst>
                  <a:path w="15846" h="16936" extrusionOk="0">
                    <a:moveTo>
                      <a:pt x="6812" y="4518"/>
                    </a:moveTo>
                    <a:lnTo>
                      <a:pt x="6812" y="10164"/>
                    </a:lnTo>
                    <a:lnTo>
                      <a:pt x="5682" y="10164"/>
                    </a:lnTo>
                    <a:lnTo>
                      <a:pt x="5682" y="4518"/>
                    </a:lnTo>
                    <a:close/>
                    <a:moveTo>
                      <a:pt x="14153" y="1130"/>
                    </a:moveTo>
                    <a:cubicBezTo>
                      <a:pt x="14463" y="1130"/>
                      <a:pt x="14716" y="1380"/>
                      <a:pt x="14716" y="1693"/>
                    </a:cubicBezTo>
                    <a:lnTo>
                      <a:pt x="14716" y="12985"/>
                    </a:lnTo>
                    <a:cubicBezTo>
                      <a:pt x="14716" y="13298"/>
                      <a:pt x="14463" y="13551"/>
                      <a:pt x="14153" y="13551"/>
                    </a:cubicBezTo>
                    <a:lnTo>
                      <a:pt x="13587" y="13551"/>
                    </a:lnTo>
                    <a:lnTo>
                      <a:pt x="13587" y="1130"/>
                    </a:lnTo>
                    <a:close/>
                    <a:moveTo>
                      <a:pt x="13018" y="1"/>
                    </a:moveTo>
                    <a:cubicBezTo>
                      <a:pt x="13012" y="1"/>
                      <a:pt x="13006" y="4"/>
                      <a:pt x="13000" y="4"/>
                    </a:cubicBezTo>
                    <a:cubicBezTo>
                      <a:pt x="12992" y="4"/>
                      <a:pt x="12985" y="4"/>
                      <a:pt x="12978" y="4"/>
                    </a:cubicBezTo>
                    <a:cubicBezTo>
                      <a:pt x="12972" y="4"/>
                      <a:pt x="12967" y="4"/>
                      <a:pt x="12961" y="4"/>
                    </a:cubicBezTo>
                    <a:cubicBezTo>
                      <a:pt x="12797" y="4"/>
                      <a:pt x="12768" y="58"/>
                      <a:pt x="7221" y="3385"/>
                    </a:cubicBezTo>
                    <a:lnTo>
                      <a:pt x="3990" y="3385"/>
                    </a:lnTo>
                    <a:cubicBezTo>
                      <a:pt x="1810" y="3388"/>
                      <a:pt x="0" y="5159"/>
                      <a:pt x="0" y="7339"/>
                    </a:cubicBezTo>
                    <a:cubicBezTo>
                      <a:pt x="0" y="9323"/>
                      <a:pt x="1515" y="10959"/>
                      <a:pt x="3424" y="11236"/>
                    </a:cubicBezTo>
                    <a:lnTo>
                      <a:pt x="3424" y="15244"/>
                    </a:lnTo>
                    <a:cubicBezTo>
                      <a:pt x="3424" y="16180"/>
                      <a:pt x="4183" y="16936"/>
                      <a:pt x="5119" y="16936"/>
                    </a:cubicBezTo>
                    <a:cubicBezTo>
                      <a:pt x="6053" y="16936"/>
                      <a:pt x="6812" y="16180"/>
                      <a:pt x="6812" y="15244"/>
                    </a:cubicBezTo>
                    <a:lnTo>
                      <a:pt x="6812" y="11293"/>
                    </a:lnTo>
                    <a:lnTo>
                      <a:pt x="7221" y="11293"/>
                    </a:lnTo>
                    <a:cubicBezTo>
                      <a:pt x="12690" y="14573"/>
                      <a:pt x="12811" y="14681"/>
                      <a:pt x="12984" y="14681"/>
                    </a:cubicBezTo>
                    <a:cubicBezTo>
                      <a:pt x="12997" y="14681"/>
                      <a:pt x="13009" y="14681"/>
                      <a:pt x="13024" y="14681"/>
                    </a:cubicBezTo>
                    <a:lnTo>
                      <a:pt x="14153" y="14681"/>
                    </a:lnTo>
                    <a:cubicBezTo>
                      <a:pt x="15087" y="14678"/>
                      <a:pt x="15845" y="13922"/>
                      <a:pt x="15845" y="12985"/>
                    </a:cubicBezTo>
                    <a:lnTo>
                      <a:pt x="15845" y="1693"/>
                    </a:lnTo>
                    <a:cubicBezTo>
                      <a:pt x="15845" y="756"/>
                      <a:pt x="15087" y="1"/>
                      <a:pt x="14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grpSp>
        <p:nvGrpSpPr>
          <p:cNvPr id="25" name="Group 24">
            <a:extLst>
              <a:ext uri="{FF2B5EF4-FFF2-40B4-BE49-F238E27FC236}">
                <a16:creationId xmlns:a16="http://schemas.microsoft.com/office/drawing/2014/main" id="{85D5C4E9-4FD4-147C-F264-A5F68B7EBC38}"/>
              </a:ext>
            </a:extLst>
          </p:cNvPr>
          <p:cNvGrpSpPr/>
          <p:nvPr/>
        </p:nvGrpSpPr>
        <p:grpSpPr>
          <a:xfrm>
            <a:off x="4181210" y="1669762"/>
            <a:ext cx="1869600" cy="2466808"/>
            <a:chOff x="4609552" y="1669762"/>
            <a:chExt cx="1869600" cy="2466808"/>
          </a:xfrm>
        </p:grpSpPr>
        <p:sp>
          <p:nvSpPr>
            <p:cNvPr id="26" name="Google Shape;395;p47">
              <a:extLst>
                <a:ext uri="{FF2B5EF4-FFF2-40B4-BE49-F238E27FC236}">
                  <a16:creationId xmlns:a16="http://schemas.microsoft.com/office/drawing/2014/main" id="{C89AEEAE-4A74-56A2-AEB4-DE9FED616040}"/>
                </a:ext>
              </a:extLst>
            </p:cNvPr>
            <p:cNvSpPr txBox="1"/>
            <p:nvPr/>
          </p:nvSpPr>
          <p:spPr>
            <a:xfrm>
              <a:off x="4609552"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3.</a:t>
              </a:r>
              <a:endParaRPr sz="2300" b="1">
                <a:solidFill>
                  <a:schemeClr val="lt2"/>
                </a:solidFill>
                <a:latin typeface="+mj-lt"/>
                <a:ea typeface="Tenor Sans"/>
                <a:cs typeface="Tenor Sans"/>
                <a:sym typeface="Tenor Sans"/>
              </a:endParaRPr>
            </a:p>
          </p:txBody>
        </p:sp>
        <p:sp>
          <p:nvSpPr>
            <p:cNvPr id="27" name="Google Shape;396;p47">
              <a:extLst>
                <a:ext uri="{FF2B5EF4-FFF2-40B4-BE49-F238E27FC236}">
                  <a16:creationId xmlns:a16="http://schemas.microsoft.com/office/drawing/2014/main" id="{80606249-CC17-8788-CEC0-D76880AA0A63}"/>
                </a:ext>
              </a:extLst>
            </p:cNvPr>
            <p:cNvSpPr txBox="1"/>
            <p:nvPr/>
          </p:nvSpPr>
          <p:spPr>
            <a:xfrm>
              <a:off x="4609552" y="2599461"/>
              <a:ext cx="1869600" cy="1537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lnSpc>
                  <a:spcPct val="150000"/>
                </a:lnSpc>
                <a:defRPr sz="2000">
                  <a:latin typeface="+mn-lt"/>
                </a:defRPr>
              </a:lvl1pPr>
            </a:lstStyle>
            <a:p>
              <a:r>
                <a:rPr lang="vi-VN"/>
                <a:t>Làm bài tập Bài 2 – SBT Lịch sử 12</a:t>
              </a:r>
              <a:endParaRPr>
                <a:sym typeface="Archivo"/>
              </a:endParaRPr>
            </a:p>
          </p:txBody>
        </p:sp>
        <p:grpSp>
          <p:nvGrpSpPr>
            <p:cNvPr id="28" name="Google Shape;410;p47">
              <a:extLst>
                <a:ext uri="{FF2B5EF4-FFF2-40B4-BE49-F238E27FC236}">
                  <a16:creationId xmlns:a16="http://schemas.microsoft.com/office/drawing/2014/main" id="{28349AE9-AD8C-709A-494E-5FD016C26636}"/>
                </a:ext>
              </a:extLst>
            </p:cNvPr>
            <p:cNvGrpSpPr/>
            <p:nvPr/>
          </p:nvGrpSpPr>
          <p:grpSpPr>
            <a:xfrm>
              <a:off x="5348079" y="1669762"/>
              <a:ext cx="392545" cy="392545"/>
              <a:chOff x="6239925" y="2032450"/>
              <a:chExt cx="472775" cy="472775"/>
            </a:xfrm>
          </p:grpSpPr>
          <p:sp>
            <p:nvSpPr>
              <p:cNvPr id="29" name="Google Shape;411;p47">
                <a:extLst>
                  <a:ext uri="{FF2B5EF4-FFF2-40B4-BE49-F238E27FC236}">
                    <a16:creationId xmlns:a16="http://schemas.microsoft.com/office/drawing/2014/main" id="{0219D1D2-8EDB-EB76-3A3A-E4EB7EC2DEE2}"/>
                  </a:ext>
                </a:extLst>
              </p:cNvPr>
              <p:cNvSpPr/>
              <p:nvPr/>
            </p:nvSpPr>
            <p:spPr>
              <a:xfrm>
                <a:off x="6239925" y="2032450"/>
                <a:ext cx="472775" cy="472775"/>
              </a:xfrm>
              <a:custGeom>
                <a:avLst/>
                <a:gdLst/>
                <a:ahLst/>
                <a:cxnLst/>
                <a:rect l="l" t="t" r="r" b="b"/>
                <a:pathLst>
                  <a:path w="18911" h="18911" extrusionOk="0">
                    <a:moveTo>
                      <a:pt x="9455" y="2466"/>
                    </a:moveTo>
                    <a:cubicBezTo>
                      <a:pt x="13307" y="2466"/>
                      <a:pt x="16442" y="5601"/>
                      <a:pt x="16442" y="9456"/>
                    </a:cubicBezTo>
                    <a:cubicBezTo>
                      <a:pt x="16442" y="13310"/>
                      <a:pt x="13307" y="16445"/>
                      <a:pt x="9455" y="16445"/>
                    </a:cubicBezTo>
                    <a:cubicBezTo>
                      <a:pt x="5601" y="16445"/>
                      <a:pt x="2466" y="13310"/>
                      <a:pt x="2466" y="9456"/>
                    </a:cubicBezTo>
                    <a:cubicBezTo>
                      <a:pt x="2466" y="5601"/>
                      <a:pt x="5601" y="2466"/>
                      <a:pt x="9455" y="2466"/>
                    </a:cubicBezTo>
                    <a:close/>
                    <a:moveTo>
                      <a:pt x="9455" y="0"/>
                    </a:moveTo>
                    <a:cubicBezTo>
                      <a:pt x="4228" y="0"/>
                      <a:pt x="0" y="4228"/>
                      <a:pt x="0" y="9456"/>
                    </a:cubicBezTo>
                    <a:cubicBezTo>
                      <a:pt x="0" y="14683"/>
                      <a:pt x="4228" y="18911"/>
                      <a:pt x="9455" y="18911"/>
                    </a:cubicBezTo>
                    <a:cubicBezTo>
                      <a:pt x="14680" y="18911"/>
                      <a:pt x="18911" y="14683"/>
                      <a:pt x="18911" y="9456"/>
                    </a:cubicBezTo>
                    <a:cubicBezTo>
                      <a:pt x="18911" y="4231"/>
                      <a:pt x="14680" y="0"/>
                      <a:pt x="9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30" name="Google Shape;412;p47">
                <a:extLst>
                  <a:ext uri="{FF2B5EF4-FFF2-40B4-BE49-F238E27FC236}">
                    <a16:creationId xmlns:a16="http://schemas.microsoft.com/office/drawing/2014/main" id="{74971CC7-FDB6-F322-B908-8CD33118F8E0}"/>
                  </a:ext>
                </a:extLst>
              </p:cNvPr>
              <p:cNvSpPr/>
              <p:nvPr/>
            </p:nvSpPr>
            <p:spPr>
              <a:xfrm>
                <a:off x="6329800" y="2122325"/>
                <a:ext cx="292950" cy="293025"/>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grpSp>
        <p:nvGrpSpPr>
          <p:cNvPr id="31" name="Group 30">
            <a:extLst>
              <a:ext uri="{FF2B5EF4-FFF2-40B4-BE49-F238E27FC236}">
                <a16:creationId xmlns:a16="http://schemas.microsoft.com/office/drawing/2014/main" id="{78F84021-0346-165A-E327-81394D036E9F}"/>
              </a:ext>
            </a:extLst>
          </p:cNvPr>
          <p:cNvGrpSpPr/>
          <p:nvPr/>
        </p:nvGrpSpPr>
        <p:grpSpPr>
          <a:xfrm>
            <a:off x="142878" y="1669762"/>
            <a:ext cx="1869600" cy="1948714"/>
            <a:chOff x="719877" y="1669764"/>
            <a:chExt cx="1869600" cy="1948714"/>
          </a:xfrm>
        </p:grpSpPr>
        <p:sp>
          <p:nvSpPr>
            <p:cNvPr id="384" name="Google Shape;391;p47">
              <a:extLst>
                <a:ext uri="{FF2B5EF4-FFF2-40B4-BE49-F238E27FC236}">
                  <a16:creationId xmlns:a16="http://schemas.microsoft.com/office/drawing/2014/main" id="{4A88721E-6E54-4E63-BE2E-53E37179376F}"/>
                </a:ext>
              </a:extLst>
            </p:cNvPr>
            <p:cNvSpPr txBox="1"/>
            <p:nvPr/>
          </p:nvSpPr>
          <p:spPr>
            <a:xfrm>
              <a:off x="719877" y="2193012"/>
              <a:ext cx="1869600" cy="482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300" b="1">
                  <a:solidFill>
                    <a:schemeClr val="lt2"/>
                  </a:solidFill>
                  <a:latin typeface="+mj-lt"/>
                  <a:ea typeface="Tenor Sans"/>
                  <a:cs typeface="Tenor Sans"/>
                  <a:sym typeface="Tenor Sans"/>
                </a:rPr>
                <a:t>1.</a:t>
              </a:r>
              <a:endParaRPr sz="2300" b="1">
                <a:solidFill>
                  <a:schemeClr val="lt2"/>
                </a:solidFill>
                <a:latin typeface="+mj-lt"/>
                <a:ea typeface="Tenor Sans"/>
                <a:cs typeface="Tenor Sans"/>
                <a:sym typeface="Tenor Sans"/>
              </a:endParaRPr>
            </a:p>
          </p:txBody>
        </p:sp>
        <p:sp>
          <p:nvSpPr>
            <p:cNvPr id="385" name="Google Shape;392;p47">
              <a:extLst>
                <a:ext uri="{FF2B5EF4-FFF2-40B4-BE49-F238E27FC236}">
                  <a16:creationId xmlns:a16="http://schemas.microsoft.com/office/drawing/2014/main" id="{F85F98E9-93C3-9E7B-D78F-3B3333DDA5A8}"/>
                </a:ext>
              </a:extLst>
            </p:cNvPr>
            <p:cNvSpPr txBox="1"/>
            <p:nvPr/>
          </p:nvSpPr>
          <p:spPr>
            <a:xfrm>
              <a:off x="719877" y="2599461"/>
              <a:ext cx="1869600" cy="1019017"/>
            </a:xfrm>
            <a:prstGeom prst="rect">
              <a:avLst/>
            </a:prstGeom>
            <a:noFill/>
            <a:ln>
              <a:noFill/>
            </a:ln>
          </p:spPr>
          <p:txBody>
            <a:bodyPr spcFirstLastPara="1" wrap="square" lIns="91425" tIns="91425" rIns="91425" bIns="91425" anchor="t" anchorCtr="0">
              <a:noAutofit/>
            </a:bodyPr>
            <a:lstStyle/>
            <a:p>
              <a:pPr marL="0" indent="0" algn="ctr">
                <a:lnSpc>
                  <a:spcPct val="150000"/>
                </a:lnSpc>
              </a:pPr>
              <a:r>
                <a:rPr lang="en-US" sz="2000">
                  <a:latin typeface="+mj-lt"/>
                </a:rPr>
                <a:t>Ôn lại </a:t>
              </a:r>
            </a:p>
            <a:p>
              <a:pPr marL="0" indent="0" algn="ctr">
                <a:lnSpc>
                  <a:spcPct val="150000"/>
                </a:lnSpc>
              </a:pPr>
              <a:r>
                <a:rPr lang="en-US" sz="2000">
                  <a:latin typeface="+mj-lt"/>
                </a:rPr>
                <a:t>kiến thức </a:t>
              </a:r>
            </a:p>
            <a:p>
              <a:pPr marL="0" indent="0" algn="ctr">
                <a:lnSpc>
                  <a:spcPct val="150000"/>
                </a:lnSpc>
              </a:pPr>
              <a:r>
                <a:rPr lang="en-US" sz="2000">
                  <a:latin typeface="+mj-lt"/>
                </a:rPr>
                <a:t>đã học</a:t>
              </a:r>
            </a:p>
          </p:txBody>
        </p:sp>
        <p:grpSp>
          <p:nvGrpSpPr>
            <p:cNvPr id="386" name="Google Shape;413;p47">
              <a:extLst>
                <a:ext uri="{FF2B5EF4-FFF2-40B4-BE49-F238E27FC236}">
                  <a16:creationId xmlns:a16="http://schemas.microsoft.com/office/drawing/2014/main" id="{16C511C3-0B13-8D93-6B6F-7E5CBBD0DE35}"/>
                </a:ext>
              </a:extLst>
            </p:cNvPr>
            <p:cNvGrpSpPr/>
            <p:nvPr/>
          </p:nvGrpSpPr>
          <p:grpSpPr>
            <a:xfrm>
              <a:off x="1562678" y="1669764"/>
              <a:ext cx="183998" cy="392543"/>
              <a:chOff x="4584850" y="4399275"/>
              <a:chExt cx="225875" cy="481825"/>
            </a:xfrm>
          </p:grpSpPr>
          <p:sp>
            <p:nvSpPr>
              <p:cNvPr id="387" name="Google Shape;414;p47">
                <a:extLst>
                  <a:ext uri="{FF2B5EF4-FFF2-40B4-BE49-F238E27FC236}">
                    <a16:creationId xmlns:a16="http://schemas.microsoft.com/office/drawing/2014/main" id="{97483250-DBC2-955C-BE92-6AF0956E138F}"/>
                  </a:ext>
                </a:extLst>
              </p:cNvPr>
              <p:cNvSpPr/>
              <p:nvPr/>
            </p:nvSpPr>
            <p:spPr>
              <a:xfrm>
                <a:off x="4655400" y="4399275"/>
                <a:ext cx="84700" cy="84725"/>
              </a:xfrm>
              <a:custGeom>
                <a:avLst/>
                <a:gdLst/>
                <a:ahLst/>
                <a:cxnLst/>
                <a:rect l="l" t="t" r="r" b="b"/>
                <a:pathLst>
                  <a:path w="3388" h="3389" extrusionOk="0">
                    <a:moveTo>
                      <a:pt x="1696" y="1"/>
                    </a:moveTo>
                    <a:cubicBezTo>
                      <a:pt x="759" y="1"/>
                      <a:pt x="0" y="760"/>
                      <a:pt x="0" y="1696"/>
                    </a:cubicBezTo>
                    <a:cubicBezTo>
                      <a:pt x="0" y="2630"/>
                      <a:pt x="759" y="3389"/>
                      <a:pt x="1696" y="3389"/>
                    </a:cubicBezTo>
                    <a:cubicBezTo>
                      <a:pt x="2629" y="3389"/>
                      <a:pt x="3388" y="2630"/>
                      <a:pt x="3388" y="1696"/>
                    </a:cubicBezTo>
                    <a:cubicBezTo>
                      <a:pt x="3388" y="760"/>
                      <a:pt x="2629"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sp>
            <p:nvSpPr>
              <p:cNvPr id="388" name="Google Shape;415;p47">
                <a:extLst>
                  <a:ext uri="{FF2B5EF4-FFF2-40B4-BE49-F238E27FC236}">
                    <a16:creationId xmlns:a16="http://schemas.microsoft.com/office/drawing/2014/main" id="{CC0DAA80-0652-891B-331F-07C93558B5CE}"/>
                  </a:ext>
                </a:extLst>
              </p:cNvPr>
              <p:cNvSpPr/>
              <p:nvPr/>
            </p:nvSpPr>
            <p:spPr>
              <a:xfrm>
                <a:off x="4584850" y="4512200"/>
                <a:ext cx="225875" cy="368900"/>
              </a:xfrm>
              <a:custGeom>
                <a:avLst/>
                <a:gdLst/>
                <a:ahLst/>
                <a:cxnLst/>
                <a:rect l="l" t="t" r="r" b="b"/>
                <a:pathLst>
                  <a:path w="9035" h="14756" extrusionOk="0">
                    <a:moveTo>
                      <a:pt x="2259" y="1"/>
                    </a:moveTo>
                    <a:cubicBezTo>
                      <a:pt x="1013" y="1"/>
                      <a:pt x="1" y="1052"/>
                      <a:pt x="1" y="2298"/>
                    </a:cubicBezTo>
                    <a:lnTo>
                      <a:pt x="1" y="5686"/>
                    </a:lnTo>
                    <a:cubicBezTo>
                      <a:pt x="1" y="6280"/>
                      <a:pt x="414" y="6792"/>
                      <a:pt x="1106" y="6792"/>
                    </a:cubicBezTo>
                    <a:cubicBezTo>
                      <a:pt x="1284" y="6792"/>
                      <a:pt x="1480" y="6758"/>
                      <a:pt x="1693" y="6683"/>
                    </a:cubicBezTo>
                    <a:lnTo>
                      <a:pt x="1693" y="13627"/>
                    </a:lnTo>
                    <a:cubicBezTo>
                      <a:pt x="1693" y="14250"/>
                      <a:pt x="2199" y="14756"/>
                      <a:pt x="2822" y="14756"/>
                    </a:cubicBezTo>
                    <a:cubicBezTo>
                      <a:pt x="3446" y="14756"/>
                      <a:pt x="3952" y="14250"/>
                      <a:pt x="3952" y="13627"/>
                    </a:cubicBezTo>
                    <a:lnTo>
                      <a:pt x="3952" y="9637"/>
                    </a:lnTo>
                    <a:cubicBezTo>
                      <a:pt x="3952" y="9324"/>
                      <a:pt x="4204" y="9074"/>
                      <a:pt x="4518" y="9074"/>
                    </a:cubicBezTo>
                    <a:cubicBezTo>
                      <a:pt x="4828" y="9074"/>
                      <a:pt x="5081" y="9324"/>
                      <a:pt x="5081" y="9637"/>
                    </a:cubicBezTo>
                    <a:lnTo>
                      <a:pt x="5081" y="13627"/>
                    </a:lnTo>
                    <a:cubicBezTo>
                      <a:pt x="5081" y="14250"/>
                      <a:pt x="5587" y="14756"/>
                      <a:pt x="6210" y="14756"/>
                    </a:cubicBezTo>
                    <a:cubicBezTo>
                      <a:pt x="6833" y="14756"/>
                      <a:pt x="7339" y="14250"/>
                      <a:pt x="7339" y="13627"/>
                    </a:cubicBezTo>
                    <a:lnTo>
                      <a:pt x="7339" y="6683"/>
                    </a:lnTo>
                    <a:cubicBezTo>
                      <a:pt x="7552" y="6758"/>
                      <a:pt x="7749" y="6792"/>
                      <a:pt x="7927" y="6792"/>
                    </a:cubicBezTo>
                    <a:cubicBezTo>
                      <a:pt x="8619" y="6792"/>
                      <a:pt x="9035" y="6280"/>
                      <a:pt x="9035" y="5686"/>
                    </a:cubicBezTo>
                    <a:lnTo>
                      <a:pt x="9035" y="2298"/>
                    </a:lnTo>
                    <a:cubicBezTo>
                      <a:pt x="9035" y="1052"/>
                      <a:pt x="8020" y="1"/>
                      <a:pt x="67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mj-lt"/>
                </a:endParaRPr>
              </a:p>
            </p:txBody>
          </p:sp>
        </p:grpSp>
      </p:grpSp>
      <p:sp>
        <p:nvSpPr>
          <p:cNvPr id="424" name="TextBox 423">
            <a:extLst>
              <a:ext uri="{FF2B5EF4-FFF2-40B4-BE49-F238E27FC236}">
                <a16:creationId xmlns:a16="http://schemas.microsoft.com/office/drawing/2014/main" id="{3F08882A-02B1-A668-BB4D-A19BA969F541}"/>
              </a:ext>
            </a:extLst>
          </p:cNvPr>
          <p:cNvSpPr txBox="1"/>
          <p:nvPr/>
        </p:nvSpPr>
        <p:spPr>
          <a:xfrm>
            <a:off x="2052401" y="603914"/>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chemeClr val="tx1">
                    <a:lumMod val="75000"/>
                    <a:lumOff val="25000"/>
                  </a:schemeClr>
                </a:solidFill>
                <a:effectLst/>
                <a:uLnTx/>
                <a:uFillTx/>
                <a:latin typeface="+mj-lt"/>
                <a:cs typeface="Arial"/>
                <a:sym typeface="Arial"/>
              </a:rPr>
              <a:t>HƯỚNG DẪN </a:t>
            </a:r>
            <a:r>
              <a:rPr kumimoji="0" lang="en" sz="3600" b="1" i="0" u="none" strike="noStrike" kern="0" cap="none" spc="0" normalizeH="0" baseline="0" noProof="0">
                <a:ln>
                  <a:noFill/>
                </a:ln>
                <a:solidFill>
                  <a:srgbClr val="BE0B23"/>
                </a:solidFill>
                <a:effectLst/>
                <a:uLnTx/>
                <a:uFillTx/>
                <a:latin typeface="+mj-lt"/>
                <a:cs typeface="Arial"/>
                <a:sym typeface="Arial"/>
              </a:rPr>
              <a:t>VỀ NHÀ</a:t>
            </a:r>
            <a:endParaRPr kumimoji="0" lang="en-US" sz="3600" b="1" i="0" u="none" strike="noStrike" kern="0" cap="none" spc="0" normalizeH="0" baseline="0" noProof="0">
              <a:ln>
                <a:noFill/>
              </a:ln>
              <a:solidFill>
                <a:srgbClr val="BE0B23"/>
              </a:solidFill>
              <a:effectLst/>
              <a:uLnTx/>
              <a:uFillTx/>
              <a:latin typeface="+mj-lt"/>
              <a:cs typeface="Arial"/>
              <a:sym typeface="Arial"/>
            </a:endParaRPr>
          </a:p>
        </p:txBody>
      </p:sp>
    </p:spTree>
    <p:extLst>
      <p:ext uri="{BB962C8B-B14F-4D97-AF65-F5344CB8AC3E}">
        <p14:creationId xmlns:p14="http://schemas.microsoft.com/office/powerpoint/2010/main" val="33507776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7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75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14" name="TextBox 13">
            <a:extLst>
              <a:ext uri="{FF2B5EF4-FFF2-40B4-BE49-F238E27FC236}">
                <a16:creationId xmlns:a16="http://schemas.microsoft.com/office/drawing/2014/main" id="{A139042D-F46F-4412-6B2D-337833ED0B9C}"/>
              </a:ext>
            </a:extLst>
          </p:cNvPr>
          <p:cNvSpPr txBox="1"/>
          <p:nvPr/>
        </p:nvSpPr>
        <p:spPr>
          <a:xfrm>
            <a:off x="1288497" y="1572662"/>
            <a:ext cx="6567006" cy="1998176"/>
          </a:xfrm>
          <a:prstGeom prst="rect">
            <a:avLst/>
          </a:prstGeom>
          <a:noFill/>
        </p:spPr>
        <p:txBody>
          <a:bodyPr wrap="square">
            <a:spAutoFit/>
          </a:bodyPr>
          <a:lstStyle/>
          <a:p>
            <a:pPr algn="ctr">
              <a:lnSpc>
                <a:spcPct val="150000"/>
              </a:lnSpc>
            </a:pPr>
            <a:r>
              <a:rPr lang="en-US" sz="4400" b="1">
                <a:solidFill>
                  <a:srgbClr val="02123A"/>
                </a:solidFill>
                <a:latin typeface="Arial" panose="020B0604020202020204" pitchFamily="34" charset="0"/>
                <a:cs typeface="Arial" panose="020B0604020202020204" pitchFamily="34" charset="0"/>
              </a:rPr>
              <a:t>CẢM ƠN CÁC EM ĐÃ</a:t>
            </a:r>
          </a:p>
          <a:p>
            <a:pPr algn="ctr">
              <a:lnSpc>
                <a:spcPct val="150000"/>
              </a:lnSpc>
            </a:pPr>
            <a:r>
              <a:rPr lang="en-US" sz="4400" b="1">
                <a:solidFill>
                  <a:srgbClr val="BE0B23"/>
                </a:solidFill>
                <a:latin typeface="Arial" panose="020B0604020202020204" pitchFamily="34" charset="0"/>
                <a:cs typeface="Arial" panose="020B0604020202020204" pitchFamily="34" charset="0"/>
              </a:rPr>
              <a:t>CHÚ Ý LẮNG NGHE!</a:t>
            </a:r>
            <a:endParaRPr lang="en-US" sz="4400">
              <a:solidFill>
                <a:srgbClr val="BE0B23"/>
              </a:solidFill>
            </a:endParaRPr>
          </a:p>
        </p:txBody>
      </p:sp>
    </p:spTree>
    <p:extLst>
      <p:ext uri="{BB962C8B-B14F-4D97-AF65-F5344CB8AC3E}">
        <p14:creationId xmlns:p14="http://schemas.microsoft.com/office/powerpoint/2010/main" val="38792304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19" name="Arrow: Pentagon 5">
            <a:extLst>
              <a:ext uri="{FF2B5EF4-FFF2-40B4-BE49-F238E27FC236}">
                <a16:creationId xmlns:a16="http://schemas.microsoft.com/office/drawing/2014/main" id="{1F8CE346-088B-255F-FCE5-93E067D102C0}"/>
              </a:ext>
            </a:extLst>
          </p:cNvPr>
          <p:cNvSpPr/>
          <p:nvPr/>
        </p:nvSpPr>
        <p:spPr>
          <a:xfrm>
            <a:off x="812797" y="355986"/>
            <a:ext cx="2540000" cy="571500"/>
          </a:xfrm>
          <a:prstGeom prst="accentBorderCallout3">
            <a:avLst>
              <a:gd name="adj1" fmla="val 18750"/>
              <a:gd name="adj2" fmla="val -8333"/>
              <a:gd name="adj3" fmla="val 18750"/>
              <a:gd name="adj4" fmla="val -16667"/>
              <a:gd name="adj5" fmla="val 100000"/>
              <a:gd name="adj6" fmla="val -16667"/>
              <a:gd name="adj7" fmla="val 38889"/>
              <a:gd name="adj8" fmla="val -33000"/>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en-US" sz="2200" b="1" kern="1200">
                <a:solidFill>
                  <a:prstClr val="white"/>
                </a:solidFill>
                <a:latin typeface="Arial" panose="020B0604020202020204" pitchFamily="34" charset="0"/>
                <a:cs typeface="Arial" panose="020B0604020202020204" pitchFamily="34" charset="0"/>
              </a:rPr>
              <a:t>Tư liệu 2</a:t>
            </a:r>
            <a:endParaRPr lang="en-US" sz="2200" b="1" kern="12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8FD52DC-645E-11E9-51DB-ED05A518E8C1}"/>
              </a:ext>
            </a:extLst>
          </p:cNvPr>
          <p:cNvSpPr txBox="1"/>
          <p:nvPr/>
        </p:nvSpPr>
        <p:spPr>
          <a:xfrm>
            <a:off x="767203" y="927486"/>
            <a:ext cx="7609593" cy="2545377"/>
          </a:xfrm>
          <a:prstGeom prst="rect">
            <a:avLst/>
          </a:prstGeom>
          <a:noFill/>
        </p:spPr>
        <p:txBody>
          <a:bodyPr wrap="square">
            <a:spAutoFit/>
          </a:bodyPr>
          <a:lstStyle/>
          <a:p>
            <a:pPr algn="just">
              <a:lnSpc>
                <a:spcPct val="150000"/>
              </a:lnSpc>
            </a:pPr>
            <a:r>
              <a:rPr lang="vi-VN" sz="2000" i="1"/>
              <a:t>“…Chúng ta đang đứng trước ngưỡng cửa một kỉ nguyên hoàn toàn mới trong quan hệ Mỹ - Xô. Chúng ta hoàn toàn có thể đóng góp theo cách riêng của mình nhằm vượt qua sự chia rẽ ở châu Âu và kết thúc cuộc quân sự tại đó”.</a:t>
            </a:r>
          </a:p>
          <a:p>
            <a:pPr algn="r">
              <a:lnSpc>
                <a:spcPct val="150000"/>
              </a:lnSpc>
            </a:pPr>
            <a:r>
              <a:rPr lang="vi-VN"/>
              <a:t>(Phát biểu của Tổng thống Mỹ G. Bút-sơ trong cuộc gặp với </a:t>
            </a:r>
            <a:endParaRPr lang="en-US"/>
          </a:p>
          <a:p>
            <a:pPr algn="r">
              <a:lnSpc>
                <a:spcPct val="150000"/>
              </a:lnSpc>
            </a:pPr>
            <a:r>
              <a:rPr lang="vi-VN"/>
              <a:t>Tổng Bí thư Đảng Cộng sản Liên Xô M. Goóc-ba-chốp, tháng 12/1989)</a:t>
            </a:r>
            <a:r>
              <a:rPr lang="en-US"/>
              <a:t>.</a:t>
            </a:r>
            <a:endParaRPr lang="vi-VN"/>
          </a:p>
        </p:txBody>
      </p:sp>
      <p:grpSp>
        <p:nvGrpSpPr>
          <p:cNvPr id="2" name="Group 1">
            <a:extLst>
              <a:ext uri="{FF2B5EF4-FFF2-40B4-BE49-F238E27FC236}">
                <a16:creationId xmlns:a16="http://schemas.microsoft.com/office/drawing/2014/main" id="{B5D25516-4F85-EE91-8DC3-09C4149A0996}"/>
              </a:ext>
            </a:extLst>
          </p:cNvPr>
          <p:cNvGrpSpPr/>
          <p:nvPr/>
        </p:nvGrpSpPr>
        <p:grpSpPr>
          <a:xfrm>
            <a:off x="530380" y="3455411"/>
            <a:ext cx="8083237" cy="1521206"/>
            <a:chOff x="680223" y="3192043"/>
            <a:chExt cx="8083237" cy="1521206"/>
          </a:xfrm>
        </p:grpSpPr>
        <p:sp>
          <p:nvSpPr>
            <p:cNvPr id="3" name="Rectangle: Rounded Corners 2">
              <a:extLst>
                <a:ext uri="{FF2B5EF4-FFF2-40B4-BE49-F238E27FC236}">
                  <a16:creationId xmlns:a16="http://schemas.microsoft.com/office/drawing/2014/main" id="{765F7DB7-4E62-99B5-0B84-DC7A117B6A64}"/>
                </a:ext>
              </a:extLst>
            </p:cNvPr>
            <p:cNvSpPr/>
            <p:nvPr/>
          </p:nvSpPr>
          <p:spPr>
            <a:xfrm>
              <a:off x="680223" y="3300761"/>
              <a:ext cx="7783551" cy="1412488"/>
            </a:xfrm>
            <a:prstGeom prst="roundRect">
              <a:avLst>
                <a:gd name="adj" fmla="val 10522"/>
              </a:avLst>
            </a:prstGeom>
            <a:solidFill>
              <a:schemeClr val="accent5"/>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Nội dung mục Góc mở rộng và đoạn tư liệu thể hiện dấu mốc quan trọng trong xu thế chấm dứt Chiến tranh lạnh là cuộc gặp không chính thức giữa đại diện của hai cường quốc Xô – Mỹ năm 1989 tại đảo Man-ta). </a:t>
              </a:r>
              <a:endParaRPr lang="en-US" sz="1800">
                <a:solidFill>
                  <a:srgbClr val="000000"/>
                </a:solidFill>
              </a:endParaRPr>
            </a:p>
          </p:txBody>
        </p:sp>
        <p:pic>
          <p:nvPicPr>
            <p:cNvPr id="4" name="Picture 31">
              <a:extLst>
                <a:ext uri="{FF2B5EF4-FFF2-40B4-BE49-F238E27FC236}">
                  <a16:creationId xmlns:a16="http://schemas.microsoft.com/office/drawing/2014/main" id="{AAD4CB15-9A85-2FAB-7188-AB80F5C790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64088" y="3192043"/>
              <a:ext cx="599372" cy="599372"/>
            </a:xfrm>
            <a:prstGeom prst="rect">
              <a:avLst/>
            </a:prstGeom>
          </p:spPr>
        </p:pic>
      </p:grpSp>
    </p:spTree>
    <p:extLst>
      <p:ext uri="{BB962C8B-B14F-4D97-AF65-F5344CB8AC3E}">
        <p14:creationId xmlns:p14="http://schemas.microsoft.com/office/powerpoint/2010/main" val="8781749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extBox 3">
            <a:extLst>
              <a:ext uri="{FF2B5EF4-FFF2-40B4-BE49-F238E27FC236}">
                <a16:creationId xmlns:a16="http://schemas.microsoft.com/office/drawing/2014/main" id="{A7196A42-9CD8-C006-2825-A05BE575182B}"/>
              </a:ext>
            </a:extLst>
          </p:cNvPr>
          <p:cNvSpPr txBox="1"/>
          <p:nvPr/>
        </p:nvSpPr>
        <p:spPr>
          <a:xfrm>
            <a:off x="364067" y="436990"/>
            <a:ext cx="8415866" cy="461665"/>
          </a:xfrm>
          <a:prstGeom prst="rect">
            <a:avLst/>
          </a:prstGeom>
          <a:noFill/>
        </p:spPr>
        <p:txBody>
          <a:bodyPr wrap="square" rtlCol="0">
            <a:spAutoFit/>
          </a:bodyPr>
          <a:lstStyle/>
          <a:p>
            <a:pPr algn="ctr"/>
            <a:r>
              <a:rPr lang="en-US" sz="2400" b="1" i="1">
                <a:solidFill>
                  <a:schemeClr val="accent2">
                    <a:lumMod val="75000"/>
                  </a:schemeClr>
                </a:solidFill>
              </a:rPr>
              <a:t>Nguyên nhân thứ nhất</a:t>
            </a:r>
          </a:p>
        </p:txBody>
      </p:sp>
      <p:sp>
        <p:nvSpPr>
          <p:cNvPr id="5" name="Rectangle: Rounded Corners 4">
            <a:extLst>
              <a:ext uri="{FF2B5EF4-FFF2-40B4-BE49-F238E27FC236}">
                <a16:creationId xmlns:a16="http://schemas.microsoft.com/office/drawing/2014/main" id="{D7336790-3CD2-2E7A-C582-1926B62894A8}"/>
              </a:ext>
            </a:extLst>
          </p:cNvPr>
          <p:cNvSpPr/>
          <p:nvPr/>
        </p:nvSpPr>
        <p:spPr>
          <a:xfrm>
            <a:off x="822086" y="1169051"/>
            <a:ext cx="2645014" cy="709726"/>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a typeface="Calibri" panose="020F0502020204030204" pitchFamily="34" charset="0"/>
              </a:rPr>
              <a:t>Chạy đua vũ trang.</a:t>
            </a:r>
            <a:endParaRPr lang="vi-VN" sz="2000">
              <a:solidFill>
                <a:srgbClr val="000000"/>
              </a:solidFill>
              <a:effectLst/>
              <a:ea typeface="Calibri" panose="020F0502020204030204" pitchFamily="34" charset="0"/>
            </a:endParaRPr>
          </a:p>
        </p:txBody>
      </p:sp>
      <p:grpSp>
        <p:nvGrpSpPr>
          <p:cNvPr id="6" name="Group 5">
            <a:extLst>
              <a:ext uri="{FF2B5EF4-FFF2-40B4-BE49-F238E27FC236}">
                <a16:creationId xmlns:a16="http://schemas.microsoft.com/office/drawing/2014/main" id="{BB94022D-CC65-5D8B-7633-C1F3609ADC4C}"/>
              </a:ext>
            </a:extLst>
          </p:cNvPr>
          <p:cNvGrpSpPr/>
          <p:nvPr/>
        </p:nvGrpSpPr>
        <p:grpSpPr>
          <a:xfrm>
            <a:off x="364067" y="2050996"/>
            <a:ext cx="3673433" cy="1420325"/>
            <a:chOff x="2054281" y="3389971"/>
            <a:chExt cx="3673433" cy="1420325"/>
          </a:xfrm>
        </p:grpSpPr>
        <p:sp>
          <p:nvSpPr>
            <p:cNvPr id="7" name="Arrow: Down 6">
              <a:extLst>
                <a:ext uri="{FF2B5EF4-FFF2-40B4-BE49-F238E27FC236}">
                  <a16:creationId xmlns:a16="http://schemas.microsoft.com/office/drawing/2014/main" id="{7433B197-2055-566E-D017-80D04500822B}"/>
                </a:ext>
              </a:extLst>
            </p:cNvPr>
            <p:cNvSpPr/>
            <p:nvPr/>
          </p:nvSpPr>
          <p:spPr>
            <a:xfrm rot="16200000">
              <a:off x="2065432" y="3680470"/>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567D90-D983-4FE3-0CFC-97D649101F67}"/>
                </a:ext>
              </a:extLst>
            </p:cNvPr>
            <p:cNvSpPr txBox="1"/>
            <p:nvPr/>
          </p:nvSpPr>
          <p:spPr>
            <a:xfrm>
              <a:off x="2535043" y="3389971"/>
              <a:ext cx="3192671" cy="1420325"/>
            </a:xfrm>
            <a:prstGeom prst="rect">
              <a:avLst/>
            </a:prstGeom>
            <a:noFill/>
          </p:spPr>
          <p:txBody>
            <a:bodyPr wrap="square">
              <a:spAutoFit/>
            </a:bodyPr>
            <a:lstStyle/>
            <a:p>
              <a:pPr algn="just">
                <a:lnSpc>
                  <a:spcPct val="150000"/>
                </a:lnSpc>
              </a:pPr>
              <a:r>
                <a:rPr lang="en-US" sz="2000" b="1">
                  <a:solidFill>
                    <a:srgbClr val="FF0000"/>
                  </a:solidFill>
                </a:rPr>
                <a:t>Liên Xô và Mỹ bị tốn kém, suy giảm thế mạnh kinh tế. </a:t>
              </a:r>
            </a:p>
          </p:txBody>
        </p:sp>
      </p:grpSp>
      <p:grpSp>
        <p:nvGrpSpPr>
          <p:cNvPr id="13" name="Group 12">
            <a:extLst>
              <a:ext uri="{FF2B5EF4-FFF2-40B4-BE49-F238E27FC236}">
                <a16:creationId xmlns:a16="http://schemas.microsoft.com/office/drawing/2014/main" id="{3DAB1A44-5094-C23D-5A14-E2CBDEC8996F}"/>
              </a:ext>
            </a:extLst>
          </p:cNvPr>
          <p:cNvGrpSpPr/>
          <p:nvPr/>
        </p:nvGrpSpPr>
        <p:grpSpPr>
          <a:xfrm>
            <a:off x="4148028" y="1215367"/>
            <a:ext cx="4799284" cy="3583584"/>
            <a:chOff x="4148028" y="1215367"/>
            <a:chExt cx="4799284" cy="3583584"/>
          </a:xfrm>
        </p:grpSpPr>
        <p:pic>
          <p:nvPicPr>
            <p:cNvPr id="10" name="Picture 9" descr="A military tank driving down a street&#10;&#10;Description automatically generated">
              <a:extLst>
                <a:ext uri="{FF2B5EF4-FFF2-40B4-BE49-F238E27FC236}">
                  <a16:creationId xmlns:a16="http://schemas.microsoft.com/office/drawing/2014/main" id="{EEBA4489-9243-056D-BBAE-1BBFC33E7F0E}"/>
                </a:ext>
              </a:extLst>
            </p:cNvPr>
            <p:cNvPicPr>
              <a:picLocks noChangeAspect="1"/>
            </p:cNvPicPr>
            <p:nvPr/>
          </p:nvPicPr>
          <p:blipFill>
            <a:blip r:embed="rId3"/>
            <a:stretch>
              <a:fillRect/>
            </a:stretch>
          </p:blipFill>
          <p:spPr>
            <a:xfrm>
              <a:off x="4148028" y="1215367"/>
              <a:ext cx="4799284" cy="2843212"/>
            </a:xfrm>
            <a:prstGeom prst="rect">
              <a:avLst/>
            </a:prstGeom>
          </p:spPr>
        </p:pic>
        <p:sp>
          <p:nvSpPr>
            <p:cNvPr id="12" name="TextBox 11">
              <a:extLst>
                <a:ext uri="{FF2B5EF4-FFF2-40B4-BE49-F238E27FC236}">
                  <a16:creationId xmlns:a16="http://schemas.microsoft.com/office/drawing/2014/main" id="{4D3E9EBF-B735-7D98-B694-BC0D26A18F43}"/>
                </a:ext>
              </a:extLst>
            </p:cNvPr>
            <p:cNvSpPr txBox="1"/>
            <p:nvPr/>
          </p:nvSpPr>
          <p:spPr>
            <a:xfrm>
              <a:off x="4795992" y="4013608"/>
              <a:ext cx="3503355" cy="785343"/>
            </a:xfrm>
            <a:prstGeom prst="rect">
              <a:avLst/>
            </a:prstGeom>
            <a:noFill/>
          </p:spPr>
          <p:txBody>
            <a:bodyPr wrap="square">
              <a:spAutoFit/>
            </a:bodyPr>
            <a:lstStyle/>
            <a:p>
              <a:pPr algn="ctr">
                <a:lnSpc>
                  <a:spcPct val="150000"/>
                </a:lnSpc>
              </a:pPr>
              <a:r>
                <a:rPr lang="en-US" sz="1600"/>
                <a:t>Xe tăng Mỹ đối đầu xe tăng Liên Xô tại chốt kiểm soát Charlie, Berlin.</a:t>
              </a:r>
            </a:p>
          </p:txBody>
        </p:sp>
      </p:grpSp>
      <p:grpSp>
        <p:nvGrpSpPr>
          <p:cNvPr id="2" name="Group 1">
            <a:extLst>
              <a:ext uri="{FF2B5EF4-FFF2-40B4-BE49-F238E27FC236}">
                <a16:creationId xmlns:a16="http://schemas.microsoft.com/office/drawing/2014/main" id="{2F66D72D-DF7A-8658-2096-8AAA05D80589}"/>
              </a:ext>
            </a:extLst>
          </p:cNvPr>
          <p:cNvGrpSpPr/>
          <p:nvPr/>
        </p:nvGrpSpPr>
        <p:grpSpPr>
          <a:xfrm>
            <a:off x="364067" y="3550747"/>
            <a:ext cx="3155169" cy="1015663"/>
            <a:chOff x="2054281" y="3389971"/>
            <a:chExt cx="3155169" cy="1015663"/>
          </a:xfrm>
        </p:grpSpPr>
        <p:sp>
          <p:nvSpPr>
            <p:cNvPr id="3" name="Arrow: Down 2">
              <a:extLst>
                <a:ext uri="{FF2B5EF4-FFF2-40B4-BE49-F238E27FC236}">
                  <a16:creationId xmlns:a16="http://schemas.microsoft.com/office/drawing/2014/main" id="{D92D5868-F23B-BFE0-C966-5106A3643995}"/>
                </a:ext>
              </a:extLst>
            </p:cNvPr>
            <p:cNvSpPr/>
            <p:nvPr/>
          </p:nvSpPr>
          <p:spPr>
            <a:xfrm rot="16200000">
              <a:off x="2065432" y="3680470"/>
              <a:ext cx="453483" cy="4757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497242-D0FC-A6EC-E4B8-8CCC91B0128A}"/>
                </a:ext>
              </a:extLst>
            </p:cNvPr>
            <p:cNvSpPr txBox="1"/>
            <p:nvPr/>
          </p:nvSpPr>
          <p:spPr>
            <a:xfrm>
              <a:off x="2535044" y="3389971"/>
              <a:ext cx="2674406" cy="1015663"/>
            </a:xfrm>
            <a:prstGeom prst="rect">
              <a:avLst/>
            </a:prstGeom>
            <a:noFill/>
          </p:spPr>
          <p:txBody>
            <a:bodyPr wrap="square">
              <a:spAutoFit/>
            </a:bodyPr>
            <a:lstStyle/>
            <a:p>
              <a:pPr algn="just">
                <a:lnSpc>
                  <a:spcPct val="150000"/>
                </a:lnSpc>
              </a:pPr>
              <a:r>
                <a:rPr lang="en-US" sz="2000" b="1">
                  <a:solidFill>
                    <a:srgbClr val="FF0000"/>
                  </a:solidFill>
                </a:rPr>
                <a:t>2 bên tự điều chỉnh, hạn chế căng thẳng.</a:t>
              </a:r>
            </a:p>
          </p:txBody>
        </p:sp>
      </p:grpSp>
    </p:spTree>
    <p:extLst>
      <p:ext uri="{BB962C8B-B14F-4D97-AF65-F5344CB8AC3E}">
        <p14:creationId xmlns:p14="http://schemas.microsoft.com/office/powerpoint/2010/main" val="41502752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4" name="Group 3">
            <a:extLst>
              <a:ext uri="{FF2B5EF4-FFF2-40B4-BE49-F238E27FC236}">
                <a16:creationId xmlns:a16="http://schemas.microsoft.com/office/drawing/2014/main" id="{706E5402-4153-71F7-6EC8-35201BC5ECBF}"/>
              </a:ext>
            </a:extLst>
          </p:cNvPr>
          <p:cNvGrpSpPr/>
          <p:nvPr/>
        </p:nvGrpSpPr>
        <p:grpSpPr>
          <a:xfrm>
            <a:off x="303014" y="253340"/>
            <a:ext cx="4185166" cy="3912514"/>
            <a:chOff x="386834" y="360020"/>
            <a:chExt cx="4185166" cy="3912514"/>
          </a:xfrm>
        </p:grpSpPr>
        <p:pic>
          <p:nvPicPr>
            <p:cNvPr id="5" name="Picture 4">
              <a:extLst>
                <a:ext uri="{FF2B5EF4-FFF2-40B4-BE49-F238E27FC236}">
                  <a16:creationId xmlns:a16="http://schemas.microsoft.com/office/drawing/2014/main" id="{8E3825C1-963A-7324-9FDB-9CC57AAE06E4}"/>
                </a:ext>
              </a:extLst>
            </p:cNvPr>
            <p:cNvPicPr>
              <a:picLocks noChangeAspect="1"/>
            </p:cNvPicPr>
            <p:nvPr/>
          </p:nvPicPr>
          <p:blipFill>
            <a:blip r:embed="rId3"/>
            <a:srcRect t="6362" b="6362"/>
            <a:stretch/>
          </p:blipFill>
          <p:spPr>
            <a:xfrm>
              <a:off x="386834" y="360020"/>
              <a:ext cx="4185166" cy="2890631"/>
            </a:xfrm>
            <a:prstGeom prst="rect">
              <a:avLst/>
            </a:prstGeom>
          </p:spPr>
        </p:pic>
        <p:sp>
          <p:nvSpPr>
            <p:cNvPr id="3" name="TextBox 2">
              <a:extLst>
                <a:ext uri="{FF2B5EF4-FFF2-40B4-BE49-F238E27FC236}">
                  <a16:creationId xmlns:a16="http://schemas.microsoft.com/office/drawing/2014/main" id="{98845CA4-EC28-3066-219D-A4887832766E}"/>
                </a:ext>
              </a:extLst>
            </p:cNvPr>
            <p:cNvSpPr txBox="1"/>
            <p:nvPr/>
          </p:nvSpPr>
          <p:spPr>
            <a:xfrm>
              <a:off x="661146" y="3250651"/>
              <a:ext cx="3636542" cy="1021883"/>
            </a:xfrm>
            <a:prstGeom prst="rect">
              <a:avLst/>
            </a:prstGeom>
            <a:noFill/>
          </p:spPr>
          <p:txBody>
            <a:bodyPr wrap="square">
              <a:spAutoFit/>
            </a:bodyPr>
            <a:lstStyle/>
            <a:p>
              <a:pPr algn="ctr">
                <a:lnSpc>
                  <a:spcPct val="150000"/>
                </a:lnSpc>
              </a:pPr>
              <a:r>
                <a:rPr lang="vi-VN"/>
                <a:t>Hình ảnh một căn cứ quân sự bên trong lãnh thổ Cuba mà Mỹ cho rằng Liên Xô đã triển khai vũ khí hạt nhân.</a:t>
              </a:r>
              <a:endParaRPr lang="en-US"/>
            </a:p>
          </p:txBody>
        </p:sp>
      </p:grpSp>
      <p:grpSp>
        <p:nvGrpSpPr>
          <p:cNvPr id="6" name="Group 5">
            <a:extLst>
              <a:ext uri="{FF2B5EF4-FFF2-40B4-BE49-F238E27FC236}">
                <a16:creationId xmlns:a16="http://schemas.microsoft.com/office/drawing/2014/main" id="{F2DDDBDC-4A7E-6C91-94B3-ABDE1E1A32F9}"/>
              </a:ext>
            </a:extLst>
          </p:cNvPr>
          <p:cNvGrpSpPr/>
          <p:nvPr/>
        </p:nvGrpSpPr>
        <p:grpSpPr>
          <a:xfrm>
            <a:off x="4488180" y="1300812"/>
            <a:ext cx="4552895" cy="3589348"/>
            <a:chOff x="202969" y="402651"/>
            <a:chExt cx="4552895" cy="3589348"/>
          </a:xfrm>
        </p:grpSpPr>
        <p:pic>
          <p:nvPicPr>
            <p:cNvPr id="7" name="Picture 6">
              <a:extLst>
                <a:ext uri="{FF2B5EF4-FFF2-40B4-BE49-F238E27FC236}">
                  <a16:creationId xmlns:a16="http://schemas.microsoft.com/office/drawing/2014/main" id="{7FCCF5E0-7DD7-2980-2D4D-AF697C9CCFD3}"/>
                </a:ext>
              </a:extLst>
            </p:cNvPr>
            <p:cNvPicPr>
              <a:picLocks noChangeAspect="1"/>
            </p:cNvPicPr>
            <p:nvPr/>
          </p:nvPicPr>
          <p:blipFill>
            <a:blip r:embed="rId4"/>
            <a:srcRect l="7333" r="7333"/>
            <a:stretch/>
          </p:blipFill>
          <p:spPr>
            <a:xfrm>
              <a:off x="386834" y="402651"/>
              <a:ext cx="4185166" cy="2890631"/>
            </a:xfrm>
            <a:prstGeom prst="rect">
              <a:avLst/>
            </a:prstGeom>
          </p:spPr>
        </p:pic>
        <p:sp>
          <p:nvSpPr>
            <p:cNvPr id="8" name="TextBox 7">
              <a:extLst>
                <a:ext uri="{FF2B5EF4-FFF2-40B4-BE49-F238E27FC236}">
                  <a16:creationId xmlns:a16="http://schemas.microsoft.com/office/drawing/2014/main" id="{95F174AD-9096-19E9-993D-2880122B58BC}"/>
                </a:ext>
              </a:extLst>
            </p:cNvPr>
            <p:cNvSpPr txBox="1"/>
            <p:nvPr/>
          </p:nvSpPr>
          <p:spPr>
            <a:xfrm>
              <a:off x="202969" y="3293282"/>
              <a:ext cx="4552895" cy="698717"/>
            </a:xfrm>
            <a:prstGeom prst="rect">
              <a:avLst/>
            </a:prstGeom>
            <a:noFill/>
          </p:spPr>
          <p:txBody>
            <a:bodyPr wrap="square">
              <a:spAutoFit/>
            </a:bodyPr>
            <a:lstStyle/>
            <a:p>
              <a:pPr algn="ctr">
                <a:lnSpc>
                  <a:spcPct val="150000"/>
                </a:lnSpc>
              </a:pPr>
              <a:r>
                <a:rPr lang="vi-VN"/>
                <a:t>Đại diện Liên Xô, Cuba và Mỹ tại một cuộc họp khẩn về cuộc khủng hoảng hạt nhân Cuba tại Liên Hợp Quốc.</a:t>
              </a:r>
              <a:endParaRPr lang="en-US"/>
            </a:p>
          </p:txBody>
        </p:sp>
      </p:grpSp>
    </p:spTree>
    <p:extLst>
      <p:ext uri="{BB962C8B-B14F-4D97-AF65-F5344CB8AC3E}">
        <p14:creationId xmlns:p14="http://schemas.microsoft.com/office/powerpoint/2010/main" val="31391271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extBox 3">
            <a:extLst>
              <a:ext uri="{FF2B5EF4-FFF2-40B4-BE49-F238E27FC236}">
                <a16:creationId xmlns:a16="http://schemas.microsoft.com/office/drawing/2014/main" id="{A7196A42-9CD8-C006-2825-A05BE575182B}"/>
              </a:ext>
            </a:extLst>
          </p:cNvPr>
          <p:cNvSpPr txBox="1"/>
          <p:nvPr/>
        </p:nvSpPr>
        <p:spPr>
          <a:xfrm>
            <a:off x="2728383" y="443642"/>
            <a:ext cx="3687233" cy="461665"/>
          </a:xfrm>
          <a:prstGeom prst="rect">
            <a:avLst/>
          </a:prstGeom>
          <a:noFill/>
        </p:spPr>
        <p:txBody>
          <a:bodyPr wrap="square" rtlCol="0">
            <a:spAutoFit/>
          </a:bodyPr>
          <a:lstStyle/>
          <a:p>
            <a:pPr algn="ctr"/>
            <a:r>
              <a:rPr lang="en-US" sz="2400" b="1" i="1">
                <a:solidFill>
                  <a:schemeClr val="accent2">
                    <a:lumMod val="75000"/>
                  </a:schemeClr>
                </a:solidFill>
              </a:rPr>
              <a:t>Nguyên nhân thứ hai</a:t>
            </a:r>
          </a:p>
        </p:txBody>
      </p:sp>
      <p:sp>
        <p:nvSpPr>
          <p:cNvPr id="5" name="Rectangle: Rounded Corners 4">
            <a:extLst>
              <a:ext uri="{FF2B5EF4-FFF2-40B4-BE49-F238E27FC236}">
                <a16:creationId xmlns:a16="http://schemas.microsoft.com/office/drawing/2014/main" id="{D7336790-3CD2-2E7A-C582-1926B62894A8}"/>
              </a:ext>
            </a:extLst>
          </p:cNvPr>
          <p:cNvSpPr/>
          <p:nvPr/>
        </p:nvSpPr>
        <p:spPr>
          <a:xfrm>
            <a:off x="1164492" y="1357120"/>
            <a:ext cx="3318695" cy="110163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Sự vươn lên của các nước trên thế giới.</a:t>
            </a:r>
            <a:endParaRPr lang="vi-VN" sz="2000">
              <a:solidFill>
                <a:srgbClr val="000000"/>
              </a:solidFill>
              <a:effectLst/>
              <a:ea typeface="Calibri" panose="020F0502020204030204" pitchFamily="34" charset="0"/>
            </a:endParaRPr>
          </a:p>
        </p:txBody>
      </p:sp>
      <p:sp>
        <p:nvSpPr>
          <p:cNvPr id="6" name="Arrow: Down 5">
            <a:extLst>
              <a:ext uri="{FF2B5EF4-FFF2-40B4-BE49-F238E27FC236}">
                <a16:creationId xmlns:a16="http://schemas.microsoft.com/office/drawing/2014/main" id="{DB703C81-A839-1E74-EDF6-9126E6D5EF45}"/>
              </a:ext>
            </a:extLst>
          </p:cNvPr>
          <p:cNvSpPr/>
          <p:nvPr/>
        </p:nvSpPr>
        <p:spPr>
          <a:xfrm rot="16200000">
            <a:off x="4657754" y="1641536"/>
            <a:ext cx="468000" cy="532800"/>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E6858B8A-43B3-955E-222A-5D39931AB29D}"/>
              </a:ext>
            </a:extLst>
          </p:cNvPr>
          <p:cNvSpPr/>
          <p:nvPr/>
        </p:nvSpPr>
        <p:spPr>
          <a:xfrm>
            <a:off x="5300321" y="1357120"/>
            <a:ext cx="2976171" cy="110163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Thoát khỏi ảnh hưởng của hai cực.</a:t>
            </a:r>
            <a:endParaRPr lang="vi-VN" sz="2000">
              <a:solidFill>
                <a:srgbClr val="000000"/>
              </a:solidFill>
              <a:effectLst/>
              <a:ea typeface="Calibri" panose="020F0502020204030204" pitchFamily="34" charset="0"/>
            </a:endParaRPr>
          </a:p>
        </p:txBody>
      </p:sp>
      <p:sp>
        <p:nvSpPr>
          <p:cNvPr id="3" name="Rectangle: Rounded Corners 2">
            <a:extLst>
              <a:ext uri="{FF2B5EF4-FFF2-40B4-BE49-F238E27FC236}">
                <a16:creationId xmlns:a16="http://schemas.microsoft.com/office/drawing/2014/main" id="{D6091DBE-3B5D-C7E5-4E2B-9DEF01D3A440}"/>
              </a:ext>
            </a:extLst>
          </p:cNvPr>
          <p:cNvSpPr/>
          <p:nvPr/>
        </p:nvSpPr>
        <p:spPr>
          <a:xfrm>
            <a:off x="1164492" y="2910565"/>
            <a:ext cx="3318695" cy="110163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Calibri" panose="020F0502020204030204" pitchFamily="34" charset="0"/>
              </a:rPr>
              <a:t>Thắng lợi của phong trào giải phóng dân tộc.</a:t>
            </a:r>
            <a:endParaRPr lang="vi-VN" sz="2000">
              <a:solidFill>
                <a:srgbClr val="000000"/>
              </a:solidFill>
              <a:effectLst/>
              <a:ea typeface="Calibri" panose="020F0502020204030204" pitchFamily="34" charset="0"/>
            </a:endParaRPr>
          </a:p>
        </p:txBody>
      </p:sp>
      <p:sp>
        <p:nvSpPr>
          <p:cNvPr id="8" name="Arrow: Down 7">
            <a:extLst>
              <a:ext uri="{FF2B5EF4-FFF2-40B4-BE49-F238E27FC236}">
                <a16:creationId xmlns:a16="http://schemas.microsoft.com/office/drawing/2014/main" id="{37051C1B-83C7-7B14-052E-B73F132428C9}"/>
              </a:ext>
            </a:extLst>
          </p:cNvPr>
          <p:cNvSpPr/>
          <p:nvPr/>
        </p:nvSpPr>
        <p:spPr>
          <a:xfrm rot="16200000">
            <a:off x="4657754" y="3194981"/>
            <a:ext cx="468000" cy="532800"/>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D51D3DB-0DD5-453C-2347-5BB4C2E7DC1C}"/>
              </a:ext>
            </a:extLst>
          </p:cNvPr>
          <p:cNvSpPr/>
          <p:nvPr/>
        </p:nvSpPr>
        <p:spPr>
          <a:xfrm>
            <a:off x="5300321" y="2910565"/>
            <a:ext cx="2976171" cy="1101633"/>
          </a:xfrm>
          <a:prstGeom prst="roundRect">
            <a:avLst>
              <a:gd name="adj" fmla="val 9299"/>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Calibri" panose="020F0502020204030204" pitchFamily="34" charset="0"/>
              </a:rPr>
              <a:t>Sự ra đời của hàng loạt các quốc gia độc lập.</a:t>
            </a:r>
            <a:endParaRPr lang="vi-VN" sz="200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2259229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3" grpId="0" animBg="1"/>
      <p:bldP spid="8" grpId="0" animBg="1"/>
      <p:bldP spid="9" grpId="0" animBg="1"/>
    </p:bldLst>
  </p:timing>
</p:sld>
</file>

<file path=ppt/theme/theme1.xml><?xml version="1.0" encoding="utf-8"?>
<a:theme xmlns:a="http://schemas.openxmlformats.org/drawingml/2006/main" name="The Cold War - History - 12th Grade by Slidesgo">
  <a:themeElements>
    <a:clrScheme name="Simple Light">
      <a:dk1>
        <a:srgbClr val="02123A"/>
      </a:dk1>
      <a:lt1>
        <a:srgbClr val="F4F4F4"/>
      </a:lt1>
      <a:dk2>
        <a:srgbClr val="022C7D"/>
      </a:dk2>
      <a:lt2>
        <a:srgbClr val="BE0B23"/>
      </a:lt2>
      <a:accent1>
        <a:srgbClr val="EAB328"/>
      </a:accent1>
      <a:accent2>
        <a:srgbClr val="6666B7"/>
      </a:accent2>
      <a:accent3>
        <a:srgbClr val="C2C2DF"/>
      </a:accent3>
      <a:accent4>
        <a:srgbClr val="FFFFFF"/>
      </a:accent4>
      <a:accent5>
        <a:srgbClr val="FFFFFF"/>
      </a:accent5>
      <a:accent6>
        <a:srgbClr val="FFFFFF"/>
      </a:accent6>
      <a:hlink>
        <a:srgbClr val="0212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3541</TotalTime>
  <Words>3503</Words>
  <Application>Microsoft Office PowerPoint</Application>
  <PresentationFormat>On-screen Show (16:9)</PresentationFormat>
  <Paragraphs>239</Paragraphs>
  <Slides>51</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Times New Roman</vt:lpstr>
      <vt:lpstr>Anaheim</vt:lpstr>
      <vt:lpstr>Arial</vt:lpstr>
      <vt:lpstr>Tenor Sans</vt:lpstr>
      <vt:lpstr>Calibri</vt:lpstr>
      <vt:lpstr>Nunito Light</vt:lpstr>
      <vt:lpstr>DM Sans</vt:lpstr>
      <vt:lpstr>Archivo</vt:lpstr>
      <vt:lpstr>The Cold War - History - 12th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Giang Phạm</cp:lastModifiedBy>
  <cp:revision>42</cp:revision>
  <dcterms:modified xsi:type="dcterms:W3CDTF">2024-07-31T07:26:01Z</dcterms:modified>
</cp:coreProperties>
</file>