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89" r:id="rId1"/>
  </p:sldMasterIdLst>
  <p:notesMasterIdLst>
    <p:notesMasterId r:id="rId21"/>
  </p:notesMasterIdLst>
  <p:sldIdLst>
    <p:sldId id="1403" r:id="rId2"/>
    <p:sldId id="1383" r:id="rId3"/>
    <p:sldId id="1165" r:id="rId4"/>
    <p:sldId id="1390" r:id="rId5"/>
    <p:sldId id="1402" r:id="rId6"/>
    <p:sldId id="1248" r:id="rId7"/>
    <p:sldId id="1391" r:id="rId8"/>
    <p:sldId id="1392" r:id="rId9"/>
    <p:sldId id="1406" r:id="rId10"/>
    <p:sldId id="1393" r:id="rId11"/>
    <p:sldId id="1394" r:id="rId12"/>
    <p:sldId id="1304" r:id="rId13"/>
    <p:sldId id="1396" r:id="rId14"/>
    <p:sldId id="1398" r:id="rId15"/>
    <p:sldId id="1400" r:id="rId16"/>
    <p:sldId id="1399" r:id="rId17"/>
    <p:sldId id="1404" r:id="rId18"/>
    <p:sldId id="1401" r:id="rId19"/>
    <p:sldId id="1405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009900"/>
    <a:srgbClr val="006600"/>
    <a:srgbClr val="FF6600"/>
    <a:srgbClr val="0000FF"/>
    <a:srgbClr val="FFFFFF"/>
    <a:srgbClr val="3333FF"/>
    <a:srgbClr val="FF33CC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11" autoAdjust="0"/>
    <p:restoredTop sz="90686" autoAdjust="0"/>
  </p:normalViewPr>
  <p:slideViewPr>
    <p:cSldViewPr>
      <p:cViewPr varScale="1">
        <p:scale>
          <a:sx n="67" d="100"/>
          <a:sy n="67" d="100"/>
        </p:scale>
        <p:origin x="840" y="6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6.wmf"/><Relationship Id="rId7" Type="http://schemas.openxmlformats.org/officeDocument/2006/relationships/image" Target="../media/image40.wmf"/><Relationship Id="rId2" Type="http://schemas.openxmlformats.org/officeDocument/2006/relationships/image" Target="../media/image35.wmf"/><Relationship Id="rId1" Type="http://schemas.openxmlformats.org/officeDocument/2006/relationships/image" Target="../media/image34.wmf"/><Relationship Id="rId6" Type="http://schemas.openxmlformats.org/officeDocument/2006/relationships/image" Target="../media/image39.wmf"/><Relationship Id="rId5" Type="http://schemas.openxmlformats.org/officeDocument/2006/relationships/image" Target="../media/image38.wmf"/><Relationship Id="rId4" Type="http://schemas.openxmlformats.org/officeDocument/2006/relationships/image" Target="../media/image37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2" Type="http://schemas.openxmlformats.org/officeDocument/2006/relationships/image" Target="../media/image42.wmf"/><Relationship Id="rId1" Type="http://schemas.openxmlformats.org/officeDocument/2006/relationships/image" Target="../media/image41.wmf"/><Relationship Id="rId4" Type="http://schemas.openxmlformats.org/officeDocument/2006/relationships/image" Target="../media/image4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DAED22-7A29-4A9E-B8EC-A32B4889A174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715DA6-C5A1-4164-8FBC-E4B0D1B4BE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2335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vi-VN" dirty="0" smtClean="0">
              <a:latin typeface="Arial" panose="020B0604020202020204" pitchFamily="34" charset="0"/>
            </a:endParaRPr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0951B6A-88F5-4A0A-8784-CC211F7B3F52}" type="slidenum">
              <a:rPr lang="vi-VN" altLang="vi-VN" sz="1200">
                <a:cs typeface="Arial" panose="020B0604020202020204" pitchFamily="34" charset="0"/>
              </a:rPr>
              <a:pPr/>
              <a:t>1</a:t>
            </a:fld>
            <a:endParaRPr lang="vi-VN" altLang="vi-VN" sz="120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61474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715DA6-C5A1-4164-8FBC-E4B0D1B4BE1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9953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715DA6-C5A1-4164-8FBC-E4B0D1B4BE1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5894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715DA6-C5A1-4164-8FBC-E4B0D1B4BE1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3997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7FAA9-0797-459A-9DDC-60AF31E586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875974-2CCF-4A28-9DE5-C32BEC3E4D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F8F5FF-506E-4093-88E4-B6335DFC8E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ECB38B-AEBD-499C-AE7B-5F6085F64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F8A1FD-F559-44C6-9C31-56C1B1BC0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74197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C46C5B-19CD-41D1-9132-4B557BDE51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DEA42BF-3120-4E76-884E-0CEC681921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564130-D43C-4C8C-A12F-3DE1D20983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259756-8432-4456-88F5-6345E3053D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978EF2-FDDE-41E0-9ECA-20FA235B4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6888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EAB19A-A275-4334-BBD8-852322B71F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466FD98-FFBC-4F1B-BCE7-1F21202BA6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30E5B2-D5F2-443F-BA61-0F871C6A6F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3AD875-7D32-4D5F-A51B-F8694B317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60F68A-15C9-4184-9377-52EEABB4E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35753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258939-70BC-40D1-852F-4B22446DB9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B4CD1E-A1B4-4A03-B224-33D828934A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BCF2DA-1CD5-433D-8597-AD8A0A551C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CAD618-837E-4107-AE34-36BB1D980F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C747F4-25AF-4FFF-81AB-FAFC091C4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555592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9E61F-6057-47E9-A50C-B41118FF26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F20EAC-53FA-4099-A1B5-9B68AA8569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4FE59E-42BB-431F-B6DD-E7837926D2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778F29-8DAD-4F66-9A9F-07BF23F31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24F01A-1056-4DDB-85AB-180AEEA14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13892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5EDF39-ABF5-446D-BAAB-4D564D4F72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F32148-B6EE-49B6-9897-890CA65F3C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9BE846-7945-4CBD-996F-CD7AECDC60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D7488A-DC32-4854-92FA-E1C67D4D77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3EB1F2-1F80-4C49-ACC5-D166A8E4A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3158AA-AED6-4347-8E80-69F1CA77D7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67102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46516C-30DF-425E-94E5-3D9DCF47E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FF750B-417B-41E3-920A-DA318CAB26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DE2D2E-3395-432D-B6CC-A442129108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728D25-7F46-4AF7-A948-2E1ACE114F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C7B626C-C118-465A-A34B-482EF3680A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7C7E667-D97F-4B74-A5F8-3D3F775E5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F10FA65-DB34-4462-8479-733096EAE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8B1572C-B771-4677-BC85-6BFCACCE3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47771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75350B-39AB-44BC-A510-71F23373B7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5986D1C-A2CD-40AE-A45A-6F3973464C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AC07C9-B8D9-45A8-99FC-2AC9ED734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5A4D27-9D6C-4811-8F2D-6712C8550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58976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2FFB9D-1CF4-446E-8DFD-DC02C2D53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08C77E-9C22-43AA-B179-0C3C69476B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4FACC6-65C2-4A6A-937D-AF68F54A0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2906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CE74D6-7A89-4C06-9A1B-662FAAC0F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FFECAD-3DE0-4C62-8BB1-F01CA5C9B7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23EE00-159F-4D36-B948-F6C6C61621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EB7696-0AAA-4E5A-89B9-FE591AB80E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5AE5D0-34CD-413E-BD2E-091DF24A1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88E662-FEDD-47BA-BEA8-E108B936B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020624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1983A6-3DB1-45B6-8B85-998A932E0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01F2E7C-EF7E-4C6E-ADE8-B2F30A917F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A8E69C-7FAF-4C20-A3B4-D7945CE2E9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E374EA-1756-4EAA-BFC5-D0F7B61E31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B0CC2F-DB2A-4976-9DC1-7C1DBF46EC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8B8417-9F8B-4609-8B23-ACF9B0866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62952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2A905A1-B0BA-40AD-A229-2828D5B6DB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2CDACB-D038-441F-BFB0-50458B8D84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1176A6-B0E3-41CC-B3B6-1822956F28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1F2AA0-E0A1-4E3F-A3AE-A9D779EB9B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B959DA-681D-4127-AE60-01C4F3E9C0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581DF2-B961-4A43-8B93-FE9979AA9A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57480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3.jpe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28.gi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gif"/><Relationship Id="rId5" Type="http://schemas.openxmlformats.org/officeDocument/2006/relationships/image" Target="../media/image26.gif"/><Relationship Id="rId4" Type="http://schemas.openxmlformats.org/officeDocument/2006/relationships/image" Target="../media/image25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8.png"/><Relationship Id="rId7" Type="http://schemas.openxmlformats.org/officeDocument/2006/relationships/image" Target="../media/image3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31.png"/><Relationship Id="rId4" Type="http://schemas.openxmlformats.org/officeDocument/2006/relationships/image" Target="../media/image9.png"/><Relationship Id="rId9" Type="http://schemas.openxmlformats.org/officeDocument/2006/relationships/image" Target="../media/image29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wmf"/><Relationship Id="rId13" Type="http://schemas.openxmlformats.org/officeDocument/2006/relationships/oleObject" Target="../embeddings/oleObject6.bin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38.w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0.wmf"/><Relationship Id="rId1" Type="http://schemas.openxmlformats.org/officeDocument/2006/relationships/vmlDrawing" Target="../drawings/vmlDrawing1.vml"/><Relationship Id="rId6" Type="http://schemas.openxmlformats.org/officeDocument/2006/relationships/image" Target="../media/image35.wmf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2.bin"/><Relationship Id="rId15" Type="http://schemas.openxmlformats.org/officeDocument/2006/relationships/oleObject" Target="../embeddings/oleObject7.bin"/><Relationship Id="rId10" Type="http://schemas.openxmlformats.org/officeDocument/2006/relationships/image" Target="../media/image37.wmf"/><Relationship Id="rId4" Type="http://schemas.openxmlformats.org/officeDocument/2006/relationships/image" Target="../media/image34.wmf"/><Relationship Id="rId9" Type="http://schemas.openxmlformats.org/officeDocument/2006/relationships/oleObject" Target="../embeddings/oleObject4.bin"/><Relationship Id="rId14" Type="http://schemas.openxmlformats.org/officeDocument/2006/relationships/image" Target="../media/image39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3.jpeg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wmf"/><Relationship Id="rId3" Type="http://schemas.openxmlformats.org/officeDocument/2006/relationships/oleObject" Target="../embeddings/oleObject8.bin"/><Relationship Id="rId7" Type="http://schemas.openxmlformats.org/officeDocument/2006/relationships/oleObject" Target="../embeddings/oleObject1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2.wmf"/><Relationship Id="rId5" Type="http://schemas.openxmlformats.org/officeDocument/2006/relationships/oleObject" Target="../embeddings/oleObject9.bin"/><Relationship Id="rId10" Type="http://schemas.openxmlformats.org/officeDocument/2006/relationships/image" Target="../media/image44.wmf"/><Relationship Id="rId4" Type="http://schemas.openxmlformats.org/officeDocument/2006/relationships/image" Target="../media/image41.wmf"/><Relationship Id="rId9" Type="http://schemas.openxmlformats.org/officeDocument/2006/relationships/oleObject" Target="../embeddings/oleObject11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gif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3.wdp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microsoft.com/office/2007/relationships/hdphoto" Target="../media/hdphoto3.wdp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gif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8.png"/><Relationship Id="rId7" Type="http://schemas.openxmlformats.org/officeDocument/2006/relationships/image" Target="../media/image19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5983" y="0"/>
            <a:ext cx="12192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 bwMode="auto">
          <a:xfrm>
            <a:off x="-35636" y="400870"/>
            <a:ext cx="12192000" cy="4247330"/>
          </a:xfrm>
          <a:prstGeom prst="rect">
            <a:avLst/>
          </a:prstGeom>
          <a:noFill/>
          <a:ln/>
          <a:ex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>
              <a:defRPr/>
            </a:pPr>
            <a:r>
              <a:rPr lang="en-US" sz="28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CÁC BẠN NHÉ !</a:t>
            </a:r>
          </a:p>
          <a:p>
            <a:pPr>
              <a:defRPr/>
            </a:pPr>
            <a:r>
              <a:rPr lang="en-US" sz="28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10C3</a:t>
            </a:r>
            <a:endParaRPr lang="vi-VN" sz="2800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6094145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ABEEA883-114C-D4AB-D720-04CD8EFFAB0E}"/>
              </a:ext>
            </a:extLst>
          </p:cNvPr>
          <p:cNvGrpSpPr/>
          <p:nvPr/>
        </p:nvGrpSpPr>
        <p:grpSpPr>
          <a:xfrm>
            <a:off x="-76200" y="144113"/>
            <a:ext cx="10621297" cy="541687"/>
            <a:chOff x="74035" y="2231322"/>
            <a:chExt cx="10555487" cy="756154"/>
          </a:xfrm>
        </p:grpSpPr>
        <p:grpSp>
          <p:nvGrpSpPr>
            <p:cNvPr id="5" name="Group 70">
              <a:extLst>
                <a:ext uri="{FF2B5EF4-FFF2-40B4-BE49-F238E27FC236}">
                  <a16:creationId xmlns:a16="http://schemas.microsoft.com/office/drawing/2014/main" id="{A80A3FD6-0FD9-A4E6-D447-3F4ECF06CC2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0533" y="2267004"/>
              <a:ext cx="5347363" cy="708275"/>
              <a:chOff x="587624" y="3377549"/>
              <a:chExt cx="2753642" cy="1364238"/>
            </a:xfrm>
          </p:grpSpPr>
          <p:pic>
            <p:nvPicPr>
              <p:cNvPr id="8" name="Picture 8" descr="empty-green-rectangle">
                <a:extLst>
                  <a:ext uri="{FF2B5EF4-FFF2-40B4-BE49-F238E27FC236}">
                    <a16:creationId xmlns:a16="http://schemas.microsoft.com/office/drawing/2014/main" id="{3AD2E837-8747-E47A-781A-9551E7F47A8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7624" y="3377549"/>
                <a:ext cx="2753642" cy="1364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Picture 9" descr="green-top-faded">
                <a:extLst>
                  <a:ext uri="{FF2B5EF4-FFF2-40B4-BE49-F238E27FC236}">
                    <a16:creationId xmlns:a16="http://schemas.microsoft.com/office/drawing/2014/main" id="{39FDB2DF-5D19-7EA0-89F3-FB153F8DC9B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205129" y="3887447"/>
                <a:ext cx="1273934" cy="3960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46FF74C-5D9E-1C5B-7B66-A88096D922A9}"/>
                </a:ext>
              </a:extLst>
            </p:cNvPr>
            <p:cNvSpPr txBox="1"/>
            <p:nvPr/>
          </p:nvSpPr>
          <p:spPr bwMode="auto">
            <a:xfrm>
              <a:off x="74035" y="2267003"/>
              <a:ext cx="1501326" cy="687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60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chemeClr val="tx1"/>
                  </a:solidFill>
                  <a:effectLst>
                    <a:glow rad="101600">
                      <a:schemeClr val="accent4">
                        <a:satMod val="175000"/>
                        <a:alpha val="4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II</a:t>
              </a:r>
              <a:endParaRPr 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ectangle 1026060">
              <a:extLst>
                <a:ext uri="{FF2B5EF4-FFF2-40B4-BE49-F238E27FC236}">
                  <a16:creationId xmlns:a16="http://schemas.microsoft.com/office/drawing/2014/main" id="{63A3F56D-B9AC-B33C-5D4C-AE81F76631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9204" y="2231322"/>
              <a:ext cx="9420318" cy="756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109728" tIns="54864" rIns="109728" bIns="54864">
              <a:spAutoFit/>
            </a:bodyPr>
            <a:lstStyle>
              <a:lvl1pPr marL="287338" indent="-287338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 defTabSz="1095376">
                <a:buClr>
                  <a:schemeClr val="tx2"/>
                </a:buClr>
                <a:buSzPct val="95000"/>
                <a:defRPr/>
              </a:pPr>
              <a:r>
                <a:rPr lang="en-US" sz="2800" i="1">
                  <a:cs typeface="Arial" panose="020B0604020202020204" pitchFamily="34" charset="0"/>
                </a:rPr>
                <a:t>Sự rơi tự do</a:t>
              </a:r>
              <a:endParaRPr lang="en-US" sz="2800" dirty="0">
                <a:cs typeface="Arial" panose="020B0604020202020204" pitchFamily="34" charset="0"/>
              </a:endParaRPr>
            </a:p>
          </p:txBody>
        </p:sp>
      </p:grpSp>
      <p:pic>
        <p:nvPicPr>
          <p:cNvPr id="13" name="Picture 4" descr="empty-blue-rectangle">
            <a:extLst>
              <a:ext uri="{FF2B5EF4-FFF2-40B4-BE49-F238E27FC236}">
                <a16:creationId xmlns:a16="http://schemas.microsoft.com/office/drawing/2014/main" id="{E74FB585-C428-2E06-0A42-BB06398882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0500" y="905662"/>
            <a:ext cx="6218903" cy="3666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1026060">
            <a:extLst>
              <a:ext uri="{FF2B5EF4-FFF2-40B4-BE49-F238E27FC236}">
                <a16:creationId xmlns:a16="http://schemas.microsoft.com/office/drawing/2014/main" id="{04358077-11B4-E5BC-A82E-133EB6E111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5536" y="1447800"/>
            <a:ext cx="4752947" cy="280384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109728" tIns="54864" rIns="109728" bIns="54864">
            <a:spAutoFit/>
          </a:bodyPr>
          <a:lstStyle/>
          <a:p>
            <a:pPr algn="just"/>
            <a:r>
              <a:rPr lang="en-US" sz="2500" b="1">
                <a:latin typeface="Arial" panose="020B0604020202020204" pitchFamily="34" charset="0"/>
                <a:cs typeface="Arial" panose="020B0604020202020204" pitchFamily="34" charset="0"/>
              </a:rPr>
              <a:t>Sự rơi tự do </a:t>
            </a:r>
            <a:r>
              <a:rPr lang="en-US" sz="2500">
                <a:latin typeface="Arial" panose="020B0604020202020204" pitchFamily="34" charset="0"/>
                <a:cs typeface="Arial" panose="020B0604020202020204" pitchFamily="34" charset="0"/>
              </a:rPr>
              <a:t>là sự rơi </a:t>
            </a:r>
            <a:r>
              <a:rPr lang="en-US" sz="2500" b="1" i="1">
                <a:latin typeface="Arial" panose="020B0604020202020204" pitchFamily="34" charset="0"/>
                <a:cs typeface="Arial" panose="020B0604020202020204" pitchFamily="34" charset="0"/>
              </a:rPr>
              <a:t>chỉ dưới tác dụng của trọng lực</a:t>
            </a:r>
            <a:r>
              <a:rPr lang="en-US" sz="2500">
                <a:latin typeface="Arial" panose="020B0604020202020204" pitchFamily="34" charset="0"/>
                <a:cs typeface="Arial" panose="020B0604020202020204" pitchFamily="34" charset="0"/>
              </a:rPr>
              <a:t>. Nếu vật rơi trong không khí mà độ lớn của lực cản không khí không đáng kể so với trọng lượng của vật thì cũng coi </a:t>
            </a:r>
            <a:r>
              <a:rPr lang="en-US" sz="2500" i="1">
                <a:latin typeface="Arial" panose="020B0604020202020204" pitchFamily="34" charset="0"/>
                <a:cs typeface="Arial" panose="020B0604020202020204" pitchFamily="34" charset="0"/>
              </a:rPr>
              <a:t>là rơi tự do, </a:t>
            </a:r>
            <a:endParaRPr lang="en-US" sz="25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Content Placeholder 4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A4B79157-D81D-A10C-70EA-A3BEED2A27E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0000" y="723014"/>
            <a:ext cx="3826089" cy="5101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32076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ABEEA883-114C-D4AB-D720-04CD8EFFAB0E}"/>
              </a:ext>
            </a:extLst>
          </p:cNvPr>
          <p:cNvGrpSpPr/>
          <p:nvPr/>
        </p:nvGrpSpPr>
        <p:grpSpPr>
          <a:xfrm>
            <a:off x="-76200" y="144113"/>
            <a:ext cx="10621297" cy="541687"/>
            <a:chOff x="74035" y="2231322"/>
            <a:chExt cx="10555487" cy="756154"/>
          </a:xfrm>
        </p:grpSpPr>
        <p:grpSp>
          <p:nvGrpSpPr>
            <p:cNvPr id="5" name="Group 70">
              <a:extLst>
                <a:ext uri="{FF2B5EF4-FFF2-40B4-BE49-F238E27FC236}">
                  <a16:creationId xmlns:a16="http://schemas.microsoft.com/office/drawing/2014/main" id="{A80A3FD6-0FD9-A4E6-D447-3F4ECF06CC2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0533" y="2267004"/>
              <a:ext cx="5347363" cy="708275"/>
              <a:chOff x="587624" y="3377549"/>
              <a:chExt cx="2753642" cy="1364238"/>
            </a:xfrm>
          </p:grpSpPr>
          <p:pic>
            <p:nvPicPr>
              <p:cNvPr id="8" name="Picture 8" descr="empty-green-rectangle">
                <a:extLst>
                  <a:ext uri="{FF2B5EF4-FFF2-40B4-BE49-F238E27FC236}">
                    <a16:creationId xmlns:a16="http://schemas.microsoft.com/office/drawing/2014/main" id="{3AD2E837-8747-E47A-781A-9551E7F47A8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7624" y="3377549"/>
                <a:ext cx="2753642" cy="1364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Picture 9" descr="green-top-faded">
                <a:extLst>
                  <a:ext uri="{FF2B5EF4-FFF2-40B4-BE49-F238E27FC236}">
                    <a16:creationId xmlns:a16="http://schemas.microsoft.com/office/drawing/2014/main" id="{39FDB2DF-5D19-7EA0-89F3-FB153F8DC9B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205129" y="3887447"/>
                <a:ext cx="1273934" cy="3960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46FF74C-5D9E-1C5B-7B66-A88096D922A9}"/>
                </a:ext>
              </a:extLst>
            </p:cNvPr>
            <p:cNvSpPr txBox="1"/>
            <p:nvPr/>
          </p:nvSpPr>
          <p:spPr bwMode="auto">
            <a:xfrm>
              <a:off x="74035" y="2267003"/>
              <a:ext cx="1501326" cy="687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60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chemeClr val="tx1"/>
                  </a:solidFill>
                  <a:effectLst>
                    <a:glow rad="101600">
                      <a:schemeClr val="accent4">
                        <a:satMod val="175000"/>
                        <a:alpha val="4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II</a:t>
              </a:r>
              <a:endParaRPr 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ectangle 1026060">
              <a:extLst>
                <a:ext uri="{FF2B5EF4-FFF2-40B4-BE49-F238E27FC236}">
                  <a16:creationId xmlns:a16="http://schemas.microsoft.com/office/drawing/2014/main" id="{63A3F56D-B9AC-B33C-5D4C-AE81F76631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9204" y="2231322"/>
              <a:ext cx="9420318" cy="756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109728" tIns="54864" rIns="109728" bIns="54864">
              <a:spAutoFit/>
            </a:bodyPr>
            <a:lstStyle>
              <a:lvl1pPr marL="287338" indent="-287338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 defTabSz="1095376">
                <a:buClr>
                  <a:schemeClr val="tx2"/>
                </a:buClr>
                <a:buSzPct val="95000"/>
                <a:defRPr/>
              </a:pPr>
              <a:r>
                <a:rPr lang="en-US" sz="2800" i="1">
                  <a:cs typeface="Arial" panose="020B0604020202020204" pitchFamily="34" charset="0"/>
                </a:rPr>
                <a:t>Sự rơi tự do</a:t>
              </a:r>
              <a:endParaRPr lang="en-US" sz="2800" dirty="0">
                <a:cs typeface="Arial" panose="020B0604020202020204" pitchFamily="34" charset="0"/>
              </a:endParaRPr>
            </a:p>
          </p:txBody>
        </p:sp>
      </p:grpSp>
      <p:sp>
        <p:nvSpPr>
          <p:cNvPr id="20" name="Rectangle 1026060">
            <a:extLst>
              <a:ext uri="{FF2B5EF4-FFF2-40B4-BE49-F238E27FC236}">
                <a16:creationId xmlns:a16="http://schemas.microsoft.com/office/drawing/2014/main" id="{04358077-11B4-E5BC-A82E-133EB6E111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1828800"/>
            <a:ext cx="5946929" cy="88024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109728" tIns="54864" rIns="109728" bIns="54864">
            <a:spAutoFit/>
          </a:bodyPr>
          <a:lstStyle/>
          <a:p>
            <a:r>
              <a:rPr lang="en-US" sz="2500" i="1">
                <a:latin typeface="Arial" panose="020B0604020202020204" pitchFamily="34" charset="0"/>
                <a:cs typeface="Arial" panose="020B0604020202020204" pitchFamily="34" charset="0"/>
              </a:rPr>
              <a:t>Vì trọng lực có phương thẳng đứng, chiều từ trên xuống nên dễ có dự đoán:</a:t>
            </a:r>
            <a:endParaRPr lang="en-US" sz="2500" b="1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23D7D78-2605-41BA-8EE7-CF8325DAD7EC}"/>
              </a:ext>
            </a:extLst>
          </p:cNvPr>
          <p:cNvSpPr/>
          <p:nvPr/>
        </p:nvSpPr>
        <p:spPr>
          <a:xfrm>
            <a:off x="334676" y="695577"/>
            <a:ext cx="751392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i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Đặc điểm của chuyển động rơi tự do</a:t>
            </a:r>
          </a:p>
        </p:txBody>
      </p:sp>
      <p:pic>
        <p:nvPicPr>
          <p:cNvPr id="17" name="Picture 4" descr="empty-blue-rectangle">
            <a:extLst>
              <a:ext uri="{FF2B5EF4-FFF2-40B4-BE49-F238E27FC236}">
                <a16:creationId xmlns:a16="http://schemas.microsoft.com/office/drawing/2014/main" id="{DE1B7D5E-0B32-BC15-F934-81C397F777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93389" y="3005055"/>
            <a:ext cx="5946929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1B8A8804-91B6-D1DC-B5ED-7455D262048E}"/>
              </a:ext>
            </a:extLst>
          </p:cNvPr>
          <p:cNvGrpSpPr/>
          <p:nvPr/>
        </p:nvGrpSpPr>
        <p:grpSpPr>
          <a:xfrm>
            <a:off x="8135776" y="429467"/>
            <a:ext cx="3573762" cy="5999066"/>
            <a:chOff x="914400" y="914400"/>
            <a:chExt cx="3056701" cy="5686886"/>
          </a:xfrm>
        </p:grpSpPr>
        <p:pic>
          <p:nvPicPr>
            <p:cNvPr id="19" name="Content Placeholder 4" descr="Icon&#10;&#10;Description automatically generated">
              <a:extLst>
                <a:ext uri="{FF2B5EF4-FFF2-40B4-BE49-F238E27FC236}">
                  <a16:creationId xmlns:a16="http://schemas.microsoft.com/office/drawing/2014/main" id="{D4970F8F-38C7-5A88-5647-126A694B46D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4400" y="914400"/>
              <a:ext cx="3056701" cy="5686886"/>
            </a:xfrm>
            <a:prstGeom prst="rect">
              <a:avLst/>
            </a:prstGeom>
          </p:spPr>
        </p:pic>
        <p:sp>
          <p:nvSpPr>
            <p:cNvPr id="21" name="Arrow: Down 20">
              <a:extLst>
                <a:ext uri="{FF2B5EF4-FFF2-40B4-BE49-F238E27FC236}">
                  <a16:creationId xmlns:a16="http://schemas.microsoft.com/office/drawing/2014/main" id="{DBC1B4C7-2BC9-74B4-F937-2FA3F5A9E842}"/>
                </a:ext>
              </a:extLst>
            </p:cNvPr>
            <p:cNvSpPr/>
            <p:nvPr/>
          </p:nvSpPr>
          <p:spPr>
            <a:xfrm>
              <a:off x="2355004" y="4038600"/>
              <a:ext cx="175491" cy="452582"/>
            </a:xfrm>
            <a:prstGeom prst="downArrow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F5FE958E-5785-5BDB-63B8-EA39E16C8B78}"/>
                    </a:ext>
                  </a:extLst>
                </p:cNvPr>
                <p:cNvSpPr txBox="1"/>
                <p:nvPr/>
              </p:nvSpPr>
              <p:spPr>
                <a:xfrm>
                  <a:off x="1552710" y="3916719"/>
                  <a:ext cx="544946" cy="6963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n-US" sz="3500" i="1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3500" b="0" i="1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</m:acc>
                      </m:oMath>
                    </m:oMathPara>
                  </a14:m>
                  <a:endParaRPr lang="en-US" sz="3500">
                    <a:solidFill>
                      <a:srgbClr val="FFFF00"/>
                    </a:solidFill>
                  </a:endParaRPr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AF242328-C8AD-49D0-A659-425C94EEA08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52710" y="3916719"/>
                  <a:ext cx="544946" cy="696344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AA6AD096-C33B-075C-B532-D473425BDE57}"/>
              </a:ext>
            </a:extLst>
          </p:cNvPr>
          <p:cNvSpPr/>
          <p:nvPr/>
        </p:nvSpPr>
        <p:spPr>
          <a:xfrm>
            <a:off x="1470788" y="3484781"/>
            <a:ext cx="4761106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alt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alt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alt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rơi</a:t>
            </a:r>
            <a:r>
              <a:rPr lang="en-US" alt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alt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US" alt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457200" indent="-457200">
              <a:spcAft>
                <a:spcPts val="1200"/>
              </a:spcAft>
              <a:buFontTx/>
              <a:buChar char="-"/>
            </a:pPr>
            <a:r>
              <a:rPr lang="en-US" alt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alt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alt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đứng</a:t>
            </a:r>
            <a:endParaRPr lang="en-US" altLang="en-US" sz="28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spcAft>
                <a:spcPts val="1200"/>
              </a:spcAft>
              <a:buFontTx/>
              <a:buChar char="-"/>
            </a:pPr>
            <a:r>
              <a:rPr lang="en-US" alt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alt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alt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alt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endParaRPr lang="en-US" altLang="en-US" sz="28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89D6ABF-E050-17EC-B774-C56329D24F98}"/>
              </a:ext>
            </a:extLst>
          </p:cNvPr>
          <p:cNvSpPr/>
          <p:nvPr/>
        </p:nvSpPr>
        <p:spPr>
          <a:xfrm>
            <a:off x="334676" y="1217180"/>
            <a:ext cx="751392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i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Phương và chiều của chuyển động rơi tự do</a:t>
            </a:r>
          </a:p>
        </p:txBody>
      </p:sp>
    </p:spTree>
    <p:extLst>
      <p:ext uri="{BB962C8B-B14F-4D97-AF65-F5344CB8AC3E}">
        <p14:creationId xmlns:p14="http://schemas.microsoft.com/office/powerpoint/2010/main" val="3122369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56">
            <a:extLst>
              <a:ext uri="{FF2B5EF4-FFF2-40B4-BE49-F238E27FC236}">
                <a16:creationId xmlns:a16="http://schemas.microsoft.com/office/drawing/2014/main" id="{191916B2-4ACD-4AAC-8F91-D3547A606C07}"/>
              </a:ext>
            </a:extLst>
          </p:cNvPr>
          <p:cNvGrpSpPr/>
          <p:nvPr/>
        </p:nvGrpSpPr>
        <p:grpSpPr>
          <a:xfrm>
            <a:off x="4718423" y="126868"/>
            <a:ext cx="2590800" cy="531988"/>
            <a:chOff x="2193" y="0"/>
            <a:chExt cx="2245706" cy="1239104"/>
          </a:xfrm>
          <a:solidFill>
            <a:srgbClr val="002060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4" name="Rounded Rectangle 57">
              <a:extLst>
                <a:ext uri="{FF2B5EF4-FFF2-40B4-BE49-F238E27FC236}">
                  <a16:creationId xmlns:a16="http://schemas.microsoft.com/office/drawing/2014/main" id="{F99A500B-7AFE-42F1-982B-FB60E374A9A0}"/>
                </a:ext>
              </a:extLst>
            </p:cNvPr>
            <p:cNvSpPr/>
            <p:nvPr/>
          </p:nvSpPr>
          <p:spPr>
            <a:xfrm>
              <a:off x="2193" y="0"/>
              <a:ext cx="2245706" cy="1239104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Rounded Rectangle 4">
              <a:extLst>
                <a:ext uri="{FF2B5EF4-FFF2-40B4-BE49-F238E27FC236}">
                  <a16:creationId xmlns:a16="http://schemas.microsoft.com/office/drawing/2014/main" id="{2D81FD56-72A7-41B1-BE9A-DBEF44418680}"/>
                </a:ext>
              </a:extLst>
            </p:cNvPr>
            <p:cNvSpPr/>
            <p:nvPr/>
          </p:nvSpPr>
          <p:spPr>
            <a:xfrm>
              <a:off x="77334" y="60488"/>
              <a:ext cx="2124730" cy="1118127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60960" rIns="121920" bIns="6096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600" b="1">
                  <a:latin typeface="Arial" panose="020B0604020202020204" pitchFamily="34" charset="0"/>
                  <a:cs typeface="Arial" panose="020B0604020202020204" pitchFamily="34" charset="0"/>
                </a:rPr>
                <a:t>Câu hỏi</a:t>
              </a:r>
            </a:p>
          </p:txBody>
        </p:sp>
      </p:grp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E7BC6088-E3D7-4AEC-8453-6B51263F81F1}"/>
              </a:ext>
            </a:extLst>
          </p:cNvPr>
          <p:cNvSpPr/>
          <p:nvPr/>
        </p:nvSpPr>
        <p:spPr>
          <a:xfrm>
            <a:off x="790671" y="758278"/>
            <a:ext cx="10972800" cy="895292"/>
          </a:xfrm>
          <a:prstGeom prst="roundRect">
            <a:avLst>
              <a:gd name="adj" fmla="val 8564"/>
            </a:avLst>
          </a:prstGeom>
          <a:solidFill>
            <a:schemeClr val="accent5">
              <a:lumMod val="20000"/>
              <a:lumOff val="80000"/>
            </a:schemeClr>
          </a:solidFill>
          <a:ln cmpd="dbl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30" name="Text Box 29">
            <a:extLst>
              <a:ext uri="{FF2B5EF4-FFF2-40B4-BE49-F238E27FC236}">
                <a16:creationId xmlns:a16="http://schemas.microsoft.com/office/drawing/2014/main" id="{A0300333-C687-4848-8F80-51CDEBECBD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732308"/>
            <a:ext cx="8243011" cy="885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500"/>
              </a:spcAft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 các chuyển động sau, chuyển động nào được coi là rơi tự do? Tại sao? </a:t>
            </a:r>
            <a:endParaRPr lang="en-US" sz="2500">
              <a:effectLst/>
              <a:latin typeface="Arial" panose="020B0604020202020204" pitchFamily="34" charset="0"/>
              <a:ea typeface="游明朝" panose="02020400000000000000" pitchFamily="18" charset="-128"/>
              <a:cs typeface="Arial" panose="020B0604020202020204" pitchFamily="34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DE850E9-C099-536B-328F-F52F75901BF9}"/>
              </a:ext>
            </a:extLst>
          </p:cNvPr>
          <p:cNvGrpSpPr/>
          <p:nvPr/>
        </p:nvGrpSpPr>
        <p:grpSpPr>
          <a:xfrm>
            <a:off x="523655" y="427780"/>
            <a:ext cx="629089" cy="639020"/>
            <a:chOff x="493574" y="321685"/>
            <a:chExt cx="755550" cy="790692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E528D5BC-B358-859B-E466-E89F286A6671}"/>
                </a:ext>
              </a:extLst>
            </p:cNvPr>
            <p:cNvSpPr/>
            <p:nvPr/>
          </p:nvSpPr>
          <p:spPr>
            <a:xfrm>
              <a:off x="504123" y="333892"/>
              <a:ext cx="644399" cy="6596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4" name="Picture 33" descr="Icon&#10;&#10;Description automatically generated">
              <a:extLst>
                <a:ext uri="{FF2B5EF4-FFF2-40B4-BE49-F238E27FC236}">
                  <a16:creationId xmlns:a16="http://schemas.microsoft.com/office/drawing/2014/main" id="{8F02AD5B-862A-99DE-18B0-942F0EA4460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7000" b="90000" l="7442" r="90349">
                          <a14:foregroundMark x1="7558" y1="39556" x2="7558" y2="39556"/>
                          <a14:foregroundMark x1="46744" y1="8556" x2="46744" y2="8556"/>
                          <a14:foregroundMark x1="49302" y1="7000" x2="49302" y2="7000"/>
                          <a14:foregroundMark x1="90349" y1="44333" x2="90349" y2="44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3574" y="321685"/>
              <a:ext cx="755550" cy="790692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11729ADE-AB05-E032-8EF0-86CC2D0A9917}"/>
              </a:ext>
            </a:extLst>
          </p:cNvPr>
          <p:cNvSpPr txBox="1"/>
          <p:nvPr/>
        </p:nvSpPr>
        <p:spPr>
          <a:xfrm>
            <a:off x="1252444" y="4012950"/>
            <a:ext cx="3493072" cy="474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500"/>
              </a:spcAft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A. Chiếc lá đang rơi</a:t>
            </a:r>
            <a:endParaRPr lang="en-US" sz="2500">
              <a:effectLst/>
              <a:latin typeface="Arial" panose="020B0604020202020204" pitchFamily="34" charset="0"/>
              <a:ea typeface="游明朝" panose="020204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3D9B757-0F71-A7EF-5BBD-17A9B7FC6732}"/>
              </a:ext>
            </a:extLst>
          </p:cNvPr>
          <p:cNvSpPr txBox="1"/>
          <p:nvPr/>
        </p:nvSpPr>
        <p:spPr>
          <a:xfrm>
            <a:off x="5851076" y="6430690"/>
            <a:ext cx="6097772" cy="474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500"/>
              </a:spcAft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D. Vận động viên đang nhảy dù.</a:t>
            </a:r>
            <a:endParaRPr lang="en-US" sz="2500">
              <a:effectLst/>
              <a:latin typeface="Arial" panose="020B0604020202020204" pitchFamily="34" charset="0"/>
              <a:ea typeface="游明朝" panose="020204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E8A7C9E-7677-BCFB-6CCB-B59425B76559}"/>
              </a:ext>
            </a:extLst>
          </p:cNvPr>
          <p:cNvSpPr txBox="1"/>
          <p:nvPr/>
        </p:nvSpPr>
        <p:spPr>
          <a:xfrm>
            <a:off x="5377223" y="3986895"/>
            <a:ext cx="6386248" cy="474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500"/>
              </a:spcAft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B. Hạt bụi chuyển động trong không khí. </a:t>
            </a:r>
            <a:endParaRPr lang="en-US" sz="2500">
              <a:effectLst/>
              <a:latin typeface="Arial" panose="020B0604020202020204" pitchFamily="34" charset="0"/>
              <a:ea typeface="游明朝" panose="020204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7ECE012-E434-7680-7769-8B07A350FAFB}"/>
              </a:ext>
            </a:extLst>
          </p:cNvPr>
          <p:cNvSpPr txBox="1"/>
          <p:nvPr/>
        </p:nvSpPr>
        <p:spPr>
          <a:xfrm>
            <a:off x="1042078" y="6325405"/>
            <a:ext cx="6097772" cy="474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500"/>
              </a:spcAft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C. Quả tạ rơi trong không khí..</a:t>
            </a:r>
            <a:endParaRPr lang="en-US" sz="2500">
              <a:effectLst/>
              <a:latin typeface="Arial" panose="020B0604020202020204" pitchFamily="34" charset="0"/>
              <a:ea typeface="游明朝" panose="02020400000000000000" pitchFamily="18" charset="-128"/>
              <a:cs typeface="Arial" panose="020B0604020202020204" pitchFamily="34" charset="0"/>
            </a:endParaRPr>
          </a:p>
        </p:txBody>
      </p:sp>
      <p:pic>
        <p:nvPicPr>
          <p:cNvPr id="7" name="Picture 6" descr="A picture containing indoor, oven, microwave, stove&#10;&#10;Description automatically generated">
            <a:extLst>
              <a:ext uri="{FF2B5EF4-FFF2-40B4-BE49-F238E27FC236}">
                <a16:creationId xmlns:a16="http://schemas.microsoft.com/office/drawing/2014/main" id="{49664FE2-57AF-9CF7-060B-F1958950702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5275" y="1948561"/>
            <a:ext cx="3676443" cy="20661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1BA865F-753C-929D-C9B5-96CEDAA3F2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078" y="1910555"/>
            <a:ext cx="3810000" cy="2143125"/>
          </a:xfrm>
          <a:prstGeom prst="rect">
            <a:avLst/>
          </a:prstGeom>
        </p:spPr>
      </p:pic>
      <p:pic>
        <p:nvPicPr>
          <p:cNvPr id="17" name="Picture 16" descr="A picture containing sky, outdoor, parachute, outdoor object&#10;&#10;Description automatically generated">
            <a:extLst>
              <a:ext uri="{FF2B5EF4-FFF2-40B4-BE49-F238E27FC236}">
                <a16:creationId xmlns:a16="http://schemas.microsoft.com/office/drawing/2014/main" id="{4603C8CD-B595-42C8-5D5B-D9998067A43B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0800" y="4513641"/>
            <a:ext cx="3642340" cy="2048816"/>
          </a:xfrm>
          <a:prstGeom prst="rect">
            <a:avLst/>
          </a:prstGeom>
        </p:spPr>
      </p:pic>
      <p:pic>
        <p:nvPicPr>
          <p:cNvPr id="27" name="Picture 26" descr="A black and white image of a person's face&#10;&#10;Description automatically generated with low confidence">
            <a:extLst>
              <a:ext uri="{FF2B5EF4-FFF2-40B4-BE49-F238E27FC236}">
                <a16:creationId xmlns:a16="http://schemas.microsoft.com/office/drawing/2014/main" id="{D5C35979-2863-6E42-12B7-57FECCD2421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586" t="754" r="7697"/>
          <a:stretch/>
        </p:blipFill>
        <p:spPr>
          <a:xfrm>
            <a:off x="1802760" y="4533888"/>
            <a:ext cx="1918679" cy="1791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175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ABEEA883-114C-D4AB-D720-04CD8EFFAB0E}"/>
              </a:ext>
            </a:extLst>
          </p:cNvPr>
          <p:cNvGrpSpPr/>
          <p:nvPr/>
        </p:nvGrpSpPr>
        <p:grpSpPr>
          <a:xfrm>
            <a:off x="-76200" y="144113"/>
            <a:ext cx="10621297" cy="541687"/>
            <a:chOff x="74035" y="2231322"/>
            <a:chExt cx="10555487" cy="756154"/>
          </a:xfrm>
        </p:grpSpPr>
        <p:grpSp>
          <p:nvGrpSpPr>
            <p:cNvPr id="5" name="Group 70">
              <a:extLst>
                <a:ext uri="{FF2B5EF4-FFF2-40B4-BE49-F238E27FC236}">
                  <a16:creationId xmlns:a16="http://schemas.microsoft.com/office/drawing/2014/main" id="{A80A3FD6-0FD9-A4E6-D447-3F4ECF06CC2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0533" y="2267004"/>
              <a:ext cx="5347363" cy="708275"/>
              <a:chOff x="587624" y="3377549"/>
              <a:chExt cx="2753642" cy="1364238"/>
            </a:xfrm>
          </p:grpSpPr>
          <p:pic>
            <p:nvPicPr>
              <p:cNvPr id="8" name="Picture 8" descr="empty-green-rectangle">
                <a:extLst>
                  <a:ext uri="{FF2B5EF4-FFF2-40B4-BE49-F238E27FC236}">
                    <a16:creationId xmlns:a16="http://schemas.microsoft.com/office/drawing/2014/main" id="{3AD2E837-8747-E47A-781A-9551E7F47A8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7624" y="3377549"/>
                <a:ext cx="2753642" cy="1364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Picture 9" descr="green-top-faded">
                <a:extLst>
                  <a:ext uri="{FF2B5EF4-FFF2-40B4-BE49-F238E27FC236}">
                    <a16:creationId xmlns:a16="http://schemas.microsoft.com/office/drawing/2014/main" id="{39FDB2DF-5D19-7EA0-89F3-FB153F8DC9B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205129" y="3887447"/>
                <a:ext cx="1273934" cy="3960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46FF74C-5D9E-1C5B-7B66-A88096D922A9}"/>
                </a:ext>
              </a:extLst>
            </p:cNvPr>
            <p:cNvSpPr txBox="1"/>
            <p:nvPr/>
          </p:nvSpPr>
          <p:spPr bwMode="auto">
            <a:xfrm>
              <a:off x="74035" y="2267003"/>
              <a:ext cx="1501326" cy="687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60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chemeClr val="tx1"/>
                  </a:solidFill>
                  <a:effectLst>
                    <a:glow rad="101600">
                      <a:schemeClr val="accent4">
                        <a:satMod val="175000"/>
                        <a:alpha val="4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II</a:t>
              </a:r>
              <a:endParaRPr 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ectangle 1026060">
              <a:extLst>
                <a:ext uri="{FF2B5EF4-FFF2-40B4-BE49-F238E27FC236}">
                  <a16:creationId xmlns:a16="http://schemas.microsoft.com/office/drawing/2014/main" id="{63A3F56D-B9AC-B33C-5D4C-AE81F76631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9204" y="2231322"/>
              <a:ext cx="9420318" cy="756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109728" tIns="54864" rIns="109728" bIns="54864">
              <a:spAutoFit/>
            </a:bodyPr>
            <a:lstStyle>
              <a:lvl1pPr marL="287338" indent="-287338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 defTabSz="1095376">
                <a:buClr>
                  <a:schemeClr val="tx2"/>
                </a:buClr>
                <a:buSzPct val="95000"/>
                <a:defRPr/>
              </a:pPr>
              <a:r>
                <a:rPr lang="en-US" sz="2800" i="1">
                  <a:cs typeface="Arial" panose="020B0604020202020204" pitchFamily="34" charset="0"/>
                </a:rPr>
                <a:t>Sự rơi tự do</a:t>
              </a:r>
              <a:endParaRPr lang="en-US" sz="2800" dirty="0">
                <a:cs typeface="Arial" panose="020B0604020202020204" pitchFamily="34" charset="0"/>
              </a:endParaRP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C23D7D78-2605-41BA-8EE7-CF8325DAD7EC}"/>
              </a:ext>
            </a:extLst>
          </p:cNvPr>
          <p:cNvSpPr/>
          <p:nvPr/>
        </p:nvSpPr>
        <p:spPr>
          <a:xfrm>
            <a:off x="334676" y="695577"/>
            <a:ext cx="751392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i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Đặc điểm của chuyển động rơi tự do</a:t>
            </a:r>
          </a:p>
        </p:txBody>
      </p:sp>
      <p:pic>
        <p:nvPicPr>
          <p:cNvPr id="17" name="Picture 4" descr="empty-blue-rectangle">
            <a:extLst>
              <a:ext uri="{FF2B5EF4-FFF2-40B4-BE49-F238E27FC236}">
                <a16:creationId xmlns:a16="http://schemas.microsoft.com/office/drawing/2014/main" id="{DE1B7D5E-0B32-BC15-F934-81C397F777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4676" y="1807895"/>
            <a:ext cx="10866724" cy="13925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AA6AD096-C33B-075C-B532-D473425BDE57}"/>
              </a:ext>
            </a:extLst>
          </p:cNvPr>
          <p:cNvSpPr/>
          <p:nvPr/>
        </p:nvSpPr>
        <p:spPr>
          <a:xfrm>
            <a:off x="679142" y="1845411"/>
            <a:ext cx="10287000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500">
                <a:latin typeface="Arial" panose="020B0604020202020204" pitchFamily="34" charset="0"/>
                <a:cs typeface="Arial" panose="020B0604020202020204" pitchFamily="34" charset="0"/>
              </a:rPr>
              <a:t>Quan sát sự rơi tự do ta thấy đó là </a:t>
            </a:r>
            <a:r>
              <a:rPr lang="en-US" sz="2500" b="1">
                <a:latin typeface="Arial" panose="020B0604020202020204" pitchFamily="34" charset="0"/>
                <a:cs typeface="Arial" panose="020B0604020202020204" pitchFamily="34" charset="0"/>
              </a:rPr>
              <a:t>chuyển động thẳng nhanh dần</a:t>
            </a:r>
            <a:r>
              <a:rPr lang="en-US" sz="25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89D6ABF-E050-17EC-B774-C56329D24F98}"/>
              </a:ext>
            </a:extLst>
          </p:cNvPr>
          <p:cNvSpPr/>
          <p:nvPr/>
        </p:nvSpPr>
        <p:spPr>
          <a:xfrm>
            <a:off x="334676" y="1217180"/>
            <a:ext cx="751392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i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Tính chất của chuyển động rơi tự do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7F9D74F-1A5A-D67B-0F81-4D0D67C91647}"/>
              </a:ext>
            </a:extLst>
          </p:cNvPr>
          <p:cNvSpPr txBox="1"/>
          <p:nvPr/>
        </p:nvSpPr>
        <p:spPr>
          <a:xfrm>
            <a:off x="679142" y="5410200"/>
            <a:ext cx="44958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i="1">
                <a:latin typeface="Arial" panose="020B0604020202020204" pitchFamily="34" charset="0"/>
                <a:cs typeface="Arial" panose="020B0604020202020204" pitchFamily="34" charset="0"/>
              </a:rPr>
              <a:t>*Ảnh chụp hoạt nghiệm (là ảnh chụp liên tiếp </a:t>
            </a:r>
            <a:r>
              <a:rPr lang="en-US" i="1">
                <a:latin typeface="Arial" panose="020B0604020202020204" pitchFamily="34" charset="0"/>
                <a:cs typeface="Arial" panose="020B0604020202020204" pitchFamily="34" charset="0"/>
              </a:rPr>
              <a:t>để xác định quãng đường đi được trong n</a:t>
            </a:r>
            <a:r>
              <a:rPr lang="en-US" sz="1800" i="1">
                <a:latin typeface="Arial" panose="020B0604020202020204" pitchFamily="34" charset="0"/>
                <a:cs typeface="Arial" panose="020B0604020202020204" pitchFamily="34" charset="0"/>
              </a:rPr>
              <a:t>hững khoảng thời gian bằng nhau</a:t>
            </a:r>
            <a:endParaRPr lang="en-US" altLang="en-US" sz="18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9F37B8F-690F-B7E6-06D8-7FE582740C4E}"/>
              </a:ext>
            </a:extLst>
          </p:cNvPr>
          <p:cNvSpPr txBox="1"/>
          <p:nvPr/>
        </p:nvSpPr>
        <p:spPr>
          <a:xfrm>
            <a:off x="679143" y="3505200"/>
            <a:ext cx="4350058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v"/>
            </a:pPr>
            <a:r>
              <a:rPr lang="en-US" sz="2200">
                <a:latin typeface="Arial" panose="020B0604020202020204" pitchFamily="34" charset="0"/>
                <a:cs typeface="Arial" panose="020B0604020202020204" pitchFamily="34" charset="0"/>
              </a:rPr>
              <a:t>Bảng 10.1 ghi kết quả </a:t>
            </a:r>
            <a:r>
              <a:rPr lang="en-US" sz="2200" b="1">
                <a:latin typeface="Arial" panose="020B0604020202020204" pitchFamily="34" charset="0"/>
                <a:cs typeface="Arial" panose="020B0604020202020204" pitchFamily="34" charset="0"/>
              </a:rPr>
              <a:t>chụp ảnh hoạt nghiệm* </a:t>
            </a:r>
            <a:r>
              <a:rPr lang="en-US" sz="2200">
                <a:latin typeface="Arial" panose="020B0604020202020204" pitchFamily="34" charset="0"/>
                <a:cs typeface="Arial" panose="020B0604020202020204" pitchFamily="34" charset="0"/>
              </a:rPr>
              <a:t>về sự rơi của một hòn bi thép sau những khoảng thời gian 0,1s</a:t>
            </a:r>
          </a:p>
        </p:txBody>
      </p:sp>
      <p:graphicFrame>
        <p:nvGraphicFramePr>
          <p:cNvPr id="15" name="Table 13">
            <a:extLst>
              <a:ext uri="{FF2B5EF4-FFF2-40B4-BE49-F238E27FC236}">
                <a16:creationId xmlns:a16="http://schemas.microsoft.com/office/drawing/2014/main" id="{DE3EA1AC-9DC5-743A-B53E-7D2C2F2BDB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8614666"/>
              </p:ext>
            </p:extLst>
          </p:nvPr>
        </p:nvGraphicFramePr>
        <p:xfrm>
          <a:off x="5768038" y="3429000"/>
          <a:ext cx="5715000" cy="2561478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546859">
                  <a:extLst>
                    <a:ext uri="{9D8B030D-6E8A-4147-A177-3AD203B41FA5}">
                      <a16:colId xmlns:a16="http://schemas.microsoft.com/office/drawing/2014/main" val="1601266568"/>
                    </a:ext>
                  </a:extLst>
                </a:gridCol>
                <a:gridCol w="3168141">
                  <a:extLst>
                    <a:ext uri="{9D8B030D-6E8A-4147-A177-3AD203B41FA5}">
                      <a16:colId xmlns:a16="http://schemas.microsoft.com/office/drawing/2014/main" val="191516268"/>
                    </a:ext>
                  </a:extLst>
                </a:gridCol>
              </a:tblGrid>
              <a:tr h="38778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Thời gian rơi (s)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Quãng đường rơi (m)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3656310"/>
                  </a:ext>
                </a:extLst>
              </a:tr>
              <a:tr h="406921"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0,049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6915788"/>
                  </a:ext>
                </a:extLst>
              </a:tr>
              <a:tr h="406921"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0,197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032160"/>
                  </a:ext>
                </a:extLst>
              </a:tr>
              <a:tr h="406921"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0,441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1957300"/>
                  </a:ext>
                </a:extLst>
              </a:tr>
              <a:tr h="406921"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0,785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5554858"/>
                  </a:ext>
                </a:extLst>
              </a:tr>
              <a:tr h="427878"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1,227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8995039"/>
                  </a:ext>
                </a:extLst>
              </a:tr>
            </a:tbl>
          </a:graphicData>
        </a:graphic>
      </p:graphicFrame>
      <p:sp>
        <p:nvSpPr>
          <p:cNvPr id="18" name="Rectangle 17">
            <a:extLst>
              <a:ext uri="{FF2B5EF4-FFF2-40B4-BE49-F238E27FC236}">
                <a16:creationId xmlns:a16="http://schemas.microsoft.com/office/drawing/2014/main" id="{4BDA028E-DBF0-EF19-4515-AD2EF6E8D846}"/>
              </a:ext>
            </a:extLst>
          </p:cNvPr>
          <p:cNvSpPr/>
          <p:nvPr/>
        </p:nvSpPr>
        <p:spPr>
          <a:xfrm>
            <a:off x="679142" y="2320693"/>
            <a:ext cx="1028700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500">
                <a:latin typeface="Arial" panose="020B0604020202020204" pitchFamily="34" charset="0"/>
                <a:cs typeface="Arial" panose="020B0604020202020204" pitchFamily="34" charset="0"/>
              </a:rPr>
              <a:t>Để biết sự rơi tự do có phải là chuyển động thẳng nhanh dần đều hay không thì phải dựa vào thí nghiệm. </a:t>
            </a:r>
          </a:p>
        </p:txBody>
      </p:sp>
    </p:spTree>
    <p:extLst>
      <p:ext uri="{BB962C8B-B14F-4D97-AF65-F5344CB8AC3E}">
        <p14:creationId xmlns:p14="http://schemas.microsoft.com/office/powerpoint/2010/main" val="4102259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5" grpId="0"/>
      <p:bldP spid="26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56">
            <a:extLst>
              <a:ext uri="{FF2B5EF4-FFF2-40B4-BE49-F238E27FC236}">
                <a16:creationId xmlns:a16="http://schemas.microsoft.com/office/drawing/2014/main" id="{191916B2-4ACD-4AAC-8F91-D3547A606C07}"/>
              </a:ext>
            </a:extLst>
          </p:cNvPr>
          <p:cNvGrpSpPr/>
          <p:nvPr/>
        </p:nvGrpSpPr>
        <p:grpSpPr>
          <a:xfrm>
            <a:off x="4718423" y="126868"/>
            <a:ext cx="2590800" cy="531988"/>
            <a:chOff x="2193" y="0"/>
            <a:chExt cx="2245706" cy="1239104"/>
          </a:xfrm>
          <a:solidFill>
            <a:srgbClr val="002060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4" name="Rounded Rectangle 57">
              <a:extLst>
                <a:ext uri="{FF2B5EF4-FFF2-40B4-BE49-F238E27FC236}">
                  <a16:creationId xmlns:a16="http://schemas.microsoft.com/office/drawing/2014/main" id="{F99A500B-7AFE-42F1-982B-FB60E374A9A0}"/>
                </a:ext>
              </a:extLst>
            </p:cNvPr>
            <p:cNvSpPr/>
            <p:nvPr/>
          </p:nvSpPr>
          <p:spPr>
            <a:xfrm>
              <a:off x="2193" y="0"/>
              <a:ext cx="2245706" cy="1239104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Rounded Rectangle 4">
              <a:extLst>
                <a:ext uri="{FF2B5EF4-FFF2-40B4-BE49-F238E27FC236}">
                  <a16:creationId xmlns:a16="http://schemas.microsoft.com/office/drawing/2014/main" id="{2D81FD56-72A7-41B1-BE9A-DBEF44418680}"/>
                </a:ext>
              </a:extLst>
            </p:cNvPr>
            <p:cNvSpPr/>
            <p:nvPr/>
          </p:nvSpPr>
          <p:spPr>
            <a:xfrm>
              <a:off x="77334" y="60488"/>
              <a:ext cx="2124730" cy="1118127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60960" rIns="121920" bIns="6096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600" b="1">
                  <a:latin typeface="Arial" panose="020B0604020202020204" pitchFamily="34" charset="0"/>
                  <a:cs typeface="Arial" panose="020B0604020202020204" pitchFamily="34" charset="0"/>
                </a:rPr>
                <a:t>Câu hỏi</a:t>
              </a:r>
            </a:p>
          </p:txBody>
        </p:sp>
      </p:grp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E7BC6088-E3D7-4AEC-8453-6B51263F81F1}"/>
              </a:ext>
            </a:extLst>
          </p:cNvPr>
          <p:cNvSpPr/>
          <p:nvPr/>
        </p:nvSpPr>
        <p:spPr>
          <a:xfrm>
            <a:off x="790671" y="758278"/>
            <a:ext cx="10972800" cy="1434752"/>
          </a:xfrm>
          <a:prstGeom prst="roundRect">
            <a:avLst>
              <a:gd name="adj" fmla="val 8564"/>
            </a:avLst>
          </a:prstGeom>
          <a:solidFill>
            <a:schemeClr val="accent5">
              <a:lumMod val="20000"/>
              <a:lumOff val="80000"/>
            </a:schemeClr>
          </a:solidFill>
          <a:ln cmpd="dbl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30" name="Text Box 29">
            <a:extLst>
              <a:ext uri="{FF2B5EF4-FFF2-40B4-BE49-F238E27FC236}">
                <a16:creationId xmlns:a16="http://schemas.microsoft.com/office/drawing/2014/main" id="{A0300333-C687-4848-8F80-51CDEBECBD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8567" y="758278"/>
            <a:ext cx="10134600" cy="1434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500"/>
              </a:spcAft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 căn cứ vào số liệu trong Bảng 10.1 để: </a:t>
            </a:r>
          </a:p>
          <a:p>
            <a:pPr marL="457200" marR="0" indent="-457200">
              <a:lnSpc>
                <a:spcPct val="107000"/>
              </a:lnSpc>
              <a:spcBef>
                <a:spcPts val="0"/>
              </a:spcBef>
              <a:spcAft>
                <a:spcPts val="500"/>
              </a:spcAft>
              <a:buAutoNum type="arabicPeriod"/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Chứng tỏ chuyển động rơi tự do là nhanh dần đều. </a:t>
            </a:r>
          </a:p>
          <a:p>
            <a:pPr marL="457200" marR="0" indent="-457200">
              <a:lnSpc>
                <a:spcPct val="107000"/>
              </a:lnSpc>
              <a:spcBef>
                <a:spcPts val="0"/>
              </a:spcBef>
              <a:spcAft>
                <a:spcPts val="500"/>
              </a:spcAft>
              <a:buAutoNum type="arabicPeriod"/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 gia tốc của chuyển động rơi tự do,</a:t>
            </a:r>
            <a:endParaRPr lang="en-US" sz="2500">
              <a:effectLst/>
              <a:latin typeface="Calibri" panose="020F0502020204030204" pitchFamily="34" charset="0"/>
              <a:ea typeface="游明朝" panose="02020400000000000000" pitchFamily="18" charset="-128"/>
              <a:cs typeface="Times New Roman" panose="02020603050405020304" pitchFamily="18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DE850E9-C099-536B-328F-F52F75901BF9}"/>
              </a:ext>
            </a:extLst>
          </p:cNvPr>
          <p:cNvGrpSpPr/>
          <p:nvPr/>
        </p:nvGrpSpPr>
        <p:grpSpPr>
          <a:xfrm>
            <a:off x="523655" y="427780"/>
            <a:ext cx="629089" cy="639020"/>
            <a:chOff x="493574" y="321685"/>
            <a:chExt cx="755550" cy="790692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E528D5BC-B358-859B-E466-E89F286A6671}"/>
                </a:ext>
              </a:extLst>
            </p:cNvPr>
            <p:cNvSpPr/>
            <p:nvPr/>
          </p:nvSpPr>
          <p:spPr>
            <a:xfrm>
              <a:off x="504123" y="333892"/>
              <a:ext cx="644399" cy="6596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4" name="Picture 33" descr="Icon&#10;&#10;Description automatically generated">
              <a:extLst>
                <a:ext uri="{FF2B5EF4-FFF2-40B4-BE49-F238E27FC236}">
                  <a16:creationId xmlns:a16="http://schemas.microsoft.com/office/drawing/2014/main" id="{8F02AD5B-862A-99DE-18B0-942F0EA4460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7000" b="90000" l="7442" r="90349">
                          <a14:foregroundMark x1="7558" y1="39556" x2="7558" y2="39556"/>
                          <a14:foregroundMark x1="46744" y1="8556" x2="46744" y2="8556"/>
                          <a14:foregroundMark x1="49302" y1="7000" x2="49302" y2="7000"/>
                          <a14:foregroundMark x1="90349" y1="44333" x2="90349" y2="44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3574" y="321685"/>
              <a:ext cx="755550" cy="790692"/>
            </a:xfrm>
            <a:prstGeom prst="rect">
              <a:avLst/>
            </a:prstGeom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E2B0D7F1-D302-9697-212C-AAB6E6F95D14}"/>
              </a:ext>
            </a:extLst>
          </p:cNvPr>
          <p:cNvSpPr txBox="1"/>
          <p:nvPr/>
        </p:nvSpPr>
        <p:spPr>
          <a:xfrm>
            <a:off x="532437" y="2667000"/>
            <a:ext cx="5485375" cy="17822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500"/>
              </a:spcAft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 bài CĐBĐĐ ta đã biết: 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500"/>
              </a:spcAft>
            </a:pPr>
            <a:r>
              <a:rPr lang="en-US" sz="2500" b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 vật CĐT NDĐ với v</a:t>
            </a:r>
            <a:r>
              <a:rPr lang="en-US" sz="2500" b="1" baseline="-250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2500" b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= 0 thì quãng đường đi được s tỉ lệ với bình phương thời gian :</a:t>
            </a:r>
            <a:endParaRPr lang="en-US" sz="2500" b="1">
              <a:effectLst/>
              <a:latin typeface="Calibri" panose="020F0502020204030204" pitchFamily="34" charset="0"/>
              <a:ea typeface="游明朝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5577966-8627-4D96-9F77-4BE04579D4DD}"/>
              </a:ext>
            </a:extLst>
          </p:cNvPr>
          <p:cNvSpPr txBox="1"/>
          <p:nvPr/>
        </p:nvSpPr>
        <p:spPr>
          <a:xfrm>
            <a:off x="6030728" y="2513663"/>
            <a:ext cx="586208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v"/>
            </a:pPr>
            <a:r>
              <a:rPr lang="en-US" sz="2200">
                <a:latin typeface="Arial" panose="020B0604020202020204" pitchFamily="34" charset="0"/>
                <a:cs typeface="Arial" panose="020B0604020202020204" pitchFamily="34" charset="0"/>
              </a:rPr>
              <a:t>Bảng 10.1. Kết quả về sự rơi của một hòn bi thép sau những khoảng thời gian 0,1s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7EBF44A-0370-FC3A-AEB0-D2AFE018B9D9}"/>
              </a:ext>
            </a:extLst>
          </p:cNvPr>
          <p:cNvGrpSpPr/>
          <p:nvPr/>
        </p:nvGrpSpPr>
        <p:grpSpPr>
          <a:xfrm>
            <a:off x="1676400" y="4800600"/>
            <a:ext cx="2520934" cy="1143000"/>
            <a:chOff x="838200" y="3162637"/>
            <a:chExt cx="3467101" cy="1200590"/>
          </a:xfrm>
        </p:grpSpPr>
        <p:pic>
          <p:nvPicPr>
            <p:cNvPr id="28" name="Picture 27" descr="empty-red-rectangle">
              <a:extLst>
                <a:ext uri="{FF2B5EF4-FFF2-40B4-BE49-F238E27FC236}">
                  <a16:creationId xmlns:a16="http://schemas.microsoft.com/office/drawing/2014/main" id="{F3471605-67A9-29D3-B620-EA195EEBD8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3178924"/>
              <a:ext cx="3467101" cy="11843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Object 60">
                  <a:extLst>
                    <a:ext uri="{FF2B5EF4-FFF2-40B4-BE49-F238E27FC236}">
                      <a16:creationId xmlns:a16="http://schemas.microsoft.com/office/drawing/2014/main" id="{37F0063D-E85D-59A4-5173-6113FD844FB9}"/>
                    </a:ext>
                  </a:extLst>
                </p:cNvPr>
                <p:cNvSpPr txBox="1"/>
                <p:nvPr/>
              </p:nvSpPr>
              <p:spPr bwMode="auto">
                <a:xfrm>
                  <a:off x="895693" y="3162637"/>
                  <a:ext cx="3276600" cy="119221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sz="3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300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3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3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den>
                        </m:f>
                        <m:r>
                          <a:rPr lang="en-US" sz="3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𝑎𝑡</m:t>
                        </m:r>
                        <m:r>
                          <a:rPr lang="en-US" sz="3000" b="0" i="1" baseline="3000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en-US" sz="3000" baseline="300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9" name="Object 60">
                  <a:extLst>
                    <a:ext uri="{FF2B5EF4-FFF2-40B4-BE49-F238E27FC236}">
                      <a16:creationId xmlns:a16="http://schemas.microsoft.com/office/drawing/2014/main" id="{37F0063D-E85D-59A4-5173-6113FD844FB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895693" y="3162637"/>
                  <a:ext cx="3276600" cy="1192213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noFill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aphicFrame>
        <p:nvGraphicFramePr>
          <p:cNvPr id="16" name="Table 13">
            <a:extLst>
              <a:ext uri="{FF2B5EF4-FFF2-40B4-BE49-F238E27FC236}">
                <a16:creationId xmlns:a16="http://schemas.microsoft.com/office/drawing/2014/main" id="{54D3D09B-FC41-4424-60B3-E616548D88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9349312"/>
              </p:ext>
            </p:extLst>
          </p:nvPr>
        </p:nvGraphicFramePr>
        <p:xfrm>
          <a:off x="6538214" y="3459126"/>
          <a:ext cx="5105400" cy="2896758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275194">
                  <a:extLst>
                    <a:ext uri="{9D8B030D-6E8A-4147-A177-3AD203B41FA5}">
                      <a16:colId xmlns:a16="http://schemas.microsoft.com/office/drawing/2014/main" val="1601266568"/>
                    </a:ext>
                  </a:extLst>
                </a:gridCol>
                <a:gridCol w="2830206">
                  <a:extLst>
                    <a:ext uri="{9D8B030D-6E8A-4147-A177-3AD203B41FA5}">
                      <a16:colId xmlns:a16="http://schemas.microsoft.com/office/drawing/2014/main" val="191516268"/>
                    </a:ext>
                  </a:extLst>
                </a:gridCol>
              </a:tblGrid>
              <a:tr h="38778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Thời gian rơi (s)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Quãng đường rơi (m)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3656310"/>
                  </a:ext>
                </a:extLst>
              </a:tr>
              <a:tr h="406921"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0,049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6915788"/>
                  </a:ext>
                </a:extLst>
              </a:tr>
              <a:tr h="406921"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0,197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032160"/>
                  </a:ext>
                </a:extLst>
              </a:tr>
              <a:tr h="406921"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0,441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1957300"/>
                  </a:ext>
                </a:extLst>
              </a:tr>
              <a:tr h="406921"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0,785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5554858"/>
                  </a:ext>
                </a:extLst>
              </a:tr>
              <a:tr h="427878"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1,227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89950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10965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 descr="empty-blue-rectangle">
            <a:extLst>
              <a:ext uri="{FF2B5EF4-FFF2-40B4-BE49-F238E27FC236}">
                <a16:creationId xmlns:a16="http://schemas.microsoft.com/office/drawing/2014/main" id="{E74FB585-C428-2E06-0A42-BB06398882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4676" y="1565012"/>
            <a:ext cx="11773850" cy="2069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DFC8E22-868E-4FA9-C86D-B772E310EF97}"/>
              </a:ext>
            </a:extLst>
          </p:cNvPr>
          <p:cNvSpPr txBox="1"/>
          <p:nvPr/>
        </p:nvSpPr>
        <p:spPr>
          <a:xfrm>
            <a:off x="1034464" y="3677094"/>
            <a:ext cx="4325152" cy="8948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</a:pPr>
            <a:r>
              <a:rPr lang="en-US" sz="25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 tốc g ở ngang mặt biển tại một số vị trí khác nhau</a:t>
            </a:r>
            <a:endParaRPr lang="en-US" sz="2500" i="1">
              <a:effectLst/>
              <a:latin typeface="Calibri" panose="020F0502020204030204" pitchFamily="34" charset="0"/>
              <a:ea typeface="游明朝" panose="02020400000000000000" pitchFamily="18" charset="-128"/>
              <a:cs typeface="Times New Roman" panose="02020603050405020304" pitchFamily="18" charset="0"/>
            </a:endParaRPr>
          </a:p>
        </p:txBody>
      </p:sp>
      <p:graphicFrame>
        <p:nvGraphicFramePr>
          <p:cNvPr id="25" name="Table 17">
            <a:extLst>
              <a:ext uri="{FF2B5EF4-FFF2-40B4-BE49-F238E27FC236}">
                <a16:creationId xmlns:a16="http://schemas.microsoft.com/office/drawing/2014/main" id="{5B864116-49A3-7FD3-5C61-D7F82D79560A}"/>
              </a:ext>
            </a:extLst>
          </p:cNvPr>
          <p:cNvGraphicFramePr>
            <a:graphicFrameLocks noGrp="1"/>
          </p:cNvGraphicFramePr>
          <p:nvPr/>
        </p:nvGraphicFramePr>
        <p:xfrm>
          <a:off x="1034464" y="4565043"/>
          <a:ext cx="4325151" cy="1889760"/>
        </p:xfrm>
        <a:graphic>
          <a:graphicData uri="http://schemas.openxmlformats.org/drawingml/2006/table">
            <a:tbl>
              <a:tblPr firstRow="1" bandRow="1">
                <a:tableStyleId>{68D230F3-CF80-4859-8CE7-A43EE81993B5}</a:tableStyleId>
              </a:tblPr>
              <a:tblGrid>
                <a:gridCol w="2551052">
                  <a:extLst>
                    <a:ext uri="{9D8B030D-6E8A-4147-A177-3AD203B41FA5}">
                      <a16:colId xmlns:a16="http://schemas.microsoft.com/office/drawing/2014/main" val="2207175985"/>
                    </a:ext>
                  </a:extLst>
                </a:gridCol>
                <a:gridCol w="1774099">
                  <a:extLst>
                    <a:ext uri="{9D8B030D-6E8A-4147-A177-3AD203B41FA5}">
                      <a16:colId xmlns:a16="http://schemas.microsoft.com/office/drawing/2014/main" val="3764745696"/>
                    </a:ext>
                  </a:extLst>
                </a:gridCol>
              </a:tblGrid>
              <a:tr h="443003">
                <a:tc>
                  <a:txBody>
                    <a:bodyPr/>
                    <a:lstStyle/>
                    <a:p>
                      <a:pPr algn="ctr"/>
                      <a:r>
                        <a:rPr lang="en-US" sz="25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Địa điểm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 (m/s</a:t>
                      </a:r>
                      <a:r>
                        <a:rPr lang="en-US" sz="2500" baseline="30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5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 </a:t>
                      </a:r>
                      <a:endParaRPr lang="en-US" sz="25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58787998"/>
                  </a:ext>
                </a:extLst>
              </a:tr>
              <a:tr h="425468">
                <a:tc>
                  <a:txBody>
                    <a:bodyPr/>
                    <a:lstStyle/>
                    <a:p>
                      <a:pPr algn="ctr"/>
                      <a:r>
                        <a:rPr lang="en-US" sz="25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Cực Trái đất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9,8324</a:t>
                      </a:r>
                      <a:endParaRPr lang="en-US" sz="25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2232061"/>
                  </a:ext>
                </a:extLst>
              </a:tr>
              <a:tr h="425468">
                <a:tc>
                  <a:txBody>
                    <a:bodyPr/>
                    <a:lstStyle/>
                    <a:p>
                      <a:pPr algn="ctr"/>
                      <a:r>
                        <a:rPr lang="en-US" sz="25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Hà Nội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9,7872</a:t>
                      </a:r>
                      <a:endParaRPr lang="en-US" sz="25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3412638"/>
                  </a:ext>
                </a:extLst>
              </a:tr>
              <a:tr h="425468">
                <a:tc>
                  <a:txBody>
                    <a:bodyPr/>
                    <a:lstStyle/>
                    <a:p>
                      <a:pPr algn="ctr"/>
                      <a:r>
                        <a:rPr lang="en-US" sz="25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TP Hồ Chí Minh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9,7867</a:t>
                      </a:r>
                      <a:endParaRPr lang="en-US" sz="2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29501766"/>
                  </a:ext>
                </a:extLst>
              </a:tr>
            </a:tbl>
          </a:graphicData>
        </a:graphic>
      </p:graphicFrame>
      <p:pic>
        <p:nvPicPr>
          <p:cNvPr id="27" name="Picture 2" descr="http://convergenceconsultinggroup.com/wp-content/uploads/2013/10/Services_Comprehensive_sm.jpg">
            <a:extLst>
              <a:ext uri="{FF2B5EF4-FFF2-40B4-BE49-F238E27FC236}">
                <a16:creationId xmlns:a16="http://schemas.microsoft.com/office/drawing/2014/main" id="{0C4A5774-08DA-BFB2-0941-D6CC5AF5F5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05599" y="3960400"/>
            <a:ext cx="2718993" cy="2718993"/>
          </a:xfrm>
          <a:prstGeom prst="rect">
            <a:avLst/>
          </a:prstGeom>
          <a:noFill/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8B29CC9B-36CA-3625-1A92-833FA473E3C5}"/>
              </a:ext>
            </a:extLst>
          </p:cNvPr>
          <p:cNvSpPr txBox="1"/>
          <p:nvPr/>
        </p:nvSpPr>
        <p:spPr>
          <a:xfrm>
            <a:off x="9765577" y="4661385"/>
            <a:ext cx="23429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1800">
                <a:latin typeface="Arial" panose="020B0604020202020204" pitchFamily="34" charset="0"/>
                <a:cs typeface="Arial" panose="020B0604020202020204" pitchFamily="34" charset="0"/>
              </a:rPr>
              <a:t>g = 9,7867 m/s</a:t>
            </a:r>
            <a:r>
              <a:rPr lang="en-US" altLang="en-US" sz="1800" baseline="3000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5063DF5-E9BD-E66A-7860-8DBE62973ADD}"/>
              </a:ext>
            </a:extLst>
          </p:cNvPr>
          <p:cNvSpPr txBox="1"/>
          <p:nvPr/>
        </p:nvSpPr>
        <p:spPr>
          <a:xfrm>
            <a:off x="8946422" y="3802457"/>
            <a:ext cx="2190549" cy="3853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095375">
              <a:lnSpc>
                <a:spcPts val="2500"/>
              </a:lnSpc>
              <a:spcBef>
                <a:spcPts val="800"/>
              </a:spcBef>
              <a:buClr>
                <a:schemeClr val="tx2"/>
              </a:buClr>
              <a:buSzPct val="95000"/>
            </a:pPr>
            <a:r>
              <a:rPr lang="en-US" altLang="en-US" sz="1800">
                <a:latin typeface="Arial" panose="020B0604020202020204" pitchFamily="34" charset="0"/>
                <a:cs typeface="Arial" panose="020B0604020202020204" pitchFamily="34" charset="0"/>
              </a:rPr>
              <a:t>g = 9,8324 m/s</a:t>
            </a:r>
            <a:r>
              <a:rPr lang="en-US" altLang="en-US" sz="1800" baseline="3000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altLang="en-US" sz="18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70275A5D-6707-F0FD-9787-A5676A80F129}"/>
              </a:ext>
            </a:extLst>
          </p:cNvPr>
          <p:cNvSpPr/>
          <p:nvPr/>
        </p:nvSpPr>
        <p:spPr>
          <a:xfrm>
            <a:off x="7990608" y="3991573"/>
            <a:ext cx="148976" cy="132951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288F36AA-7F92-9F43-BF7C-DE25DE7E9428}"/>
              </a:ext>
            </a:extLst>
          </p:cNvPr>
          <p:cNvCxnSpPr>
            <a:cxnSpLocks/>
            <a:stCxn id="32" idx="7"/>
            <a:endCxn id="31" idx="1"/>
          </p:cNvCxnSpPr>
          <p:nvPr/>
        </p:nvCxnSpPr>
        <p:spPr>
          <a:xfrm flipV="1">
            <a:off x="8117767" y="3995138"/>
            <a:ext cx="828655" cy="159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Oval 37">
            <a:extLst>
              <a:ext uri="{FF2B5EF4-FFF2-40B4-BE49-F238E27FC236}">
                <a16:creationId xmlns:a16="http://schemas.microsoft.com/office/drawing/2014/main" id="{333BC617-9EC0-15DC-14B2-8F3ECA6BD51C}"/>
              </a:ext>
            </a:extLst>
          </p:cNvPr>
          <p:cNvSpPr/>
          <p:nvPr/>
        </p:nvSpPr>
        <p:spPr>
          <a:xfrm>
            <a:off x="9220200" y="4846051"/>
            <a:ext cx="148976" cy="132951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AC5CB444-8F30-6F43-A54B-A379E68F62D6}"/>
              </a:ext>
            </a:extLst>
          </p:cNvPr>
          <p:cNvCxnSpPr>
            <a:cxnSpLocks/>
            <a:stCxn id="38" idx="7"/>
            <a:endCxn id="29" idx="1"/>
          </p:cNvCxnSpPr>
          <p:nvPr/>
        </p:nvCxnSpPr>
        <p:spPr>
          <a:xfrm flipV="1">
            <a:off x="9347359" y="4846051"/>
            <a:ext cx="418218" cy="194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DAEF9AE-E82B-E135-F675-C8B827F17F1B}"/>
              </a:ext>
            </a:extLst>
          </p:cNvPr>
          <p:cNvGrpSpPr/>
          <p:nvPr/>
        </p:nvGrpSpPr>
        <p:grpSpPr>
          <a:xfrm>
            <a:off x="-76200" y="144113"/>
            <a:ext cx="10621297" cy="541687"/>
            <a:chOff x="74035" y="2231322"/>
            <a:chExt cx="10555487" cy="756154"/>
          </a:xfrm>
        </p:grpSpPr>
        <p:grpSp>
          <p:nvGrpSpPr>
            <p:cNvPr id="22" name="Group 70">
              <a:extLst>
                <a:ext uri="{FF2B5EF4-FFF2-40B4-BE49-F238E27FC236}">
                  <a16:creationId xmlns:a16="http://schemas.microsoft.com/office/drawing/2014/main" id="{5A8EBF90-C14E-E56D-5711-F14428E55C7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0533" y="2267004"/>
              <a:ext cx="5347363" cy="708275"/>
              <a:chOff x="587624" y="3377549"/>
              <a:chExt cx="2753642" cy="1364238"/>
            </a:xfrm>
          </p:grpSpPr>
          <p:pic>
            <p:nvPicPr>
              <p:cNvPr id="30" name="Picture 8" descr="empty-green-rectangle">
                <a:extLst>
                  <a:ext uri="{FF2B5EF4-FFF2-40B4-BE49-F238E27FC236}">
                    <a16:creationId xmlns:a16="http://schemas.microsoft.com/office/drawing/2014/main" id="{CB3748C6-4BA0-CA67-098F-4DC8877222A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7624" y="3377549"/>
                <a:ext cx="2753642" cy="1364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3" name="Picture 9" descr="green-top-faded">
                <a:extLst>
                  <a:ext uri="{FF2B5EF4-FFF2-40B4-BE49-F238E27FC236}">
                    <a16:creationId xmlns:a16="http://schemas.microsoft.com/office/drawing/2014/main" id="{F083FC49-1E7C-56F8-FA87-990CE6BB7E2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205129" y="3887447"/>
                <a:ext cx="1273934" cy="3960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ACB9756-F3C9-4DF5-600D-08CAAB567B16}"/>
                </a:ext>
              </a:extLst>
            </p:cNvPr>
            <p:cNvSpPr txBox="1"/>
            <p:nvPr/>
          </p:nvSpPr>
          <p:spPr bwMode="auto">
            <a:xfrm>
              <a:off x="74035" y="2267003"/>
              <a:ext cx="1501326" cy="687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60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chemeClr val="tx1"/>
                  </a:solidFill>
                  <a:effectLst>
                    <a:glow rad="101600">
                      <a:schemeClr val="accent4">
                        <a:satMod val="175000"/>
                        <a:alpha val="4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II</a:t>
              </a:r>
              <a:endParaRPr 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Rectangle 1026060">
              <a:extLst>
                <a:ext uri="{FF2B5EF4-FFF2-40B4-BE49-F238E27FC236}">
                  <a16:creationId xmlns:a16="http://schemas.microsoft.com/office/drawing/2014/main" id="{D57BAD5D-3A94-FDC7-5BFE-E5BEBEB106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9204" y="2231322"/>
              <a:ext cx="9420318" cy="756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109728" tIns="54864" rIns="109728" bIns="54864">
              <a:spAutoFit/>
            </a:bodyPr>
            <a:lstStyle>
              <a:lvl1pPr marL="287338" indent="-287338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 defTabSz="1095376">
                <a:buClr>
                  <a:schemeClr val="tx2"/>
                </a:buClr>
                <a:buSzPct val="95000"/>
                <a:defRPr/>
              </a:pPr>
              <a:r>
                <a:rPr lang="en-US" sz="2800" i="1">
                  <a:cs typeface="Arial" panose="020B0604020202020204" pitchFamily="34" charset="0"/>
                </a:rPr>
                <a:t>Sự rơi tự do</a:t>
              </a:r>
              <a:endParaRPr lang="en-US" sz="2800" dirty="0">
                <a:cs typeface="Arial" panose="020B0604020202020204" pitchFamily="34" charset="0"/>
              </a:endParaRPr>
            </a:p>
          </p:txBody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9444D984-2810-A753-A51B-4264EE179B79}"/>
              </a:ext>
            </a:extLst>
          </p:cNvPr>
          <p:cNvSpPr/>
          <p:nvPr/>
        </p:nvSpPr>
        <p:spPr>
          <a:xfrm>
            <a:off x="334676" y="695577"/>
            <a:ext cx="751392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i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Đặc điểm của chuyển động rơi tự do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251CB59-F731-7E17-E656-EBDECB2246D4}"/>
              </a:ext>
            </a:extLst>
          </p:cNvPr>
          <p:cNvSpPr/>
          <p:nvPr/>
        </p:nvSpPr>
        <p:spPr>
          <a:xfrm>
            <a:off x="334676" y="1090922"/>
            <a:ext cx="751392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i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Gia tốc rơi tự do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12F8CC9-0876-4213-4E0F-498934CA1A37}"/>
              </a:ext>
            </a:extLst>
          </p:cNvPr>
          <p:cNvSpPr/>
          <p:nvPr/>
        </p:nvSpPr>
        <p:spPr>
          <a:xfrm>
            <a:off x="873804" y="1736133"/>
            <a:ext cx="1085850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indent="-342900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Ở cùng một nơi trên Trái Đất, mọi vật rơi tự do với cùng một gia tốc.</a:t>
            </a:r>
          </a:p>
          <a:p>
            <a:pPr marL="342900" marR="0" indent="-342900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Gia tốc rơi tự do kí hiệu: </a:t>
            </a:r>
            <a:r>
              <a:rPr lang="en-US" sz="2500" b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g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04E4DCB-895C-1EDE-4809-6EF744D84D57}"/>
              </a:ext>
            </a:extLst>
          </p:cNvPr>
          <p:cNvSpPr/>
          <p:nvPr/>
        </p:nvSpPr>
        <p:spPr>
          <a:xfrm>
            <a:off x="859627" y="2575406"/>
            <a:ext cx="1085850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Giá trị của g phụ thuộc vào vị độ địa lí và độ cao. 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Ở gần bề mặt Trái Đất người ta thường lấy giá trị của g bằng </a:t>
            </a:r>
            <a:r>
              <a:rPr lang="en-US" sz="2500" b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9,8 m/s</a:t>
            </a:r>
            <a:r>
              <a:rPr lang="en-US" sz="2500" b="1" baseline="300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2</a:t>
            </a:r>
            <a:r>
              <a:rPr lang="en-US" sz="2500" b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lang="en-US" sz="2500" b="1"/>
          </a:p>
        </p:txBody>
      </p:sp>
    </p:spTree>
    <p:extLst>
      <p:ext uri="{BB962C8B-B14F-4D97-AF65-F5344CB8AC3E}">
        <p14:creationId xmlns:p14="http://schemas.microsoft.com/office/powerpoint/2010/main" val="3330457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9" grpId="0"/>
      <p:bldP spid="31" grpId="0"/>
      <p:bldP spid="32" grpId="0" animBg="1"/>
      <p:bldP spid="38" grpId="0" animBg="1"/>
      <p:bldP spid="37" grpId="0"/>
      <p:bldP spid="2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ABEEA883-114C-D4AB-D720-04CD8EFFAB0E}"/>
              </a:ext>
            </a:extLst>
          </p:cNvPr>
          <p:cNvGrpSpPr/>
          <p:nvPr/>
        </p:nvGrpSpPr>
        <p:grpSpPr>
          <a:xfrm>
            <a:off x="-76200" y="144113"/>
            <a:ext cx="10621297" cy="541687"/>
            <a:chOff x="74035" y="2231322"/>
            <a:chExt cx="10555487" cy="756154"/>
          </a:xfrm>
        </p:grpSpPr>
        <p:grpSp>
          <p:nvGrpSpPr>
            <p:cNvPr id="5" name="Group 70">
              <a:extLst>
                <a:ext uri="{FF2B5EF4-FFF2-40B4-BE49-F238E27FC236}">
                  <a16:creationId xmlns:a16="http://schemas.microsoft.com/office/drawing/2014/main" id="{A80A3FD6-0FD9-A4E6-D447-3F4ECF06CC2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0533" y="2267004"/>
              <a:ext cx="5347363" cy="708275"/>
              <a:chOff x="587624" y="3377549"/>
              <a:chExt cx="2753642" cy="1364238"/>
            </a:xfrm>
          </p:grpSpPr>
          <p:pic>
            <p:nvPicPr>
              <p:cNvPr id="8" name="Picture 8" descr="empty-green-rectangle">
                <a:extLst>
                  <a:ext uri="{FF2B5EF4-FFF2-40B4-BE49-F238E27FC236}">
                    <a16:creationId xmlns:a16="http://schemas.microsoft.com/office/drawing/2014/main" id="{3AD2E837-8747-E47A-781A-9551E7F47A8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7624" y="3377549"/>
                <a:ext cx="2753642" cy="1364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Picture 9" descr="green-top-faded">
                <a:extLst>
                  <a:ext uri="{FF2B5EF4-FFF2-40B4-BE49-F238E27FC236}">
                    <a16:creationId xmlns:a16="http://schemas.microsoft.com/office/drawing/2014/main" id="{39FDB2DF-5D19-7EA0-89F3-FB153F8DC9B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205129" y="3887447"/>
                <a:ext cx="1273934" cy="3960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46FF74C-5D9E-1C5B-7B66-A88096D922A9}"/>
                </a:ext>
              </a:extLst>
            </p:cNvPr>
            <p:cNvSpPr txBox="1"/>
            <p:nvPr/>
          </p:nvSpPr>
          <p:spPr bwMode="auto">
            <a:xfrm>
              <a:off x="74035" y="2267003"/>
              <a:ext cx="1501326" cy="687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60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chemeClr val="tx1"/>
                  </a:solidFill>
                  <a:effectLst>
                    <a:glow rad="101600">
                      <a:schemeClr val="accent4">
                        <a:satMod val="175000"/>
                        <a:alpha val="4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II</a:t>
              </a:r>
              <a:endParaRPr 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ectangle 1026060">
              <a:extLst>
                <a:ext uri="{FF2B5EF4-FFF2-40B4-BE49-F238E27FC236}">
                  <a16:creationId xmlns:a16="http://schemas.microsoft.com/office/drawing/2014/main" id="{63A3F56D-B9AC-B33C-5D4C-AE81F76631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9204" y="2231322"/>
              <a:ext cx="9420318" cy="756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109728" tIns="54864" rIns="109728" bIns="54864">
              <a:spAutoFit/>
            </a:bodyPr>
            <a:lstStyle>
              <a:lvl1pPr marL="287338" indent="-287338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 defTabSz="1095376">
                <a:buClr>
                  <a:schemeClr val="tx2"/>
                </a:buClr>
                <a:buSzPct val="95000"/>
                <a:defRPr/>
              </a:pPr>
              <a:r>
                <a:rPr lang="en-US" sz="2800" i="1">
                  <a:cs typeface="Arial" panose="020B0604020202020204" pitchFamily="34" charset="0"/>
                </a:rPr>
                <a:t>Sự rơi tự do</a:t>
              </a:r>
              <a:endParaRPr lang="en-US" sz="2800" dirty="0">
                <a:cs typeface="Arial" panose="020B0604020202020204" pitchFamily="34" charset="0"/>
              </a:endParaRP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C23D7D78-2605-41BA-8EE7-CF8325DAD7EC}"/>
              </a:ext>
            </a:extLst>
          </p:cNvPr>
          <p:cNvSpPr/>
          <p:nvPr/>
        </p:nvSpPr>
        <p:spPr>
          <a:xfrm>
            <a:off x="334676" y="695577"/>
            <a:ext cx="751392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i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Công thức rơi tự do</a:t>
            </a:r>
          </a:p>
        </p:txBody>
      </p:sp>
      <p:pic>
        <p:nvPicPr>
          <p:cNvPr id="17" name="Picture 4" descr="empty-blue-rectangle">
            <a:extLst>
              <a:ext uri="{FF2B5EF4-FFF2-40B4-BE49-F238E27FC236}">
                <a16:creationId xmlns:a16="http://schemas.microsoft.com/office/drawing/2014/main" id="{DE1B7D5E-0B32-BC15-F934-81C397F777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46125" y="1238981"/>
            <a:ext cx="10528632" cy="1097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AA6AD096-C33B-075C-B532-D473425BDE57}"/>
              </a:ext>
            </a:extLst>
          </p:cNvPr>
          <p:cNvSpPr/>
          <p:nvPr/>
        </p:nvSpPr>
        <p:spPr>
          <a:xfrm>
            <a:off x="1135061" y="1326306"/>
            <a:ext cx="885507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</a:pPr>
            <a:r>
              <a:rPr lang="en-US" sz="27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Rơi tự do có các công thức của chuyển động nhanh dần đều không vận tốc ban đầu</a:t>
            </a:r>
            <a:endParaRPr lang="en-US" sz="27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07561B7-7734-1611-B3FB-61DF467E4E62}"/>
              </a:ext>
            </a:extLst>
          </p:cNvPr>
          <p:cNvSpPr txBox="1"/>
          <p:nvPr/>
        </p:nvSpPr>
        <p:spPr>
          <a:xfrm>
            <a:off x="334676" y="2477833"/>
            <a:ext cx="10295860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indent="-285750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Độ dịch chuyển, quãng đường đi được tại thời điểm t:</a:t>
            </a:r>
            <a:endParaRPr lang="en-US" sz="25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087BC92-6FC4-BA1C-3BFA-98027217BCF7}"/>
              </a:ext>
            </a:extLst>
          </p:cNvPr>
          <p:cNvSpPr txBox="1"/>
          <p:nvPr/>
        </p:nvSpPr>
        <p:spPr>
          <a:xfrm>
            <a:off x="361257" y="3858785"/>
            <a:ext cx="10295860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 Vận tốc tức thời tại thời điểm t: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87CD049-5994-66AB-C715-DA3FF0B81D4D}"/>
              </a:ext>
            </a:extLst>
          </p:cNvPr>
          <p:cNvSpPr txBox="1"/>
          <p:nvPr/>
        </p:nvSpPr>
        <p:spPr>
          <a:xfrm>
            <a:off x="361257" y="5156129"/>
            <a:ext cx="9239943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Liên hệ giữa vận tốc và quãng đường đi được với thời gian:</a:t>
            </a:r>
            <a:endParaRPr lang="en-US" sz="25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EFE1AF8E-F9E3-650E-CBCC-0CE28D981255}"/>
              </a:ext>
            </a:extLst>
          </p:cNvPr>
          <p:cNvGrpSpPr/>
          <p:nvPr/>
        </p:nvGrpSpPr>
        <p:grpSpPr>
          <a:xfrm>
            <a:off x="4302132" y="2867506"/>
            <a:ext cx="2860668" cy="961072"/>
            <a:chOff x="838200" y="3162637"/>
            <a:chExt cx="3467101" cy="1200590"/>
          </a:xfrm>
        </p:grpSpPr>
        <p:pic>
          <p:nvPicPr>
            <p:cNvPr id="34" name="Picture 33" descr="empty-red-rectangle">
              <a:extLst>
                <a:ext uri="{FF2B5EF4-FFF2-40B4-BE49-F238E27FC236}">
                  <a16:creationId xmlns:a16="http://schemas.microsoft.com/office/drawing/2014/main" id="{0C82BF44-5CF8-3129-89C9-F7739FE30C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3178924"/>
              <a:ext cx="3467101" cy="11843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Object 60">
                  <a:extLst>
                    <a:ext uri="{FF2B5EF4-FFF2-40B4-BE49-F238E27FC236}">
                      <a16:creationId xmlns:a16="http://schemas.microsoft.com/office/drawing/2014/main" id="{E9372B45-4F23-31A7-512A-ADDEA08A3D8B}"/>
                    </a:ext>
                  </a:extLst>
                </p:cNvPr>
                <p:cNvSpPr txBox="1"/>
                <p:nvPr/>
              </p:nvSpPr>
              <p:spPr bwMode="auto">
                <a:xfrm>
                  <a:off x="895693" y="3162637"/>
                  <a:ext cx="3276600" cy="119221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sz="3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3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sz="3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300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3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3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den>
                        </m:f>
                        <m:r>
                          <a:rPr lang="en-US" sz="3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𝑎𝑡</m:t>
                        </m:r>
                        <m:r>
                          <a:rPr lang="en-US" sz="3000" b="0" i="1" baseline="3000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en-US" sz="3000" baseline="300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5" name="Object 60">
                  <a:extLst>
                    <a:ext uri="{FF2B5EF4-FFF2-40B4-BE49-F238E27FC236}">
                      <a16:creationId xmlns:a16="http://schemas.microsoft.com/office/drawing/2014/main" id="{E9372B45-4F23-31A7-512A-ADDEA08A3D8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895693" y="3162637"/>
                  <a:ext cx="3276600" cy="1192213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noFill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04B3079-C64B-FF1B-E792-FA13D9BB7F84}"/>
              </a:ext>
            </a:extLst>
          </p:cNvPr>
          <p:cNvGrpSpPr/>
          <p:nvPr/>
        </p:nvGrpSpPr>
        <p:grpSpPr>
          <a:xfrm>
            <a:off x="4720738" y="4436024"/>
            <a:ext cx="2023456" cy="604959"/>
            <a:chOff x="4720738" y="4436024"/>
            <a:chExt cx="2023456" cy="604959"/>
          </a:xfrm>
        </p:grpSpPr>
        <p:pic>
          <p:nvPicPr>
            <p:cNvPr id="37" name="Picture 36" descr="empty-red-rectangle">
              <a:extLst>
                <a:ext uri="{FF2B5EF4-FFF2-40B4-BE49-F238E27FC236}">
                  <a16:creationId xmlns:a16="http://schemas.microsoft.com/office/drawing/2014/main" id="{99F847DA-7D01-8895-16C3-762F539DBA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0738" y="4486985"/>
              <a:ext cx="2023456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925D63A6-66DB-50DE-11F8-13601B0003B1}"/>
                </a:ext>
              </a:extLst>
            </p:cNvPr>
            <p:cNvSpPr txBox="1"/>
            <p:nvPr/>
          </p:nvSpPr>
          <p:spPr>
            <a:xfrm>
              <a:off x="5181600" y="4436024"/>
              <a:ext cx="1416050" cy="553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en-US" sz="3000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</a:t>
              </a:r>
              <a:r>
                <a:rPr lang="en-US" altLang="en-US" sz="3000" i="1" baseline="-25000"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en-US" altLang="en-US" sz="3000" i="1">
                  <a:latin typeface="Times New Roman" panose="02020603050405020304" pitchFamily="18" charset="0"/>
                  <a:cs typeface="Times New Roman" panose="02020603050405020304" pitchFamily="18" charset="0"/>
                </a:rPr>
                <a:t> = gt</a:t>
              </a:r>
              <a:endParaRPr lang="en-US" sz="30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FC6DCB49-3075-732B-151D-66240D03A269}"/>
              </a:ext>
            </a:extLst>
          </p:cNvPr>
          <p:cNvGrpSpPr/>
          <p:nvPr/>
        </p:nvGrpSpPr>
        <p:grpSpPr>
          <a:xfrm>
            <a:off x="4337574" y="5810312"/>
            <a:ext cx="2860668" cy="656463"/>
            <a:chOff x="838200" y="3162637"/>
            <a:chExt cx="3467101" cy="1200590"/>
          </a:xfrm>
        </p:grpSpPr>
        <p:pic>
          <p:nvPicPr>
            <p:cNvPr id="40" name="Picture 39" descr="empty-red-rectangle">
              <a:extLst>
                <a:ext uri="{FF2B5EF4-FFF2-40B4-BE49-F238E27FC236}">
                  <a16:creationId xmlns:a16="http://schemas.microsoft.com/office/drawing/2014/main" id="{03AB584E-A737-4B66-12C2-7C85F7E6D9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3178924"/>
              <a:ext cx="3467101" cy="11843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Object 60">
                  <a:extLst>
                    <a:ext uri="{FF2B5EF4-FFF2-40B4-BE49-F238E27FC236}">
                      <a16:creationId xmlns:a16="http://schemas.microsoft.com/office/drawing/2014/main" id="{C5143416-A96B-4C37-8833-ED8F75BDECD3}"/>
                    </a:ext>
                  </a:extLst>
                </p:cNvPr>
                <p:cNvSpPr txBox="1"/>
                <p:nvPr/>
              </p:nvSpPr>
              <p:spPr bwMode="auto">
                <a:xfrm>
                  <a:off x="895693" y="3162637"/>
                  <a:ext cx="3276600" cy="119221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  <m:r>
                          <a:rPr lang="en-US" sz="3000" b="0" i="1" baseline="3000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3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=2</m:t>
                        </m:r>
                        <m:r>
                          <a:rPr lang="en-US" sz="3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  <m:r>
                          <a:rPr lang="en-US" sz="3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sz="3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oMath>
                    </m:oMathPara>
                  </a14:m>
                  <a:endParaRPr lang="en-US" sz="30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41" name="Object 60">
                  <a:extLst>
                    <a:ext uri="{FF2B5EF4-FFF2-40B4-BE49-F238E27FC236}">
                      <a16:creationId xmlns:a16="http://schemas.microsoft.com/office/drawing/2014/main" id="{C5143416-A96B-4C37-8833-ED8F75BDECD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895693" y="3162637"/>
                  <a:ext cx="3276600" cy="1192213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noFill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060377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30" grpId="0"/>
      <p:bldP spid="31" grpId="0"/>
      <p:bldP spid="3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7EC6AC6-5C00-8EF3-777B-06CCEABEA163}"/>
              </a:ext>
            </a:extLst>
          </p:cNvPr>
          <p:cNvSpPr txBox="1"/>
          <p:nvPr/>
        </p:nvSpPr>
        <p:spPr>
          <a:xfrm>
            <a:off x="185792" y="339781"/>
            <a:ext cx="66268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3.Công thức của sự rơi tự do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673889-E7E7-ADFA-09E1-3BA50C050F55}"/>
              </a:ext>
            </a:extLst>
          </p:cNvPr>
          <p:cNvSpPr txBox="1"/>
          <p:nvPr/>
        </p:nvSpPr>
        <p:spPr>
          <a:xfrm>
            <a:off x="472612" y="1315093"/>
            <a:ext cx="37089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 động thẳng biến đổi đều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5283412-C0DE-4C78-D5F5-A23371835ECC}"/>
              </a:ext>
            </a:extLst>
          </p:cNvPr>
          <p:cNvSpPr txBox="1"/>
          <p:nvPr/>
        </p:nvSpPr>
        <p:spPr>
          <a:xfrm>
            <a:off x="7459038" y="1315092"/>
            <a:ext cx="45514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rơi tự do</a:t>
            </a:r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248B685D-C485-49BB-EF99-9706F3D2F2B0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4114800" y="218440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7" name="Equation" r:id="rId3" imgW="914400" imgH="198720" progId="Equation.DSMT4">
                  <p:embed/>
                </p:oleObj>
              </mc:Choice>
              <mc:Fallback>
                <p:oleObj name="Equation" r:id="rId3" imgW="914400" imgH="198720" progId="Equation.DSMT4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248B685D-C485-49BB-EF99-9706F3D2F2B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114800" y="2184400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2AC75404-4639-8210-F4DC-DBFAC58CC17D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1154986" y="2465500"/>
          <a:ext cx="2344222" cy="76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8" name="Equation" r:id="rId5" imgW="698400" imgH="228600" progId="Equation.DSMT4">
                  <p:embed/>
                </p:oleObj>
              </mc:Choice>
              <mc:Fallback>
                <p:oleObj name="Equation" r:id="rId5" imgW="698400" imgH="228600" progId="Equation.DSMT4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2AC75404-4639-8210-F4DC-DBFAC58CC17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54986" y="2465500"/>
                        <a:ext cx="2344222" cy="767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02B85050-3638-0BF3-3885-05C8380A23A0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1172110" y="3429000"/>
          <a:ext cx="2715088" cy="12023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9" name="Equation" r:id="rId7" imgW="888840" imgH="393480" progId="Equation.DSMT4">
                  <p:embed/>
                </p:oleObj>
              </mc:Choice>
              <mc:Fallback>
                <p:oleObj name="Equation" r:id="rId7" imgW="888840" imgH="393480" progId="Equation.DSMT4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02B85050-3638-0BF3-3885-05C8380A23A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172110" y="3429000"/>
                        <a:ext cx="2715088" cy="120239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5C6450EA-CEC3-40A0-B4D4-28759E0E2A56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1172110" y="4947176"/>
          <a:ext cx="2598506" cy="7233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0" name="Equation" r:id="rId9" imgW="850680" imgH="241200" progId="Equation.DSMT4">
                  <p:embed/>
                </p:oleObj>
              </mc:Choice>
              <mc:Fallback>
                <p:oleObj name="Equation" r:id="rId9" imgW="850680" imgH="241200" progId="Equation.DSMT4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5C6450EA-CEC3-40A0-B4D4-28759E0E2A5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172110" y="4947176"/>
                        <a:ext cx="2598506" cy="7233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2C06A9D3-C467-0FE0-5D08-A443F5DCA08C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7459038" y="2465500"/>
          <a:ext cx="2344222" cy="7203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1" name="Equation" r:id="rId11" imgW="444240" imgH="228600" progId="Equation.DSMT4">
                  <p:embed/>
                </p:oleObj>
              </mc:Choice>
              <mc:Fallback>
                <p:oleObj name="Equation" r:id="rId11" imgW="444240" imgH="228600" progId="Equation.DSMT4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2C06A9D3-C467-0FE0-5D08-A443F5DCA08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7459038" y="2465500"/>
                        <a:ext cx="2344222" cy="7203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C7A5BE5E-378D-595F-E899-D085FD5FA970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7459038" y="3429000"/>
          <a:ext cx="2517168" cy="12023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2" name="Equation" r:id="rId13" imgW="812520" imgH="393480" progId="Equation.DSMT4">
                  <p:embed/>
                </p:oleObj>
              </mc:Choice>
              <mc:Fallback>
                <p:oleObj name="Equation" r:id="rId13" imgW="812520" imgH="393480" progId="Equation.DSMT4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C7A5BE5E-378D-595F-E899-D085FD5FA97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7459038" y="3429000"/>
                        <a:ext cx="2517168" cy="120239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9F9DAA28-F0FE-AFC2-EAFF-D9E8C13B821D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7459038" y="4947938"/>
          <a:ext cx="1952090" cy="7233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3" name="Equation" r:id="rId15" imgW="558720" imgH="241200" progId="Equation.DSMT4">
                  <p:embed/>
                </p:oleObj>
              </mc:Choice>
              <mc:Fallback>
                <p:oleObj name="Equation" r:id="rId15" imgW="558720" imgH="241200" progId="Equation.DSMT4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9F9DAA28-F0FE-AFC2-EAFF-D9E8C13B821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7459038" y="4947938"/>
                        <a:ext cx="1952090" cy="7233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4FF8C52-E010-872F-E575-7DAB636C9EB1}"/>
              </a:ext>
            </a:extLst>
          </p:cNvPr>
          <p:cNvCxnSpPr>
            <a:cxnSpLocks/>
          </p:cNvCxnSpPr>
          <p:nvPr/>
        </p:nvCxnSpPr>
        <p:spPr>
          <a:xfrm>
            <a:off x="5640512" y="1315092"/>
            <a:ext cx="0" cy="50857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0340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ABEEA883-114C-D4AB-D720-04CD8EFFAB0E}"/>
              </a:ext>
            </a:extLst>
          </p:cNvPr>
          <p:cNvGrpSpPr/>
          <p:nvPr/>
        </p:nvGrpSpPr>
        <p:grpSpPr>
          <a:xfrm>
            <a:off x="-76200" y="144113"/>
            <a:ext cx="10621297" cy="541687"/>
            <a:chOff x="74035" y="2231322"/>
            <a:chExt cx="10555487" cy="756154"/>
          </a:xfrm>
        </p:grpSpPr>
        <p:grpSp>
          <p:nvGrpSpPr>
            <p:cNvPr id="5" name="Group 70">
              <a:extLst>
                <a:ext uri="{FF2B5EF4-FFF2-40B4-BE49-F238E27FC236}">
                  <a16:creationId xmlns:a16="http://schemas.microsoft.com/office/drawing/2014/main" id="{A80A3FD6-0FD9-A4E6-D447-3F4ECF06CC2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0533" y="2267004"/>
              <a:ext cx="5347363" cy="708275"/>
              <a:chOff x="587624" y="3377549"/>
              <a:chExt cx="2753642" cy="1364238"/>
            </a:xfrm>
          </p:grpSpPr>
          <p:pic>
            <p:nvPicPr>
              <p:cNvPr id="8" name="Picture 8" descr="empty-green-rectangle">
                <a:extLst>
                  <a:ext uri="{FF2B5EF4-FFF2-40B4-BE49-F238E27FC236}">
                    <a16:creationId xmlns:a16="http://schemas.microsoft.com/office/drawing/2014/main" id="{3AD2E837-8747-E47A-781A-9551E7F47A8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7624" y="3377549"/>
                <a:ext cx="2753642" cy="1364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Picture 9" descr="green-top-faded">
                <a:extLst>
                  <a:ext uri="{FF2B5EF4-FFF2-40B4-BE49-F238E27FC236}">
                    <a16:creationId xmlns:a16="http://schemas.microsoft.com/office/drawing/2014/main" id="{39FDB2DF-5D19-7EA0-89F3-FB153F8DC9B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205129" y="3887447"/>
                <a:ext cx="1273934" cy="3960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46FF74C-5D9E-1C5B-7B66-A88096D922A9}"/>
                </a:ext>
              </a:extLst>
            </p:cNvPr>
            <p:cNvSpPr txBox="1"/>
            <p:nvPr/>
          </p:nvSpPr>
          <p:spPr bwMode="auto">
            <a:xfrm>
              <a:off x="74035" y="2267003"/>
              <a:ext cx="1501326" cy="687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60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chemeClr val="tx1"/>
                  </a:solidFill>
                  <a:effectLst>
                    <a:glow rad="101600">
                      <a:schemeClr val="accent4">
                        <a:satMod val="175000"/>
                        <a:alpha val="4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II</a:t>
              </a:r>
              <a:endParaRPr 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ectangle 1026060">
              <a:extLst>
                <a:ext uri="{FF2B5EF4-FFF2-40B4-BE49-F238E27FC236}">
                  <a16:creationId xmlns:a16="http://schemas.microsoft.com/office/drawing/2014/main" id="{63A3F56D-B9AC-B33C-5D4C-AE81F76631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9204" y="2231322"/>
              <a:ext cx="9420318" cy="756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109728" tIns="54864" rIns="109728" bIns="54864">
              <a:spAutoFit/>
            </a:bodyPr>
            <a:lstStyle>
              <a:lvl1pPr marL="287338" indent="-287338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 defTabSz="1095376">
                <a:buClr>
                  <a:schemeClr val="tx2"/>
                </a:buClr>
                <a:buSzPct val="95000"/>
                <a:defRPr/>
              </a:pPr>
              <a:r>
                <a:rPr lang="en-US" sz="2800" i="1">
                  <a:cs typeface="Arial" panose="020B0604020202020204" pitchFamily="34" charset="0"/>
                </a:rPr>
                <a:t>Sự rơi tự do</a:t>
              </a:r>
              <a:endParaRPr lang="en-US" sz="2800" dirty="0">
                <a:cs typeface="Arial" panose="020B0604020202020204" pitchFamily="34" charset="0"/>
              </a:endParaRP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C23D7D78-2605-41BA-8EE7-CF8325DAD7EC}"/>
              </a:ext>
            </a:extLst>
          </p:cNvPr>
          <p:cNvSpPr/>
          <p:nvPr/>
        </p:nvSpPr>
        <p:spPr>
          <a:xfrm>
            <a:off x="334676" y="695577"/>
            <a:ext cx="751392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i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Công thức rơi tự do</a:t>
            </a:r>
          </a:p>
        </p:txBody>
      </p:sp>
      <p:pic>
        <p:nvPicPr>
          <p:cNvPr id="17" name="Picture 4" descr="empty-blue-rectangle">
            <a:extLst>
              <a:ext uri="{FF2B5EF4-FFF2-40B4-BE49-F238E27FC236}">
                <a16:creationId xmlns:a16="http://schemas.microsoft.com/office/drawing/2014/main" id="{DE1B7D5E-0B32-BC15-F934-81C397F777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8580" y="1206534"/>
            <a:ext cx="7513925" cy="4051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AA6AD096-C33B-075C-B532-D473425BDE57}"/>
              </a:ext>
            </a:extLst>
          </p:cNvPr>
          <p:cNvSpPr/>
          <p:nvPr/>
        </p:nvSpPr>
        <p:spPr>
          <a:xfrm>
            <a:off x="1013329" y="1287341"/>
            <a:ext cx="657693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</a:pPr>
            <a:r>
              <a:rPr lang="en-US" sz="2700" i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Bài tập vận dụng: </a:t>
            </a:r>
            <a:r>
              <a:rPr lang="en-US" sz="27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Một người thả một hòn bi từ trên cao xuống đất và đo được thời gian rơi là 3,1s. Bỏ qua sức cản không khí. Lấy g = 9,8 m/s. 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9499197-0D97-0F81-2FC7-F4570E2C2269}"/>
              </a:ext>
            </a:extLst>
          </p:cNvPr>
          <p:cNvGrpSpPr/>
          <p:nvPr/>
        </p:nvGrpSpPr>
        <p:grpSpPr>
          <a:xfrm>
            <a:off x="8336411" y="533400"/>
            <a:ext cx="3573762" cy="5999066"/>
            <a:chOff x="914400" y="914400"/>
            <a:chExt cx="3056701" cy="5686886"/>
          </a:xfrm>
        </p:grpSpPr>
        <p:pic>
          <p:nvPicPr>
            <p:cNvPr id="25" name="Content Placeholder 4" descr="Icon&#10;&#10;Description automatically generated">
              <a:extLst>
                <a:ext uri="{FF2B5EF4-FFF2-40B4-BE49-F238E27FC236}">
                  <a16:creationId xmlns:a16="http://schemas.microsoft.com/office/drawing/2014/main" id="{0BE2A215-2E5D-A268-CE10-C04FBBE0F0F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4400" y="914400"/>
              <a:ext cx="3056701" cy="568688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26" name="Arrow: Down 25">
              <a:extLst>
                <a:ext uri="{FF2B5EF4-FFF2-40B4-BE49-F238E27FC236}">
                  <a16:creationId xmlns:a16="http://schemas.microsoft.com/office/drawing/2014/main" id="{0120E173-2080-B5C6-0132-C80EDE47D627}"/>
                </a:ext>
              </a:extLst>
            </p:cNvPr>
            <p:cNvSpPr/>
            <p:nvPr/>
          </p:nvSpPr>
          <p:spPr>
            <a:xfrm>
              <a:off x="2355004" y="4038600"/>
              <a:ext cx="175491" cy="452582"/>
            </a:xfrm>
            <a:prstGeom prst="downArrow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6592F126-2C90-5823-9330-B05E8C5A5906}"/>
                    </a:ext>
                  </a:extLst>
                </p:cNvPr>
                <p:cNvSpPr txBox="1"/>
                <p:nvPr/>
              </p:nvSpPr>
              <p:spPr>
                <a:xfrm>
                  <a:off x="1552710" y="3916719"/>
                  <a:ext cx="544946" cy="6963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n-US" sz="3500" i="1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3500" b="0" i="1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</m:acc>
                      </m:oMath>
                    </m:oMathPara>
                  </a14:m>
                  <a:endParaRPr lang="en-US" sz="3500">
                    <a:solidFill>
                      <a:srgbClr val="FFFF00"/>
                    </a:solidFill>
                  </a:endParaRPr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AF242328-C8AD-49D0-A659-425C94EEA08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52710" y="3916719"/>
                  <a:ext cx="544946" cy="696344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4BA590FE-41D2-7FCC-2F92-ACE05022FFF1}"/>
              </a:ext>
            </a:extLst>
          </p:cNvPr>
          <p:cNvSpPr/>
          <p:nvPr/>
        </p:nvSpPr>
        <p:spPr>
          <a:xfrm>
            <a:off x="949603" y="3230171"/>
            <a:ext cx="657693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04813" marR="0" indent="-404813">
              <a:spcBef>
                <a:spcPts val="0"/>
              </a:spcBef>
            </a:pPr>
            <a:r>
              <a:rPr lang="en-US" sz="27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a) Tính độ cao của nơi thả hòn bi so với mặt đất và vận tốc lúc chạm đất. </a:t>
            </a:r>
          </a:p>
          <a:p>
            <a:pPr marL="404813" marR="0" indent="-404813">
              <a:spcBef>
                <a:spcPts val="0"/>
              </a:spcBef>
            </a:pPr>
            <a:r>
              <a:rPr lang="en-US" sz="27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b) Tính quãng đường rơi được trong 0,5s cuối trước khi chạm đất.</a:t>
            </a:r>
            <a:endParaRPr lang="en-US" sz="27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0229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2C7E248-EE9D-625C-9FB6-1768DED5089A}"/>
              </a:ext>
            </a:extLst>
          </p:cNvPr>
          <p:cNvSpPr txBox="1"/>
          <p:nvPr/>
        </p:nvSpPr>
        <p:spPr>
          <a:xfrm>
            <a:off x="3020601" y="244294"/>
            <a:ext cx="43665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giải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6F4587-1CDD-6556-659B-46230BD2E26F}"/>
              </a:ext>
            </a:extLst>
          </p:cNvPr>
          <p:cNvSpPr txBox="1"/>
          <p:nvPr/>
        </p:nvSpPr>
        <p:spPr>
          <a:xfrm>
            <a:off x="1726058" y="674573"/>
            <a:ext cx="73871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a. Độ cao của nơi thả hòn bi là:</a:t>
            </a:r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03D9681A-0100-A700-4257-AB853B1E5031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1808251" y="1273326"/>
          <a:ext cx="5404207" cy="8898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2" name="Equation" r:id="rId3" imgW="2425680" imgH="393480" progId="Equation.DSMT4">
                  <p:embed/>
                </p:oleObj>
              </mc:Choice>
              <mc:Fallback>
                <p:oleObj name="Equation" r:id="rId3" imgW="2425680" imgH="39348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03D9681A-0100-A700-4257-AB853B1E503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808251" y="1273326"/>
                        <a:ext cx="5404207" cy="88985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1D259C4D-D99F-84B5-2728-689F2FB6376F}"/>
              </a:ext>
            </a:extLst>
          </p:cNvPr>
          <p:cNvSpPr txBox="1"/>
          <p:nvPr/>
        </p:nvSpPr>
        <p:spPr>
          <a:xfrm>
            <a:off x="2070242" y="2019725"/>
            <a:ext cx="57227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Vận tốc lúc chạm đất là:</a:t>
            </a:r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71AA9CE5-2467-17B8-68AA-28071F661F0C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1808251" y="2738912"/>
          <a:ext cx="4651483" cy="492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3" name="Equation" r:id="rId5" imgW="1854000" imgH="203040" progId="Equation.DSMT4">
                  <p:embed/>
                </p:oleObj>
              </mc:Choice>
              <mc:Fallback>
                <p:oleObj name="Equation" r:id="rId5" imgW="1854000" imgH="203040" progId="Equation.DSMT4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71AA9CE5-2467-17B8-68AA-28071F661F0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808251" y="2738912"/>
                        <a:ext cx="4651483" cy="492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D34956B6-261C-51CF-402A-7B684E2648A7}"/>
              </a:ext>
            </a:extLst>
          </p:cNvPr>
          <p:cNvSpPr txBox="1"/>
          <p:nvPr/>
        </p:nvSpPr>
        <p:spPr>
          <a:xfrm>
            <a:off x="1726058" y="3356802"/>
            <a:ext cx="66782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b. Quãng đường rơi được trong 2,6s đầu là:</a:t>
            </a:r>
          </a:p>
        </p:txBody>
      </p:sp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13909B36-1D51-22C2-CE87-FED7AC6DF564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1808251" y="3880022"/>
          <a:ext cx="6246688" cy="8898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4" name="Equation" r:id="rId7" imgW="2273040" imgH="393480" progId="Equation.DSMT4">
                  <p:embed/>
                </p:oleObj>
              </mc:Choice>
              <mc:Fallback>
                <p:oleObj name="Equation" r:id="rId7" imgW="2273040" imgH="393480" progId="Equation.DSMT4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13909B36-1D51-22C2-CE87-FED7AC6DF56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808251" y="3880022"/>
                        <a:ext cx="6246688" cy="88985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9BE31E53-879C-74A0-875B-96D12A018FBD}"/>
              </a:ext>
            </a:extLst>
          </p:cNvPr>
          <p:cNvSpPr txBox="1"/>
          <p:nvPr/>
        </p:nvSpPr>
        <p:spPr>
          <a:xfrm>
            <a:off x="2070242" y="4769880"/>
            <a:ext cx="69556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Quãng đường đi được trong 0,5s  cuối là:</a:t>
            </a:r>
          </a:p>
        </p:txBody>
      </p:sp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804276E6-D037-3340-4215-DE35D5D4584D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1808252" y="5445999"/>
          <a:ext cx="5404206" cy="523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5" name="Equation" r:id="rId9" imgW="2145960" imgH="241200" progId="Equation.DSMT4">
                  <p:embed/>
                </p:oleObj>
              </mc:Choice>
              <mc:Fallback>
                <p:oleObj name="Equation" r:id="rId9" imgW="2145960" imgH="241200" progId="Equation.DSMT4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804276E6-D037-3340-4215-DE35D5D4584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808252" y="5445999"/>
                        <a:ext cx="5404206" cy="5232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78583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9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person in a space suit&#10;&#10;Description automatically generated with medium confidence">
            <a:extLst>
              <a:ext uri="{FF2B5EF4-FFF2-40B4-BE49-F238E27FC236}">
                <a16:creationId xmlns:a16="http://schemas.microsoft.com/office/drawing/2014/main" id="{2F4E6714-FD28-CC32-7EB9-BF1BD74879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ectangle 8">
            <a:extLst>
              <a:ext uri="{FF2B5EF4-FFF2-40B4-BE49-F238E27FC236}">
                <a16:creationId xmlns:a16="http://schemas.microsoft.com/office/drawing/2014/main" id="{DBE7710C-8006-C8DA-20AA-5AB03EEBC6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819400"/>
            <a:ext cx="12192000" cy="1200150"/>
          </a:xfrm>
          <a:prstGeom prst="rect">
            <a:avLst/>
          </a:prstGeom>
          <a:solidFill>
            <a:schemeClr val="bg1">
              <a:alpha val="37000"/>
            </a:schemeClr>
          </a:solidFill>
          <a:ln>
            <a:noFill/>
          </a:ln>
        </p:spPr>
        <p:txBody>
          <a:bodyPr wrap="none" lIns="90000" tIns="46800" rIns="90000" bIns="46800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04164D7A-BD1F-1F91-3E80-990EAEF0E6D2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336618" y="2994837"/>
            <a:ext cx="9366364" cy="868323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4500" b="1">
                <a:solidFill>
                  <a:srgbClr val="7030A0"/>
                </a:solidFill>
                <a:ea typeface="ＭＳ Ｐゴシック" panose="020B0600070205080204" pitchFamily="50" charset="-128"/>
              </a:rPr>
              <a:t>Sự rơi tự do</a:t>
            </a:r>
            <a:endParaRPr lang="en-US" altLang="en-US" sz="4500" b="1">
              <a:solidFill>
                <a:srgbClr val="7030A0"/>
              </a:solidFill>
            </a:endParaRPr>
          </a:p>
        </p:txBody>
      </p:sp>
      <p:sp>
        <p:nvSpPr>
          <p:cNvPr id="9" name="TextBox 11">
            <a:extLst>
              <a:ext uri="{FF2B5EF4-FFF2-40B4-BE49-F238E27FC236}">
                <a16:creationId xmlns:a16="http://schemas.microsoft.com/office/drawing/2014/main" id="{0721E4B5-0A02-4274-894C-F89F86792768}"/>
              </a:ext>
            </a:extLst>
          </p:cNvPr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0" y="2830189"/>
            <a:ext cx="1905000" cy="612934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0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10:</a:t>
            </a:r>
          </a:p>
        </p:txBody>
      </p:sp>
    </p:spTree>
    <p:extLst>
      <p:ext uri="{BB962C8B-B14F-4D97-AF65-F5344CB8AC3E}">
        <p14:creationId xmlns:p14="http://schemas.microsoft.com/office/powerpoint/2010/main" val="2980473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6">
            <a:extLst>
              <a:ext uri="{FF2B5EF4-FFF2-40B4-BE49-F238E27FC236}">
                <a16:creationId xmlns:a16="http://schemas.microsoft.com/office/drawing/2014/main" id="{915A7278-3680-4F63-87E9-B2B61DDA569A}"/>
              </a:ext>
            </a:extLst>
          </p:cNvPr>
          <p:cNvGrpSpPr/>
          <p:nvPr/>
        </p:nvGrpSpPr>
        <p:grpSpPr>
          <a:xfrm>
            <a:off x="4876800" y="153812"/>
            <a:ext cx="2269096" cy="531988"/>
            <a:chOff x="2193" y="0"/>
            <a:chExt cx="2245706" cy="1239104"/>
          </a:xfrm>
          <a:solidFill>
            <a:srgbClr val="002060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7" name="Rounded Rectangle 57">
              <a:extLst>
                <a:ext uri="{FF2B5EF4-FFF2-40B4-BE49-F238E27FC236}">
                  <a16:creationId xmlns:a16="http://schemas.microsoft.com/office/drawing/2014/main" id="{B5301CE9-501A-4EE2-9D96-48AEC9FE29FF}"/>
                </a:ext>
              </a:extLst>
            </p:cNvPr>
            <p:cNvSpPr/>
            <p:nvPr/>
          </p:nvSpPr>
          <p:spPr>
            <a:xfrm>
              <a:off x="2193" y="0"/>
              <a:ext cx="2245706" cy="1239104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Rounded Rectangle 4">
              <a:extLst>
                <a:ext uri="{FF2B5EF4-FFF2-40B4-BE49-F238E27FC236}">
                  <a16:creationId xmlns:a16="http://schemas.microsoft.com/office/drawing/2014/main" id="{04006ED8-2EC5-4CA8-9308-7E51B58A717D}"/>
                </a:ext>
              </a:extLst>
            </p:cNvPr>
            <p:cNvSpPr/>
            <p:nvPr/>
          </p:nvSpPr>
          <p:spPr>
            <a:xfrm>
              <a:off x="77334" y="60488"/>
              <a:ext cx="2124730" cy="1118127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60960" rIns="121920" bIns="6096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600" b="1">
                  <a:latin typeface="Arial" panose="020B0604020202020204" pitchFamily="34" charset="0"/>
                  <a:cs typeface="Arial" panose="020B0604020202020204" pitchFamily="34" charset="0"/>
                </a:rPr>
                <a:t>Khởi động</a:t>
              </a:r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C509900-4AC3-45EA-A45F-EC1B97DE1172}"/>
              </a:ext>
            </a:extLst>
          </p:cNvPr>
          <p:cNvSpPr/>
          <p:nvPr/>
        </p:nvSpPr>
        <p:spPr>
          <a:xfrm>
            <a:off x="641722" y="838923"/>
            <a:ext cx="11275469" cy="1306512"/>
          </a:xfrm>
          <a:prstGeom prst="roundRect">
            <a:avLst>
              <a:gd name="adj" fmla="val 8564"/>
            </a:avLst>
          </a:prstGeom>
          <a:solidFill>
            <a:schemeClr val="accent5">
              <a:lumMod val="20000"/>
              <a:lumOff val="80000"/>
            </a:schemeClr>
          </a:solidFill>
          <a:ln cmpd="dbl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12" name="Text Box 29">
            <a:extLst>
              <a:ext uri="{FF2B5EF4-FFF2-40B4-BE49-F238E27FC236}">
                <a16:creationId xmlns:a16="http://schemas.microsoft.com/office/drawing/2014/main" id="{189C30EA-1D33-48C1-A547-C2D77244DE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9914" y="933792"/>
            <a:ext cx="11275465" cy="124649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Năm 1971, nhà du hành vũ trụ người Mỹ David Scott đã đồng thời thả rơi trên Mặt Trăng một chiếc lông chim và một chiếc búa ở cùng một độ cao và nhận thấy cả hai đều rơi xuống như nhau. Em có suy nghĩ gì về hiện tượng này?</a:t>
            </a:r>
            <a:endParaRPr lang="en-US" sz="25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7216F74-D0F4-9D91-8CA3-EAD355525E30}"/>
              </a:ext>
            </a:extLst>
          </p:cNvPr>
          <p:cNvGrpSpPr/>
          <p:nvPr/>
        </p:nvGrpSpPr>
        <p:grpSpPr>
          <a:xfrm>
            <a:off x="492857" y="487470"/>
            <a:ext cx="573943" cy="732171"/>
            <a:chOff x="492857" y="487470"/>
            <a:chExt cx="573943" cy="732171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E421933C-2E4F-D71C-C37B-BFE023129DD6}"/>
                </a:ext>
              </a:extLst>
            </p:cNvPr>
            <p:cNvGrpSpPr/>
            <p:nvPr/>
          </p:nvGrpSpPr>
          <p:grpSpPr>
            <a:xfrm>
              <a:off x="492857" y="487470"/>
              <a:ext cx="573943" cy="531990"/>
              <a:chOff x="492857" y="307120"/>
              <a:chExt cx="758778" cy="712340"/>
            </a:xfrm>
          </p:grpSpPr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B63D7165-747D-6AE5-0D3A-B29609E43398}"/>
                  </a:ext>
                </a:extLst>
              </p:cNvPr>
              <p:cNvSpPr/>
              <p:nvPr/>
            </p:nvSpPr>
            <p:spPr>
              <a:xfrm>
                <a:off x="504123" y="333892"/>
                <a:ext cx="685800" cy="659631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1" name="Picture 20" descr="Logo&#10;&#10;Description automatically generated">
                <a:extLst>
                  <a:ext uri="{FF2B5EF4-FFF2-40B4-BE49-F238E27FC236}">
                    <a16:creationId xmlns:a16="http://schemas.microsoft.com/office/drawing/2014/main" id="{464C6B4A-4DBC-92A0-49AF-A24BAE27A4B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email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787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92857" y="307120"/>
                <a:ext cx="758778" cy="712340"/>
              </a:xfrm>
              <a:prstGeom prst="rect">
                <a:avLst/>
              </a:prstGeom>
            </p:spPr>
          </p:pic>
        </p:grpSp>
        <p:pic>
          <p:nvPicPr>
            <p:cNvPr id="17" name="Picture 16" descr="A picture containing handwear&#10;&#10;Description automatically generated">
              <a:extLst>
                <a:ext uri="{FF2B5EF4-FFF2-40B4-BE49-F238E27FC236}">
                  <a16:creationId xmlns:a16="http://schemas.microsoft.com/office/drawing/2014/main" id="{7C1437E1-7205-62BE-22E1-981A831C60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26" b="100000" l="5714" r="92857">
                          <a14:foregroundMark x1="42857" y1="5556" x2="42857" y2="5556"/>
                          <a14:foregroundMark x1="42857" y1="1852" x2="42857" y2="1852"/>
                          <a14:foregroundMark x1="7143" y1="38889" x2="7143" y2="38889"/>
                          <a14:foregroundMark x1="94286" y1="43519" x2="94286" y2="43519"/>
                          <a14:foregroundMark x1="42857" y1="1852" x2="42857" y2="185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00775" y="770499"/>
              <a:ext cx="292432" cy="449142"/>
            </a:xfrm>
            <a:prstGeom prst="rect">
              <a:avLst/>
            </a:prstGeom>
          </p:spPr>
        </p:pic>
      </p:grpSp>
      <p:pic>
        <p:nvPicPr>
          <p:cNvPr id="5" name="Picture 4" descr="A group of people playing instruments&#10;&#10;Description automatically generated with low confidence">
            <a:extLst>
              <a:ext uri="{FF2B5EF4-FFF2-40B4-BE49-F238E27FC236}">
                <a16:creationId xmlns:a16="http://schemas.microsoft.com/office/drawing/2014/main" id="{F03C1DA3-C27D-576D-1D2D-4972FF24702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7400" y="2557898"/>
            <a:ext cx="5029200" cy="3746620"/>
          </a:xfrm>
          <a:prstGeom prst="rect">
            <a:avLst/>
          </a:prstGeom>
        </p:spPr>
      </p:pic>
      <p:pic>
        <p:nvPicPr>
          <p:cNvPr id="14" name="Picture 13" descr="A picture containing outdoor, person, snow, snowboarding&#10;&#10;Description automatically generated">
            <a:extLst>
              <a:ext uri="{FF2B5EF4-FFF2-40B4-BE49-F238E27FC236}">
                <a16:creationId xmlns:a16="http://schemas.microsoft.com/office/drawing/2014/main" id="{2DF4F9AF-DB0C-DA1F-174C-49273ECBACE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00200" y="2442735"/>
            <a:ext cx="3750706" cy="39426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39249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ABEEA883-114C-D4AB-D720-04CD8EFFAB0E}"/>
              </a:ext>
            </a:extLst>
          </p:cNvPr>
          <p:cNvGrpSpPr/>
          <p:nvPr/>
        </p:nvGrpSpPr>
        <p:grpSpPr>
          <a:xfrm>
            <a:off x="-76200" y="144113"/>
            <a:ext cx="10621297" cy="541687"/>
            <a:chOff x="74035" y="2231322"/>
            <a:chExt cx="10555487" cy="756154"/>
          </a:xfrm>
        </p:grpSpPr>
        <p:grpSp>
          <p:nvGrpSpPr>
            <p:cNvPr id="5" name="Group 70">
              <a:extLst>
                <a:ext uri="{FF2B5EF4-FFF2-40B4-BE49-F238E27FC236}">
                  <a16:creationId xmlns:a16="http://schemas.microsoft.com/office/drawing/2014/main" id="{A80A3FD6-0FD9-A4E6-D447-3F4ECF06CC2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0533" y="2267004"/>
              <a:ext cx="5347363" cy="708275"/>
              <a:chOff x="587624" y="3377549"/>
              <a:chExt cx="2753642" cy="1364238"/>
            </a:xfrm>
          </p:grpSpPr>
          <p:pic>
            <p:nvPicPr>
              <p:cNvPr id="8" name="Picture 8" descr="empty-green-rectangle">
                <a:extLst>
                  <a:ext uri="{FF2B5EF4-FFF2-40B4-BE49-F238E27FC236}">
                    <a16:creationId xmlns:a16="http://schemas.microsoft.com/office/drawing/2014/main" id="{3AD2E837-8747-E47A-781A-9551E7F47A8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7624" y="3377549"/>
                <a:ext cx="2753642" cy="1364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Picture 9" descr="green-top-faded">
                <a:extLst>
                  <a:ext uri="{FF2B5EF4-FFF2-40B4-BE49-F238E27FC236}">
                    <a16:creationId xmlns:a16="http://schemas.microsoft.com/office/drawing/2014/main" id="{39FDB2DF-5D19-7EA0-89F3-FB153F8DC9B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205129" y="3887447"/>
                <a:ext cx="1273934" cy="3960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46FF74C-5D9E-1C5B-7B66-A88096D922A9}"/>
                </a:ext>
              </a:extLst>
            </p:cNvPr>
            <p:cNvSpPr txBox="1"/>
            <p:nvPr/>
          </p:nvSpPr>
          <p:spPr bwMode="auto">
            <a:xfrm>
              <a:off x="74035" y="2267003"/>
              <a:ext cx="1501326" cy="687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60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chemeClr val="tx1"/>
                  </a:solidFill>
                  <a:effectLst>
                    <a:glow rad="101600">
                      <a:schemeClr val="accent4">
                        <a:satMod val="175000"/>
                        <a:alpha val="4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  <a:endParaRPr 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ectangle 1026060">
              <a:extLst>
                <a:ext uri="{FF2B5EF4-FFF2-40B4-BE49-F238E27FC236}">
                  <a16:creationId xmlns:a16="http://schemas.microsoft.com/office/drawing/2014/main" id="{63A3F56D-B9AC-B33C-5D4C-AE81F76631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9204" y="2231322"/>
              <a:ext cx="9420318" cy="756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109728" tIns="54864" rIns="109728" bIns="54864">
              <a:spAutoFit/>
            </a:bodyPr>
            <a:lstStyle>
              <a:lvl1pPr marL="287338" indent="-287338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 defTabSz="1095376">
                <a:buClr>
                  <a:schemeClr val="tx2"/>
                </a:buClr>
                <a:buSzPct val="95000"/>
                <a:defRPr/>
              </a:pPr>
              <a:r>
                <a:rPr lang="en-US" sz="2800" i="1">
                  <a:cs typeface="Arial" panose="020B0604020202020204" pitchFamily="34" charset="0"/>
                </a:rPr>
                <a:t>Sự rơi trong không khí</a:t>
              </a:r>
              <a:endParaRPr lang="en-US" sz="2800" dirty="0">
                <a:cs typeface="Arial" panose="020B0604020202020204" pitchFamily="34" charset="0"/>
              </a:endParaRPr>
            </a:p>
          </p:txBody>
        </p:sp>
      </p:grpSp>
      <p:sp>
        <p:nvSpPr>
          <p:cNvPr id="20" name="Rectangle 1026060">
            <a:extLst>
              <a:ext uri="{FF2B5EF4-FFF2-40B4-BE49-F238E27FC236}">
                <a16:creationId xmlns:a16="http://schemas.microsoft.com/office/drawing/2014/main" id="{04358077-11B4-E5BC-A82E-133EB6E111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0549" y="920562"/>
            <a:ext cx="10772747" cy="4955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109728" tIns="54864" rIns="109728" bIns="54864">
            <a:spAutoFit/>
          </a:bodyPr>
          <a:lstStyle/>
          <a:p>
            <a:pPr defTabSz="1095375">
              <a:buClr>
                <a:schemeClr val="tx2"/>
              </a:buClr>
              <a:buSzPct val="95000"/>
            </a:pPr>
            <a:r>
              <a:rPr lang="en-US" sz="2500" i="1">
                <a:latin typeface="Arial" panose="020B0604020202020204" pitchFamily="34" charset="0"/>
                <a:cs typeface="Arial" panose="020B0604020202020204" pitchFamily="34" charset="0"/>
              </a:rPr>
              <a:t>Sự rơi của các vật trong không khí là chuyển động thường gặp. </a:t>
            </a:r>
            <a:endParaRPr lang="en-US" sz="2500" b="1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4" descr="empty-blue-rectangle">
            <a:extLst>
              <a:ext uri="{FF2B5EF4-FFF2-40B4-BE49-F238E27FC236}">
                <a16:creationId xmlns:a16="http://schemas.microsoft.com/office/drawing/2014/main" id="{29A3CECD-5707-5867-015A-7CB04B4291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1897" y="5274171"/>
            <a:ext cx="11811399" cy="119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26060">
            <a:extLst>
              <a:ext uri="{FF2B5EF4-FFF2-40B4-BE49-F238E27FC236}">
                <a16:creationId xmlns:a16="http://schemas.microsoft.com/office/drawing/2014/main" id="{9AA28698-A7DF-3DDE-DA08-58A259D0CF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2691" y="5448040"/>
            <a:ext cx="10192092" cy="88024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109728" tIns="54864" rIns="109728" bIns="54864">
            <a:spAutoFit/>
          </a:bodyPr>
          <a:lstStyle/>
          <a:p>
            <a:pPr algn="ctr" defTabSz="1095375">
              <a:buClr>
                <a:schemeClr val="tx2"/>
              </a:buClr>
              <a:buSzPct val="95000"/>
            </a:pPr>
            <a:r>
              <a:rPr lang="en-US" sz="25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có đồng ý với dự đoán đó không? Em có dự đoán nào về nguyên nhân làm cho các vật rơi nhanh thật khác nhau không?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0E051C6-FA5D-112E-F419-33BC0E26BC5C}"/>
              </a:ext>
            </a:extLst>
          </p:cNvPr>
          <p:cNvSpPr txBox="1"/>
          <p:nvPr/>
        </p:nvSpPr>
        <p:spPr>
          <a:xfrm>
            <a:off x="3406750" y="2057186"/>
            <a:ext cx="3311253" cy="1246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095375">
              <a:buClr>
                <a:schemeClr val="tx2"/>
              </a:buClr>
              <a:buSzPct val="95000"/>
            </a:pPr>
            <a:r>
              <a:rPr lang="en-US" sz="2500" i="1">
                <a:latin typeface="Arial" panose="020B0604020202020204" pitchFamily="34" charset="0"/>
                <a:cs typeface="Arial" panose="020B0604020202020204" pitchFamily="34" charset="0"/>
              </a:rPr>
              <a:t>Ví dụ: Ai cũng thấy quả táo rơi nhanh hơn chiếc lông chim. </a:t>
            </a:r>
          </a:p>
        </p:txBody>
      </p:sp>
      <p:pic>
        <p:nvPicPr>
          <p:cNvPr id="15" name="Picture 14" descr="A feather on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CE027A67-69E8-9A3F-D4AA-BC22C24EFC2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7596" y="1583829"/>
            <a:ext cx="3060403" cy="24112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 descr="A pair of apples&#10;&#10;Description automatically generated with low confidence">
            <a:extLst>
              <a:ext uri="{FF2B5EF4-FFF2-40B4-BE49-F238E27FC236}">
                <a16:creationId xmlns:a16="http://schemas.microsoft.com/office/drawing/2014/main" id="{31EFB8C1-FF96-6867-D451-0191BB75E10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6805" y="1725857"/>
            <a:ext cx="2362200" cy="205548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A9768E2-EA85-A967-82C4-8407C040A5BF}"/>
              </a:ext>
            </a:extLst>
          </p:cNvPr>
          <p:cNvSpPr txBox="1"/>
          <p:nvPr/>
        </p:nvSpPr>
        <p:spPr>
          <a:xfrm>
            <a:off x="267688" y="4177566"/>
            <a:ext cx="11346905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i="1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 </a:t>
            </a:r>
            <a:r>
              <a:rPr lang="en-US" sz="2500" i="1">
                <a:latin typeface="Arial" panose="020B0604020202020204" pitchFamily="34" charset="0"/>
                <a:cs typeface="Arial" panose="020B0604020202020204" pitchFamily="34" charset="0"/>
              </a:rPr>
              <a:t>Nhiều người dự đoán rằng, </a:t>
            </a:r>
            <a:r>
              <a:rPr lang="en-US" sz="2500" b="1" i="1">
                <a:latin typeface="Arial" panose="020B0604020202020204" pitchFamily="34" charset="0"/>
                <a:cs typeface="Arial" panose="020B0604020202020204" pitchFamily="34" charset="0"/>
              </a:rPr>
              <a:t>rơi nhanh hay chậm là do vật nặng hay nhẹ. </a:t>
            </a:r>
            <a:endParaRPr lang="en-US" sz="2500"/>
          </a:p>
        </p:txBody>
      </p:sp>
    </p:spTree>
    <p:extLst>
      <p:ext uri="{BB962C8B-B14F-4D97-AF65-F5344CB8AC3E}">
        <p14:creationId xmlns:p14="http://schemas.microsoft.com/office/powerpoint/2010/main" val="558548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6">
            <a:extLst>
              <a:ext uri="{FF2B5EF4-FFF2-40B4-BE49-F238E27FC236}">
                <a16:creationId xmlns:a16="http://schemas.microsoft.com/office/drawing/2014/main" id="{915A7278-3680-4F63-87E9-B2B61DDA569A}"/>
              </a:ext>
            </a:extLst>
          </p:cNvPr>
          <p:cNvGrpSpPr/>
          <p:nvPr/>
        </p:nvGrpSpPr>
        <p:grpSpPr>
          <a:xfrm>
            <a:off x="4876800" y="153812"/>
            <a:ext cx="2269096" cy="531988"/>
            <a:chOff x="2193" y="0"/>
            <a:chExt cx="2245706" cy="1239104"/>
          </a:xfrm>
          <a:solidFill>
            <a:srgbClr val="002060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7" name="Rounded Rectangle 57">
              <a:extLst>
                <a:ext uri="{FF2B5EF4-FFF2-40B4-BE49-F238E27FC236}">
                  <a16:creationId xmlns:a16="http://schemas.microsoft.com/office/drawing/2014/main" id="{B5301CE9-501A-4EE2-9D96-48AEC9FE29FF}"/>
                </a:ext>
              </a:extLst>
            </p:cNvPr>
            <p:cNvSpPr/>
            <p:nvPr/>
          </p:nvSpPr>
          <p:spPr>
            <a:xfrm>
              <a:off x="2193" y="0"/>
              <a:ext cx="2245706" cy="1239104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Rounded Rectangle 4">
              <a:extLst>
                <a:ext uri="{FF2B5EF4-FFF2-40B4-BE49-F238E27FC236}">
                  <a16:creationId xmlns:a16="http://schemas.microsoft.com/office/drawing/2014/main" id="{04006ED8-2EC5-4CA8-9308-7E51B58A717D}"/>
                </a:ext>
              </a:extLst>
            </p:cNvPr>
            <p:cNvSpPr/>
            <p:nvPr/>
          </p:nvSpPr>
          <p:spPr>
            <a:xfrm>
              <a:off x="77334" y="60488"/>
              <a:ext cx="2124730" cy="1118127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60960" rIns="121920" bIns="6096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600" b="1">
                  <a:latin typeface="Arial" panose="020B0604020202020204" pitchFamily="34" charset="0"/>
                  <a:cs typeface="Arial" panose="020B0604020202020204" pitchFamily="34" charset="0"/>
                </a:rPr>
                <a:t>Hoạt động</a:t>
              </a:r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C509900-4AC3-45EA-A45F-EC1B97DE1172}"/>
              </a:ext>
            </a:extLst>
          </p:cNvPr>
          <p:cNvSpPr/>
          <p:nvPr/>
        </p:nvSpPr>
        <p:spPr>
          <a:xfrm>
            <a:off x="652232" y="810433"/>
            <a:ext cx="11275469" cy="1294598"/>
          </a:xfrm>
          <a:prstGeom prst="roundRect">
            <a:avLst>
              <a:gd name="adj" fmla="val 8564"/>
            </a:avLst>
          </a:prstGeom>
          <a:solidFill>
            <a:schemeClr val="accent5">
              <a:lumMod val="20000"/>
              <a:lumOff val="80000"/>
            </a:schemeClr>
          </a:solidFill>
          <a:ln cmpd="dbl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12" name="Text Box 29">
            <a:extLst>
              <a:ext uri="{FF2B5EF4-FFF2-40B4-BE49-F238E27FC236}">
                <a16:creationId xmlns:a16="http://schemas.microsoft.com/office/drawing/2014/main" id="{189C30EA-1D33-48C1-A547-C2D77244DE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188" y="838924"/>
            <a:ext cx="11417811" cy="124649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Các thí nghiệm [TN] sau sẽ giúp chúng ta kiểm tra dự đoán của mình về sự rơi trong không khí. </a:t>
            </a:r>
          </a:p>
          <a:p>
            <a:pPr marL="0" marR="0" algn="ctr">
              <a:spcBef>
                <a:spcPts val="0"/>
              </a:spcBef>
            </a:pPr>
            <a:r>
              <a:rPr lang="en-US" sz="2500">
                <a:solidFill>
                  <a:srgbClr val="7030A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TN 1: T</a:t>
            </a:r>
            <a:r>
              <a:rPr lang="en-US" sz="2500">
                <a:solidFill>
                  <a:srgbClr val="7030A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hả đồng thời một viên bi và một tờ giấy từ cùng một độ cao. </a:t>
            </a:r>
            <a:endParaRPr lang="en-US" sz="2500">
              <a:solidFill>
                <a:srgbClr val="7030A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63D7165-747D-6AE5-0D3A-B29609E43398}"/>
              </a:ext>
            </a:extLst>
          </p:cNvPr>
          <p:cNvSpPr/>
          <p:nvPr/>
        </p:nvSpPr>
        <p:spPr>
          <a:xfrm>
            <a:off x="501379" y="507464"/>
            <a:ext cx="518742" cy="492626"/>
          </a:xfrm>
          <a:prstGeom prst="ellipse">
            <a:avLst/>
          </a:prstGeom>
          <a:solidFill>
            <a:schemeClr val="bg1"/>
          </a:solidFill>
          <a:ln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CB35CCD-0C09-F172-E1DF-B1890B877F5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830" b="100000" l="9091" r="97980">
                        <a14:foregroundMark x1="42424" y1="10377" x2="42424" y2="10377"/>
                        <a14:foregroundMark x1="54545" y1="6604" x2="54545" y2="6604"/>
                        <a14:foregroundMark x1="53535" y1="2830" x2="53535" y2="2830"/>
                        <a14:foregroundMark x1="91919" y1="50943" x2="91919" y2="50943"/>
                        <a14:foregroundMark x1="97980" y1="47170" x2="97980" y2="471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-16970"/>
          <a:stretch/>
        </p:blipFill>
        <p:spPr>
          <a:xfrm flipH="1">
            <a:off x="501379" y="541049"/>
            <a:ext cx="480281" cy="442625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5C351F70-B528-A65D-D461-37FD1FC6B494}"/>
              </a:ext>
            </a:extLst>
          </p:cNvPr>
          <p:cNvSpPr txBox="1"/>
          <p:nvPr/>
        </p:nvSpPr>
        <p:spPr>
          <a:xfrm>
            <a:off x="381000" y="6362941"/>
            <a:ext cx="10712822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</a:pPr>
            <a:r>
              <a:rPr lang="en-US" sz="2500">
                <a:solidFill>
                  <a:srgbClr val="7030A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Tại sao viên bi rơi nhanh hơn tờ giấy?</a:t>
            </a:r>
            <a:endParaRPr lang="en-US" sz="2500" b="1">
              <a:solidFill>
                <a:srgbClr val="C00000"/>
              </a:solidFill>
            </a:endParaRPr>
          </a:p>
        </p:txBody>
      </p:sp>
      <p:pic>
        <p:nvPicPr>
          <p:cNvPr id="13" name="y2mate.com - Physics Demo Paper versus Ball Free Fall_1080p">
            <a:hlinkClick r:id="" action="ppaction://media"/>
            <a:extLst>
              <a:ext uri="{FF2B5EF4-FFF2-40B4-BE49-F238E27FC236}">
                <a16:creationId xmlns:a16="http://schemas.microsoft.com/office/drawing/2014/main" id="{3155FD24-5172-CFCB-DF3E-08B070D5D8E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156011" y="2296442"/>
            <a:ext cx="7162800" cy="4029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483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  <p:bldLst>
      <p:bldP spid="4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6">
            <a:extLst>
              <a:ext uri="{FF2B5EF4-FFF2-40B4-BE49-F238E27FC236}">
                <a16:creationId xmlns:a16="http://schemas.microsoft.com/office/drawing/2014/main" id="{915A7278-3680-4F63-87E9-B2B61DDA569A}"/>
              </a:ext>
            </a:extLst>
          </p:cNvPr>
          <p:cNvGrpSpPr/>
          <p:nvPr/>
        </p:nvGrpSpPr>
        <p:grpSpPr>
          <a:xfrm>
            <a:off x="4876800" y="153812"/>
            <a:ext cx="2269096" cy="531988"/>
            <a:chOff x="2193" y="0"/>
            <a:chExt cx="2245706" cy="1239104"/>
          </a:xfrm>
          <a:solidFill>
            <a:srgbClr val="002060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7" name="Rounded Rectangle 57">
              <a:extLst>
                <a:ext uri="{FF2B5EF4-FFF2-40B4-BE49-F238E27FC236}">
                  <a16:creationId xmlns:a16="http://schemas.microsoft.com/office/drawing/2014/main" id="{B5301CE9-501A-4EE2-9D96-48AEC9FE29FF}"/>
                </a:ext>
              </a:extLst>
            </p:cNvPr>
            <p:cNvSpPr/>
            <p:nvPr/>
          </p:nvSpPr>
          <p:spPr>
            <a:xfrm>
              <a:off x="2193" y="0"/>
              <a:ext cx="2245706" cy="1239104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Rounded Rectangle 4">
              <a:extLst>
                <a:ext uri="{FF2B5EF4-FFF2-40B4-BE49-F238E27FC236}">
                  <a16:creationId xmlns:a16="http://schemas.microsoft.com/office/drawing/2014/main" id="{04006ED8-2EC5-4CA8-9308-7E51B58A717D}"/>
                </a:ext>
              </a:extLst>
            </p:cNvPr>
            <p:cNvSpPr/>
            <p:nvPr/>
          </p:nvSpPr>
          <p:spPr>
            <a:xfrm>
              <a:off x="77334" y="60488"/>
              <a:ext cx="2124730" cy="1118127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60960" rIns="121920" bIns="6096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600" b="1">
                  <a:latin typeface="Arial" panose="020B0604020202020204" pitchFamily="34" charset="0"/>
                  <a:cs typeface="Arial" panose="020B0604020202020204" pitchFamily="34" charset="0"/>
                </a:rPr>
                <a:t>Hoạt động</a:t>
              </a:r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C509900-4AC3-45EA-A45F-EC1B97DE1172}"/>
              </a:ext>
            </a:extLst>
          </p:cNvPr>
          <p:cNvSpPr/>
          <p:nvPr/>
        </p:nvSpPr>
        <p:spPr>
          <a:xfrm>
            <a:off x="652232" y="810433"/>
            <a:ext cx="11275469" cy="1294598"/>
          </a:xfrm>
          <a:prstGeom prst="roundRect">
            <a:avLst>
              <a:gd name="adj" fmla="val 8564"/>
            </a:avLst>
          </a:prstGeom>
          <a:solidFill>
            <a:schemeClr val="accent5">
              <a:lumMod val="20000"/>
              <a:lumOff val="80000"/>
            </a:schemeClr>
          </a:solidFill>
          <a:ln cmpd="dbl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12" name="Text Box 29">
            <a:extLst>
              <a:ext uri="{FF2B5EF4-FFF2-40B4-BE49-F238E27FC236}">
                <a16:creationId xmlns:a16="http://schemas.microsoft.com/office/drawing/2014/main" id="{189C30EA-1D33-48C1-A547-C2D77244DE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188" y="838924"/>
            <a:ext cx="11417811" cy="124649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Các thí nghiệm [TN] sau sẽ giúp chúng ta kiểm tra dự đoán của mình về sự rơi trong không khí. </a:t>
            </a:r>
          </a:p>
          <a:p>
            <a:pPr marL="0" marR="0" algn="ctr">
              <a:spcBef>
                <a:spcPts val="0"/>
              </a:spcBef>
            </a:pPr>
            <a:r>
              <a:rPr lang="en-US" sz="2500">
                <a:solidFill>
                  <a:srgbClr val="7030A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TN 2: Thả hai tờ giấy giống nhau: một tờ được vo tròn, một tờ để nguyên</a:t>
            </a:r>
            <a:endParaRPr lang="en-US" sz="250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63D7165-747D-6AE5-0D3A-B29609E43398}"/>
              </a:ext>
            </a:extLst>
          </p:cNvPr>
          <p:cNvSpPr/>
          <p:nvPr/>
        </p:nvSpPr>
        <p:spPr>
          <a:xfrm>
            <a:off x="501379" y="507464"/>
            <a:ext cx="518742" cy="492626"/>
          </a:xfrm>
          <a:prstGeom prst="ellipse">
            <a:avLst/>
          </a:prstGeom>
          <a:solidFill>
            <a:schemeClr val="bg1"/>
          </a:solidFill>
          <a:ln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CB35CCD-0C09-F172-E1DF-B1890B877F5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830" b="100000" l="9091" r="97980">
                        <a14:foregroundMark x1="42424" y1="10377" x2="42424" y2="10377"/>
                        <a14:foregroundMark x1="54545" y1="6604" x2="54545" y2="6604"/>
                        <a14:foregroundMark x1="53535" y1="2830" x2="53535" y2="2830"/>
                        <a14:foregroundMark x1="91919" y1="50943" x2="91919" y2="50943"/>
                        <a14:foregroundMark x1="97980" y1="47170" x2="97980" y2="471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-16970"/>
          <a:stretch/>
        </p:blipFill>
        <p:spPr>
          <a:xfrm flipH="1">
            <a:off x="501379" y="541049"/>
            <a:ext cx="480281" cy="442625"/>
          </a:xfrm>
          <a:prstGeom prst="rect">
            <a:avLst/>
          </a:prstGeom>
        </p:spPr>
      </p:pic>
      <p:pic>
        <p:nvPicPr>
          <p:cNvPr id="41" name="tha roi giay">
            <a:hlinkClick r:id="" action="ppaction://media"/>
            <a:extLst>
              <a:ext uri="{FF2B5EF4-FFF2-40B4-BE49-F238E27FC236}">
                <a16:creationId xmlns:a16="http://schemas.microsoft.com/office/drawing/2014/main" id="{FAD5D61C-E366-A40C-9A75-CF04499C818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24400" y="2362982"/>
            <a:ext cx="6477000" cy="3643313"/>
          </a:xfrm>
          <a:prstGeom prst="rect">
            <a:avLst/>
          </a:prstGeom>
        </p:spPr>
      </p:pic>
      <p:pic>
        <p:nvPicPr>
          <p:cNvPr id="44" name="Picture 43" descr="A picture containing shape&#10;&#10;Description automatically generated">
            <a:extLst>
              <a:ext uri="{FF2B5EF4-FFF2-40B4-BE49-F238E27FC236}">
                <a16:creationId xmlns:a16="http://schemas.microsoft.com/office/drawing/2014/main" id="{833AF4A7-6AE7-ADAD-A8F2-BBB180CBA90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2400" y="2692962"/>
            <a:ext cx="3980848" cy="26662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5C351F70-B528-A65D-D461-37FD1FC6B494}"/>
              </a:ext>
            </a:extLst>
          </p:cNvPr>
          <p:cNvSpPr txBox="1"/>
          <p:nvPr/>
        </p:nvSpPr>
        <p:spPr>
          <a:xfrm>
            <a:off x="739589" y="6006295"/>
            <a:ext cx="10712822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</a:pPr>
            <a:r>
              <a:rPr lang="en-US" sz="2500" b="1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Hai tờ giấy giống nhau, nặng như nhau, tại sao tờ giấy vo</a:t>
            </a:r>
            <a:endParaRPr lang="en-US" sz="2500" b="1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en-US" sz="2500" b="1">
                <a:solidFill>
                  <a:srgbClr val="C0000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tròn lại rơi nhanh hơn?</a:t>
            </a:r>
            <a:endParaRPr lang="en-US" sz="2500" b="1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1317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15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41"/>
                </p:tgtEl>
              </p:cMediaNode>
            </p:video>
          </p:childTnLst>
        </p:cTn>
      </p:par>
    </p:tnLst>
    <p:bldLst>
      <p:bldP spid="4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6">
            <a:extLst>
              <a:ext uri="{FF2B5EF4-FFF2-40B4-BE49-F238E27FC236}">
                <a16:creationId xmlns:a16="http://schemas.microsoft.com/office/drawing/2014/main" id="{915A7278-3680-4F63-87E9-B2B61DDA569A}"/>
              </a:ext>
            </a:extLst>
          </p:cNvPr>
          <p:cNvGrpSpPr/>
          <p:nvPr/>
        </p:nvGrpSpPr>
        <p:grpSpPr>
          <a:xfrm>
            <a:off x="4876800" y="153812"/>
            <a:ext cx="2269096" cy="531988"/>
            <a:chOff x="2193" y="0"/>
            <a:chExt cx="2245706" cy="1239104"/>
          </a:xfrm>
          <a:solidFill>
            <a:srgbClr val="002060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7" name="Rounded Rectangle 57">
              <a:extLst>
                <a:ext uri="{FF2B5EF4-FFF2-40B4-BE49-F238E27FC236}">
                  <a16:creationId xmlns:a16="http://schemas.microsoft.com/office/drawing/2014/main" id="{B5301CE9-501A-4EE2-9D96-48AEC9FE29FF}"/>
                </a:ext>
              </a:extLst>
            </p:cNvPr>
            <p:cNvSpPr/>
            <p:nvPr/>
          </p:nvSpPr>
          <p:spPr>
            <a:xfrm>
              <a:off x="2193" y="0"/>
              <a:ext cx="2245706" cy="1239104"/>
            </a:xfrm>
            <a:prstGeom prst="roundRect">
              <a:avLst/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Rounded Rectangle 4">
              <a:extLst>
                <a:ext uri="{FF2B5EF4-FFF2-40B4-BE49-F238E27FC236}">
                  <a16:creationId xmlns:a16="http://schemas.microsoft.com/office/drawing/2014/main" id="{04006ED8-2EC5-4CA8-9308-7E51B58A717D}"/>
                </a:ext>
              </a:extLst>
            </p:cNvPr>
            <p:cNvSpPr/>
            <p:nvPr/>
          </p:nvSpPr>
          <p:spPr>
            <a:xfrm>
              <a:off x="77334" y="60488"/>
              <a:ext cx="2124730" cy="1118127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60960" rIns="121920" bIns="6096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600" b="1">
                  <a:latin typeface="Arial" panose="020B0604020202020204" pitchFamily="34" charset="0"/>
                  <a:cs typeface="Arial" panose="020B0604020202020204" pitchFamily="34" charset="0"/>
                </a:rPr>
                <a:t>Hoạt động</a:t>
              </a:r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C509900-4AC3-45EA-A45F-EC1B97DE1172}"/>
              </a:ext>
            </a:extLst>
          </p:cNvPr>
          <p:cNvSpPr/>
          <p:nvPr/>
        </p:nvSpPr>
        <p:spPr>
          <a:xfrm>
            <a:off x="652232" y="810433"/>
            <a:ext cx="11275469" cy="1294598"/>
          </a:xfrm>
          <a:prstGeom prst="roundRect">
            <a:avLst>
              <a:gd name="adj" fmla="val 8564"/>
            </a:avLst>
          </a:prstGeom>
          <a:solidFill>
            <a:schemeClr val="accent5">
              <a:lumMod val="20000"/>
              <a:lumOff val="80000"/>
            </a:schemeClr>
          </a:solidFill>
          <a:ln cmpd="dbl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12" name="Text Box 29">
            <a:extLst>
              <a:ext uri="{FF2B5EF4-FFF2-40B4-BE49-F238E27FC236}">
                <a16:creationId xmlns:a16="http://schemas.microsoft.com/office/drawing/2014/main" id="{189C30EA-1D33-48C1-A547-C2D77244DE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189" y="838924"/>
            <a:ext cx="11169278" cy="124649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</a:pPr>
            <a:r>
              <a:rPr lang="en-US" sz="25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Các thí nghiệm [TN] sau sẽ giúp chúng ta kiểm tra dự đoán của mình về sự rơi trong không khí. </a:t>
            </a:r>
          </a:p>
          <a:p>
            <a:pPr marL="0" marR="0" algn="ctr">
              <a:spcBef>
                <a:spcPts val="0"/>
              </a:spcBef>
            </a:pPr>
            <a:r>
              <a:rPr lang="en-US" sz="2500">
                <a:solidFill>
                  <a:srgbClr val="7030A0"/>
                </a:solidFill>
                <a:effectLst/>
                <a:latin typeface="Arial" panose="020B0604020202020204" pitchFamily="34" charset="0"/>
                <a:ea typeface="游明朝" panose="02020400000000000000" pitchFamily="18" charset="-128"/>
              </a:rPr>
              <a:t>TN 3: Thả rơi hai quả bóng có cùng kích thước, nhưng khối lượng khác nhau</a:t>
            </a:r>
            <a:endParaRPr lang="en-US" sz="2500">
              <a:solidFill>
                <a:srgbClr val="7030A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63D7165-747D-6AE5-0D3A-B29609E43398}"/>
              </a:ext>
            </a:extLst>
          </p:cNvPr>
          <p:cNvSpPr/>
          <p:nvPr/>
        </p:nvSpPr>
        <p:spPr>
          <a:xfrm>
            <a:off x="501379" y="507464"/>
            <a:ext cx="518742" cy="492626"/>
          </a:xfrm>
          <a:prstGeom prst="ellipse">
            <a:avLst/>
          </a:prstGeom>
          <a:solidFill>
            <a:schemeClr val="bg1"/>
          </a:solidFill>
          <a:ln cmpd="thickThin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CB35CCD-0C09-F172-E1DF-B1890B877F5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30" b="100000" l="9091" r="97980">
                        <a14:foregroundMark x1="42424" y1="10377" x2="42424" y2="10377"/>
                        <a14:foregroundMark x1="54545" y1="6604" x2="54545" y2="6604"/>
                        <a14:foregroundMark x1="53535" y1="2830" x2="53535" y2="2830"/>
                        <a14:foregroundMark x1="91919" y1="50943" x2="91919" y2="50943"/>
                        <a14:foregroundMark x1="97980" y1="47170" x2="97980" y2="471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-16970"/>
          <a:stretch/>
        </p:blipFill>
        <p:spPr>
          <a:xfrm flipH="1">
            <a:off x="501379" y="541049"/>
            <a:ext cx="480281" cy="442625"/>
          </a:xfrm>
          <a:prstGeom prst="rect">
            <a:avLst/>
          </a:prstGeom>
        </p:spPr>
      </p:pic>
      <p:pic>
        <p:nvPicPr>
          <p:cNvPr id="13" name="Picture 12" descr="Graphical user interface&#10;&#10;Description automatically generated">
            <a:extLst>
              <a:ext uri="{FF2B5EF4-FFF2-40B4-BE49-F238E27FC236}">
                <a16:creationId xmlns:a16="http://schemas.microsoft.com/office/drawing/2014/main" id="{C8463CA4-1B65-F82C-88FF-7253925A22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7627" y="2371787"/>
            <a:ext cx="6107439" cy="344052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3929ACD-503A-7425-22B1-D55F5F7EFD44}"/>
              </a:ext>
            </a:extLst>
          </p:cNvPr>
          <p:cNvSpPr txBox="1"/>
          <p:nvPr/>
        </p:nvSpPr>
        <p:spPr>
          <a:xfrm>
            <a:off x="2935856" y="5996226"/>
            <a:ext cx="6218752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</a:pPr>
            <a:r>
              <a:rPr lang="en-US" sz="25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Trọng</a:t>
            </a:r>
            <a:r>
              <a:rPr lang="en-US" sz="25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lượng</a:t>
            </a:r>
            <a:r>
              <a:rPr lang="en-US" sz="25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của</a:t>
            </a:r>
            <a:r>
              <a:rPr lang="en-US" sz="25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hai</a:t>
            </a:r>
            <a:r>
              <a:rPr lang="en-US" sz="25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quả</a:t>
            </a:r>
            <a:r>
              <a:rPr lang="en-US" sz="25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bóng</a:t>
            </a:r>
            <a:r>
              <a:rPr lang="en-US" sz="25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khác</a:t>
            </a:r>
            <a:r>
              <a:rPr lang="en-US" sz="25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nhau</a:t>
            </a:r>
            <a:r>
              <a:rPr lang="en-US" sz="25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en-US" sz="2500" b="1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tại</a:t>
            </a:r>
            <a:r>
              <a:rPr lang="en-US" sz="25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sao</a:t>
            </a:r>
            <a:r>
              <a:rPr lang="en-US" sz="25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hai</a:t>
            </a:r>
            <a:r>
              <a:rPr lang="en-US" sz="25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viên</a:t>
            </a:r>
            <a:r>
              <a:rPr lang="en-US" sz="25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bi </a:t>
            </a:r>
            <a:r>
              <a:rPr lang="en-US" sz="2500" b="1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rơi</a:t>
            </a:r>
            <a:r>
              <a:rPr lang="en-US" sz="25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nhanh</a:t>
            </a:r>
            <a:r>
              <a:rPr lang="en-US" sz="25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như</a:t>
            </a:r>
            <a:r>
              <a:rPr lang="en-US" sz="25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nhau</a:t>
            </a:r>
            <a:r>
              <a:rPr lang="en-US" sz="25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?</a:t>
            </a:r>
            <a:endParaRPr lang="en-US" sz="2500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9721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ABEEA883-114C-D4AB-D720-04CD8EFFAB0E}"/>
              </a:ext>
            </a:extLst>
          </p:cNvPr>
          <p:cNvGrpSpPr/>
          <p:nvPr/>
        </p:nvGrpSpPr>
        <p:grpSpPr>
          <a:xfrm>
            <a:off x="-76200" y="144113"/>
            <a:ext cx="10621297" cy="541687"/>
            <a:chOff x="74035" y="2231322"/>
            <a:chExt cx="10555487" cy="756154"/>
          </a:xfrm>
        </p:grpSpPr>
        <p:grpSp>
          <p:nvGrpSpPr>
            <p:cNvPr id="5" name="Group 70">
              <a:extLst>
                <a:ext uri="{FF2B5EF4-FFF2-40B4-BE49-F238E27FC236}">
                  <a16:creationId xmlns:a16="http://schemas.microsoft.com/office/drawing/2014/main" id="{A80A3FD6-0FD9-A4E6-D447-3F4ECF06CC2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0533" y="2267004"/>
              <a:ext cx="5347363" cy="708275"/>
              <a:chOff x="587624" y="3377549"/>
              <a:chExt cx="2753642" cy="1364238"/>
            </a:xfrm>
          </p:grpSpPr>
          <p:pic>
            <p:nvPicPr>
              <p:cNvPr id="8" name="Picture 8" descr="empty-green-rectangle">
                <a:extLst>
                  <a:ext uri="{FF2B5EF4-FFF2-40B4-BE49-F238E27FC236}">
                    <a16:creationId xmlns:a16="http://schemas.microsoft.com/office/drawing/2014/main" id="{3AD2E837-8747-E47A-781A-9551E7F47A8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7624" y="3377549"/>
                <a:ext cx="2753642" cy="1364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Picture 9" descr="green-top-faded">
                <a:extLst>
                  <a:ext uri="{FF2B5EF4-FFF2-40B4-BE49-F238E27FC236}">
                    <a16:creationId xmlns:a16="http://schemas.microsoft.com/office/drawing/2014/main" id="{39FDB2DF-5D19-7EA0-89F3-FB153F8DC9B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205129" y="3887447"/>
                <a:ext cx="1273934" cy="3960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46FF74C-5D9E-1C5B-7B66-A88096D922A9}"/>
                </a:ext>
              </a:extLst>
            </p:cNvPr>
            <p:cNvSpPr txBox="1"/>
            <p:nvPr/>
          </p:nvSpPr>
          <p:spPr bwMode="auto">
            <a:xfrm>
              <a:off x="74035" y="2267003"/>
              <a:ext cx="1501326" cy="6874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60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chemeClr val="tx1"/>
                  </a:solidFill>
                  <a:effectLst>
                    <a:glow rad="101600">
                      <a:schemeClr val="accent4">
                        <a:satMod val="175000"/>
                        <a:alpha val="4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  <a:endParaRPr 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ectangle 1026060">
              <a:extLst>
                <a:ext uri="{FF2B5EF4-FFF2-40B4-BE49-F238E27FC236}">
                  <a16:creationId xmlns:a16="http://schemas.microsoft.com/office/drawing/2014/main" id="{63A3F56D-B9AC-B33C-5D4C-AE81F76631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9204" y="2231322"/>
              <a:ext cx="9420318" cy="756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109728" tIns="54864" rIns="109728" bIns="54864">
              <a:spAutoFit/>
            </a:bodyPr>
            <a:lstStyle>
              <a:lvl1pPr marL="287338" indent="-287338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095375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095375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indent="0" defTabSz="1095376">
                <a:buClr>
                  <a:schemeClr val="tx2"/>
                </a:buClr>
                <a:buSzPct val="95000"/>
                <a:defRPr/>
              </a:pPr>
              <a:r>
                <a:rPr lang="en-US" sz="2800" i="1">
                  <a:cs typeface="Arial" panose="020B0604020202020204" pitchFamily="34" charset="0"/>
                </a:rPr>
                <a:t>Sự rơi trong không khí</a:t>
              </a:r>
              <a:endParaRPr lang="en-US" sz="2800" dirty="0">
                <a:cs typeface="Arial" panose="020B0604020202020204" pitchFamily="34" charset="0"/>
              </a:endParaRPr>
            </a:p>
          </p:txBody>
        </p:sp>
      </p:grpSp>
      <p:pic>
        <p:nvPicPr>
          <p:cNvPr id="13" name="Picture 4" descr="empty-blue-rectangle">
            <a:extLst>
              <a:ext uri="{FF2B5EF4-FFF2-40B4-BE49-F238E27FC236}">
                <a16:creationId xmlns:a16="http://schemas.microsoft.com/office/drawing/2014/main" id="{E74FB585-C428-2E06-0A42-BB06398882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1897" y="903891"/>
            <a:ext cx="11400503" cy="1649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1026060">
            <a:extLst>
              <a:ext uri="{FF2B5EF4-FFF2-40B4-BE49-F238E27FC236}">
                <a16:creationId xmlns:a16="http://schemas.microsoft.com/office/drawing/2014/main" id="{04358077-11B4-E5BC-A82E-133EB6E111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1286" y="910308"/>
            <a:ext cx="10192092" cy="88024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109728" tIns="54864" rIns="109728" bIns="54864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500">
                <a:latin typeface="Arial" panose="020B0604020202020204" pitchFamily="34" charset="0"/>
                <a:cs typeface="Arial" panose="020B0604020202020204" pitchFamily="34" charset="0"/>
              </a:rPr>
              <a:t>Các TN trên cho thấy sự rơi nhanh hay chậm của vật </a:t>
            </a:r>
            <a:r>
              <a:rPr lang="en-US" sz="2500" b="1">
                <a:latin typeface="Arial" panose="020B0604020202020204" pitchFamily="34" charset="0"/>
                <a:cs typeface="Arial" panose="020B0604020202020204" pitchFamily="34" charset="0"/>
              </a:rPr>
              <a:t>phụ thuộc vào độ lớn của lực cản không khí </a:t>
            </a:r>
            <a:r>
              <a:rPr lang="en-US" sz="2500">
                <a:latin typeface="Arial" panose="020B0604020202020204" pitchFamily="34" charset="0"/>
                <a:cs typeface="Arial" panose="020B0604020202020204" pitchFamily="34" charset="0"/>
              </a:rPr>
              <a:t>tác dụng lên vật.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08DD4E7-3C6F-6276-45F3-82A9C50B05B7}"/>
              </a:ext>
            </a:extLst>
          </p:cNvPr>
          <p:cNvSpPr txBox="1"/>
          <p:nvPr/>
        </p:nvSpPr>
        <p:spPr>
          <a:xfrm>
            <a:off x="983710" y="2624517"/>
            <a:ext cx="11009586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>
                <a:latin typeface="Arial" panose="020B0604020202020204" pitchFamily="34" charset="0"/>
                <a:cs typeface="Arial" panose="020B0604020202020204" pitchFamily="34" charset="0"/>
              </a:rPr>
              <a:t>Nếu loại bỏ được sức cản của không khí, các vật sẽ rơi như thế nào?</a:t>
            </a:r>
          </a:p>
        </p:txBody>
      </p:sp>
      <p:pic>
        <p:nvPicPr>
          <p:cNvPr id="18" name="Picture 17" descr="empty-red-rectangle">
            <a:extLst>
              <a:ext uri="{FF2B5EF4-FFF2-40B4-BE49-F238E27FC236}">
                <a16:creationId xmlns:a16="http://schemas.microsoft.com/office/drawing/2014/main" id="{4AF9C460-46D8-D1BD-6A4F-89A0D84F8A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00200" y="6190137"/>
            <a:ext cx="8991600" cy="54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8F08838-6A6E-5622-0D54-ADC6A93862E5}"/>
              </a:ext>
            </a:extLst>
          </p:cNvPr>
          <p:cNvSpPr txBox="1"/>
          <p:nvPr/>
        </p:nvSpPr>
        <p:spPr>
          <a:xfrm>
            <a:off x="2209800" y="6177732"/>
            <a:ext cx="8029346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>
                <a:latin typeface="Arial" panose="020B0604020202020204" pitchFamily="34" charset="0"/>
                <a:cs typeface="Arial" panose="020B0604020202020204" pitchFamily="34" charset="0"/>
              </a:rPr>
              <a:t>Trong chân không mọi vật rơi nhanh như nhau.</a:t>
            </a:r>
          </a:p>
        </p:txBody>
      </p:sp>
      <p:pic>
        <p:nvPicPr>
          <p:cNvPr id="21" name="Picture 20" descr="Diagram&#10;&#10;Description automatically generated">
            <a:extLst>
              <a:ext uri="{FF2B5EF4-FFF2-40B4-BE49-F238E27FC236}">
                <a16:creationId xmlns:a16="http://schemas.microsoft.com/office/drawing/2014/main" id="{D7101DF0-23C6-EDC1-786E-7E2661AEA54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7569" y="3199348"/>
            <a:ext cx="2064058" cy="2841116"/>
          </a:xfrm>
          <a:prstGeom prst="rect">
            <a:avLst/>
          </a:prstGeom>
        </p:spPr>
      </p:pic>
      <p:pic>
        <p:nvPicPr>
          <p:cNvPr id="16" name="Content Placeholder 4" descr="A picture containing sky, different, several&#10;&#10;Description automatically generated">
            <a:extLst>
              <a:ext uri="{FF2B5EF4-FFF2-40B4-BE49-F238E27FC236}">
                <a16:creationId xmlns:a16="http://schemas.microsoft.com/office/drawing/2014/main" id="{0943950B-4981-1B31-1C1B-48BED9158D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1627" y="3288473"/>
            <a:ext cx="2613625" cy="2496722"/>
          </a:xfr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9CBEFE7C-24FC-6542-2225-78D77535D4B6}"/>
              </a:ext>
            </a:extLst>
          </p:cNvPr>
          <p:cNvSpPr/>
          <p:nvPr/>
        </p:nvSpPr>
        <p:spPr>
          <a:xfrm>
            <a:off x="8310218" y="3513359"/>
            <a:ext cx="2895600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2200">
                <a:latin typeface="Arial" panose="020B0604020202020204" pitchFamily="34" charset="0"/>
                <a:cs typeface="Arial" panose="020B0604020202020204" pitchFamily="34" charset="0"/>
              </a:rPr>
              <a:t>Ống </a:t>
            </a:r>
            <a:r>
              <a:rPr lang="en-US" altLang="en-US" sz="2200" dirty="0">
                <a:latin typeface="Arial" panose="020B0604020202020204" pitchFamily="34" charset="0"/>
                <a:cs typeface="Arial" panose="020B0604020202020204" pitchFamily="34" charset="0"/>
              </a:rPr>
              <a:t>Newton </a:t>
            </a:r>
            <a:r>
              <a:rPr lang="en-US" alt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alt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alt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ống</a:t>
            </a:r>
            <a:r>
              <a:rPr lang="en-US" alt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thủy</a:t>
            </a:r>
            <a:r>
              <a:rPr lang="en-US" alt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r>
              <a:rPr lang="en-US" alt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kín</a:t>
            </a:r>
            <a:r>
              <a:rPr lang="en-US" alt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alt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alt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chứa</a:t>
            </a:r>
            <a:r>
              <a:rPr lang="en-US" alt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alt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alt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bi </a:t>
            </a:r>
            <a:r>
              <a:rPr lang="en-US" alt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chì</a:t>
            </a:r>
            <a:r>
              <a:rPr lang="en-US" alt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alt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alt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alt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lông</a:t>
            </a:r>
            <a:r>
              <a:rPr lang="en-US" alt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endParaRPr lang="en-US" alt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494D5F8-89D1-19E9-CA0B-A716A15A790B}"/>
              </a:ext>
            </a:extLst>
          </p:cNvPr>
          <p:cNvGrpSpPr>
            <a:grpSpLocks/>
          </p:cNvGrpSpPr>
          <p:nvPr/>
        </p:nvGrpSpPr>
        <p:grpSpPr bwMode="auto">
          <a:xfrm>
            <a:off x="851286" y="3440501"/>
            <a:ext cx="2838864" cy="2312445"/>
            <a:chOff x="1559" y="1021"/>
            <a:chExt cx="3258" cy="2384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11B3BED6-DE22-1421-8774-67BB479A3B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email">
              <a:lum bright="-6000" contrast="1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83" y="1021"/>
              <a:ext cx="1860" cy="19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 Box 6">
              <a:extLst>
                <a:ext uri="{FF2B5EF4-FFF2-40B4-BE49-F238E27FC236}">
                  <a16:creationId xmlns:a16="http://schemas.microsoft.com/office/drawing/2014/main" id="{E511896E-4461-F322-6032-8DE6CC893CB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59" y="3024"/>
              <a:ext cx="3258" cy="3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.VnTime" panose="020B7200000000000000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.VnTime" panose="020B7200000000000000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.VnTime" panose="020B7200000000000000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.VnTime" panose="020B7200000000000000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.VnTime" panose="020B7200000000000000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.VnTime" panose="020B7200000000000000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.VnTime" panose="020B7200000000000000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.VnTime" panose="020B7200000000000000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.VnTime" panose="020B7200000000000000" pitchFamily="34" charset="0"/>
                  <a:ea typeface="+mn-ea"/>
                  <a:cs typeface="+mn-cs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>
                  <a:latin typeface=".VnArial Narrow" panose="020B7200000000000000" pitchFamily="34" charset="0"/>
                </a:rPr>
                <a:t>Isaac Newton (1642 – 1727)</a:t>
              </a:r>
            </a:p>
          </p:txBody>
        </p:sp>
      </p:grpSp>
      <p:sp>
        <p:nvSpPr>
          <p:cNvPr id="22" name="Rectangle 1026060">
            <a:extLst>
              <a:ext uri="{FF2B5EF4-FFF2-40B4-BE49-F238E27FC236}">
                <a16:creationId xmlns:a16="http://schemas.microsoft.com/office/drawing/2014/main" id="{FAF212A3-BC2E-29EE-4472-A6D02904CD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1286" y="1656229"/>
            <a:ext cx="10258682" cy="88024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109728" tIns="54864" rIns="109728" bIns="54864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500">
                <a:latin typeface="Arial" panose="020B0604020202020204" pitchFamily="34" charset="0"/>
                <a:cs typeface="Arial" panose="020B0604020202020204" pitchFamily="34" charset="0"/>
              </a:rPr>
              <a:t>Lực cản càng nhỏ so với trọng lực tác dụng lên vật thì vật sẽ rơi càng nhanh và ngược lại. </a:t>
            </a:r>
          </a:p>
        </p:txBody>
      </p:sp>
    </p:spTree>
    <p:extLst>
      <p:ext uri="{BB962C8B-B14F-4D97-AF65-F5344CB8AC3E}">
        <p14:creationId xmlns:p14="http://schemas.microsoft.com/office/powerpoint/2010/main" val="3513690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4" grpId="0"/>
      <p:bldP spid="19" grpId="0"/>
      <p:bldP spid="17" grpId="0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D4E1C7D-1033-500A-CFD6-C01022097AF2}"/>
              </a:ext>
            </a:extLst>
          </p:cNvPr>
          <p:cNvSpPr txBox="1"/>
          <p:nvPr/>
        </p:nvSpPr>
        <p:spPr>
          <a:xfrm>
            <a:off x="0" y="0"/>
            <a:ext cx="5188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SỰ RƠI TỰ DO</a:t>
            </a:r>
          </a:p>
        </p:txBody>
      </p:sp>
      <p:pic>
        <p:nvPicPr>
          <p:cNvPr id="5" name="THÍ NGHIỆM RƠI TỰ DO TRONG MÔI TRƯỜNG ÁP SUẤT RẤT NHỎ">
            <a:hlinkClick r:id="" action="ppaction://media"/>
            <a:extLst>
              <a:ext uri="{FF2B5EF4-FFF2-40B4-BE49-F238E27FC236}">
                <a16:creationId xmlns:a16="http://schemas.microsoft.com/office/drawing/2014/main" id="{BE295ED8-0E09-5E2D-7955-611A4E2EBE9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5901" y="606175"/>
            <a:ext cx="10695398" cy="6061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452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5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GENSWF_ADVANCE_TIME" val="5.000"/>
  <p:tag name="ISPRING_PRESENTER_ID" val="{455A00FF-EE10-4109-B9C5-822D74485E4B}"/>
  <p:tag name="ISPRING_PLAYER_PLAYLIST_ID" val="2f613963f76c8d8f168fd2250e41ce499e0c9177"/>
  <p:tag name="GENSWF_SLIDE_TITLE" val="Trang nền"/>
  <p:tag name="ISPRING_SLIDE_ID_2" val="{873850E0-16AB-4425-9A1B-2E7510338CC9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9&quot;/&gt;&lt;/TableIndex&gt;&lt;/ShapeText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9&quot;/&gt;&lt;/TableIndex&gt;&lt;/ShapeText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1214</Words>
  <Application>Microsoft Office PowerPoint</Application>
  <PresentationFormat>Widescreen</PresentationFormat>
  <Paragraphs>140</Paragraphs>
  <Slides>19</Slides>
  <Notes>4</Notes>
  <HiddenSlides>0</HiddenSlides>
  <MMClips>3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1" baseType="lpstr">
      <vt:lpstr>ＭＳ Ｐゴシック</vt:lpstr>
      <vt:lpstr>.VnArial Narrow</vt:lpstr>
      <vt:lpstr>Arial</vt:lpstr>
      <vt:lpstr>Calibri</vt:lpstr>
      <vt:lpstr>Calibri Light</vt:lpstr>
      <vt:lpstr>Cambria Math</vt:lpstr>
      <vt:lpstr>Symbol</vt:lpstr>
      <vt:lpstr>Times New Roman</vt:lpstr>
      <vt:lpstr>Wingdings</vt:lpstr>
      <vt:lpstr>游明朝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thuvienhoclieu.com</dc:title>
  <dc:creator/>
  <cp:keywords>thuvienhoclieu.com</cp:keywords>
  <dc:description>thuvienhoclieu.com</dc:description>
  <cp:lastModifiedBy/>
  <cp:revision>1</cp:revision>
  <dcterms:created xsi:type="dcterms:W3CDTF">2022-09-16T15:42:22Z</dcterms:created>
  <dcterms:modified xsi:type="dcterms:W3CDTF">2023-10-19T12:32:27Z</dcterms:modified>
</cp:coreProperties>
</file>