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0"/>
  </p:notesMasterIdLst>
  <p:sldIdLst>
    <p:sldId id="264" r:id="rId2"/>
    <p:sldId id="2007577155" r:id="rId3"/>
    <p:sldId id="2007577154" r:id="rId4"/>
    <p:sldId id="257" r:id="rId5"/>
    <p:sldId id="258" r:id="rId6"/>
    <p:sldId id="259" r:id="rId7"/>
    <p:sldId id="260" r:id="rId8"/>
    <p:sldId id="2007577175" r:id="rId9"/>
    <p:sldId id="262" r:id="rId10"/>
    <p:sldId id="263" r:id="rId11"/>
    <p:sldId id="2007577174" r:id="rId12"/>
    <p:sldId id="2007577157" r:id="rId13"/>
    <p:sldId id="2007577156" r:id="rId14"/>
    <p:sldId id="266" r:id="rId15"/>
    <p:sldId id="2007577176" r:id="rId16"/>
    <p:sldId id="2007577158" r:id="rId17"/>
    <p:sldId id="267" r:id="rId18"/>
    <p:sldId id="2007577162" r:id="rId19"/>
    <p:sldId id="2007577178" r:id="rId20"/>
    <p:sldId id="307" r:id="rId21"/>
    <p:sldId id="2007577163" r:id="rId22"/>
    <p:sldId id="363" r:id="rId23"/>
    <p:sldId id="301" r:id="rId24"/>
    <p:sldId id="308" r:id="rId25"/>
    <p:sldId id="302" r:id="rId26"/>
    <p:sldId id="2007577165" r:id="rId27"/>
    <p:sldId id="2007577164" r:id="rId28"/>
    <p:sldId id="2007577171" r:id="rId29"/>
    <p:sldId id="2007577166" r:id="rId30"/>
    <p:sldId id="2007577179" r:id="rId31"/>
    <p:sldId id="305" r:id="rId32"/>
    <p:sldId id="2007577172" r:id="rId33"/>
    <p:sldId id="2007577177" r:id="rId34"/>
    <p:sldId id="2007577167" r:id="rId35"/>
    <p:sldId id="2007577168" r:id="rId36"/>
    <p:sldId id="2007577169" r:id="rId37"/>
    <p:sldId id="272" r:id="rId38"/>
    <p:sldId id="273" r:id="rId39"/>
    <p:sldId id="274" r:id="rId40"/>
    <p:sldId id="275" r:id="rId41"/>
    <p:sldId id="309" r:id="rId42"/>
    <p:sldId id="280" r:id="rId43"/>
    <p:sldId id="281" r:id="rId44"/>
    <p:sldId id="284" r:id="rId45"/>
    <p:sldId id="310" r:id="rId46"/>
    <p:sldId id="311" r:id="rId47"/>
    <p:sldId id="312" r:id="rId48"/>
    <p:sldId id="288" r:id="rId49"/>
  </p:sldIdLst>
  <p:sldSz cx="12161838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ạm Khánh" initials="PK" lastIdx="1" clrIdx="0">
    <p:extLst>
      <p:ext uri="{19B8F6BF-5375-455C-9EA6-DF929625EA0E}">
        <p15:presenceInfo xmlns:p15="http://schemas.microsoft.com/office/powerpoint/2012/main" userId="395a92a96df1a17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85D"/>
    <a:srgbClr val="FFE285"/>
    <a:srgbClr val="D3FFA7"/>
    <a:srgbClr val="FFD5EA"/>
    <a:srgbClr val="FF99C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7544" autoAdjust="0"/>
  </p:normalViewPr>
  <p:slideViewPr>
    <p:cSldViewPr>
      <p:cViewPr varScale="1">
        <p:scale>
          <a:sx n="56" d="100"/>
          <a:sy n="56" d="100"/>
        </p:scale>
        <p:origin x="984" y="28"/>
      </p:cViewPr>
      <p:guideLst>
        <p:guide orient="horz" pos="2160"/>
        <p:guide pos="3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09T05:22:02.559" idx="1">
    <p:pos x="5331" y="1455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840E9-B831-496B-844E-7CEEBD0F32B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C9995-E298-4780-AFD5-FE18EB59D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4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b85fb9307c_0_5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b85fb9307c_0_5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626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b85fb9307c_0_5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b85fb9307c_0_5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421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đọc</a:t>
            </a:r>
            <a:r>
              <a:rPr lang="en-US" baseline="0"/>
              <a:t> mẫu toàn bài, cả lớp đọc thầm theo (nên cho Hs nhìn trong SGK). </a:t>
            </a:r>
          </a:p>
          <a:p>
            <a:r>
              <a:rPr lang="en-US" baseline="0"/>
              <a:t>GV chú ý HDHS đọc đúng giọng điệu, ngắt nghỉ, nhấn giọng…</a:t>
            </a:r>
          </a:p>
          <a:p>
            <a:r>
              <a:rPr lang="en-US" baseline="0"/>
              <a:t>GV linh động từ khó đọc theo đúng địa phương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50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C9995-E298-4780-AFD5-FE18EB59DE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13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đọc</a:t>
            </a:r>
            <a:r>
              <a:rPr lang="en-US" baseline="0"/>
              <a:t> mẫu toàn bài, cả lớp đọc thầm theo (nên cho Hs nhìn trong SGK). </a:t>
            </a:r>
          </a:p>
          <a:p>
            <a:r>
              <a:rPr lang="en-US" baseline="0"/>
              <a:t>GV chú ý HDHS đọc đúng giọng điệu, ngắt nghỉ, nhấn giọng…</a:t>
            </a:r>
          </a:p>
          <a:p>
            <a:r>
              <a:rPr lang="en-US" baseline="0"/>
              <a:t>GV linh động từ khó đọc theo đúng địa phương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44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Đọc nối tiếp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50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Đọc nối tiếp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89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9995-E298-4780-AFD5-FE18EB59DE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49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Đọc nối tiếp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59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Google Shape;2219;ge4b7ac326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0" name="Google Shape;2220;ge4b7ac326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3374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</a:t>
            </a:r>
            <a:r>
              <a:rPr lang="en-US" baseline="0"/>
              <a:t> nhóm, </a:t>
            </a:r>
          </a:p>
          <a:p>
            <a:r>
              <a:rPr lang="en-US" baseline="0"/>
              <a:t>đọc toàn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9995-E298-4780-AFD5-FE18EB59DEA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59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</a:t>
            </a:r>
            <a:r>
              <a:rPr lang="en-US" baseline="0"/>
              <a:t> nhóm, </a:t>
            </a:r>
          </a:p>
          <a:p>
            <a:r>
              <a:rPr lang="en-US" baseline="0"/>
              <a:t>đọc toàn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9995-E298-4780-AFD5-FE18EB59DEA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483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</a:t>
            </a:r>
            <a:r>
              <a:rPr lang="en-US" baseline="0"/>
              <a:t> nhóm, </a:t>
            </a:r>
          </a:p>
          <a:p>
            <a:r>
              <a:rPr lang="en-US" baseline="0"/>
              <a:t>đọc toàn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9995-E298-4780-AFD5-FE18EB59DEA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5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847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</a:t>
            </a:r>
            <a:r>
              <a:rPr lang="en-US" baseline="0"/>
              <a:t> nhóm, </a:t>
            </a:r>
          </a:p>
          <a:p>
            <a:r>
              <a:rPr lang="en-US" baseline="0"/>
              <a:t>đọc toàn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9995-E298-4780-AFD5-FE18EB59DEA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953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</a:t>
            </a:r>
            <a:r>
              <a:rPr lang="en-US" baseline="0"/>
              <a:t> nhóm, </a:t>
            </a:r>
          </a:p>
          <a:p>
            <a:r>
              <a:rPr lang="en-US" baseline="0"/>
              <a:t>đọc toàn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9995-E298-4780-AFD5-FE18EB59DEA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6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muốn nghỉ tiết 1 ở đâu thì kéo slide này lên nhé.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955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Enter để</a:t>
            </a:r>
            <a:r>
              <a:rPr lang="en-US" baseline="0"/>
              <a:t> ra các dấu gạch chân</a:t>
            </a:r>
          </a:p>
          <a:p>
            <a:r>
              <a:rPr lang="en-US" baseline="0"/>
              <a:t>Click vào abcd để nó di chuyển về vị trí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9995-E298-4780-AFD5-FE18EB59DEA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148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yêu</a:t>
            </a:r>
            <a:r>
              <a:rPr lang="en-US" baseline="0"/>
              <a:t> cầu HS đọc 10 dòng thơ 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9995-E298-4780-AFD5-FE18EB59DEA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297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chia nhóm cho HS hoạt động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307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30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</a:t>
            </a:r>
            <a:r>
              <a:rPr lang="en-US" baseline="0"/>
              <a:t> vật nào cũng tự nhận mình là thông minh, đều đưa ra câu tl đúng. Chúng mình hay giúp các con vật nhé! </a:t>
            </a:r>
          </a:p>
          <a:p>
            <a:r>
              <a:rPr lang="en-US" baseline="0"/>
              <a:t>Click vào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75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b85fb9307c_0_5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b85fb9307c_0_5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0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b85fb9307c_0_5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b85fb9307c_0_5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9939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9995-E298-4780-AFD5-FE18EB59DE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38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b85fb9307c_0_5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b85fb9307c_0_5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275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6D70-05AA-AD33-1F29-CAA7BEAE5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162F0-158D-FBCE-3205-2F14EBA99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C3DEF-D9C3-D1F0-AB37-A1286D4D2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2B9F5-E1F1-E732-489D-BCD5B2A31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A5541-2269-F0AE-B183-EA818A4AA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56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1EFCF-0970-18ED-C5D5-51A5CBCCA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6FE503-91E9-A848-C185-96DB10984F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70A65-C527-0768-8C14-887CEE38B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A1F92-5EDD-B499-9495-ECAA0EF2E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2675B-2E59-375F-817C-752565BD3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72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A6FD2A-15FE-82C7-7504-0AF03EB7C5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7ABE7-8C60-75DC-329C-B3E7705D0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5F866-C232-BE7C-422D-26AE9E776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0AF45-E14E-A587-4B85-48976CE5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7955-A19D-4450-F847-82A2FCF03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48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19265" y="5422000"/>
            <a:ext cx="4126167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901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3423D-9117-118D-896E-B08D407D8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453A7-80E6-0BF3-202B-83B10803B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E8239-64CD-01F3-97EB-068A1838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E66A7-2470-D8E2-6DEC-77CC10721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49BA1-79E0-379F-6D37-6B0C2EBB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9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4617D-9FF8-3B84-1FB2-F42C62EB4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55975-E394-C538-B510-7BD3A31B7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B59DD-0CF6-B28E-5624-9600AA5B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6A3C5-7FFF-A288-272B-CB3AD0A79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813EE-08AD-A7E3-356C-074D8276A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18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F5DBF-48BA-B2DB-3ACE-A189D671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A3594-9C7F-2840-6758-F0BCF8FAF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21A4F-C30C-6050-DC7E-931083E7C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37498-00C6-CBD3-CC60-97DBD35C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3E092-7300-1E8C-D999-E8F0A8EF9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A4A47-4381-5D65-7F39-540ECA65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60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B35AD-11FF-C4FF-AEB6-E170AAF77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3BA73-298E-24F5-1916-635526BC9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BB094-3CA6-BFF4-659A-B46914BE4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98D6C3-7ADC-9AAC-C852-2BDCA57C1A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FE75DA-3AA9-C2ED-7BB9-689E289119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E108E9-C5C8-08A2-AD98-14AE6EF3D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81C083-B393-BD31-5C9E-3C9865C94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F6C252-472C-6C72-5D49-46BF944E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08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289D8-A3B9-61D4-D599-95AC87C61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E30A65-9FA3-0D36-5572-703A715E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1F853-D64C-8585-73B3-0D01571CE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A78821-4C20-1CB2-E01E-3F785421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5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A01AA0-00CD-4EDE-19D2-AA40FF319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9B917C-DEA5-063E-505D-BE303875F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E7DE0-5443-8EB0-6E35-3380A655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26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502A4-C42D-1881-A960-43E9AA541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96604-41C2-0840-1114-4814FDFD1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60E9D-5687-1A25-3DAA-E055B8511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00BA1E-1725-48F5-869C-01C48562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D7D68-6162-9173-19C9-AEC7B396A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56B4F-16CD-22A8-0100-3C0AE232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43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C7E85-D98E-7464-3C3F-311E81DD6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4EE822-FB42-921C-ACA0-409CCDC239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CC780-095B-2E6C-442C-94BF67AA6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BB91A-9E53-FECA-8E5B-D8A1469C2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44BDB-C8C3-4B37-6D22-2F56E61B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F7231-4589-9822-7732-2B5A3A432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20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7937D1-4EE3-0401-471B-DFBE6A13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8DC91-EE01-0EF0-F1B6-4CEFFB762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E54D9-B85A-D47D-6FCD-96BD3CF4C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56361-6B80-1197-746B-0E59B4D2A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C102A-937F-2BA2-D999-0B08DF20B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9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slide" Target="slide9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11" Type="http://schemas.microsoft.com/office/2007/relationships/hdphoto" Target="../media/hdphoto18.wdp"/><Relationship Id="rId5" Type="http://schemas.openxmlformats.org/officeDocument/2006/relationships/image" Target="../media/image29.jp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5.xml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audio" Target="../media/audio3.wav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audio" Target="../media/audio3.wav"/><Relationship Id="rId10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0.png"/><Relationship Id="rId5" Type="http://schemas.openxmlformats.org/officeDocument/2006/relationships/audio" Target="../media/audio2.wav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microsoft.com/office/2007/relationships/hdphoto" Target="../media/hdphoto6.wdp"/><Relationship Id="rId17" Type="http://schemas.openxmlformats.org/officeDocument/2006/relationships/slide" Target="slide7.xml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6.png"/><Relationship Id="rId10" Type="http://schemas.microsoft.com/office/2007/relationships/hdphoto" Target="../media/hdphoto5.wdp"/><Relationship Id="rId4" Type="http://schemas.openxmlformats.org/officeDocument/2006/relationships/image" Target="../media/image8.jpg"/><Relationship Id="rId9" Type="http://schemas.openxmlformats.org/officeDocument/2006/relationships/image" Target="../media/image11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comments" Target="../comments/comment1.xml"/><Relationship Id="rId5" Type="http://schemas.openxmlformats.org/officeDocument/2006/relationships/image" Target="../media/image8.jpg"/><Relationship Id="rId10" Type="http://schemas.openxmlformats.org/officeDocument/2006/relationships/slide" Target="slide5.xml"/><Relationship Id="rId4" Type="http://schemas.openxmlformats.org/officeDocument/2006/relationships/audio" Target="../media/audio3.wav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6.wdp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9.xml"/><Relationship Id="rId7" Type="http://schemas.microsoft.com/office/2007/relationships/hdphoto" Target="../media/hdphoto5.wdp"/><Relationship Id="rId12" Type="http://schemas.openxmlformats.org/officeDocument/2006/relationships/image" Target="../media/image12.png"/><Relationship Id="rId17" Type="http://schemas.microsoft.com/office/2007/relationships/hdphoto" Target="../media/hdphoto12.wdp"/><Relationship Id="rId2" Type="http://schemas.openxmlformats.org/officeDocument/2006/relationships/audio" Target="../media/media3.mp3"/><Relationship Id="rId16" Type="http://schemas.openxmlformats.org/officeDocument/2006/relationships/image" Target="../media/image21.png"/><Relationship Id="rId20" Type="http://schemas.openxmlformats.org/officeDocument/2006/relationships/image" Target="../media/image6.png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microsoft.com/office/2007/relationships/hdphoto" Target="../media/hdphoto10.wdp"/><Relationship Id="rId5" Type="http://schemas.openxmlformats.org/officeDocument/2006/relationships/image" Target="../media/image17.png"/><Relationship Id="rId15" Type="http://schemas.microsoft.com/office/2007/relationships/hdphoto" Target="../media/hdphoto11.wdp"/><Relationship Id="rId10" Type="http://schemas.openxmlformats.org/officeDocument/2006/relationships/image" Target="../media/image19.png"/><Relationship Id="rId19" Type="http://schemas.microsoft.com/office/2007/relationships/hdphoto" Target="../media/hdphoto13.wdp"/><Relationship Id="rId4" Type="http://schemas.openxmlformats.org/officeDocument/2006/relationships/notesSlide" Target="../notesSlides/notesSlide3.xml"/><Relationship Id="rId9" Type="http://schemas.microsoft.com/office/2007/relationships/hdphoto" Target="../media/hdphoto9.wdp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6.wdp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14.xml"/><Relationship Id="rId7" Type="http://schemas.microsoft.com/office/2007/relationships/hdphoto" Target="../media/hdphoto5.wdp"/><Relationship Id="rId12" Type="http://schemas.openxmlformats.org/officeDocument/2006/relationships/image" Target="../media/image12.png"/><Relationship Id="rId17" Type="http://schemas.microsoft.com/office/2007/relationships/hdphoto" Target="../media/hdphoto16.wdp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0" Type="http://schemas.openxmlformats.org/officeDocument/2006/relationships/image" Target="../media/image6.png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microsoft.com/office/2007/relationships/hdphoto" Target="../media/hdphoto14.wdp"/><Relationship Id="rId5" Type="http://schemas.openxmlformats.org/officeDocument/2006/relationships/image" Target="../media/image24.jpg"/><Relationship Id="rId15" Type="http://schemas.microsoft.com/office/2007/relationships/hdphoto" Target="../media/hdphoto15.wdp"/><Relationship Id="rId10" Type="http://schemas.openxmlformats.org/officeDocument/2006/relationships/image" Target="../media/image25.png"/><Relationship Id="rId19" Type="http://schemas.microsoft.com/office/2007/relationships/hdphoto" Target="../media/hdphoto17.wdp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Relationship Id="rId14" Type="http://schemas.openxmlformats.org/officeDocument/2006/relationships/image" Target="../media/image26.png"/><Relationship Id="rId22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" y="0"/>
            <a:ext cx="12157087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3498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1746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C2ADE-CCEC-C69A-71A7-C9AC621AB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67" y="5252406"/>
            <a:ext cx="5668812" cy="1862281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336" y="2310370"/>
            <a:ext cx="4763165" cy="3381847"/>
          </a:xfrm>
        </p:spPr>
      </p:pic>
      <p:sp>
        <p:nvSpPr>
          <p:cNvPr id="18" name="Rounded Rectangle 17"/>
          <p:cNvSpPr/>
          <p:nvPr/>
        </p:nvSpPr>
        <p:spPr>
          <a:xfrm>
            <a:off x="2379906" y="84495"/>
            <a:ext cx="8489737" cy="13544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</a:t>
            </a:r>
            <a:r>
              <a:rPr lang="en-US" sz="36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“Câu 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</a:t>
            </a:r>
            <a:r>
              <a:rPr lang="en-US" sz="36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 đũa”, 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đình đó có mấy anh em?</a:t>
            </a:r>
          </a:p>
        </p:txBody>
      </p:sp>
      <p:sp>
        <p:nvSpPr>
          <p:cNvPr id="7" name="Arrow: Right 23">
            <a:hlinkClick r:id="rId7" action="ppaction://hlinksldjump"/>
            <a:extLst>
              <a:ext uri="{FF2B5EF4-FFF2-40B4-BE49-F238E27FC236}">
                <a16:creationId xmlns:a16="http://schemas.microsoft.com/office/drawing/2014/main" id="{DEFB7E3E-15BD-4CEB-B14E-3A1CBB2BBAD5}"/>
              </a:ext>
            </a:extLst>
          </p:cNvPr>
          <p:cNvSpPr/>
          <p:nvPr/>
        </p:nvSpPr>
        <p:spPr>
          <a:xfrm rot="10605222" flipH="1">
            <a:off x="11183883" y="6040167"/>
            <a:ext cx="962230" cy="582668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6299" y="1928702"/>
            <a:ext cx="9349413" cy="21083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985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anh em</a:t>
            </a:r>
            <a:endParaRPr lang="vi-VN" sz="5985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34782E-3367-DA1D-0546-D4489EA44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1" y="0"/>
            <a:ext cx="12120376" cy="6875063"/>
          </a:xfrm>
          <a:prstGeom prst="rect">
            <a:avLst/>
          </a:prstGeom>
        </p:spPr>
      </p:pic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4218" y="1463378"/>
            <a:ext cx="608092" cy="6080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4448" y="160507"/>
            <a:ext cx="5396815" cy="34858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43" y="3809057"/>
            <a:ext cx="6536987" cy="278855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188510" y="160507"/>
            <a:ext cx="3952597" cy="3485852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793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75" y="2285371"/>
            <a:ext cx="2470373" cy="4180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9"/>
          <p:cNvSpPr/>
          <p:nvPr/>
        </p:nvSpPr>
        <p:spPr>
          <a:xfrm>
            <a:off x="1813719" y="1179274"/>
            <a:ext cx="8201659" cy="167863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0EA3F-3011-D0A1-53C8-2430A3E3C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19" y="3256387"/>
            <a:ext cx="6385720" cy="3601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33" name="Google Shape;561;p32">
            <a:extLst>
              <a:ext uri="{FF2B5EF4-FFF2-40B4-BE49-F238E27FC236}">
                <a16:creationId xmlns:a16="http://schemas.microsoft.com/office/drawing/2014/main" id="{D301631B-3930-4F65-A04A-04AF3610D3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90119" y="1305295"/>
            <a:ext cx="5846165" cy="743777"/>
          </a:xfrm>
          <a:prstGeom prst="rect">
            <a:avLst/>
          </a:prstGeom>
        </p:spPr>
        <p:txBody>
          <a:bodyPr spcFirstLastPara="1" wrap="square" lIns="121404" tIns="121404" rIns="121404" bIns="121404" anchor="ctr" anchorCtr="0">
            <a:spAutoFit/>
          </a:bodyPr>
          <a:lstStyle/>
          <a:p>
            <a:r>
              <a:rPr lang="en" sz="3600" b="1" i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Tiếng Việt</a:t>
            </a:r>
            <a:endParaRPr sz="3600" b="1" i="1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35" name="Google Shape;561;p32">
            <a:extLst>
              <a:ext uri="{FF2B5EF4-FFF2-40B4-BE49-F238E27FC236}">
                <a16:creationId xmlns:a16="http://schemas.microsoft.com/office/drawing/2014/main" id="{F17CDD3E-2DC8-41BC-9369-7DB9470A7345}"/>
              </a:ext>
            </a:extLst>
          </p:cNvPr>
          <p:cNvSpPr txBox="1">
            <a:spLocks/>
          </p:cNvSpPr>
          <p:nvPr/>
        </p:nvSpPr>
        <p:spPr>
          <a:xfrm>
            <a:off x="1636742" y="537887"/>
            <a:ext cx="10413573" cy="620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elius Unicase"/>
              <a:buNone/>
              <a:defRPr sz="4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3600" i="1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600" i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hai </a:t>
            </a:r>
            <a:r>
              <a:rPr lang="en-US" sz="3600" i="1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600" i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3600" i="1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3600" i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11 </a:t>
            </a:r>
            <a:r>
              <a:rPr lang="en-US" sz="3600" i="1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3600" i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2025</a:t>
            </a:r>
            <a:endParaRPr lang="pl-PL" sz="3600" i="1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Google Shape;561;p32">
            <a:extLst>
              <a:ext uri="{FF2B5EF4-FFF2-40B4-BE49-F238E27FC236}">
                <a16:creationId xmlns:a16="http://schemas.microsoft.com/office/drawing/2014/main" id="{751D1ECB-01C2-881D-9627-29FFDEF50392}"/>
              </a:ext>
            </a:extLst>
          </p:cNvPr>
          <p:cNvSpPr txBox="1">
            <a:spLocks/>
          </p:cNvSpPr>
          <p:nvPr/>
        </p:nvSpPr>
        <p:spPr>
          <a:xfrm>
            <a:off x="1127919" y="2018592"/>
            <a:ext cx="6233848" cy="799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04" tIns="121404" rIns="121404" bIns="121404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vi-VN" sz="36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Đọc:</a:t>
            </a:r>
          </a:p>
        </p:txBody>
      </p:sp>
      <p:pic>
        <p:nvPicPr>
          <p:cNvPr id="4" name="1">
            <a:extLst>
              <a:ext uri="{FF2B5EF4-FFF2-40B4-BE49-F238E27FC236}">
                <a16:creationId xmlns:a16="http://schemas.microsoft.com/office/drawing/2014/main" id="{0A64FAF1-07F9-6D0D-D999-33E165E4E7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639" y="3702689"/>
            <a:ext cx="4355558" cy="314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0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0EA3F-3011-D0A1-53C8-2430A3E3C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" y="0"/>
            <a:ext cx="12161679" cy="701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2105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70882" y="495680"/>
            <a:ext cx="6020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 về một người bạn của em.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2423319" y="304800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-Friendship (the end) | Hug cartoon, Friend cartoon, Friends hugg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70" y="2739324"/>
            <a:ext cx="3124200" cy="381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Friendship Pictures posted by Samantha Tremb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148" y="2553296"/>
            <a:ext cx="3562311" cy="459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4911A1-EABB-D6DA-E638-00089954A66D}"/>
              </a:ext>
            </a:extLst>
          </p:cNvPr>
          <p:cNvSpPr txBox="1"/>
          <p:nvPr/>
        </p:nvSpPr>
        <p:spPr>
          <a:xfrm>
            <a:off x="3166292" y="1332891"/>
            <a:ext cx="6080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Bạn em tên là gì?</a:t>
            </a:r>
          </a:p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Em chơi với bạn từ khi nào?</a:t>
            </a:r>
          </a:p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Em và bạn ấy thường làm gì?</a:t>
            </a:r>
          </a:p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Em thích nhất gì ở bạn ấy?</a:t>
            </a:r>
          </a:p>
        </p:txBody>
      </p:sp>
    </p:spTree>
    <p:extLst>
      <p:ext uri="{BB962C8B-B14F-4D97-AF65-F5344CB8AC3E}">
        <p14:creationId xmlns:p14="http://schemas.microsoft.com/office/powerpoint/2010/main" val="2976975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0EA3F-3011-D0A1-53C8-2430A3E3C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" y="0"/>
            <a:ext cx="12161679" cy="701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3047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0EA3F-3011-D0A1-53C8-2430A3E3C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59" y="1981200"/>
            <a:ext cx="8354059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51" name="Google Shape;951;p29"/>
          <p:cNvSpPr/>
          <p:nvPr/>
        </p:nvSpPr>
        <p:spPr>
          <a:xfrm>
            <a:off x="1813719" y="849204"/>
            <a:ext cx="8201659" cy="224972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933" name="Google Shape;561;p32">
            <a:extLst>
              <a:ext uri="{FF2B5EF4-FFF2-40B4-BE49-F238E27FC236}">
                <a16:creationId xmlns:a16="http://schemas.microsoft.com/office/drawing/2014/main" id="{D301631B-3930-4F65-A04A-04AF3610D3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90119" y="991213"/>
            <a:ext cx="5846165" cy="743777"/>
          </a:xfrm>
          <a:prstGeom prst="rect">
            <a:avLst/>
          </a:prstGeom>
        </p:spPr>
        <p:txBody>
          <a:bodyPr spcFirstLastPara="1" wrap="square" lIns="121404" tIns="121404" rIns="121404" bIns="121404" anchor="ctr" anchorCtr="0">
            <a:spAutoFit/>
          </a:bodyPr>
          <a:lstStyle/>
          <a:p>
            <a:pPr algn="ctr"/>
            <a:r>
              <a:rPr lang="en" sz="3600" b="1" i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Tiếng Việt</a:t>
            </a:r>
            <a:endParaRPr sz="3600" b="1" i="1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35" name="Google Shape;561;p32">
            <a:extLst>
              <a:ext uri="{FF2B5EF4-FFF2-40B4-BE49-F238E27FC236}">
                <a16:creationId xmlns:a16="http://schemas.microsoft.com/office/drawing/2014/main" id="{F17CDD3E-2DC8-41BC-9369-7DB9470A7345}"/>
              </a:ext>
            </a:extLst>
          </p:cNvPr>
          <p:cNvSpPr txBox="1">
            <a:spLocks/>
          </p:cNvSpPr>
          <p:nvPr/>
        </p:nvSpPr>
        <p:spPr>
          <a:xfrm>
            <a:off x="1585119" y="199367"/>
            <a:ext cx="10413573" cy="620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elius Unicase"/>
              <a:buNone/>
              <a:defRPr sz="4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3600" i="1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600" i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hai </a:t>
            </a:r>
            <a:r>
              <a:rPr lang="en-US" sz="3600" i="1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600" i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3600" i="1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3600" i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11 </a:t>
            </a:r>
            <a:r>
              <a:rPr lang="en-US" sz="3600" i="1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3600" i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2025</a:t>
            </a:r>
            <a:endParaRPr lang="pl-PL" sz="3600" i="1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Google Shape;561;p32">
            <a:extLst>
              <a:ext uri="{FF2B5EF4-FFF2-40B4-BE49-F238E27FC236}">
                <a16:creationId xmlns:a16="http://schemas.microsoft.com/office/drawing/2014/main" id="{751D1ECB-01C2-881D-9627-29FFDEF50392}"/>
              </a:ext>
            </a:extLst>
          </p:cNvPr>
          <p:cNvSpPr txBox="1">
            <a:spLocks/>
          </p:cNvSpPr>
          <p:nvPr/>
        </p:nvSpPr>
        <p:spPr>
          <a:xfrm>
            <a:off x="3566319" y="1574478"/>
            <a:ext cx="5181600" cy="799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04" tIns="121404" rIns="121404" bIns="121404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just"/>
            <a:r>
              <a:rPr lang="vi-VN" sz="36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Đọc:</a:t>
            </a:r>
          </a:p>
        </p:txBody>
      </p:sp>
      <p:sp>
        <p:nvSpPr>
          <p:cNvPr id="4" name="Google Shape;561;p32">
            <a:extLst>
              <a:ext uri="{FF2B5EF4-FFF2-40B4-BE49-F238E27FC236}">
                <a16:creationId xmlns:a16="http://schemas.microsoft.com/office/drawing/2014/main" id="{0431A829-7742-8850-48A1-8BD7DD3B9175}"/>
              </a:ext>
            </a:extLst>
          </p:cNvPr>
          <p:cNvSpPr txBox="1">
            <a:spLocks/>
          </p:cNvSpPr>
          <p:nvPr/>
        </p:nvSpPr>
        <p:spPr>
          <a:xfrm>
            <a:off x="4752427" y="1615242"/>
            <a:ext cx="4826427" cy="135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04" tIns="121404" rIns="121404" bIns="121404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just"/>
            <a:r>
              <a:rPr lang="vi-VN" sz="36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 bạn </a:t>
            </a:r>
          </a:p>
          <a:p>
            <a:pPr algn="just"/>
            <a:r>
              <a:rPr lang="vi-VN" sz="36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(Định Hải)</a:t>
            </a:r>
          </a:p>
        </p:txBody>
      </p:sp>
    </p:spTree>
    <p:extLst>
      <p:ext uri="{BB962C8B-B14F-4D97-AF65-F5344CB8AC3E}">
        <p14:creationId xmlns:p14="http://schemas.microsoft.com/office/powerpoint/2010/main" val="345460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09"/>
          <a:stretch/>
        </p:blipFill>
        <p:spPr>
          <a:xfrm>
            <a:off x="0" y="0"/>
            <a:ext cx="2383513" cy="137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19" y="4782066"/>
            <a:ext cx="3185319" cy="20759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3900518" y="152400"/>
            <a:ext cx="39369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 BẠN</a:t>
            </a:r>
            <a:endParaRPr lang="en-US" sz="36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045" y="1294480"/>
            <a:ext cx="58498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xa xưa thuở nào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rừng xanh sâu thẳm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bạn sống bên nhau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và dê trắng.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5719" y="1294480"/>
            <a:ext cx="533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đi tìm cỏ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 thang quên đường về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Dê trắng thương bạn quá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 khắp nẻo tìm bê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bây giờ dê trắng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 gọi hoài: “Bê! Bê!”.</a:t>
            </a:r>
          </a:p>
          <a:p>
            <a:pPr algn="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Hải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045" y="3752438"/>
            <a:ext cx="5849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năm, trời hạn hán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Suối cạn, cỏ héo khô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 gì nuôi đôi bạn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 mưa đến bao giờ?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77345D15-AF82-0B36-463A-65CA7DEC2CB2}"/>
              </a:ext>
            </a:extLst>
          </p:cNvPr>
          <p:cNvSpPr/>
          <p:nvPr/>
        </p:nvSpPr>
        <p:spPr>
          <a:xfrm>
            <a:off x="8680144" y="0"/>
            <a:ext cx="3481694" cy="1297623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591" b="1" kern="1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591" b="1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kern="1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591" b="1" kern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56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32D5168-F513-460E-B343-788806B1B72F}"/>
              </a:ext>
            </a:extLst>
          </p:cNvPr>
          <p:cNvSpPr txBox="1"/>
          <p:nvPr/>
        </p:nvSpPr>
        <p:spPr>
          <a:xfrm>
            <a:off x="1583512" y="786898"/>
            <a:ext cx="98958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101096">
              <a:buClrTx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kern="1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với giọng kể chậm rãi, tình cảm. Ngắt giọng, nhấn giọng đúng chỗ, dừng hơi lâu hơn sau mỗi khổ thơ</a:t>
            </a:r>
            <a:r>
              <a:rPr lang="en-US" sz="3200" kern="1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oogle Shape;7681;p56">
            <a:extLst>
              <a:ext uri="{FF2B5EF4-FFF2-40B4-BE49-F238E27FC236}">
                <a16:creationId xmlns:a16="http://schemas.microsoft.com/office/drawing/2014/main" id="{C1D9A3A2-6718-4C9B-BC4B-8E380C3D3423}"/>
              </a:ext>
            </a:extLst>
          </p:cNvPr>
          <p:cNvGrpSpPr/>
          <p:nvPr/>
        </p:nvGrpSpPr>
        <p:grpSpPr>
          <a:xfrm>
            <a:off x="765582" y="666716"/>
            <a:ext cx="652318" cy="647680"/>
            <a:chOff x="1773575" y="4308850"/>
            <a:chExt cx="650450" cy="645825"/>
          </a:xfrm>
        </p:grpSpPr>
        <p:sp>
          <p:nvSpPr>
            <p:cNvPr id="10" name="Google Shape;7682;p56">
              <a:extLst>
                <a:ext uri="{FF2B5EF4-FFF2-40B4-BE49-F238E27FC236}">
                  <a16:creationId xmlns:a16="http://schemas.microsoft.com/office/drawing/2014/main" id="{31281BFC-B82C-4EA4-BF43-B095586CCB93}"/>
                </a:ext>
              </a:extLst>
            </p:cNvPr>
            <p:cNvSpPr/>
            <p:nvPr/>
          </p:nvSpPr>
          <p:spPr>
            <a:xfrm>
              <a:off x="1773575" y="4308850"/>
              <a:ext cx="650450" cy="645825"/>
            </a:xfrm>
            <a:custGeom>
              <a:avLst/>
              <a:gdLst/>
              <a:ahLst/>
              <a:cxnLst/>
              <a:rect l="l" t="t" r="r" b="b"/>
              <a:pathLst>
                <a:path w="26018" h="25833" extrusionOk="0">
                  <a:moveTo>
                    <a:pt x="13010" y="842"/>
                  </a:moveTo>
                  <a:cubicBezTo>
                    <a:pt x="14352" y="842"/>
                    <a:pt x="15554" y="1615"/>
                    <a:pt x="16132" y="2869"/>
                  </a:cubicBezTo>
                  <a:lnTo>
                    <a:pt x="17941" y="6764"/>
                  </a:lnTo>
                  <a:lnTo>
                    <a:pt x="21928" y="7380"/>
                  </a:lnTo>
                  <a:cubicBezTo>
                    <a:pt x="23203" y="7575"/>
                    <a:pt x="24261" y="8485"/>
                    <a:pt x="24682" y="9737"/>
                  </a:cubicBezTo>
                  <a:cubicBezTo>
                    <a:pt x="25116" y="11028"/>
                    <a:pt x="24810" y="12439"/>
                    <a:pt x="23872" y="13416"/>
                  </a:cubicBezTo>
                  <a:lnTo>
                    <a:pt x="20913" y="16478"/>
                  </a:lnTo>
                  <a:lnTo>
                    <a:pt x="21620" y="20840"/>
                  </a:lnTo>
                  <a:cubicBezTo>
                    <a:pt x="21792" y="21897"/>
                    <a:pt x="21492" y="22964"/>
                    <a:pt x="20809" y="23768"/>
                  </a:cubicBezTo>
                  <a:cubicBezTo>
                    <a:pt x="20148" y="24540"/>
                    <a:pt x="19202" y="24991"/>
                    <a:pt x="18204" y="24991"/>
                  </a:cubicBezTo>
                  <a:cubicBezTo>
                    <a:pt x="17633" y="24991"/>
                    <a:pt x="17054" y="24841"/>
                    <a:pt x="16544" y="24555"/>
                  </a:cubicBezTo>
                  <a:lnTo>
                    <a:pt x="13010" y="22573"/>
                  </a:lnTo>
                  <a:lnTo>
                    <a:pt x="9466" y="24555"/>
                  </a:lnTo>
                  <a:cubicBezTo>
                    <a:pt x="8956" y="24841"/>
                    <a:pt x="8385" y="24991"/>
                    <a:pt x="7814" y="24991"/>
                  </a:cubicBezTo>
                  <a:cubicBezTo>
                    <a:pt x="6816" y="24991"/>
                    <a:pt x="5863" y="24540"/>
                    <a:pt x="5202" y="23768"/>
                  </a:cubicBezTo>
                  <a:cubicBezTo>
                    <a:pt x="4519" y="22964"/>
                    <a:pt x="4227" y="21897"/>
                    <a:pt x="4398" y="20840"/>
                  </a:cubicBezTo>
                  <a:lnTo>
                    <a:pt x="5097" y="16478"/>
                  </a:lnTo>
                  <a:lnTo>
                    <a:pt x="2139" y="13416"/>
                  </a:lnTo>
                  <a:cubicBezTo>
                    <a:pt x="1200" y="12439"/>
                    <a:pt x="894" y="11028"/>
                    <a:pt x="1328" y="9737"/>
                  </a:cubicBezTo>
                  <a:cubicBezTo>
                    <a:pt x="1757" y="8485"/>
                    <a:pt x="2807" y="7575"/>
                    <a:pt x="4083" y="7380"/>
                  </a:cubicBezTo>
                  <a:lnTo>
                    <a:pt x="8077" y="6764"/>
                  </a:lnTo>
                  <a:lnTo>
                    <a:pt x="9878" y="2869"/>
                  </a:lnTo>
                  <a:cubicBezTo>
                    <a:pt x="10464" y="1615"/>
                    <a:pt x="11658" y="842"/>
                    <a:pt x="13010" y="842"/>
                  </a:cubicBezTo>
                  <a:close/>
                  <a:moveTo>
                    <a:pt x="13010" y="1"/>
                  </a:moveTo>
                  <a:cubicBezTo>
                    <a:pt x="11327" y="1"/>
                    <a:pt x="9841" y="963"/>
                    <a:pt x="9120" y="2516"/>
                  </a:cubicBezTo>
                  <a:lnTo>
                    <a:pt x="7506" y="6007"/>
                  </a:lnTo>
                  <a:lnTo>
                    <a:pt x="3957" y="6555"/>
                  </a:lnTo>
                  <a:cubicBezTo>
                    <a:pt x="2371" y="6795"/>
                    <a:pt x="1058" y="7913"/>
                    <a:pt x="534" y="9466"/>
                  </a:cubicBezTo>
                  <a:cubicBezTo>
                    <a:pt x="0" y="11059"/>
                    <a:pt x="382" y="12799"/>
                    <a:pt x="1539" y="13994"/>
                  </a:cubicBezTo>
                  <a:lnTo>
                    <a:pt x="4203" y="16763"/>
                  </a:lnTo>
                  <a:lnTo>
                    <a:pt x="3566" y="20705"/>
                  </a:lnTo>
                  <a:cubicBezTo>
                    <a:pt x="3355" y="22004"/>
                    <a:pt x="3722" y="23317"/>
                    <a:pt x="4564" y="24308"/>
                  </a:cubicBezTo>
                  <a:cubicBezTo>
                    <a:pt x="5382" y="25276"/>
                    <a:pt x="6569" y="25832"/>
                    <a:pt x="7814" y="25832"/>
                  </a:cubicBezTo>
                  <a:cubicBezTo>
                    <a:pt x="8527" y="25832"/>
                    <a:pt x="9241" y="25645"/>
                    <a:pt x="9878" y="25285"/>
                  </a:cubicBezTo>
                  <a:lnTo>
                    <a:pt x="13010" y="23535"/>
                  </a:lnTo>
                  <a:lnTo>
                    <a:pt x="16139" y="25285"/>
                  </a:lnTo>
                  <a:cubicBezTo>
                    <a:pt x="16770" y="25645"/>
                    <a:pt x="17483" y="25832"/>
                    <a:pt x="18204" y="25832"/>
                  </a:cubicBezTo>
                  <a:cubicBezTo>
                    <a:pt x="19450" y="25832"/>
                    <a:pt x="20629" y="25276"/>
                    <a:pt x="21454" y="24308"/>
                  </a:cubicBezTo>
                  <a:cubicBezTo>
                    <a:pt x="22295" y="23317"/>
                    <a:pt x="22655" y="22004"/>
                    <a:pt x="22445" y="20705"/>
                  </a:cubicBezTo>
                  <a:lnTo>
                    <a:pt x="21814" y="16763"/>
                  </a:lnTo>
                  <a:lnTo>
                    <a:pt x="24479" y="13994"/>
                  </a:lnTo>
                  <a:cubicBezTo>
                    <a:pt x="25635" y="12799"/>
                    <a:pt x="26017" y="11059"/>
                    <a:pt x="25477" y="9466"/>
                  </a:cubicBezTo>
                  <a:cubicBezTo>
                    <a:pt x="24960" y="7913"/>
                    <a:pt x="23646" y="6795"/>
                    <a:pt x="22054" y="6555"/>
                  </a:cubicBezTo>
                  <a:lnTo>
                    <a:pt x="18512" y="6007"/>
                  </a:lnTo>
                  <a:lnTo>
                    <a:pt x="16890" y="2516"/>
                  </a:lnTo>
                  <a:cubicBezTo>
                    <a:pt x="16177" y="963"/>
                    <a:pt x="14683" y="1"/>
                    <a:pt x="13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" name="Google Shape;7683;p56">
              <a:extLst>
                <a:ext uri="{FF2B5EF4-FFF2-40B4-BE49-F238E27FC236}">
                  <a16:creationId xmlns:a16="http://schemas.microsoft.com/office/drawing/2014/main" id="{1CA50BFC-F3CF-401A-9B07-1AEFF5F6D82A}"/>
                </a:ext>
              </a:extLst>
            </p:cNvPr>
            <p:cNvSpPr/>
            <p:nvPr/>
          </p:nvSpPr>
          <p:spPr>
            <a:xfrm>
              <a:off x="1957650" y="4493950"/>
              <a:ext cx="282300" cy="275650"/>
            </a:xfrm>
            <a:custGeom>
              <a:avLst/>
              <a:gdLst/>
              <a:ahLst/>
              <a:cxnLst/>
              <a:rect l="l" t="t" r="r" b="b"/>
              <a:pathLst>
                <a:path w="11292" h="11026" extrusionOk="0">
                  <a:moveTo>
                    <a:pt x="5643" y="1"/>
                  </a:moveTo>
                  <a:cubicBezTo>
                    <a:pt x="5342" y="1"/>
                    <a:pt x="5042" y="168"/>
                    <a:pt x="4888" y="502"/>
                  </a:cubicBezTo>
                  <a:lnTo>
                    <a:pt x="3874" y="2686"/>
                  </a:lnTo>
                  <a:cubicBezTo>
                    <a:pt x="3746" y="2956"/>
                    <a:pt x="3514" y="3136"/>
                    <a:pt x="3236" y="3181"/>
                  </a:cubicBezTo>
                  <a:lnTo>
                    <a:pt x="970" y="3534"/>
                  </a:lnTo>
                  <a:cubicBezTo>
                    <a:pt x="271" y="3639"/>
                    <a:pt x="0" y="4549"/>
                    <a:pt x="496" y="5066"/>
                  </a:cubicBezTo>
                  <a:lnTo>
                    <a:pt x="2141" y="6770"/>
                  </a:lnTo>
                  <a:cubicBezTo>
                    <a:pt x="2343" y="6972"/>
                    <a:pt x="2433" y="7273"/>
                    <a:pt x="2380" y="7566"/>
                  </a:cubicBezTo>
                  <a:lnTo>
                    <a:pt x="1998" y="9968"/>
                  </a:lnTo>
                  <a:cubicBezTo>
                    <a:pt x="1903" y="10550"/>
                    <a:pt x="2335" y="11025"/>
                    <a:pt x="2829" y="11025"/>
                  </a:cubicBezTo>
                  <a:cubicBezTo>
                    <a:pt x="2959" y="11025"/>
                    <a:pt x="3092" y="10993"/>
                    <a:pt x="3222" y="10921"/>
                  </a:cubicBezTo>
                  <a:lnTo>
                    <a:pt x="5249" y="9781"/>
                  </a:lnTo>
                  <a:cubicBezTo>
                    <a:pt x="5372" y="9713"/>
                    <a:pt x="5507" y="9679"/>
                    <a:pt x="5642" y="9679"/>
                  </a:cubicBezTo>
                  <a:cubicBezTo>
                    <a:pt x="5777" y="9679"/>
                    <a:pt x="5912" y="9713"/>
                    <a:pt x="6036" y="9781"/>
                  </a:cubicBezTo>
                  <a:lnTo>
                    <a:pt x="8070" y="10921"/>
                  </a:lnTo>
                  <a:cubicBezTo>
                    <a:pt x="8198" y="10993"/>
                    <a:pt x="8330" y="11025"/>
                    <a:pt x="8459" y="11025"/>
                  </a:cubicBezTo>
                  <a:cubicBezTo>
                    <a:pt x="8949" y="11025"/>
                    <a:pt x="9383" y="10550"/>
                    <a:pt x="9295" y="9968"/>
                  </a:cubicBezTo>
                  <a:lnTo>
                    <a:pt x="8904" y="7566"/>
                  </a:lnTo>
                  <a:cubicBezTo>
                    <a:pt x="8859" y="7273"/>
                    <a:pt x="8949" y="6972"/>
                    <a:pt x="9144" y="6770"/>
                  </a:cubicBezTo>
                  <a:lnTo>
                    <a:pt x="10788" y="5066"/>
                  </a:lnTo>
                  <a:cubicBezTo>
                    <a:pt x="11291" y="4549"/>
                    <a:pt x="11014" y="3639"/>
                    <a:pt x="10322" y="3534"/>
                  </a:cubicBezTo>
                  <a:lnTo>
                    <a:pt x="8048" y="3181"/>
                  </a:lnTo>
                  <a:cubicBezTo>
                    <a:pt x="7778" y="3136"/>
                    <a:pt x="7538" y="2956"/>
                    <a:pt x="7418" y="2686"/>
                  </a:cubicBezTo>
                  <a:lnTo>
                    <a:pt x="6403" y="502"/>
                  </a:lnTo>
                  <a:cubicBezTo>
                    <a:pt x="6246" y="168"/>
                    <a:pt x="5944" y="1"/>
                    <a:pt x="5643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439B6272-BF32-6109-DF19-97E8A8C8C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448" y="0"/>
            <a:ext cx="9472793" cy="763600"/>
          </a:xfrm>
        </p:spPr>
        <p:txBody>
          <a:bodyPr/>
          <a:lstStyle/>
          <a:p>
            <a:pPr algn="l"/>
            <a:r>
              <a:rPr lang="en-US" u="sng" err="1">
                <a:solidFill>
                  <a:srgbClr val="FF0000"/>
                </a:solidFill>
              </a:rPr>
              <a:t>Hướng</a:t>
            </a:r>
            <a:r>
              <a:rPr lang="en-US" u="sng">
                <a:solidFill>
                  <a:srgbClr val="FF0000"/>
                </a:solidFill>
              </a:rPr>
              <a:t> </a:t>
            </a:r>
            <a:r>
              <a:rPr lang="en-US" u="sng" err="1">
                <a:solidFill>
                  <a:srgbClr val="FF0000"/>
                </a:solidFill>
              </a:rPr>
              <a:t>dẫn</a:t>
            </a:r>
            <a:r>
              <a:rPr lang="en-US" u="sng">
                <a:solidFill>
                  <a:srgbClr val="FF0000"/>
                </a:solidFill>
              </a:rPr>
              <a:t> </a:t>
            </a:r>
            <a:r>
              <a:rPr lang="en-US" u="sng" err="1">
                <a:solidFill>
                  <a:srgbClr val="FF0000"/>
                </a:solidFill>
              </a:rPr>
              <a:t>đọc</a:t>
            </a:r>
            <a:r>
              <a:rPr lang="en-US" u="sng">
                <a:solidFill>
                  <a:srgbClr val="FF0000"/>
                </a:solidFill>
              </a:rPr>
              <a:t> </a:t>
            </a:r>
            <a:r>
              <a:rPr lang="en-US" u="sng" err="1">
                <a:solidFill>
                  <a:srgbClr val="FF0000"/>
                </a:solidFill>
              </a:rPr>
              <a:t>bài</a:t>
            </a:r>
            <a:endParaRPr lang="vi-VN" u="sng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00DCE7-8D47-9BC3-2A18-CB03C6176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19" y="2833760"/>
            <a:ext cx="5623719" cy="4150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585E97-FB38-B391-50D5-F5895AF234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6" r="40963"/>
          <a:stretch/>
        </p:blipFill>
        <p:spPr>
          <a:xfrm>
            <a:off x="235286" y="2833760"/>
            <a:ext cx="6111558" cy="43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4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09"/>
          <a:stretch/>
        </p:blipFill>
        <p:spPr>
          <a:xfrm>
            <a:off x="9128919" y="4833911"/>
            <a:ext cx="3032919" cy="2024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" y="0"/>
            <a:ext cx="2423319" cy="12976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3900518" y="152400"/>
            <a:ext cx="39369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 BẠN</a:t>
            </a:r>
            <a:endParaRPr lang="en-US" sz="36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045" y="1294480"/>
            <a:ext cx="58498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xa xưa thuở nào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rừng xanh sâu thẳm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bạn sống bên nhau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và dê trắng.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5719" y="1294480"/>
            <a:ext cx="533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đi tìm cỏ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 thang quên đường về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Dê trắng thương bạn quá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 khắp nẻo tìm bê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bây giờ dê trắng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 gọi hoài: “Bê! Bê!”.</a:t>
            </a:r>
          </a:p>
          <a:p>
            <a:pPr algn="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Hải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045" y="3752438"/>
            <a:ext cx="5849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năm, trời hạn hán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Suối cạn, cỏ héo khô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 gì nuôi đôi bạn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 mưa đến bao giờ?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77345D15-AF82-0B36-463A-65CA7DEC2CB2}"/>
              </a:ext>
            </a:extLst>
          </p:cNvPr>
          <p:cNvSpPr/>
          <p:nvPr/>
        </p:nvSpPr>
        <p:spPr>
          <a:xfrm>
            <a:off x="8680144" y="0"/>
            <a:ext cx="3481694" cy="1297623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591" b="1" kern="1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591" b="1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 bài</a:t>
            </a:r>
            <a:endParaRPr lang="en-US" sz="3591" b="1" kern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16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20 Hình nền mầm non đẹp, dễ thương, ngộ nghĩnh nhất - Mobitool">
            <a:extLst>
              <a:ext uri="{FF2B5EF4-FFF2-40B4-BE49-F238E27FC236}">
                <a16:creationId xmlns:a16="http://schemas.microsoft.com/office/drawing/2014/main" id="{899ECFB7-3270-5441-5707-3B9B0912E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3"/>
            <a:ext cx="12161838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44429" y="1611078"/>
            <a:ext cx="7284366" cy="24801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1910">
              <a:lnSpc>
                <a:spcPct val="120000"/>
              </a:lnSpc>
              <a:defRPr/>
            </a:pPr>
            <a:r>
              <a:rPr lang="en-US" sz="4400" b="1" dirty="0">
                <a:solidFill>
                  <a:srgbClr val="7030A0"/>
                </a:solidFill>
                <a:latin typeface="Elephant" panose="02020904090505020303" pitchFamily="18" charset="0"/>
                <a:ea typeface="Cambria" panose="02040503050406030204" pitchFamily="18" charset="0"/>
                <a:cs typeface="Tahoma" panose="020B0604030504040204" pitchFamily="34" charset="0"/>
              </a:rPr>
              <a:t>Xin nhiệt liệt chào mừng </a:t>
            </a:r>
          </a:p>
          <a:p>
            <a:pPr algn="ctr" defTabSz="911910">
              <a:lnSpc>
                <a:spcPct val="120000"/>
              </a:lnSpc>
              <a:defRPr/>
            </a:pPr>
            <a:r>
              <a:rPr lang="en-US" sz="4400" b="1" dirty="0">
                <a:solidFill>
                  <a:srgbClr val="7030A0"/>
                </a:solidFill>
                <a:latin typeface="Elephant" panose="02020904090505020303" pitchFamily="18" charset="0"/>
                <a:ea typeface="Cambria" panose="02040503050406030204" pitchFamily="18" charset="0"/>
                <a:cs typeface="Tahoma" panose="020B0604030504040204" pitchFamily="34" charset="0"/>
              </a:rPr>
              <a:t>các thầy cô giáo về </a:t>
            </a:r>
            <a:r>
              <a:rPr lang="en-US" sz="4400" b="1">
                <a:solidFill>
                  <a:srgbClr val="7030A0"/>
                </a:solidFill>
                <a:latin typeface="Elephant" panose="02020904090505020303" pitchFamily="18" charset="0"/>
                <a:ea typeface="Cambria" panose="02040503050406030204" pitchFamily="18" charset="0"/>
                <a:cs typeface="Tahoma" panose="020B0604030504040204" pitchFamily="34" charset="0"/>
              </a:rPr>
              <a:t>dự giờ </a:t>
            </a:r>
          </a:p>
          <a:p>
            <a:pPr algn="ctr" defTabSz="911910">
              <a:lnSpc>
                <a:spcPct val="120000"/>
              </a:lnSpc>
              <a:defRPr/>
            </a:pPr>
            <a:r>
              <a:rPr lang="en-US" sz="4400" b="1">
                <a:solidFill>
                  <a:srgbClr val="7030A0"/>
                </a:solidFill>
                <a:latin typeface="Elephant" panose="02020904090505020303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Chuyên đề lớp 2A4 </a:t>
            </a:r>
            <a:r>
              <a:rPr lang="en-US" sz="4400" b="1" dirty="0">
                <a:solidFill>
                  <a:srgbClr val="7030A0"/>
                </a:solidFill>
                <a:latin typeface="Elephant" panose="02020904090505020303" pitchFamily="18" charset="0"/>
                <a:ea typeface="Cambria" panose="02040503050406030204" pitchFamily="18" charset="0"/>
                <a:cs typeface="Tahoma" panose="020B0604030504040204" pitchFamily="34" charset="0"/>
              </a:rPr>
              <a:t>!</a:t>
            </a:r>
            <a:endParaRPr lang="en-US" sz="3600" b="1" dirty="0">
              <a:solidFill>
                <a:srgbClr val="7030A0"/>
              </a:solidFill>
              <a:latin typeface="Elephant" panose="02020904090505020303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29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519" y="2121067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719" y="4266724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36485" y="2496234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3900518" y="493455"/>
            <a:ext cx="39369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 BẠN</a:t>
            </a:r>
            <a:endParaRPr lang="en-US" sz="36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4119" y="1295905"/>
            <a:ext cx="58498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xa xưa thuở nào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rừng xanh sâu thẳm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bạn sống bên nhau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và dê trắng.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84513" y="1295905"/>
            <a:ext cx="51828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đi tìm cỏ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 thang quên đường về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Dê trắng thương bạn quá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 khắp nẻo tìm bê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bây giờ dê trắng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 gọi hoài: “Bê! Bê!”.</a:t>
            </a:r>
          </a:p>
          <a:p>
            <a:pPr algn="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Hải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0319" y="3543686"/>
            <a:ext cx="58498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năm, trời hạn hán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Suối cạn, cỏ héo khô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 gì nuôi đôi bạn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 mưa đến bao giờ?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5E5AE2FE-BE6B-221B-A320-7D75B5F73D57}"/>
              </a:ext>
            </a:extLst>
          </p:cNvPr>
          <p:cNvSpPr/>
          <p:nvPr/>
        </p:nvSpPr>
        <p:spPr>
          <a:xfrm>
            <a:off x="8224868" y="-33050"/>
            <a:ext cx="3936970" cy="1172836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800" b="1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thơ</a:t>
            </a:r>
            <a:endParaRPr lang="en-US" sz="2800" b="1" kern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24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  <p:bldP spid="10" grpId="0"/>
      <p:bldP spid="11" grpId="0"/>
      <p:bldP spid="12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519" y="2121067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719" y="4266724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36485" y="2496234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3900518" y="493455"/>
            <a:ext cx="39369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 BẠN</a:t>
            </a:r>
            <a:endParaRPr lang="en-US" sz="36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4119" y="1295905"/>
            <a:ext cx="58498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xa xưa thuở nào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rừng xanh sâu thẳm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bạn sống bên nhau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và dê trắng.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4513" y="1295905"/>
            <a:ext cx="51828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đi tìm cỏ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 thang quên đường về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Dê trắng thương bạn quá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 khắp nẻo tìm bê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bây giờ dê trắng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 gọi hoài: “Bê! Bê!”.</a:t>
            </a:r>
          </a:p>
          <a:p>
            <a:pPr algn="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Hải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0319" y="3543686"/>
            <a:ext cx="5849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năm, trời hạn hán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Suối cạn, cỏ héo khô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 gì nuôi đôi bạn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 mưa đến bao giờ?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189EE3D5-8FDA-294D-7607-A40197D1BF87}"/>
              </a:ext>
            </a:extLst>
          </p:cNvPr>
          <p:cNvSpPr/>
          <p:nvPr/>
        </p:nvSpPr>
        <p:spPr>
          <a:xfrm>
            <a:off x="8519320" y="163534"/>
            <a:ext cx="3566644" cy="1147949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800" b="1" kern="1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1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b="1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tiếp</a:t>
            </a:r>
          </a:p>
        </p:txBody>
      </p:sp>
    </p:spTree>
    <p:extLst>
      <p:ext uri="{BB962C8B-B14F-4D97-AF65-F5344CB8AC3E}">
        <p14:creationId xmlns:p14="http://schemas.microsoft.com/office/powerpoint/2010/main" val="465911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4075322" y="969619"/>
            <a:ext cx="715443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khó</a:t>
            </a:r>
            <a:endParaRPr lang="en-US" sz="3200" b="1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212485" y="1773329"/>
            <a:ext cx="3440055" cy="75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atin typeface="UTM Avo" panose="02040603050506020204" pitchFamily="18" charset="0"/>
              </a:rPr>
              <a:t>thuở nào </a:t>
            </a:r>
            <a:endParaRPr lang="vi-VN" sz="32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4192922" y="3196732"/>
            <a:ext cx="3295851" cy="75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atin typeface="UTM Avo" panose="02040603050506020204" pitchFamily="18" charset="0"/>
              </a:rPr>
              <a:t>lang thang</a:t>
            </a:r>
            <a:endParaRPr lang="vi-VN" sz="32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4237811" y="3995916"/>
            <a:ext cx="2915668" cy="75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atin typeface="UTM Avo" panose="02040603050506020204" pitchFamily="18" charset="0"/>
              </a:rPr>
              <a:t>nẻo </a:t>
            </a:r>
            <a:endParaRPr lang="vi-VN" sz="32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3830566" y="2079154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85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830566" y="3584507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85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3866710" y="4371660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85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4287350" y="4652012"/>
            <a:ext cx="3072987" cy="75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/>
              <a:t> 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56645" y="613991"/>
            <a:ext cx="1861191" cy="740289"/>
            <a:chOff x="635794" y="460493"/>
            <a:chExt cx="1395893" cy="55521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41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b="1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2400" b="1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BAFD5EBD-0B57-3390-3CC9-E279E916EF12}"/>
              </a:ext>
            </a:extLst>
          </p:cNvPr>
          <p:cNvSpPr/>
          <p:nvPr/>
        </p:nvSpPr>
        <p:spPr>
          <a:xfrm>
            <a:off x="3830566" y="2866307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85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732DA7-520D-85C1-8638-81A278DF9A10}"/>
              </a:ext>
            </a:extLst>
          </p:cNvPr>
          <p:cNvSpPr/>
          <p:nvPr/>
        </p:nvSpPr>
        <p:spPr>
          <a:xfrm>
            <a:off x="4178598" y="2480676"/>
            <a:ext cx="3440055" cy="75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atin typeface="UTM Avo" panose="02040603050506020204" pitchFamily="18" charset="0"/>
              </a:rPr>
              <a:t>sâu thẳm</a:t>
            </a:r>
            <a:endParaRPr lang="vi-VN" sz="32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CF22CE-8C5F-68C2-DEA2-4E6523F36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19" y="2590800"/>
            <a:ext cx="5623719" cy="4150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303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9" grpId="0"/>
      <p:bldP spid="10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47;p69"/>
          <p:cNvSpPr/>
          <p:nvPr/>
        </p:nvSpPr>
        <p:spPr>
          <a:xfrm>
            <a:off x="1920409" y="1590826"/>
            <a:ext cx="601309" cy="60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2521718" y="1538283"/>
            <a:ext cx="5189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Dê trắng:</a:t>
            </a:r>
            <a:endParaRPr lang="en-US" sz="4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2159" y="457200"/>
            <a:ext cx="3981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CC0066"/>
                </a:solidFill>
                <a:latin typeface="Microsoft New Tai Lue" pitchFamily="34" charset="0"/>
                <a:ea typeface="Tahoma" panose="020B0604030504040204" pitchFamily="34" charset="0"/>
                <a:cs typeface="Microsoft New Tai Lue" pitchFamily="34" charset="0"/>
              </a:rPr>
              <a:t>Từ ngữ</a:t>
            </a:r>
          </a:p>
        </p:txBody>
      </p:sp>
      <p:pic>
        <p:nvPicPr>
          <p:cNvPr id="3" name="Picture 4" descr="Dê trắng Nga – Wikipedia tiếng Việ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407" y="2734466"/>
            <a:ext cx="2595512" cy="346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gắm đàn dê trắng tuyệt đẹp, lớn nhất Việt Nam - Báo Người lao độ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407" y="2734466"/>
            <a:ext cx="4959162" cy="348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02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47;p69"/>
          <p:cNvSpPr/>
          <p:nvPr/>
        </p:nvSpPr>
        <p:spPr>
          <a:xfrm>
            <a:off x="1920409" y="1590826"/>
            <a:ext cx="601309" cy="60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2521718" y="1538283"/>
            <a:ext cx="5189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vàng:</a:t>
            </a:r>
            <a:endParaRPr lang="en-US" sz="4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2159" y="457200"/>
            <a:ext cx="3981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CC0066"/>
                </a:solidFill>
                <a:latin typeface="Microsoft New Tai Lue" pitchFamily="34" charset="0"/>
                <a:ea typeface="Tahoma" panose="020B0604030504040204" pitchFamily="34" charset="0"/>
                <a:cs typeface="Microsoft New Tai Lue" pitchFamily="34" charset="0"/>
              </a:rPr>
              <a:t>Từ ngữ</a:t>
            </a:r>
          </a:p>
        </p:txBody>
      </p:sp>
      <p:pic>
        <p:nvPicPr>
          <p:cNvPr id="6146" name="Picture 2" descr="Đồng dao Con bê vàng: Bê là bê và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19" y="2634342"/>
            <a:ext cx="667734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1344763" y="3739242"/>
            <a:ext cx="17526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08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DD10A774-9F6B-0EF2-3CA8-E41E15A90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9" r="48396" b="53502"/>
          <a:stretch/>
        </p:blipFill>
        <p:spPr>
          <a:xfrm>
            <a:off x="1889919" y="1432850"/>
            <a:ext cx="8382000" cy="53518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7319" y="73320"/>
            <a:ext cx="3981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CC0066"/>
                </a:solidFill>
                <a:latin typeface="Microsoft New Tai Lue" pitchFamily="34" charset="0"/>
                <a:ea typeface="Tahoma" panose="020B0604030504040204" pitchFamily="34" charset="0"/>
                <a:cs typeface="Microsoft New Tai Lue" pitchFamily="34" charset="0"/>
              </a:rPr>
              <a:t>Từ ngữ</a:t>
            </a:r>
          </a:p>
        </p:txBody>
      </p:sp>
      <p:sp>
        <p:nvSpPr>
          <p:cNvPr id="5" name="Google Shape;747;p69"/>
          <p:cNvSpPr/>
          <p:nvPr/>
        </p:nvSpPr>
        <p:spPr>
          <a:xfrm>
            <a:off x="1098110" y="929084"/>
            <a:ext cx="601309" cy="60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889919" y="693105"/>
            <a:ext cx="5189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Sâu thẳm:</a:t>
            </a:r>
            <a:endParaRPr lang="en-US" sz="4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Google Shape;874;p79"/>
          <p:cNvSpPr txBox="1"/>
          <p:nvPr/>
        </p:nvSpPr>
        <p:spPr>
          <a:xfrm>
            <a:off x="4328319" y="425931"/>
            <a:ext cx="1013460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 sâu</a:t>
            </a:r>
            <a:endParaRPr lang="vi-VN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5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3130" y="388257"/>
            <a:ext cx="3981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CC0066"/>
                </a:solidFill>
                <a:latin typeface="Microsoft New Tai Lue" pitchFamily="34" charset="0"/>
                <a:ea typeface="Tahoma" panose="020B0604030504040204" pitchFamily="34" charset="0"/>
                <a:cs typeface="Microsoft New Tai Lue" pitchFamily="34" charset="0"/>
              </a:rPr>
              <a:t>Từ ngữ</a:t>
            </a:r>
          </a:p>
        </p:txBody>
      </p:sp>
      <p:sp>
        <p:nvSpPr>
          <p:cNvPr id="8" name="Google Shape;747;p69"/>
          <p:cNvSpPr/>
          <p:nvPr/>
        </p:nvSpPr>
        <p:spPr>
          <a:xfrm>
            <a:off x="1064023" y="1157698"/>
            <a:ext cx="601309" cy="60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653028" y="1160326"/>
            <a:ext cx="518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 hán:</a:t>
            </a:r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Google Shape;874;p79"/>
          <p:cNvSpPr txBox="1"/>
          <p:nvPr/>
        </p:nvSpPr>
        <p:spPr>
          <a:xfrm>
            <a:off x="3903492" y="945370"/>
            <a:ext cx="7801996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 trạng thiếu nước do nắng lâu, không mưa gây ra.</a:t>
            </a:r>
            <a:endParaRPr lang="vi-VN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60" name="Picture 12" descr="Tác hại của hạn hán và một số giải pháp phòng chống hạn hán">
            <a:extLst>
              <a:ext uri="{FF2B5EF4-FFF2-40B4-BE49-F238E27FC236}">
                <a16:creationId xmlns:a16="http://schemas.microsoft.com/office/drawing/2014/main" id="{796C14DC-418D-2585-22E0-DB2D518B9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6233319" cy="405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9554D12-56A3-7C78-1987-5292ACC66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57" b="53810"/>
          <a:stretch/>
        </p:blipFill>
        <p:spPr>
          <a:xfrm>
            <a:off x="6234003" y="2590800"/>
            <a:ext cx="6233319" cy="458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3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uyện gì xảy ra khiến bê vàng phải lang thang tìm cỏ? Xem Bài">
            <a:extLst>
              <a:ext uri="{FF2B5EF4-FFF2-40B4-BE49-F238E27FC236}">
                <a16:creationId xmlns:a16="http://schemas.microsoft.com/office/drawing/2014/main" id="{9DE3250E-9817-2061-F73F-3AAD250AA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75" y="2743201"/>
            <a:ext cx="599038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3130" y="388257"/>
            <a:ext cx="3981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CC0066"/>
                </a:solidFill>
                <a:latin typeface="Microsoft New Tai Lue" pitchFamily="34" charset="0"/>
                <a:ea typeface="Tahoma" panose="020B0604030504040204" pitchFamily="34" charset="0"/>
                <a:cs typeface="Microsoft New Tai Lue" pitchFamily="34" charset="0"/>
              </a:rPr>
              <a:t>Từ ngữ</a:t>
            </a:r>
          </a:p>
        </p:txBody>
      </p:sp>
      <p:sp>
        <p:nvSpPr>
          <p:cNvPr id="11" name="Google Shape;747;p69"/>
          <p:cNvSpPr/>
          <p:nvPr/>
        </p:nvSpPr>
        <p:spPr>
          <a:xfrm>
            <a:off x="823119" y="1168208"/>
            <a:ext cx="601309" cy="60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1432995" y="1044729"/>
            <a:ext cx="5189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 thang: </a:t>
            </a:r>
            <a:endParaRPr lang="en-US" sz="4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Google Shape;874;p79"/>
          <p:cNvSpPr txBox="1"/>
          <p:nvPr/>
        </p:nvSpPr>
        <p:spPr>
          <a:xfrm>
            <a:off x="4252119" y="772977"/>
            <a:ext cx="7558315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hết chỗ này đến chỗ khác, không dừng lại ở nơi nào.</a:t>
            </a:r>
            <a:endParaRPr lang="vi-VN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10F3911-22DF-6E54-B5C1-98D6564467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8" t="55820" r="48737"/>
          <a:stretch/>
        </p:blipFill>
        <p:spPr>
          <a:xfrm>
            <a:off x="21021" y="2743200"/>
            <a:ext cx="608091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7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519" y="2121067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719" y="4266724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36485" y="2496234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3900518" y="493455"/>
            <a:ext cx="39369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 BẠN</a:t>
            </a:r>
            <a:endParaRPr lang="en-US" sz="36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4119" y="1295905"/>
            <a:ext cx="58498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xa xưa thuở nào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rừng xanh sâu thẳm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bạn sống bên nhau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và dê trắng.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4513" y="1295905"/>
            <a:ext cx="51828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đi tìm cỏ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 thang quên đường về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Dê trắng thương bạn quá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 khắp nẻo tìm bê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bây giờ dê trắng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 gọi hoài: “Bê! Bê!”.</a:t>
            </a:r>
          </a:p>
          <a:p>
            <a:pPr algn="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Hải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0319" y="3543686"/>
            <a:ext cx="5849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năm, trời hạn hán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Suối cạn, cỏ héo khô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 gì nuôi đôi bạn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 mưa đến bao giờ?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189EE3D5-8FDA-294D-7607-A40197D1BF87}"/>
              </a:ext>
            </a:extLst>
          </p:cNvPr>
          <p:cNvSpPr/>
          <p:nvPr/>
        </p:nvSpPr>
        <p:spPr>
          <a:xfrm>
            <a:off x="8519320" y="163534"/>
            <a:ext cx="3566644" cy="1147949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800" b="1" kern="1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1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b="1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tiếp</a:t>
            </a:r>
          </a:p>
        </p:txBody>
      </p:sp>
    </p:spTree>
    <p:extLst>
      <p:ext uri="{BB962C8B-B14F-4D97-AF65-F5344CB8AC3E}">
        <p14:creationId xmlns:p14="http://schemas.microsoft.com/office/powerpoint/2010/main" val="1036607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EA04618D-563D-FB52-CA7F-721EDC4AE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8" t="55820" r="48737"/>
          <a:stretch/>
        </p:blipFill>
        <p:spPr>
          <a:xfrm>
            <a:off x="594519" y="2948640"/>
            <a:ext cx="4419600" cy="3570230"/>
          </a:xfrm>
          <a:prstGeom prst="rect">
            <a:avLst/>
          </a:prstGeom>
        </p:spPr>
      </p:pic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C58DE954-AC3A-4FC9-592A-D6D5EC0E1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57" t="55820" r="1374"/>
          <a:stretch/>
        </p:blipFill>
        <p:spPr>
          <a:xfrm>
            <a:off x="6393750" y="3039622"/>
            <a:ext cx="4120847" cy="3479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D5008A-F5FB-A152-09C8-BB6D2C8FACB9}"/>
              </a:ext>
            </a:extLst>
          </p:cNvPr>
          <p:cNvSpPr txBox="1"/>
          <p:nvPr/>
        </p:nvSpPr>
        <p:spPr>
          <a:xfrm>
            <a:off x="3185642" y="679961"/>
            <a:ext cx="5215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rừng xanh sâu thẳm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bạn sống bên nhau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24" name="Google Shape;2224;p31"/>
          <p:cNvSpPr/>
          <p:nvPr/>
        </p:nvSpPr>
        <p:spPr>
          <a:xfrm flipH="1">
            <a:off x="10514597" y="1226595"/>
            <a:ext cx="237990" cy="272323"/>
          </a:xfrm>
          <a:custGeom>
            <a:avLst/>
            <a:gdLst/>
            <a:ahLst/>
            <a:cxnLst/>
            <a:rect l="l" t="t" r="r" b="b"/>
            <a:pathLst>
              <a:path w="8900" h="10184" extrusionOk="0">
                <a:moveTo>
                  <a:pt x="2216" y="1"/>
                </a:moveTo>
                <a:cubicBezTo>
                  <a:pt x="2073" y="1043"/>
                  <a:pt x="2001" y="2097"/>
                  <a:pt x="1999" y="3147"/>
                </a:cubicBezTo>
                <a:lnTo>
                  <a:pt x="1999" y="3147"/>
                </a:lnTo>
                <a:cubicBezTo>
                  <a:pt x="1535" y="4095"/>
                  <a:pt x="831" y="4880"/>
                  <a:pt x="1" y="5380"/>
                </a:cubicBezTo>
                <a:cubicBezTo>
                  <a:pt x="943" y="5500"/>
                  <a:pt x="1531" y="5494"/>
                  <a:pt x="2396" y="5932"/>
                </a:cubicBezTo>
                <a:cubicBezTo>
                  <a:pt x="2534" y="5999"/>
                  <a:pt x="2673" y="6084"/>
                  <a:pt x="2745" y="6228"/>
                </a:cubicBezTo>
                <a:cubicBezTo>
                  <a:pt x="2817" y="6378"/>
                  <a:pt x="2799" y="6569"/>
                  <a:pt x="2775" y="6744"/>
                </a:cubicBezTo>
                <a:cubicBezTo>
                  <a:pt x="2648" y="7794"/>
                  <a:pt x="2864" y="9133"/>
                  <a:pt x="2739" y="10183"/>
                </a:cubicBezTo>
                <a:cubicBezTo>
                  <a:pt x="3454" y="9247"/>
                  <a:pt x="4161" y="8310"/>
                  <a:pt x="4876" y="7381"/>
                </a:cubicBezTo>
                <a:cubicBezTo>
                  <a:pt x="4997" y="7223"/>
                  <a:pt x="5122" y="7062"/>
                  <a:pt x="5291" y="6996"/>
                </a:cubicBezTo>
                <a:cubicBezTo>
                  <a:pt x="5360" y="6971"/>
                  <a:pt x="5430" y="6962"/>
                  <a:pt x="5500" y="6962"/>
                </a:cubicBezTo>
                <a:cubicBezTo>
                  <a:pt x="5584" y="6962"/>
                  <a:pt x="5669" y="6974"/>
                  <a:pt x="5754" y="6984"/>
                </a:cubicBezTo>
                <a:cubicBezTo>
                  <a:pt x="6107" y="7030"/>
                  <a:pt x="6463" y="7054"/>
                  <a:pt x="6818" y="7054"/>
                </a:cubicBezTo>
                <a:cubicBezTo>
                  <a:pt x="7518" y="7054"/>
                  <a:pt x="8218" y="6963"/>
                  <a:pt x="8900" y="6780"/>
                </a:cubicBezTo>
                <a:lnTo>
                  <a:pt x="7278" y="5158"/>
                </a:lnTo>
                <a:cubicBezTo>
                  <a:pt x="7092" y="4973"/>
                  <a:pt x="6894" y="4774"/>
                  <a:pt x="6785" y="4516"/>
                </a:cubicBezTo>
                <a:cubicBezTo>
                  <a:pt x="6539" y="3945"/>
                  <a:pt x="6762" y="3279"/>
                  <a:pt x="6899" y="2667"/>
                </a:cubicBezTo>
                <a:cubicBezTo>
                  <a:pt x="7074" y="1910"/>
                  <a:pt x="7110" y="1118"/>
                  <a:pt x="7020" y="342"/>
                </a:cubicBezTo>
                <a:lnTo>
                  <a:pt x="7020" y="342"/>
                </a:lnTo>
                <a:cubicBezTo>
                  <a:pt x="6300" y="744"/>
                  <a:pt x="5585" y="1154"/>
                  <a:pt x="4865" y="1561"/>
                </a:cubicBezTo>
                <a:cubicBezTo>
                  <a:pt x="4785" y="1606"/>
                  <a:pt x="4695" y="1653"/>
                  <a:pt x="4608" y="1653"/>
                </a:cubicBezTo>
                <a:cubicBezTo>
                  <a:pt x="4603" y="1653"/>
                  <a:pt x="4599" y="1653"/>
                  <a:pt x="4594" y="1652"/>
                </a:cubicBezTo>
                <a:cubicBezTo>
                  <a:pt x="4504" y="1645"/>
                  <a:pt x="4421" y="1592"/>
                  <a:pt x="4349" y="1531"/>
                </a:cubicBezTo>
                <a:cubicBezTo>
                  <a:pt x="3634" y="1021"/>
                  <a:pt x="2925" y="511"/>
                  <a:pt x="22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03289C-A994-7603-DF95-1E6D11D5C142}"/>
              </a:ext>
            </a:extLst>
          </p:cNvPr>
          <p:cNvSpPr txBox="1"/>
          <p:nvPr/>
        </p:nvSpPr>
        <p:spPr>
          <a:xfrm>
            <a:off x="434398" y="156874"/>
            <a:ext cx="7966705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vi-VN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86375E-5E79-5AA7-08A4-B0BC5757F215}"/>
              </a:ext>
            </a:extLst>
          </p:cNvPr>
          <p:cNvCxnSpPr/>
          <p:nvPr/>
        </p:nvCxnSpPr>
        <p:spPr>
          <a:xfrm flipH="1">
            <a:off x="8062119" y="776789"/>
            <a:ext cx="146693" cy="4498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A02970E-D821-1333-C09B-14DF332EF7E7}"/>
              </a:ext>
            </a:extLst>
          </p:cNvPr>
          <p:cNvCxnSpPr/>
          <p:nvPr/>
        </p:nvCxnSpPr>
        <p:spPr>
          <a:xfrm flipH="1">
            <a:off x="6249133" y="776790"/>
            <a:ext cx="146693" cy="4498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4A3199-2D76-58C8-1F71-42EA85FFD785}"/>
              </a:ext>
            </a:extLst>
          </p:cNvPr>
          <p:cNvCxnSpPr/>
          <p:nvPr/>
        </p:nvCxnSpPr>
        <p:spPr>
          <a:xfrm flipH="1">
            <a:off x="4656121" y="1260526"/>
            <a:ext cx="146693" cy="4498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BF399E-B351-A08F-5B29-1CA51FC6BEE4}"/>
              </a:ext>
            </a:extLst>
          </p:cNvPr>
          <p:cNvCxnSpPr/>
          <p:nvPr/>
        </p:nvCxnSpPr>
        <p:spPr>
          <a:xfrm flipH="1">
            <a:off x="7480711" y="1274015"/>
            <a:ext cx="146693" cy="4498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24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9"/>
          <p:cNvSpPr/>
          <p:nvPr/>
        </p:nvSpPr>
        <p:spPr>
          <a:xfrm>
            <a:off x="1813719" y="1179274"/>
            <a:ext cx="8201659" cy="167863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933" name="Google Shape;561;p32">
            <a:extLst>
              <a:ext uri="{FF2B5EF4-FFF2-40B4-BE49-F238E27FC236}">
                <a16:creationId xmlns:a16="http://schemas.microsoft.com/office/drawing/2014/main" id="{D301631B-3930-4F65-A04A-04AF3610D3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90119" y="1305295"/>
            <a:ext cx="5846165" cy="743777"/>
          </a:xfrm>
          <a:prstGeom prst="rect">
            <a:avLst/>
          </a:prstGeom>
        </p:spPr>
        <p:txBody>
          <a:bodyPr spcFirstLastPara="1" wrap="square" lIns="121404" tIns="121404" rIns="121404" bIns="121404" anchor="ctr" anchorCtr="0">
            <a:spAutoFit/>
          </a:bodyPr>
          <a:lstStyle/>
          <a:p>
            <a:r>
              <a:rPr lang="en" sz="3600" b="1" i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Tiếng Việt</a:t>
            </a:r>
            <a:endParaRPr sz="3600" b="1" i="1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35" name="Google Shape;561;p32">
            <a:extLst>
              <a:ext uri="{FF2B5EF4-FFF2-40B4-BE49-F238E27FC236}">
                <a16:creationId xmlns:a16="http://schemas.microsoft.com/office/drawing/2014/main" id="{F17CDD3E-2DC8-41BC-9369-7DB9470A7345}"/>
              </a:ext>
            </a:extLst>
          </p:cNvPr>
          <p:cNvSpPr txBox="1">
            <a:spLocks/>
          </p:cNvSpPr>
          <p:nvPr/>
        </p:nvSpPr>
        <p:spPr>
          <a:xfrm>
            <a:off x="1636742" y="537887"/>
            <a:ext cx="10413573" cy="620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elius Unicase"/>
              <a:buNone/>
              <a:defRPr sz="4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3600" i="1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600" i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hai </a:t>
            </a:r>
            <a:r>
              <a:rPr lang="en-US" sz="3600" i="1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600" i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3600" i="1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3600" i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11 </a:t>
            </a:r>
            <a:r>
              <a:rPr lang="en-US" sz="3600" i="1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3600" i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2025</a:t>
            </a:r>
            <a:endParaRPr lang="pl-PL" sz="3600" i="1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Google Shape;561;p32">
            <a:extLst>
              <a:ext uri="{FF2B5EF4-FFF2-40B4-BE49-F238E27FC236}">
                <a16:creationId xmlns:a16="http://schemas.microsoft.com/office/drawing/2014/main" id="{751D1ECB-01C2-881D-9627-29FFDEF50392}"/>
              </a:ext>
            </a:extLst>
          </p:cNvPr>
          <p:cNvSpPr txBox="1">
            <a:spLocks/>
          </p:cNvSpPr>
          <p:nvPr/>
        </p:nvSpPr>
        <p:spPr>
          <a:xfrm>
            <a:off x="1127919" y="2018592"/>
            <a:ext cx="6233848" cy="799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04" tIns="121404" rIns="121404" bIns="121404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vi-VN" sz="36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Đọc:</a:t>
            </a:r>
          </a:p>
        </p:txBody>
      </p:sp>
      <p:pic>
        <p:nvPicPr>
          <p:cNvPr id="3" name="1">
            <a:extLst>
              <a:ext uri="{FF2B5EF4-FFF2-40B4-BE49-F238E27FC236}">
                <a16:creationId xmlns:a16="http://schemas.microsoft.com/office/drawing/2014/main" id="{E5174520-8A69-F461-D4BC-B5C3DDDC33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226954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13519" y="2121067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(1)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719" y="4266724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(2)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236485" y="2496234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3900518" y="493455"/>
            <a:ext cx="39369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 BẠN</a:t>
            </a:r>
            <a:endParaRPr lang="en-US" sz="36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7293" y="1043615"/>
            <a:ext cx="58498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xa xưa thuở nào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rừng xanh sâu thẳm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bạn sống bên nhau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và dê trắng.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80919" y="1243904"/>
            <a:ext cx="54442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đi tìm cỏ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 thang quên đường về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Dê trắng thương bạn quá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 khắp nẻo tìm bê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bây giờ dê trắng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 gọi hoài: “Bê! Bê!”.</a:t>
            </a:r>
          </a:p>
          <a:p>
            <a:pPr algn="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Hải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3668" y="3520706"/>
            <a:ext cx="5849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năm, trời hạn hán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Suối cạn, cỏ héo khô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 gì nuôi đôi bạn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 mưa đến bao giờ?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7452519" y="4954386"/>
            <a:ext cx="2420271" cy="173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62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13519" y="2121067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(1)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719" y="4266724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(2)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236485" y="2496234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3900518" y="493455"/>
            <a:ext cx="39369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 BẠN</a:t>
            </a:r>
            <a:endParaRPr lang="en-US" sz="36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7293" y="1043615"/>
            <a:ext cx="58498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xa xưa thuở nào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rừng xanh sâu thẳm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bạn sống bên nhau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và dê trắng.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80919" y="1243904"/>
            <a:ext cx="54442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đi tìm cỏ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 thang quên đường về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Dê trắng thương bạn quá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 khắp nẻo tìm bê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bây giờ dê trắng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 gọi hoài: “Bê! Bê!”.</a:t>
            </a:r>
          </a:p>
          <a:p>
            <a:pPr algn="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Hải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3668" y="3520706"/>
            <a:ext cx="5849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năm, trời hạn hán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Suối cạn, cỏ héo khô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 gì nuôi đôi bạn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 mưa đến bao giờ?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7452519" y="4954386"/>
            <a:ext cx="2420271" cy="1736141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166C05FD-A444-2B85-0D36-F152414A5175}"/>
              </a:ext>
            </a:extLst>
          </p:cNvPr>
          <p:cNvSpPr/>
          <p:nvPr/>
        </p:nvSpPr>
        <p:spPr>
          <a:xfrm>
            <a:off x="8519319" y="29686"/>
            <a:ext cx="3566644" cy="1147949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200" b="1" kern="1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kern="1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1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3200" b="1" kern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054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13519" y="2121067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(1)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719" y="4266724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(2)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236485" y="2496234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3900518" y="493455"/>
            <a:ext cx="39369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 BẠN</a:t>
            </a:r>
            <a:endParaRPr lang="en-US" sz="36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7293" y="1043615"/>
            <a:ext cx="58498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xa xưa thuở nào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rừng xanh sâu thẳm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bạn sống bên nhau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và dê trắng.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80919" y="1243904"/>
            <a:ext cx="54442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đi tìm cỏ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 thang quên đường về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Dê trắng thương bạn quá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 khắp nẻo tìm bê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bây giờ dê trắng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 gọi hoài: “Bê! Bê!”.</a:t>
            </a:r>
          </a:p>
          <a:p>
            <a:pPr algn="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Hải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3668" y="3520706"/>
            <a:ext cx="5849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năm, trời hạn hán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Suối cạn, cỏ héo khô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 gì nuôi đôi bạn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 mưa đến bao giờ?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7452519" y="4954386"/>
            <a:ext cx="2420271" cy="1736141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166C05FD-A444-2B85-0D36-F152414A5175}"/>
              </a:ext>
            </a:extLst>
          </p:cNvPr>
          <p:cNvSpPr/>
          <p:nvPr/>
        </p:nvSpPr>
        <p:spPr>
          <a:xfrm>
            <a:off x="8519319" y="29686"/>
            <a:ext cx="3566644" cy="1147949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 đọc</a:t>
            </a:r>
            <a:r>
              <a:rPr lang="en-US" sz="2400" b="1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nhóm</a:t>
            </a:r>
          </a:p>
        </p:txBody>
      </p:sp>
    </p:spTree>
    <p:extLst>
      <p:ext uri="{BB962C8B-B14F-4D97-AF65-F5344CB8AC3E}">
        <p14:creationId xmlns:p14="http://schemas.microsoft.com/office/powerpoint/2010/main" val="3239305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09"/>
          <a:stretch/>
        </p:blipFill>
        <p:spPr>
          <a:xfrm>
            <a:off x="9128919" y="4833911"/>
            <a:ext cx="3032919" cy="2024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" y="0"/>
            <a:ext cx="2423319" cy="12976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3900518" y="152400"/>
            <a:ext cx="39369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 BẠN</a:t>
            </a:r>
            <a:endParaRPr lang="en-US" sz="36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045" y="1294480"/>
            <a:ext cx="58498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xa xưa thuở nào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rừng xanh sâu thẳm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bạn sống bên nhau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và dê trắng.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5719" y="1294480"/>
            <a:ext cx="533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đi tìm cỏ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 thang quên đường về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Dê trắng thương bạn quá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 khắp nẻo tìm bê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bây giờ dê trắng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 gọi hoài: “Bê! Bê!”.</a:t>
            </a:r>
          </a:p>
          <a:p>
            <a:pPr algn="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Hải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045" y="3752438"/>
            <a:ext cx="5849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năm, trời hạn hán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Suối cạn, cỏ héo khô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 gì nuôi đôi bạn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 mưa đến bao giờ?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77345D15-AF82-0B36-463A-65CA7DEC2CB2}"/>
              </a:ext>
            </a:extLst>
          </p:cNvPr>
          <p:cNvSpPr/>
          <p:nvPr/>
        </p:nvSpPr>
        <p:spPr>
          <a:xfrm>
            <a:off x="8680144" y="0"/>
            <a:ext cx="3481694" cy="1297623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591" b="1" kern="1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591" b="1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 bài</a:t>
            </a:r>
            <a:endParaRPr lang="en-US" sz="3591" b="1" kern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2491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18"/>
          <p:cNvSpPr>
            <a:spLocks noChangeArrowheads="1" noChangeShapeType="1" noTextEdit="1"/>
          </p:cNvSpPr>
          <p:nvPr/>
        </p:nvSpPr>
        <p:spPr bwMode="auto">
          <a:xfrm>
            <a:off x="1813810" y="1847850"/>
            <a:ext cx="8499423" cy="39233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00080"/>
                    </a:gs>
                    <a:gs pos="100000">
                      <a:srgbClr val="4F81BD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kern="1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00080"/>
                    </a:gs>
                    <a:gs pos="100000">
                      <a:srgbClr val="4F81BD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CHÚC</a:t>
            </a:r>
            <a:r>
              <a:rPr lang="en-US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00080"/>
                    </a:gs>
                    <a:gs pos="100000">
                      <a:srgbClr val="4F81BD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kern="1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00080"/>
                    </a:gs>
                    <a:gs pos="100000">
                      <a:srgbClr val="4F81BD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QUÝ</a:t>
            </a:r>
            <a:r>
              <a:rPr lang="en-US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00080"/>
                    </a:gs>
                    <a:gs pos="100000">
                      <a:srgbClr val="4F81BD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kern="1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00080"/>
                    </a:gs>
                    <a:gs pos="100000">
                      <a:srgbClr val="4F81BD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THẦY</a:t>
            </a:r>
            <a:r>
              <a:rPr lang="en-US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00080"/>
                    </a:gs>
                    <a:gs pos="100000">
                      <a:srgbClr val="4F81BD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kern="1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00080"/>
                    </a:gs>
                    <a:gs pos="100000">
                      <a:srgbClr val="4F81BD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CÔ</a:t>
            </a:r>
            <a:endParaRPr lang="en-US" kern="10">
              <a:ln w="9525">
                <a:solidFill>
                  <a:srgbClr val="FF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800080"/>
                  </a:gs>
                  <a:gs pos="100000">
                    <a:srgbClr val="4F81BD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algn="ctr"/>
            <a:r>
              <a:rPr lang="en-US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00080"/>
                    </a:gs>
                    <a:gs pos="100000">
                      <a:srgbClr val="4F81BD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CÙNG CÁC EM SỨC KHOẺ!</a:t>
            </a:r>
          </a:p>
        </p:txBody>
      </p:sp>
      <p:pic>
        <p:nvPicPr>
          <p:cNvPr id="12291" name="Picture 19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119" y="4038600"/>
            <a:ext cx="152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0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319" y="4114800"/>
            <a:ext cx="1524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1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57" y="2590800"/>
            <a:ext cx="152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870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13519" y="2121067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(1)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719" y="4266724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(2)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236485" y="2496234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3900518" y="493455"/>
            <a:ext cx="39369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 BẠN</a:t>
            </a:r>
            <a:endParaRPr lang="en-US" sz="36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7293" y="1043615"/>
            <a:ext cx="58498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xa xưa thuở nào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rừng xanh sâu thẳm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bạn sống bên nhau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và dê trắng.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80919" y="1243904"/>
            <a:ext cx="54442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đi tìm cỏ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 thang quên đường về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Dê trắng thương bạn quá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 khắp nẻo tìm bê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bây giờ dê trắng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 gọi hoài: “Bê! Bê!”.</a:t>
            </a:r>
          </a:p>
          <a:p>
            <a:pPr algn="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Hải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3668" y="3520706"/>
            <a:ext cx="5849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năm trời hạn hán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Suối cạn, cỏ héo khô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 gì nuôi đôi bạn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 mưa đến bao giờ?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7452519" y="4954386"/>
            <a:ext cx="2420271" cy="1736141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166C05FD-A444-2B85-0D36-F152414A5175}"/>
              </a:ext>
            </a:extLst>
          </p:cNvPr>
          <p:cNvSpPr/>
          <p:nvPr/>
        </p:nvSpPr>
        <p:spPr>
          <a:xfrm>
            <a:off x="8519319" y="29686"/>
            <a:ext cx="3566644" cy="1147949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200" b="1" kern="1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kern="1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1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3200" b="1" kern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7873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13519" y="2121067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(1)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719" y="4266724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(2)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236485" y="2496234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(3)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1E3D26-0FBF-489D-9BF9-77F94C02DE90}"/>
              </a:ext>
            </a:extLst>
          </p:cNvPr>
          <p:cNvSpPr txBox="1"/>
          <p:nvPr/>
        </p:nvSpPr>
        <p:spPr>
          <a:xfrm>
            <a:off x="3900518" y="493455"/>
            <a:ext cx="39369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 BẠN</a:t>
            </a:r>
            <a:endParaRPr lang="en-US" sz="36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7293" y="1043615"/>
            <a:ext cx="58498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xa xưa thuở nào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rừng xanh sâu thẳm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bạn sống bên nhau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và dê trắng.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80919" y="1243904"/>
            <a:ext cx="54442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đi tìm cỏ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 thang quên đường về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Dê trắng thương bạn quá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 khắp nẻo tìm bê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bây giờ dê trắng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 gọi hoài: “Bê! Bê!”.</a:t>
            </a:r>
          </a:p>
          <a:p>
            <a:pPr algn="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Hải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3668" y="3520706"/>
            <a:ext cx="5849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năm, trời hạn hán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Suối cạn, cỏ héo khô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 gì nuôi đôi bạn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 mưa đến bao giờ?</a:t>
            </a:r>
          </a:p>
          <a:p>
            <a:pPr algn="just"/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7452519" y="4954386"/>
            <a:ext cx="2420271" cy="1736141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166C05FD-A444-2B85-0D36-F152414A5175}"/>
              </a:ext>
            </a:extLst>
          </p:cNvPr>
          <p:cNvSpPr/>
          <p:nvPr/>
        </p:nvSpPr>
        <p:spPr>
          <a:xfrm>
            <a:off x="8519319" y="29686"/>
            <a:ext cx="3566644" cy="1147949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200" b="1" kern="12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kern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 toàn bài</a:t>
            </a:r>
            <a:endParaRPr lang="en-US" sz="3200" b="1" kern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7352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19" y="725758"/>
            <a:ext cx="5029200" cy="3422236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 flipH="1">
            <a:off x="6080919" y="5557800"/>
            <a:ext cx="5491928" cy="614400"/>
          </a:xfrm>
        </p:spPr>
        <p:txBody>
          <a:bodyPr/>
          <a:lstStyle/>
          <a:p>
            <a:pPr algn="ctr"/>
            <a:r>
              <a:rPr lang="en-US" sz="66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1242168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46919" y="298650"/>
            <a:ext cx="10744200" cy="1301550"/>
            <a:chOff x="294783" y="915918"/>
            <a:chExt cx="10744200" cy="1301550"/>
          </a:xfrm>
        </p:grpSpPr>
        <p:grpSp>
          <p:nvGrpSpPr>
            <p:cNvPr id="4" name="Group 3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978050" y="1017139"/>
              <a:ext cx="100609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 chuyện được kể trong bài thơ diễn ra khi nào? Ở đâu?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185319" y="1905000"/>
            <a:ext cx="58498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xa xưa thuở nào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rừng xanh sâu thẳm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bạn sống bên nhau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và dễ trắng.</a:t>
            </a:r>
          </a:p>
          <a:p>
            <a:pPr algn="just"/>
            <a:endParaRPr lang="en-US" sz="36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6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335143" y="2484620"/>
            <a:ext cx="17005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297454" y="3048000"/>
            <a:ext cx="4952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1"/>
          <p:cNvSpPr txBox="1"/>
          <p:nvPr/>
        </p:nvSpPr>
        <p:spPr>
          <a:xfrm>
            <a:off x="1519113" y="4721155"/>
            <a:ext cx="9603690" cy="1200329"/>
          </a:xfrm>
          <a:prstGeom prst="rect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chuyện được kể trong bài thơ diễn ra từ thuở xa xưa, trong rừng xanh sâu thẳm. </a:t>
            </a:r>
          </a:p>
        </p:txBody>
      </p:sp>
    </p:spTree>
    <p:extLst>
      <p:ext uri="{BB962C8B-B14F-4D97-AF65-F5344CB8AC3E}">
        <p14:creationId xmlns:p14="http://schemas.microsoft.com/office/powerpoint/2010/main" val="327908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88988" y="579568"/>
            <a:ext cx="10896600" cy="1198638"/>
            <a:chOff x="294783" y="915918"/>
            <a:chExt cx="10896600" cy="1198638"/>
          </a:xfrm>
        </p:grpSpPr>
        <p:grpSp>
          <p:nvGrpSpPr>
            <p:cNvPr id="4" name="Group 3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978050" y="1037338"/>
              <a:ext cx="1021333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Chuyện gì xảy ra khiến bê vàng phải lang thang đi tìm cỏ?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3794919" y="1676400"/>
            <a:ext cx="52868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năm trời hạn hán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Suối cạn, cỏ héo khô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 gì nuôi đôi bạn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 mưa đến bao giờ?</a:t>
            </a:r>
            <a:endParaRPr lang="en-US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874899" y="2284750"/>
            <a:ext cx="4092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70996" y="2830562"/>
            <a:ext cx="37207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1"/>
          <p:cNvSpPr txBox="1"/>
          <p:nvPr/>
        </p:nvSpPr>
        <p:spPr>
          <a:xfrm>
            <a:off x="1506614" y="4570274"/>
            <a:ext cx="9603690" cy="1754326"/>
          </a:xfrm>
          <a:prstGeom prst="rect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năm trời hạn hán, suối cạn, cỏ héo khô, bê vàng không chờ được mưa để có cỏ ăn nên đã lang thang đi tìm cỏ.</a:t>
            </a:r>
          </a:p>
        </p:txBody>
      </p:sp>
    </p:spTree>
    <p:extLst>
      <p:ext uri="{BB962C8B-B14F-4D97-AF65-F5344CB8AC3E}">
        <p14:creationId xmlns:p14="http://schemas.microsoft.com/office/powerpoint/2010/main" val="190403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EA787C-999D-2E43-02F7-F979EFDD5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82"/>
            <a:ext cx="12161837" cy="68667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505" y="2516864"/>
            <a:ext cx="6080919" cy="3601044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45941" y="540564"/>
            <a:ext cx="608092" cy="608092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0287" y="8484"/>
            <a:ext cx="7297103" cy="2508380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91" b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</a:t>
            </a:r>
            <a:r>
              <a:rPr lang="en-US" sz="3791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động: </a:t>
            </a:r>
          </a:p>
          <a:p>
            <a:pPr lvl="0" algn="ctr"/>
            <a:r>
              <a:rPr lang="en-US" sz="2394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045" y="2592873"/>
            <a:ext cx="2351657" cy="2413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46919" y="423047"/>
            <a:ext cx="11661908" cy="766576"/>
            <a:chOff x="294783" y="915918"/>
            <a:chExt cx="11661908" cy="766576"/>
          </a:xfrm>
        </p:grpSpPr>
        <p:grpSp>
          <p:nvGrpSpPr>
            <p:cNvPr id="4" name="Group 3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978050" y="1036163"/>
              <a:ext cx="10978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Khi bê vàng quên đường về, dê trắng đã làm gì?</a:t>
              </a:r>
            </a:p>
          </p:txBody>
        </p:sp>
      </p:grpSp>
      <p:sp>
        <p:nvSpPr>
          <p:cNvPr id="14" name="1"/>
          <p:cNvSpPr txBox="1"/>
          <p:nvPr/>
        </p:nvSpPr>
        <p:spPr>
          <a:xfrm>
            <a:off x="1521086" y="5057454"/>
            <a:ext cx="9603690" cy="1200329"/>
          </a:xfrm>
          <a:prstGeom prst="rect">
            <a:avLst/>
          </a:prstGeom>
          <a:solidFill>
            <a:srgbClr val="FFE285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6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bê vàng quên đường về, dê trắng chạy khắp nẻo tìm bê và gọi bê.</a:t>
            </a:r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91149" y="1351065"/>
            <a:ext cx="48346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đi tìm cỏ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 thang quên đường về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Dê trắng thương bạn quá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 khắp nẻo tìm bê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bây giờ dê trắng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 gọi hoài: “Bê! Bê!”.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032217" y="3352800"/>
            <a:ext cx="37207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91149" y="4343400"/>
            <a:ext cx="37207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05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969" y="607509"/>
            <a:ext cx="11661908" cy="766576"/>
            <a:chOff x="294783" y="915918"/>
            <a:chExt cx="11661908" cy="766576"/>
          </a:xfrm>
        </p:grpSpPr>
        <p:grpSp>
          <p:nvGrpSpPr>
            <p:cNvPr id="4" name="Group 3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978050" y="1036163"/>
              <a:ext cx="10978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Nêu cảm nghỉ của em về bê vàng và dê trắng.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09"/>
          <a:stretch/>
        </p:blipFill>
        <p:spPr>
          <a:xfrm>
            <a:off x="6114806" y="2479113"/>
            <a:ext cx="6019804" cy="43439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9045"/>
            <a:ext cx="607992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1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t="33160" r="89898" b="54167"/>
          <a:stretch/>
        </p:blipFill>
        <p:spPr bwMode="auto">
          <a:xfrm>
            <a:off x="43258" y="292164"/>
            <a:ext cx="1028700" cy="92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21650" y="292164"/>
            <a:ext cx="10750470" cy="1255691"/>
            <a:chOff x="292250" y="915918"/>
            <a:chExt cx="10750470" cy="1255691"/>
          </a:xfrm>
        </p:grpSpPr>
        <p:grpSp>
          <p:nvGrpSpPr>
            <p:cNvPr id="4" name="Group 3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995274" y="971280"/>
              <a:ext cx="100474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 từ ngữ thể hiện tâm trạng của dê trắng khi không thấy bạn trở về.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794919" y="1981200"/>
            <a:ext cx="5486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 vàng đi tìm cỏ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 thang quên đường về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Dê trắng thương bạn quá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 khắp nẻo tìm bê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bây giờ dê trắng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 gọi hoài: “Bê! Bê!”.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554702" y="3458730"/>
            <a:ext cx="11614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90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98693" y="344565"/>
            <a:ext cx="10720149" cy="1323439"/>
            <a:chOff x="292250" y="774180"/>
            <a:chExt cx="10720149" cy="1323439"/>
          </a:xfrm>
        </p:grpSpPr>
        <p:grpSp>
          <p:nvGrpSpPr>
            <p:cNvPr id="4" name="Group 3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964953" y="774180"/>
              <a:ext cx="100474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Đóng vai một người bạn trong rừng, nói lời an ủi dê trắng.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6" r="40963"/>
          <a:stretch/>
        </p:blipFill>
        <p:spPr>
          <a:xfrm>
            <a:off x="1727684" y="2439158"/>
            <a:ext cx="6262420" cy="434964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163790" y="2936822"/>
            <a:ext cx="3585373" cy="3762287"/>
            <a:chOff x="8163790" y="2936822"/>
            <a:chExt cx="3585373" cy="37622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06" b="8514"/>
            <a:stretch/>
          </p:blipFill>
          <p:spPr>
            <a:xfrm>
              <a:off x="8163790" y="2936822"/>
              <a:ext cx="3585373" cy="376228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807789" y="3409384"/>
              <a:ext cx="457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227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8583628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3769" y="3640524"/>
            <a:ext cx="7481455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bg1"/>
                </a:solidFill>
                <a:latin typeface="Arial Rounded MT Bold" pitchFamily="34" charset="0"/>
                <a:ea typeface="Tahoma" panose="020B0604030504040204" pitchFamily="34" charset="0"/>
                <a:cs typeface="Tahoma" panose="020B0604030504040204" pitchFamily="34" charset="0"/>
              </a:rPr>
              <a:t> 			2</a:t>
            </a:r>
            <a:endParaRPr lang="vi-VN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71279" y="5229703"/>
            <a:ext cx="7481455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bg1"/>
                </a:solidFill>
                <a:latin typeface="Arial Rounded MT Bold" pitchFamily="34" charset="0"/>
                <a:ea typeface="Tahoma" panose="020B0604030504040204" pitchFamily="34" charset="0"/>
                <a:cs typeface="Tahoma" panose="020B0604030504040204" pitchFamily="34" charset="0"/>
              </a:rPr>
              <a:t> 			3</a:t>
            </a:r>
            <a:endParaRPr lang="en-US" sz="4400" dirty="0">
              <a:solidFill>
                <a:schemeClr val="bg1"/>
              </a:solidFill>
              <a:latin typeface="Arial Rounded MT Bold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888" y="3862445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19" y="5486400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2383769" y="2075116"/>
            <a:ext cx="7481455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bg1"/>
                </a:solidFill>
                <a:latin typeface="Arial Rounded MT Bold" pitchFamily="34" charset="0"/>
                <a:ea typeface="Tahoma" panose="020B0604030504040204" pitchFamily="34" charset="0"/>
                <a:cs typeface="Tahoma" panose="020B0604030504040204" pitchFamily="34" charset="0"/>
              </a:rPr>
              <a:t> 			1</a:t>
            </a:r>
            <a:endParaRPr lang="en-US" sz="4400" dirty="0">
              <a:solidFill>
                <a:schemeClr val="bg1"/>
              </a:solidFill>
              <a:latin typeface="Arial Rounded MT Bold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19" y="2304103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133098" y="685800"/>
            <a:ext cx="9957816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mấy loài vật được nhắc đến trong bài thơ?</a:t>
            </a:r>
            <a:endParaRPr lang="en-US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chuồ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90" y="1905000"/>
            <a:ext cx="1554618" cy="1576557"/>
          </a:xfrm>
          <a:prstGeom prst="rect">
            <a:avLst/>
          </a:prstGeom>
        </p:spPr>
      </p:pic>
      <p:pic>
        <p:nvPicPr>
          <p:cNvPr id="3074" name="chuột" descr="Funny Animal - TV Trop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206" y="4894928"/>
            <a:ext cx="990600" cy="164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sóc" descr="Squirrel Animal Cartoon Transparent PNG &amp;amp; SVG Vecto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19" y="3231630"/>
            <a:ext cx="1665459" cy="166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62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696707" y="1983428"/>
            <a:ext cx="8651412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Tình cảm bạn bè</a:t>
            </a:r>
          </a:p>
        </p:txBody>
      </p:sp>
      <p:sp>
        <p:nvSpPr>
          <p:cNvPr id="2" name="Rectangle 1"/>
          <p:cNvSpPr/>
          <p:nvPr/>
        </p:nvSpPr>
        <p:spPr>
          <a:xfrm>
            <a:off x="1696707" y="5479015"/>
            <a:ext cx="8651412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Tình cảm thầy trò</a:t>
            </a:r>
            <a:endParaRPr lang="vi-VN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6707" y="3731427"/>
            <a:ext cx="8651412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Tình cảm người thân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343" y="4116500"/>
            <a:ext cx="650721" cy="5847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086463" y="46220"/>
            <a:ext cx="9957816" cy="14771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chuyện ca ngợi tình cảm nào </a:t>
            </a:r>
          </a:p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đây?</a:t>
            </a:r>
            <a:endParaRPr lang="en-US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chuột" descr="Funny Animal - TV Trop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877" y="1769013"/>
            <a:ext cx="1062425" cy="164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sóc" descr="Squirrel Animal Cartoon Transparent PNG &amp;amp; SVG Vect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85" y="5003633"/>
            <a:ext cx="1786215" cy="166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343" y="2371270"/>
            <a:ext cx="643098" cy="5880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4098" name="sư tủ" descr="Lion Animal Cartoon - Free image on Pixab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19" y="3554430"/>
            <a:ext cx="1497739" cy="149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977" y="5836362"/>
            <a:ext cx="650721" cy="5847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7314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3734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3734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33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696707" y="1752600"/>
            <a:ext cx="8651412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		yêu thương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6707" y="5248187"/>
            <a:ext cx="8651412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		quý mến</a:t>
            </a:r>
            <a:endParaRPr lang="vi-VN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6707" y="3500599"/>
            <a:ext cx="8651412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		đi tìm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719" y="5614276"/>
            <a:ext cx="643098" cy="5880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343" y="3885672"/>
            <a:ext cx="650721" cy="5847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900569" y="609600"/>
            <a:ext cx="10227182" cy="14771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từ ngữ nào nói về tình cảm bạn bè?</a:t>
            </a:r>
            <a:endParaRPr lang="en-US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chuộ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19" y="1736917"/>
            <a:ext cx="1766159" cy="137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sóc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949" l="9653" r="96139">
                        <a14:foregroundMark x1="75290" y1="25641" x2="54826" y2="40000"/>
                        <a14:foregroundMark x1="70270" y1="6667" x2="67568" y2="18974"/>
                        <a14:foregroundMark x1="58301" y1="9744" x2="58301" y2="29744"/>
                        <a14:foregroundMark x1="75290" y1="6667" x2="75290" y2="4103"/>
                        <a14:foregroundMark x1="62548" y1="70256" x2="53282" y2="9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19" y="5129939"/>
            <a:ext cx="1786215" cy="134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343" y="2140442"/>
            <a:ext cx="643098" cy="5880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4098" name="sư tủ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3795" y="3329655"/>
            <a:ext cx="1577005" cy="170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93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33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164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B68951-E9C2-35AB-ECDC-0A23ECBB7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76885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255" y="3855671"/>
            <a:ext cx="1643381" cy="1767267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6" y="4161731"/>
            <a:ext cx="1500039" cy="182427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42" y="1756748"/>
            <a:ext cx="3022918" cy="2132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83997" y="4138245"/>
            <a:ext cx="1438522" cy="2356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016" y="3996183"/>
            <a:ext cx="1418329" cy="2316605"/>
          </a:xfrm>
          <a:prstGeom prst="rect">
            <a:avLst/>
          </a:prstGeom>
        </p:spPr>
      </p:pic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72253" y="1715532"/>
            <a:ext cx="608092" cy="608092"/>
          </a:xfrm>
          <a:prstGeom prst="rect">
            <a:avLst/>
          </a:prstGeom>
        </p:spPr>
      </p:pic>
      <p:sp>
        <p:nvSpPr>
          <p:cNvPr id="13" name="Flowchart: Connector 12">
            <a:hlinkClick r:id="rId16" action="ppaction://hlinksldjump"/>
            <a:extLst>
              <a:ext uri="{FF2B5EF4-FFF2-40B4-BE49-F238E27FC236}">
                <a16:creationId xmlns:a16="http://schemas.microsoft.com/office/drawing/2014/main" id="{730146F5-15BD-45C5-80A7-D24AFC53760D}"/>
              </a:ext>
            </a:extLst>
          </p:cNvPr>
          <p:cNvSpPr/>
          <p:nvPr/>
        </p:nvSpPr>
        <p:spPr>
          <a:xfrm>
            <a:off x="5583997" y="6312788"/>
            <a:ext cx="532080" cy="456069"/>
          </a:xfrm>
          <a:prstGeom prst="flowChartConnector">
            <a:avLst/>
          </a:prstGeom>
          <a:solidFill>
            <a:srgbClr val="D60093"/>
          </a:solidFill>
          <a:ln>
            <a:solidFill>
              <a:srgbClr val="E20C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Pentagon 3">
            <a:hlinkClick r:id="rId17" action="ppaction://hlinksldjump"/>
            <a:extLst>
              <a:ext uri="{FF2B5EF4-FFF2-40B4-BE49-F238E27FC236}">
                <a16:creationId xmlns:a16="http://schemas.microsoft.com/office/drawing/2014/main" id="{B4DED48D-CCD3-4B52-8907-C067230B92D3}"/>
              </a:ext>
            </a:extLst>
          </p:cNvPr>
          <p:cNvSpPr/>
          <p:nvPr/>
        </p:nvSpPr>
        <p:spPr>
          <a:xfrm>
            <a:off x="11325712" y="6312788"/>
            <a:ext cx="836126" cy="456069"/>
          </a:xfrm>
          <a:prstGeom prst="homePlat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17E33F-6E13-C688-65CB-41341B832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7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69840" y="793900"/>
            <a:ext cx="4923744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1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01037" y="1583692"/>
            <a:ext cx="5608778" cy="99158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đồng hồ</a:t>
            </a:r>
            <a:endParaRPr lang="vi-VN" sz="3192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37" y="1581609"/>
            <a:ext cx="648816" cy="5701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473" y="2770025"/>
            <a:ext cx="648027" cy="5694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877" y="1581609"/>
            <a:ext cx="648027" cy="518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727" y="2736620"/>
            <a:ext cx="648027" cy="56947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64161" y="228563"/>
            <a:ext cx="10717619" cy="107211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nằm ở trong nhà, Nhìn lên mặt nó biết ngay giờ nào - Là cái gì?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336" y="2310370"/>
            <a:ext cx="4763165" cy="3381847"/>
          </a:xfrm>
        </p:spPr>
      </p:pic>
      <p:sp>
        <p:nvSpPr>
          <p:cNvPr id="23" name="Arrow: Right 13">
            <a:hlinkClick r:id="rId10" action="ppaction://hlinksldjump"/>
            <a:extLst>
              <a:ext uri="{FF2B5EF4-FFF2-40B4-BE49-F238E27FC236}">
                <a16:creationId xmlns:a16="http://schemas.microsoft.com/office/drawing/2014/main" id="{164EB6EF-1676-4153-8124-22FABAC3B73E}"/>
              </a:ext>
            </a:extLst>
          </p:cNvPr>
          <p:cNvSpPr/>
          <p:nvPr/>
        </p:nvSpPr>
        <p:spPr>
          <a:xfrm rot="10605222" flipH="1">
            <a:off x="11093831" y="6011734"/>
            <a:ext cx="995173" cy="599640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4161" y="2788927"/>
            <a:ext cx="4893440" cy="8681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192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192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cái </a:t>
            </a:r>
            <a:r>
              <a: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 tính</a:t>
            </a:r>
            <a:endParaRPr lang="vi-VN" sz="3192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49936" y="2757350"/>
            <a:ext cx="5559878" cy="8996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quạt</a:t>
            </a:r>
            <a:endParaRPr lang="vi-VN" sz="3192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4161" y="1607080"/>
            <a:ext cx="4916131" cy="9681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tivi</a:t>
            </a:r>
            <a:endParaRPr lang="vi-VN" sz="3192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1" grpId="0" bldLvl="0" animBg="1"/>
      <p:bldP spid="12" grpId="0" bldLvl="0" animBg="1"/>
      <p:bldP spid="13" grpId="0" bldLvl="0" animBg="1"/>
      <p:bldP spid="1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366FE-C9DA-B699-4BBC-D2199928B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151"/>
            <a:ext cx="12161838" cy="6837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2873474"/>
            <a:ext cx="2204333" cy="2817073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67718" y="4183819"/>
            <a:ext cx="1422781" cy="183530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17" y="4108890"/>
            <a:ext cx="1343618" cy="1966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84678" y="3914245"/>
            <a:ext cx="1210488" cy="249031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959" y="1825625"/>
            <a:ext cx="4539919" cy="435133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864" y="4889005"/>
            <a:ext cx="2000856" cy="2000856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274" y="634175"/>
            <a:ext cx="2086410" cy="199974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2052" y="926889"/>
            <a:ext cx="1422781" cy="1835308"/>
          </a:xfrm>
          <a:prstGeom prst="rect">
            <a:avLst/>
          </a:prstGeom>
        </p:spPr>
      </p:pic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21953" y="566412"/>
            <a:ext cx="608092" cy="608092"/>
          </a:xfrm>
          <a:prstGeom prst="rect">
            <a:avLst/>
          </a:prstGeom>
        </p:spPr>
      </p:pic>
      <p:sp>
        <p:nvSpPr>
          <p:cNvPr id="15" name="Right Arrow 2">
            <a:hlinkClick r:id="rId21" action="ppaction://hlinksldjump"/>
            <a:extLst>
              <a:ext uri="{FF2B5EF4-FFF2-40B4-BE49-F238E27FC236}">
                <a16:creationId xmlns:a16="http://schemas.microsoft.com/office/drawing/2014/main" id="{96DA703F-DAFF-4B20-A8E2-901D4DBA026B}"/>
              </a:ext>
            </a:extLst>
          </p:cNvPr>
          <p:cNvSpPr/>
          <p:nvPr/>
        </p:nvSpPr>
        <p:spPr>
          <a:xfrm>
            <a:off x="11021665" y="6075557"/>
            <a:ext cx="990404" cy="621938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6" name="Flowchart: Connector 15">
            <a:hlinkClick r:id="rId21" action="ppaction://hlinksldjump"/>
            <a:extLst>
              <a:ext uri="{FF2B5EF4-FFF2-40B4-BE49-F238E27FC236}">
                <a16:creationId xmlns:a16="http://schemas.microsoft.com/office/drawing/2014/main" id="{79BB6401-72A9-49E6-A6B4-AB0EE5A7E63A}"/>
              </a:ext>
            </a:extLst>
          </p:cNvPr>
          <p:cNvSpPr/>
          <p:nvPr/>
        </p:nvSpPr>
        <p:spPr>
          <a:xfrm>
            <a:off x="2706579" y="6042166"/>
            <a:ext cx="409892" cy="362396"/>
          </a:xfrm>
          <a:prstGeom prst="flowChartConnector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2" b="1" dirty="0">
                <a:solidFill>
                  <a:prstClr val="white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6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0173" y="1376689"/>
            <a:ext cx="4233816" cy="102987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cây đỗ</a:t>
            </a:r>
            <a:endParaRPr lang="vi-VN" sz="3192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8955" y="1376689"/>
            <a:ext cx="5092768" cy="102987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bó đũa</a:t>
            </a:r>
            <a:endParaRPr lang="vi-VN" sz="3192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8955" y="3011792"/>
            <a:ext cx="5092768" cy="10002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đỗ con</a:t>
            </a:r>
            <a:endParaRPr lang="vi-VN" sz="3192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0173" y="2983443"/>
            <a:ext cx="4248778" cy="10920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đỗ</a:t>
            </a:r>
            <a:endParaRPr lang="vi-VN" sz="3192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53" y="1637654"/>
            <a:ext cx="602797" cy="7063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814" y="3336167"/>
            <a:ext cx="601909" cy="6420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13" y="2983445"/>
            <a:ext cx="602064" cy="7054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37" y="1362868"/>
            <a:ext cx="548085" cy="642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1864" y="1376690"/>
            <a:ext cx="6388573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319" y="3769357"/>
            <a:ext cx="7386343" cy="2956926"/>
          </a:xfrm>
        </p:spPr>
      </p:pic>
      <p:sp>
        <p:nvSpPr>
          <p:cNvPr id="16" name="Rounded Rectangle 15"/>
          <p:cNvSpPr/>
          <p:nvPr/>
        </p:nvSpPr>
        <p:spPr>
          <a:xfrm>
            <a:off x="2267116" y="175682"/>
            <a:ext cx="7619054" cy="10436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9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hình ảnh của câu chuyện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7319" y="4248455"/>
            <a:ext cx="3322335" cy="2610994"/>
          </a:xfrm>
          <a:prstGeom prst="rect">
            <a:avLst/>
          </a:prstGeom>
        </p:spPr>
      </p:pic>
      <p:sp>
        <p:nvSpPr>
          <p:cNvPr id="17" name="Arrow: Right 16">
            <a:hlinkClick r:id="rId10" action="ppaction://hlinksldjump"/>
            <a:extLst>
              <a:ext uri="{FF2B5EF4-FFF2-40B4-BE49-F238E27FC236}">
                <a16:creationId xmlns:a16="http://schemas.microsoft.com/office/drawing/2014/main" id="{3E54792B-C4F0-4831-8417-48F3D42F2935}"/>
              </a:ext>
            </a:extLst>
          </p:cNvPr>
          <p:cNvSpPr/>
          <p:nvPr/>
        </p:nvSpPr>
        <p:spPr>
          <a:xfrm rot="10605222" flipH="1">
            <a:off x="11168659" y="6012495"/>
            <a:ext cx="973886" cy="708996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B460BB-432A-F26D-3AD7-BF56DC0BD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" y="0"/>
            <a:ext cx="1207826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09" y="3598284"/>
            <a:ext cx="2075621" cy="2584998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2121" y="5082250"/>
            <a:ext cx="1643381" cy="1767267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44" y="3961082"/>
            <a:ext cx="1500039" cy="21956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52598" y="4113105"/>
            <a:ext cx="993350" cy="20436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63087" y="4890780"/>
            <a:ext cx="1635359" cy="8247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01" y="3324338"/>
            <a:ext cx="4232458" cy="1862281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197390" y="2375429"/>
            <a:ext cx="914171" cy="195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368207" y="844609"/>
            <a:ext cx="608092" cy="608092"/>
          </a:xfrm>
          <a:prstGeom prst="rect">
            <a:avLst/>
          </a:prstGeom>
        </p:spPr>
      </p:pic>
      <p:sp>
        <p:nvSpPr>
          <p:cNvPr id="14" name="Right Arrow 1">
            <a:hlinkClick r:id="rId21" action="ppaction://hlinksldjump"/>
            <a:extLst>
              <a:ext uri="{FF2B5EF4-FFF2-40B4-BE49-F238E27FC236}">
                <a16:creationId xmlns:a16="http://schemas.microsoft.com/office/drawing/2014/main" id="{68DAE9B1-6235-4BDF-B926-3EB5822EA9B9}"/>
              </a:ext>
            </a:extLst>
          </p:cNvPr>
          <p:cNvSpPr/>
          <p:nvPr/>
        </p:nvSpPr>
        <p:spPr>
          <a:xfrm>
            <a:off x="11325711" y="6149798"/>
            <a:ext cx="762148" cy="590225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>
              <a:solidFill>
                <a:prstClr val="white"/>
              </a:solidFill>
            </a:endParaRPr>
          </a:p>
        </p:txBody>
      </p:sp>
      <p:sp>
        <p:nvSpPr>
          <p:cNvPr id="15" name="Oval 14">
            <a:hlinkClick r:id="rId22" action="ppaction://hlinksldjump"/>
            <a:extLst>
              <a:ext uri="{FF2B5EF4-FFF2-40B4-BE49-F238E27FC236}">
                <a16:creationId xmlns:a16="http://schemas.microsoft.com/office/drawing/2014/main" id="{AB5C9C96-7A84-4792-9DEC-796C72663B3B}"/>
              </a:ext>
            </a:extLst>
          </p:cNvPr>
          <p:cNvSpPr/>
          <p:nvPr/>
        </p:nvSpPr>
        <p:spPr>
          <a:xfrm>
            <a:off x="2138735" y="2782903"/>
            <a:ext cx="616864" cy="684103"/>
          </a:xfrm>
          <a:prstGeom prst="ellips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89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E33DFF-5F37-949F-66CA-EEBB7CC45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6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2345</TotalTime>
  <Words>1978</Words>
  <Application>Microsoft Office PowerPoint</Application>
  <PresentationFormat>Tùy chỉnh</PresentationFormat>
  <Paragraphs>381</Paragraphs>
  <Slides>48</Slides>
  <Notes>32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48</vt:i4>
      </vt:variant>
    </vt:vector>
  </HeadingPairs>
  <TitlesOfParts>
    <vt:vector size="60" baseType="lpstr">
      <vt:lpstr>Arial</vt:lpstr>
      <vt:lpstr>Arial Rounded MT Bold</vt:lpstr>
      <vt:lpstr>Arial-Rounded</vt:lpstr>
      <vt:lpstr>Calibri</vt:lpstr>
      <vt:lpstr>Calibri Light</vt:lpstr>
      <vt:lpstr>Elephant</vt:lpstr>
      <vt:lpstr>Microsoft New Tai Lue</vt:lpstr>
      <vt:lpstr>Quicksand</vt:lpstr>
      <vt:lpstr>Tahoma</vt:lpstr>
      <vt:lpstr>Times New Roman</vt:lpstr>
      <vt:lpstr>UTM Avo</vt:lpstr>
      <vt:lpstr>Office Theme</vt:lpstr>
      <vt:lpstr>Bản trình bày PowerPoint</vt:lpstr>
      <vt:lpstr>Bản trình bày PowerPoint</vt:lpstr>
      <vt:lpstr>Tiếng Việt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Tiếng Việt</vt:lpstr>
      <vt:lpstr>Bản trình bày PowerPoint</vt:lpstr>
      <vt:lpstr>Bản trình bày PowerPoint</vt:lpstr>
      <vt:lpstr>Bản trình bày PowerPoint</vt:lpstr>
      <vt:lpstr>Tiếng Việt</vt:lpstr>
      <vt:lpstr>Bản trình bày PowerPoint</vt:lpstr>
      <vt:lpstr>Hướng dẫn đọc bài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 Chi</dc:creator>
  <cp:lastModifiedBy>Phạm Khánh</cp:lastModifiedBy>
  <cp:revision>314</cp:revision>
  <dcterms:created xsi:type="dcterms:W3CDTF">2020-04-19T07:30:11Z</dcterms:created>
  <dcterms:modified xsi:type="dcterms:W3CDTF">2026-01-05T12:20:29Z</dcterms:modified>
</cp:coreProperties>
</file>