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Lst>
  <p:notesMasterIdLst>
    <p:notesMasterId r:id="rId38"/>
  </p:notesMasterIdLst>
  <p:sldIdLst>
    <p:sldId id="259" r:id="rId5"/>
    <p:sldId id="309" r:id="rId6"/>
    <p:sldId id="310" r:id="rId7"/>
    <p:sldId id="311" r:id="rId8"/>
    <p:sldId id="312" r:id="rId9"/>
    <p:sldId id="314" r:id="rId10"/>
    <p:sldId id="315" r:id="rId11"/>
    <p:sldId id="316" r:id="rId12"/>
    <p:sldId id="264" r:id="rId13"/>
    <p:sldId id="281" r:id="rId14"/>
    <p:sldId id="268" r:id="rId15"/>
    <p:sldId id="269" r:id="rId16"/>
    <p:sldId id="270" r:id="rId17"/>
    <p:sldId id="274" r:id="rId18"/>
    <p:sldId id="272" r:id="rId19"/>
    <p:sldId id="273" r:id="rId20"/>
    <p:sldId id="275" r:id="rId21"/>
    <p:sldId id="276" r:id="rId22"/>
    <p:sldId id="280" r:id="rId23"/>
    <p:sldId id="282" r:id="rId24"/>
    <p:sldId id="283" r:id="rId25"/>
    <p:sldId id="284" r:id="rId26"/>
    <p:sldId id="279" r:id="rId27"/>
    <p:sldId id="319" r:id="rId28"/>
    <p:sldId id="317" r:id="rId29"/>
    <p:sldId id="318" r:id="rId30"/>
    <p:sldId id="288" r:id="rId31"/>
    <p:sldId id="289" r:id="rId32"/>
    <p:sldId id="290" r:id="rId33"/>
    <p:sldId id="291" r:id="rId34"/>
    <p:sldId id="295" r:id="rId35"/>
    <p:sldId id="293" r:id="rId36"/>
    <p:sldId id="29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85" d="100"/>
          <a:sy n="85"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496299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4DADCA-9B9E-4963-A957-D2FD6D7D638D}"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4DADCA-9B9E-4963-A957-D2FD6D7D638D}"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2021/6/22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4DADCA-9B9E-4963-A957-D2FD6D7D638D}"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2021/6/22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48514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2021/6/22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2021/6/22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2021/6/22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4DADCA-9B9E-4963-A957-D2FD6D7D638D}"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4DADCA-9B9E-4963-A957-D2FD6D7D638D}"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4DADCA-9B9E-4963-A957-D2FD6D7D638D}"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DADCA-9B9E-4963-A957-D2FD6D7D638D}"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04DADCA-9B9E-4963-A957-D2FD6D7D638D}"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6355ED-D271-4885-A6A3-3712DE2123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DADCA-9B9E-4963-A957-D2FD6D7D638D}"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6355ED-D271-4885-A6A3-3712DE21233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2021/6/22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2021/6/22</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1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5" Type="http://schemas.openxmlformats.org/officeDocument/2006/relationships/image" Target="../media/image16.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GIF"/></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GIF"/></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5.png"/><Relationship Id="rId26" Type="http://schemas.openxmlformats.org/officeDocument/2006/relationships/slide" Target="slide5.xml"/><Relationship Id="rId3" Type="http://schemas.openxmlformats.org/officeDocument/2006/relationships/audio" Target="../media/audio2.wav"/><Relationship Id="rId21" Type="http://schemas.microsoft.com/office/2007/relationships/hdphoto" Target="../media/hdphoto3.wdp"/><Relationship Id="rId34" Type="http://schemas.openxmlformats.org/officeDocument/2006/relationships/image" Target="../media/image27.gif"/><Relationship Id="rId7" Type="http://schemas.openxmlformats.org/officeDocument/2006/relationships/image" Target="../media/image19.png"/><Relationship Id="rId12" Type="http://schemas.openxmlformats.org/officeDocument/2006/relationships/image" Target="../media/image11.png"/><Relationship Id="rId17" Type="http://schemas.microsoft.com/office/2007/relationships/hdphoto" Target="../media/hdphoto2.wdp"/><Relationship Id="rId25" Type="http://schemas.openxmlformats.org/officeDocument/2006/relationships/image" Target="../media/image22.png"/><Relationship Id="rId33" Type="http://schemas.openxmlformats.org/officeDocument/2006/relationships/image" Target="../media/image26.png"/><Relationship Id="rId2" Type="http://schemas.openxmlformats.org/officeDocument/2006/relationships/audio" Target="../media/audio1.wav"/><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hyperlink" Target="https://www.facebook.com/nkpowerskills" TargetMode="External"/><Relationship Id="rId11" Type="http://schemas.openxmlformats.org/officeDocument/2006/relationships/image" Target="../media/image10.png"/><Relationship Id="rId24" Type="http://schemas.openxmlformats.org/officeDocument/2006/relationships/slide" Target="slide4.xml"/><Relationship Id="rId32" Type="http://schemas.openxmlformats.org/officeDocument/2006/relationships/slide" Target="slide8.xml"/><Relationship Id="rId5" Type="http://schemas.openxmlformats.org/officeDocument/2006/relationships/image" Target="../media/image17.png"/><Relationship Id="rId15" Type="http://schemas.microsoft.com/office/2007/relationships/hdphoto" Target="../media/hdphoto1.wdp"/><Relationship Id="rId23" Type="http://schemas.openxmlformats.org/officeDocument/2006/relationships/image" Target="../media/image21.png"/><Relationship Id="rId28" Type="http://schemas.openxmlformats.org/officeDocument/2006/relationships/slide" Target="slide6.xml"/><Relationship Id="rId10" Type="http://schemas.openxmlformats.org/officeDocument/2006/relationships/image" Target="../media/image9.png"/><Relationship Id="rId19" Type="http://schemas.openxmlformats.org/officeDocument/2006/relationships/image" Target="../media/image16.jpeg"/><Relationship Id="rId31"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0.png"/><Relationship Id="rId27" Type="http://schemas.openxmlformats.org/officeDocument/2006/relationships/image" Target="../media/image23.png"/><Relationship Id="rId30" Type="http://schemas.openxmlformats.org/officeDocument/2006/relationships/slide" Target="slide7.xml"/><Relationship Id="rId35" Type="http://schemas.openxmlformats.org/officeDocument/2006/relationships/slide" Target="slide9.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4.wav"/><Relationship Id="rId7" Type="http://schemas.openxmlformats.org/officeDocument/2006/relationships/image" Target="../media/image30.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054"/>
            <a:ext cx="12219146" cy="6874053"/>
          </a:xfrm>
          <a:prstGeom prst="rect">
            <a:avLst/>
          </a:prstGeom>
        </p:spPr>
      </p:pic>
      <p:grpSp>
        <p:nvGrpSpPr>
          <p:cNvPr id="9" name="Group 8"/>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ontent Placeholder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Picture 8" descr="Box Cartoon Vector Images (over 110,000)"/>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resents Clipart Grotto - Presents , Transparent Cartoon, Free Cliparts &amp;  Silhouettes - NetClipar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Picture 28"/>
          <p:cNvPicPr>
            <a:picLocks noChangeAspect="1"/>
          </p:cNvPicPr>
          <p:nvPr/>
        </p:nvPicPr>
        <p:blipFill>
          <a:blip r:embed="rId1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30" name="Picture 29"/>
          <p:cNvPicPr>
            <a:picLocks noChangeAspect="1"/>
          </p:cNvPicPr>
          <p:nvPr/>
        </p:nvPicPr>
        <p:blipFill>
          <a:blip r:embed="rId16"/>
          <a:stretch>
            <a:fillRect/>
          </a:stretch>
        </p:blipFill>
        <p:spPr>
          <a:xfrm>
            <a:off x="7059967" y="1953709"/>
            <a:ext cx="3471952" cy="4536587"/>
          </a:xfrm>
          <a:prstGeom prst="rect">
            <a:avLst/>
          </a:prstGeom>
        </p:spPr>
      </p:pic>
      <p:sp>
        <p:nvSpPr>
          <p:cNvPr id="25" name="Oval 24"/>
          <p:cNvSpPr/>
          <p:nvPr/>
        </p:nvSpPr>
        <p:spPr>
          <a:xfrm>
            <a:off x="2774067" y="1785647"/>
            <a:ext cx="463360" cy="324410"/>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rot="452517">
            <a:off x="3374589" y="1884015"/>
            <a:ext cx="307920"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rot="452517">
            <a:off x="3530303" y="1951425"/>
            <a:ext cx="163164" cy="201804"/>
          </a:xfrm>
          <a:prstGeom prst="ellipse">
            <a:avLst/>
          </a:prstGeom>
          <a:solidFill>
            <a:srgbClr val="FFD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Cartoon Woman - Happy Woman Cartoon Png - Free Transparent PNG Clipart  Images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304516" y="1474379"/>
            <a:ext cx="2351314" cy="549524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262098" y="1740414"/>
            <a:ext cx="983741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BỮA TỐI BẤT NGỜ</a:t>
            </a:r>
          </a:p>
        </p:txBody>
      </p:sp>
      <p:sp>
        <p:nvSpPr>
          <p:cNvPr id="21" name="TextBox 20">
            <a:extLst>
              <a:ext uri="{FF2B5EF4-FFF2-40B4-BE49-F238E27FC236}">
                <a16:creationId xmlns:a16="http://schemas.microsoft.com/office/drawing/2014/main" id="{348BD023-F35C-423D-874B-9F47E7FC40B7}"/>
              </a:ext>
            </a:extLst>
          </p:cNvPr>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extLst>
      <p:ext uri="{BB962C8B-B14F-4D97-AF65-F5344CB8AC3E}">
        <p14:creationId xmlns:p14="http://schemas.microsoft.com/office/powerpoint/2010/main" val="27703200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1</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ounded Rectangle 3"/>
          <p:cNvSpPr/>
          <p:nvPr/>
        </p:nvSpPr>
        <p:spPr>
          <a:xfrm>
            <a:off x="4086860" y="111760"/>
            <a:ext cx="4747260" cy="77089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1. Kể tên hàng hóa</a:t>
            </a:r>
          </a:p>
        </p:txBody>
      </p:sp>
      <p:pic>
        <p:nvPicPr>
          <p:cNvPr id="5" name="Content Placeholder 4"/>
          <p:cNvPicPr>
            <a:picLocks noGrp="1" noChangeAspect="1"/>
          </p:cNvPicPr>
          <p:nvPr>
            <p:ph idx="1"/>
          </p:nvPr>
        </p:nvPicPr>
        <p:blipFill>
          <a:blip r:embed="rId4"/>
          <a:stretch>
            <a:fillRect/>
          </a:stretch>
        </p:blipFill>
        <p:spPr>
          <a:xfrm>
            <a:off x="2139950" y="1280160"/>
            <a:ext cx="8298180" cy="4023360"/>
          </a:xfrm>
          <a:prstGeom prst="rect">
            <a:avLst/>
          </a:prstGeom>
        </p:spPr>
      </p:pic>
      <p:sp>
        <p:nvSpPr>
          <p:cNvPr id="3" name="Rounded Rectangle 2"/>
          <p:cNvSpPr/>
          <p:nvPr/>
        </p:nvSpPr>
        <p:spPr>
          <a:xfrm>
            <a:off x="2322195" y="538607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Gạo, dầu ăn, nước mắm, rau quả, trứng, thịt....</a:t>
            </a:r>
          </a:p>
        </p:txBody>
      </p:sp>
      <p:sp>
        <p:nvSpPr>
          <p:cNvPr id="6" name="Rounded Rectangle 5"/>
          <p:cNvSpPr/>
          <p:nvPr/>
        </p:nvSpPr>
        <p:spPr>
          <a:xfrm>
            <a:off x="6553200" y="5303520"/>
            <a:ext cx="3884930" cy="114617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Quạt điện, tivi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3" grpId="0" animBg="1"/>
      <p:bldP spid="3" grpId="1" animBg="1"/>
      <p:bldP spid="6" grpId="0" bldLvl="0" animBg="1"/>
      <p:bldP spid="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84985" y="1365250"/>
            <a:ext cx="8397240" cy="364998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Mũ bảo hiểm</a:t>
            </a:r>
          </a:p>
        </p:txBody>
      </p:sp>
      <p:sp>
        <p:nvSpPr>
          <p:cNvPr id="6" name="Rounded Rectangle 5"/>
          <p:cNvSpPr/>
          <p:nvPr/>
        </p:nvSpPr>
        <p:spPr>
          <a:xfrm>
            <a:off x="5963920" y="51930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Xe máy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Users\user\Desktop\Capture.PNGCapture"/>
          <p:cNvPicPr>
            <a:picLocks noGrp="1" noChangeAspect="1"/>
          </p:cNvPicPr>
          <p:nvPr>
            <p:ph idx="1"/>
          </p:nvPr>
        </p:nvPicPr>
        <p:blipFill>
          <a:blip r:embed="rId3"/>
          <a:srcRect/>
          <a:stretch>
            <a:fillRect/>
          </a:stretch>
        </p:blipFill>
        <p:spPr>
          <a:xfrm>
            <a:off x="1784985" y="1450340"/>
            <a:ext cx="8397240" cy="3479800"/>
          </a:xfrm>
          <a:prstGeom prst="rect">
            <a:avLst/>
          </a:prstGeom>
        </p:spPr>
      </p:pic>
      <p:sp>
        <p:nvSpPr>
          <p:cNvPr id="5" name="Rounded Rectangle 4"/>
          <p:cNvSpPr/>
          <p:nvPr/>
        </p:nvSpPr>
        <p:spPr>
          <a:xfrm>
            <a:off x="1967230" y="522351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Tủ thuốc</a:t>
            </a:r>
          </a:p>
        </p:txBody>
      </p:sp>
      <p:sp>
        <p:nvSpPr>
          <p:cNvPr id="6" name="Rounded Rectangle 5"/>
          <p:cNvSpPr/>
          <p:nvPr/>
        </p:nvSpPr>
        <p:spPr>
          <a:xfrm>
            <a:off x="6673850" y="5142230"/>
            <a:ext cx="3032760" cy="90360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b="1"/>
              <a:t>Đồ dùng học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descr="C:\Users\Administrator\Desktop\4499633_211107066366_2副本.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670" y="0"/>
            <a:ext cx="8195945" cy="681863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33"/>
          <p:cNvSpPr txBox="1"/>
          <p:nvPr/>
        </p:nvSpPr>
        <p:spPr>
          <a:xfrm>
            <a:off x="2456815" y="398145"/>
            <a:ext cx="3131185" cy="2061210"/>
          </a:xfrm>
          <a:prstGeom prst="rect">
            <a:avLst/>
          </a:prstGeom>
          <a:noFill/>
        </p:spPr>
        <p:txBody>
          <a:bodyPr wrap="square" rtlCol="0">
            <a:spAutoFit/>
          </a:bodyPr>
          <a:lstStyle/>
          <a:p>
            <a:pPr algn="ctr"/>
            <a:r>
              <a:rPr lang="en-US" altLang="zh-CN" sz="3200" b="0" spc="-15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rPr>
              <a:t>Theo em, những thứ hàng hóa đó có cần thiết cho cuộc sống không?</a:t>
            </a:r>
            <a:endParaRPr lang="zh-CN" altLang="en-US" sz="3200" b="0" spc="-150" dirty="0">
              <a:ln w="9525">
                <a:noFill/>
              </a:ln>
              <a:solidFill>
                <a:srgbClr val="2E9AD0"/>
              </a:solidFill>
              <a:effectLst>
                <a:outerShdw blurRad="50800" dist="38100" dir="5400000" algn="t" rotWithShape="0">
                  <a:schemeClr val="bg1">
                    <a:alpha val="69000"/>
                  </a:schemeClr>
                </a:outerShdw>
              </a:effectLst>
              <a:latin typeface="+mj-lt"/>
              <a:ea typeface="方正卡通简体" panose="03000509000000000000" pitchFamily="65"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Effect transition="in" filter="fade">
                                      <p:cBhvr>
                                        <p:cTn id="9" dur="1000"/>
                                        <p:tgtEl>
                                          <p:spTgt spid="49"/>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grpSp>
        <p:nvGrpSpPr>
          <p:cNvPr id="12" name="组合 11"/>
          <p:cNvGrpSpPr/>
          <p:nvPr/>
        </p:nvGrpSpPr>
        <p:grpSpPr>
          <a:xfrm>
            <a:off x="5144770" y="-237490"/>
            <a:ext cx="2948304" cy="2327275"/>
            <a:chOff x="3829526" y="-390049"/>
            <a:chExt cx="2318891" cy="2133600"/>
          </a:xfrm>
          <a:solidFill>
            <a:srgbClr val="FFC000"/>
          </a:solidFill>
        </p:grpSpPr>
        <p:sp>
          <p:nvSpPr>
            <p:cNvPr id="17" name="泪滴形 16"/>
            <p:cNvSpPr/>
            <p:nvPr/>
          </p:nvSpPr>
          <p:spPr bwMode="auto">
            <a:xfrm rot="10800000">
              <a:off x="3829526" y="-390049"/>
              <a:ext cx="2133600" cy="2133600"/>
            </a:xfrm>
            <a:prstGeom prst="teardrop">
              <a:avLst/>
            </a:prstGeom>
            <a:grpFill/>
            <a:ln w="38100" cap="flat" cmpd="sng" algn="ctr">
              <a:solidFill>
                <a:schemeClr val="bg1">
                  <a:lumMod val="85000"/>
                </a:schemeClr>
              </a:solidFill>
              <a:prstDash val="solid"/>
              <a:round/>
              <a:headEnd type="none" w="med" len="med"/>
              <a:tailEnd type="none" w="med" len="med"/>
            </a:ln>
            <a:effectLst/>
          </p:spPr>
          <p:txBody>
            <a:bodyPr vert="horz" wrap="square" lIns="121920" tIns="60960" rIns="121920" bIns="6096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r>
                <a:rPr kumimoji="0" lang="en-US" altLang="zh-CN" sz="2400" b="1" i="0" u="none" strike="noStrike" cap="none" normalizeH="0" baseline="0">
                  <a:ln>
                    <a:noFill/>
                  </a:ln>
                  <a:solidFill>
                    <a:schemeClr val="tx1"/>
                  </a:solidFill>
                  <a:effectLst/>
                  <a:latin typeface="Arial" panose="020B0604020202020204" pitchFamily="34" charset="0"/>
                </a:rPr>
                <a:t> </a:t>
              </a:r>
              <a:endParaRPr kumimoji="0" lang="zh-CN" altLang="en-US" sz="2400" b="1" i="0" u="none" strike="noStrike" cap="none" normalizeH="0" baseline="0" dirty="0">
                <a:ln>
                  <a:noFill/>
                </a:ln>
                <a:solidFill>
                  <a:schemeClr val="tx1"/>
                </a:solidFill>
                <a:effectLst/>
                <a:latin typeface="Arial" panose="020B0604020202020204" pitchFamily="34" charset="0"/>
              </a:endParaRPr>
            </a:p>
          </p:txBody>
        </p:sp>
        <p:sp>
          <p:nvSpPr>
            <p:cNvPr id="18" name="TextBox 17"/>
            <p:cNvSpPr txBox="1"/>
            <p:nvPr/>
          </p:nvSpPr>
          <p:spPr>
            <a:xfrm>
              <a:off x="4008824" y="61122"/>
              <a:ext cx="2139593" cy="685779"/>
            </a:xfrm>
            <a:prstGeom prst="rect">
              <a:avLst/>
            </a:prstGeom>
            <a:grpFill/>
          </p:spPr>
          <p:txBody>
            <a:bodyPr wrap="square" rtlCol="0">
              <a:spAutoFit/>
            </a:bodyPr>
            <a:lstStyle/>
            <a:p>
              <a:r>
                <a:rPr lang="en-US" altLang="zh-CN" sz="4265" b="1">
                  <a:solidFill>
                    <a:schemeClr val="bg1"/>
                  </a:solidFill>
                  <a:latin typeface="+mj-lt"/>
                  <a:ea typeface="Microsoft YaHei" panose="020B0503020204020204" charset="-122"/>
                </a:rPr>
                <a:t>Kết luận</a:t>
              </a:r>
              <a:endParaRPr lang="zh-CN" altLang="en-US" sz="1600" b="0" dirty="0">
                <a:solidFill>
                  <a:schemeClr val="bg1"/>
                </a:solidFill>
                <a:latin typeface="+mj-lt"/>
                <a:ea typeface="Microsoft YaHei" panose="020B0503020204020204" charset="-122"/>
              </a:endParaRPr>
            </a:p>
          </p:txBody>
        </p:sp>
      </p:grpSp>
      <p:sp>
        <p:nvSpPr>
          <p:cNvPr id="2" name="TextBox 1"/>
          <p:cNvSpPr txBox="1"/>
          <p:nvPr/>
        </p:nvSpPr>
        <p:spPr>
          <a:xfrm>
            <a:off x="1117600" y="2271395"/>
            <a:ext cx="8710295" cy="2861310"/>
          </a:xfrm>
          <a:prstGeom prst="rect">
            <a:avLst/>
          </a:prstGeom>
          <a:noFill/>
        </p:spPr>
        <p:txBody>
          <a:bodyPr wrap="square" rtlCol="0">
            <a:spAutoFit/>
          </a:bodyPr>
          <a:lstStyle/>
          <a:p>
            <a:pPr algn="just"/>
            <a:r>
              <a:rPr lang="en-US" sz="3600"/>
              <a:t>Hàng hóa rất cần thiết trong cuộc sống của mỗi gia đình. Gạo, thịt là thức ăn nuôi sống con người, sách, vở, bút... là đồ dùng học sinh học tập, xe máy, xe đạp là phương tiện giao thông.</a:t>
            </a:r>
          </a:p>
        </p:txBody>
      </p:sp>
      <p:pic>
        <p:nvPicPr>
          <p:cNvPr id="6" name="Content Placeholder 5" descr="logohtchuan"/>
          <p:cNvPicPr>
            <a:picLocks noChangeAspect="1"/>
          </p:cNvPicPr>
          <p:nvPr/>
        </p:nvPicPr>
        <p:blipFill>
          <a:blip r:embed="rId4"/>
          <a:stretch>
            <a:fillRect/>
          </a:stretch>
        </p:blipFill>
        <p:spPr>
          <a:xfrm>
            <a:off x="10680700" y="88265"/>
            <a:ext cx="1511300" cy="1394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decel="50000" fill="hold" nodeType="after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 name="Rounded Rectangle 1"/>
          <p:cNvSpPr/>
          <p:nvPr/>
        </p:nvSpPr>
        <p:spPr>
          <a:xfrm>
            <a:off x="871220" y="0"/>
            <a:ext cx="10082530" cy="6889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 Kể tên những hàng hóa cần thiết cho cuộc sống của gia đình em</a:t>
            </a:r>
          </a:p>
        </p:txBody>
      </p:sp>
      <p:pic>
        <p:nvPicPr>
          <p:cNvPr id="3" name="Content Placeholder 2" descr="mo-cua-hang-tap-hoa-tai-nha"/>
          <p:cNvPicPr>
            <a:picLocks noGrp="1" noChangeAspect="1"/>
          </p:cNvPicPr>
          <p:nvPr>
            <p:ph idx="1"/>
          </p:nvPr>
        </p:nvPicPr>
        <p:blipFill>
          <a:blip r:embed="rId3"/>
          <a:stretch>
            <a:fillRect/>
          </a:stretch>
        </p:blipFill>
        <p:spPr>
          <a:xfrm>
            <a:off x="2409190" y="806450"/>
            <a:ext cx="7625080" cy="4615815"/>
          </a:xfrm>
          <a:prstGeom prst="rect">
            <a:avLst/>
          </a:prstGeom>
        </p:spPr>
      </p:pic>
      <p:sp>
        <p:nvSpPr>
          <p:cNvPr id="5" name="Rounded Rectangle 4"/>
          <p:cNvSpPr/>
          <p:nvPr/>
        </p:nvSpPr>
        <p:spPr>
          <a:xfrm>
            <a:off x="1499870" y="5741035"/>
            <a:ext cx="10082530" cy="6889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2. Nếu thiếu hàng hóa đó thì cuộc sống của em và gia đình như thế nào?</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9745" y="2219960"/>
            <a:ext cx="4873625" cy="3397250"/>
          </a:xfrm>
          <a:prstGeom prst="rect">
            <a:avLst/>
          </a:prstGeom>
          <a:noFill/>
          <a:ln w="19050" cmpd="sng">
            <a:solidFill>
              <a:srgbClr val="F2F2F2"/>
            </a:solidFill>
            <a:bevel/>
          </a:ln>
          <a:extLst>
            <a:ext uri="{909E8E84-426E-40DD-AFC4-6F175D3DCCD1}">
              <a14:hiddenFill xmlns:a14="http://schemas.microsoft.com/office/drawing/2010/main">
                <a:solidFill>
                  <a:srgbClr val="FFFFFF"/>
                </a:solidFill>
              </a14:hiddenFill>
            </a:ext>
          </a:extLst>
        </p:spPr>
      </p:pic>
      <p:grpSp>
        <p:nvGrpSpPr>
          <p:cNvPr id="9" name="组合 4"/>
          <p:cNvGrpSpPr/>
          <p:nvPr/>
        </p:nvGrpSpPr>
        <p:grpSpPr bwMode="auto">
          <a:xfrm>
            <a:off x="6204114" y="981092"/>
            <a:ext cx="5382969" cy="622080"/>
            <a:chOff x="0" y="0"/>
            <a:chExt cx="4752528" cy="549875"/>
          </a:xfrm>
          <a:solidFill>
            <a:schemeClr val="accent1"/>
          </a:solidFill>
        </p:grpSpPr>
        <p:sp>
          <p:nvSpPr>
            <p:cNvPr id="10" name="矩形 3"/>
            <p:cNvSpPr>
              <a:spLocks noChangeArrowheads="1"/>
            </p:cNvSpPr>
            <p:nvPr/>
          </p:nvSpPr>
          <p:spPr bwMode="auto">
            <a:xfrm>
              <a:off x="0" y="0"/>
              <a:ext cx="4752528" cy="549875"/>
            </a:xfrm>
            <a:prstGeom prst="rect">
              <a:avLst/>
            </a:prstGeom>
            <a:grp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mj-lt"/>
                <a:sym typeface="SimSun" panose="02010600030101010101" pitchFamily="2" charset="-122"/>
              </a:endParaRPr>
            </a:p>
          </p:txBody>
        </p:sp>
        <p:sp>
          <p:nvSpPr>
            <p:cNvPr id="11" name="TextBox 8"/>
            <p:cNvSpPr>
              <a:spLocks noChangeArrowheads="1"/>
            </p:cNvSpPr>
            <p:nvPr/>
          </p:nvSpPr>
          <p:spPr bwMode="auto">
            <a:xfrm>
              <a:off x="764955" y="98612"/>
              <a:ext cx="3456384" cy="4069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altLang="zh-CN" sz="2400">
                  <a:solidFill>
                    <a:schemeClr val="bg1"/>
                  </a:solidFill>
                  <a:latin typeface="+mj-lt"/>
                  <a:ea typeface="Microsoft YaHei" panose="020B0503020204020204" charset="-122"/>
                  <a:sym typeface="Microsoft YaHei" panose="020B0503020204020204" charset="-122"/>
                </a:rPr>
                <a:t>Kết luận </a:t>
              </a:r>
              <a:endParaRPr lang="zh-CN" altLang="en-US" sz="2400" dirty="0">
                <a:solidFill>
                  <a:schemeClr val="bg1"/>
                </a:solidFill>
                <a:latin typeface="+mj-lt"/>
                <a:ea typeface="Microsoft YaHei" panose="020B0503020204020204" charset="-122"/>
                <a:sym typeface="Microsoft YaHei" panose="020B0503020204020204" charset="-122"/>
              </a:endParaRPr>
            </a:p>
          </p:txBody>
        </p:sp>
      </p:grpSp>
      <p:sp>
        <p:nvSpPr>
          <p:cNvPr id="13" name="矩形 12"/>
          <p:cNvSpPr>
            <a:spLocks noChangeArrowheads="1"/>
          </p:cNvSpPr>
          <p:nvPr/>
        </p:nvSpPr>
        <p:spPr bwMode="auto">
          <a:xfrm>
            <a:off x="5673090" y="1711325"/>
            <a:ext cx="6006465" cy="493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Calibri" panose="020F0502020204030204" charset="0"/>
                <a:ea typeface="SimSun"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SimSun"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SimSun"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SimSun"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SimSun" panose="02010600030101010101" pitchFamily="2" charset="-122"/>
                <a:cs typeface="+mn-cs"/>
              </a:defRPr>
            </a:lvl9pPr>
          </a:lstStyle>
          <a:p>
            <a:pPr algn="just">
              <a:lnSpc>
                <a:spcPct val="150000"/>
              </a:lnSpc>
            </a:pPr>
            <a:r>
              <a:rPr lang="en-US" altLang="zh-CN" sz="3000">
                <a:solidFill>
                  <a:srgbClr val="7030A0"/>
                </a:solidFill>
                <a:latin typeface="+mj-lt"/>
                <a:ea typeface="Microsoft YaHei" panose="020B0503020204020204" charset="-122"/>
                <a:sym typeface="Microsoft YaHei" panose="020B0503020204020204" charset="-122"/>
              </a:rPr>
              <a:t>Cuộc sống của mỗi gia đình cần nhiều loại hàng hóa khác nhau như đồ ăn, thức uống, quần áo, đồ dùng.... Nếu thiếu những loại hàng hóa đó thì cuộc sống sẽ gặp nhiều khó khăn và chất lượng cuộc sống không đảm bảo.</a:t>
            </a:r>
            <a:endParaRPr lang="en-US" altLang="zh-CN" sz="3000" dirty="0">
              <a:solidFill>
                <a:srgbClr val="7030A0"/>
              </a:solidFill>
              <a:latin typeface="+mj-lt"/>
              <a:ea typeface="Microsoft YaHei" panose="020B0503020204020204" charset="-122"/>
              <a:sym typeface="Microsoft YaHei" panose="020B0503020204020204" charset="-122"/>
            </a:endParaRPr>
          </a:p>
        </p:txBody>
      </p:sp>
      <p:sp>
        <p:nvSpPr>
          <p:cNvPr id="2" name="标题 1"/>
          <p:cNvSpPr>
            <a:spLocks noGrp="1"/>
          </p:cNvSpPr>
          <p:nvPr>
            <p:ph type="title"/>
          </p:nvPr>
        </p:nvSpPr>
        <p:spPr/>
        <p:txBody>
          <a:bodyPr/>
          <a:lstStyle/>
          <a:p>
            <a:r>
              <a:rPr lang="en-US" altLang="zh-CN">
                <a:latin typeface="+mj-lt"/>
              </a:rPr>
              <a:t>Abc</a:t>
            </a:r>
            <a:endParaRPr lang="zh-CN" altLang="en-US" dirty="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6" presetClass="emph" presetSubtype="0" fill="hold" nodeType="afterEffect">
                                  <p:stCondLst>
                                    <p:cond delay="0"/>
                                  </p:stCondLst>
                                  <p:childTnLst>
                                    <p:animScale>
                                      <p:cBhvr>
                                        <p:cTn id="21" dur="2000" fill="hold"/>
                                        <p:tgtEl>
                                          <p:spTgt spid="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6054"/>
            <a:ext cx="12219146" cy="6874053"/>
          </a:xfrm>
          <a:prstGeom prst="rect">
            <a:avLst/>
          </a:prstGeom>
        </p:spPr>
      </p:pic>
      <p:pic>
        <p:nvPicPr>
          <p:cNvPr id="30" name="Picture 29"/>
          <p:cNvPicPr>
            <a:picLocks noChangeAspect="1"/>
          </p:cNvPicPr>
          <p:nvPr/>
        </p:nvPicPr>
        <p:blipFill>
          <a:blip r:embed="rId3"/>
          <a:stretch>
            <a:fillRect/>
          </a:stretch>
        </p:blipFill>
        <p:spPr>
          <a:xfrm>
            <a:off x="6109573" y="1724178"/>
            <a:ext cx="3471952" cy="4536587"/>
          </a:xfrm>
          <a:prstGeom prst="rect">
            <a:avLst/>
          </a:prstGeom>
        </p:spPr>
      </p:pic>
      <p:sp>
        <p:nvSpPr>
          <p:cNvPr id="27" name="Oval Callout 26"/>
          <p:cNvSpPr/>
          <p:nvPr/>
        </p:nvSpPr>
        <p:spPr>
          <a:xfrm>
            <a:off x="271840" y="192140"/>
            <a:ext cx="6255700" cy="2608209"/>
          </a:xfrm>
          <a:prstGeom prst="wedgeEllipseCallout">
            <a:avLst>
              <a:gd name="adj1" fmla="val 51187"/>
              <a:gd name="adj2" fmla="val 38670"/>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Bố</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con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mình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hãy</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chuẩn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bị</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một</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bữa</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ăn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thịnh</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soạn</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để</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chúc</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mừng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20/10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cho</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mẹ</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nhé</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
        <p:nvSpPr>
          <p:cNvPr id="36" name="Oval Callout 35"/>
          <p:cNvSpPr/>
          <p:nvPr/>
        </p:nvSpPr>
        <p:spPr>
          <a:xfrm>
            <a:off x="8928100" y="1536700"/>
            <a:ext cx="2590800" cy="1491582"/>
          </a:xfrm>
          <a:prstGeom prst="wedgeEllipseCallout">
            <a:avLst>
              <a:gd name="adj1" fmla="val -40446"/>
              <a:gd name="adj2" fmla="val 57173"/>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Dạ</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Montserrat Alternates ExtraBold" panose="00000900000000000000" pitchFamily="50" charset="0"/>
                <a:ea typeface="+mn-ea"/>
                <a:cs typeface="+mn-cs"/>
              </a:rPr>
              <a:t>vâng</a:t>
            </a:r>
            <a:r>
              <a:rPr kumimoji="0" lang="en-US" sz="2800" b="1" i="0" u="none" strike="noStrike" kern="1200" cap="none" spc="0" normalizeH="0" baseline="0" noProof="0" dirty="0">
                <a:ln>
                  <a:noFill/>
                </a:ln>
                <a:solidFill>
                  <a:prstClr val="black"/>
                </a:solidFill>
                <a:effectLst/>
                <a:uLnTx/>
                <a:uFillTx/>
                <a:latin typeface="Montserrat Alternates ExtraBold" panose="00000900000000000000" pitchFamily="50" charset="0"/>
                <a:ea typeface="+mn-ea"/>
                <a:cs typeface="+mn-cs"/>
              </a:rPr>
              <a:t> ạ !</a:t>
            </a:r>
            <a:endParaRPr kumimoji="0" lang="en-US" sz="2800" b="1" i="0" u="none" strike="noStrike" kern="1200" cap="none" spc="0" normalizeH="0" baseline="0" noProof="0" dirty="0">
              <a:ln>
                <a:noFill/>
              </a:ln>
              <a:solidFill>
                <a:srgbClr val="FF0000"/>
              </a:solidFill>
              <a:effectLst/>
              <a:uLnTx/>
              <a:uFillTx/>
              <a:latin typeface="Montserrat Alternates ExtraBold" panose="00000900000000000000" pitchFamily="50" charset="0"/>
              <a:ea typeface="+mn-ea"/>
              <a:cs typeface="+mn-cs"/>
            </a:endParaRPr>
          </a:p>
        </p:txBody>
      </p:sp>
    </p:spTree>
    <p:extLst>
      <p:ext uri="{BB962C8B-B14F-4D97-AF65-F5344CB8AC3E}">
        <p14:creationId xmlns:p14="http://schemas.microsoft.com/office/powerpoint/2010/main" val="3615488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794" y="278889"/>
            <a:ext cx="8809795" cy="1935747"/>
          </a:xfrm>
          <a:prstGeom prst="rect">
            <a:avLst/>
          </a:prstGeom>
        </p:spPr>
      </p:pic>
      <p:sp>
        <p:nvSpPr>
          <p:cNvPr id="7" name="TextBox 6"/>
          <p:cNvSpPr txBox="1"/>
          <p:nvPr/>
        </p:nvSpPr>
        <p:spPr>
          <a:xfrm>
            <a:off x="4606914" y="2716398"/>
            <a:ext cx="3186430" cy="1568450"/>
          </a:xfrm>
          <a:prstGeom prst="rect">
            <a:avLst/>
          </a:prstGeom>
          <a:noFill/>
        </p:spPr>
        <p:txBody>
          <a:bodyPr wrap="none" rtlCol="0">
            <a:spAutoFit/>
          </a:bodyPr>
          <a:lstStyle/>
          <a:p>
            <a:pPr algn="ctr"/>
            <a:r>
              <a:rPr lang="en-US" altLang="zh-CN" sz="960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rPr>
              <a:t>Tiết 2</a:t>
            </a:r>
            <a:endParaRPr lang="zh-CN" altLang="en-US" sz="9600" dirty="0">
              <a:ln w="9525">
                <a:noFill/>
              </a:ln>
              <a:solidFill>
                <a:schemeClr val="accent1"/>
              </a:solidFill>
              <a:effectLst>
                <a:outerShdw blurRad="50800" dist="38100" dir="5400000" algn="t" rotWithShape="0">
                  <a:prstClr val="black">
                    <a:alpha val="40000"/>
                  </a:prstClr>
                </a:outerShdw>
              </a:effectLst>
              <a:latin typeface="+mj-lt"/>
              <a:ea typeface="方正卡通简体" panose="03000509000000000000" pitchFamily="65" charset="-122"/>
            </a:endParaRPr>
          </a:p>
        </p:txBody>
      </p:sp>
      <p:pic>
        <p:nvPicPr>
          <p:cNvPr id="9"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23" presetClass="entr" presetSubtype="36" fill="hold" grpId="0" nodeType="withEffect">
                                  <p:stCondLst>
                                    <p:cond delay="4700"/>
                                  </p:stCondLst>
                                  <p:iterate type="lt">
                                    <p:tmPct val="10000"/>
                                  </p:iterate>
                                  <p:childTnLst>
                                    <p:set>
                                      <p:cBhvr>
                                        <p:cTn id="26" dur="1" fill="hold">
                                          <p:stCondLst>
                                            <p:cond delay="0"/>
                                          </p:stCondLst>
                                        </p:cTn>
                                        <p:tgtEl>
                                          <p:spTgt spid="7"/>
                                        </p:tgtEl>
                                        <p:attrNameLst>
                                          <p:attrName>style.visibility</p:attrName>
                                        </p:attrNameLst>
                                      </p:cBhvr>
                                      <p:to>
                                        <p:strVal val="visible"/>
                                      </p:to>
                                    </p:set>
                                    <p:anim calcmode="lin" valueType="num">
                                      <p:cBhvr>
                                        <p:cTn id="27" dur="750" fill="hold"/>
                                        <p:tgtEl>
                                          <p:spTgt spid="7"/>
                                        </p:tgtEl>
                                        <p:attrNameLst>
                                          <p:attrName>ppt_w</p:attrName>
                                        </p:attrNameLst>
                                      </p:cBhvr>
                                      <p:tavLst>
                                        <p:tav tm="0">
                                          <p:val>
                                            <p:strVal val="(6*min(max(#ppt_w*#ppt_h,.3),1)-7.4)/-.7*#ppt_w"/>
                                          </p:val>
                                        </p:tav>
                                        <p:tav tm="100000">
                                          <p:val>
                                            <p:strVal val="#ppt_w"/>
                                          </p:val>
                                        </p:tav>
                                      </p:tavLst>
                                    </p:anim>
                                    <p:anim calcmode="lin" valueType="num">
                                      <p:cBhvr>
                                        <p:cTn id="28" dur="750" fill="hold"/>
                                        <p:tgtEl>
                                          <p:spTgt spid="7"/>
                                        </p:tgtEl>
                                        <p:attrNameLst>
                                          <p:attrName>ppt_h</p:attrName>
                                        </p:attrNameLst>
                                      </p:cBhvr>
                                      <p:tavLst>
                                        <p:tav tm="0">
                                          <p:val>
                                            <p:strVal val="(6*min(max(#ppt_w*#ppt_h,.3),1)-7.4)/-.7*#ppt_h"/>
                                          </p:val>
                                        </p:tav>
                                        <p:tav tm="100000">
                                          <p:val>
                                            <p:strVal val="#ppt_h"/>
                                          </p:val>
                                        </p:tav>
                                      </p:tavLst>
                                    </p:anim>
                                    <p:anim calcmode="lin" valueType="num">
                                      <p:cBhvr>
                                        <p:cTn id="29" dur="750" fill="hold"/>
                                        <p:tgtEl>
                                          <p:spTgt spid="7"/>
                                        </p:tgtEl>
                                        <p:attrNameLst>
                                          <p:attrName>ppt_x</p:attrName>
                                        </p:attrNameLst>
                                      </p:cBhvr>
                                      <p:tavLst>
                                        <p:tav tm="0">
                                          <p:val>
                                            <p:fltVal val="0.5"/>
                                          </p:val>
                                        </p:tav>
                                        <p:tav tm="100000">
                                          <p:val>
                                            <p:strVal val="#ppt_x"/>
                                          </p:val>
                                        </p:tav>
                                      </p:tavLst>
                                    </p:anim>
                                    <p:anim calcmode="lin" valueType="num">
                                      <p:cBhvr>
                                        <p:cTn id="30" dur="750" fill="hold"/>
                                        <p:tgtEl>
                                          <p:spTgt spid="7"/>
                                        </p:tgtEl>
                                        <p:attrNameLst>
                                          <p:attrName>ppt_y</p:attrName>
                                        </p:attrNameLst>
                                      </p:cBhvr>
                                      <p:tavLst>
                                        <p:tav tm="0">
                                          <p:val>
                                            <p:strVal val="1+(6*min(max(#ppt_w*#ppt_h,.3),1)-7.4)/-.7*#ppt_h/2"/>
                                          </p:val>
                                        </p:tav>
                                        <p:tav tm="100000">
                                          <p:val>
                                            <p:strVal val="#ppt_y"/>
                                          </p:val>
                                        </p:tav>
                                      </p:tavLst>
                                    </p:anim>
                                  </p:childTnLst>
                                </p:cTn>
                              </p:par>
                              <p:par>
                                <p:cTn id="31" presetID="42" presetClass="entr" presetSubtype="0" fill="hold" nodeType="withEffect">
                                  <p:stCondLst>
                                    <p:cond delay="88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par>
                                <p:cTn id="36"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7" dur="5750" fill="hold"/>
                                        <p:tgtEl>
                                          <p:spTgt spid="13"/>
                                        </p:tgtEl>
                                        <p:attrNameLst>
                                          <p:attrName>ppt_x</p:attrName>
                                          <p:attrName>ppt_y</p:attrName>
                                        </p:attrNameLst>
                                      </p:cBhvr>
                                    </p:animMotion>
                                  </p:childTnLst>
                                </p:cTn>
                              </p:par>
                              <p:par>
                                <p:cTn id="38" presetID="42" presetClass="entr" presetSubtype="0" fill="hold" nodeType="withEffect">
                                  <p:stCondLst>
                                    <p:cond delay="1560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4" dur="4500" fill="hold"/>
                                        <p:tgtEl>
                                          <p:spTgt spid="15"/>
                                        </p:tgtEl>
                                        <p:attrNameLst>
                                          <p:attrName>ppt_x</p:attrName>
                                          <p:attrName>ppt_y</p:attrName>
                                        </p:attrNameLst>
                                      </p:cBhvr>
                                      <p:rCtr x="53819" y="-39321"/>
                                    </p:animMotion>
                                  </p:childTnLst>
                                </p:cTn>
                              </p:par>
                              <p:par>
                                <p:cTn id="45"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6" dur="4500" fill="hold"/>
                                        <p:tgtEl>
                                          <p:spTgt spid="16"/>
                                        </p:tgtEl>
                                        <p:attrNameLst>
                                          <p:attrName>ppt_x</p:attrName>
                                          <p:attrName>ppt_y</p:attrName>
                                        </p:attrNameLst>
                                      </p:cBhvr>
                                      <p:rCtr x="53819" y="-3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na-di-sieu-thi-1"/>
          <p:cNvPicPr>
            <a:picLocks noGrp="1" noChangeAspect="1"/>
          </p:cNvPicPr>
          <p:nvPr>
            <p:ph idx="1"/>
          </p:nvPr>
        </p:nvPicPr>
        <p:blipFill>
          <a:blip r:embed="rId4"/>
          <a:stretch>
            <a:fillRect/>
          </a:stretch>
        </p:blipFill>
        <p:spPr>
          <a:xfrm>
            <a:off x="2477770" y="274320"/>
            <a:ext cx="7560310" cy="5246370"/>
          </a:xfrm>
          <a:prstGeom prst="rect">
            <a:avLst/>
          </a:prstGeom>
        </p:spPr>
      </p:pic>
      <p:sp>
        <p:nvSpPr>
          <p:cNvPr id="5" name="Rounded Rectangle 4"/>
          <p:cNvSpPr/>
          <p:nvPr/>
        </p:nvSpPr>
        <p:spPr>
          <a:xfrm>
            <a:off x="3175000" y="5649595"/>
            <a:ext cx="6166485" cy="8216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Trò chơi đi siêu thị mua sắm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65" y="1755457"/>
            <a:ext cx="10972800" cy="1143000"/>
          </a:xfrm>
        </p:spPr>
        <p:txBody>
          <a:bodyPr>
            <a:normAutofit fontScale="90000"/>
          </a:bodyPr>
          <a:lstStyle/>
          <a:p>
            <a:pPr algn="l"/>
            <a:r>
              <a:rPr lang="en-US" sz="3110">
                <a:solidFill>
                  <a:schemeClr val="accent1"/>
                </a:solidFill>
                <a:effectLst>
                  <a:outerShdw blurRad="38100" dist="25400" dir="5400000" algn="ctr" rotWithShape="0">
                    <a:srgbClr val="6E747A">
                      <a:alpha val="43000"/>
                    </a:srgbClr>
                  </a:outerShdw>
                </a:effectLst>
              </a:rPr>
              <a:t>- Chia lớp thành 2 đội. Lần lượt lên bảng ghi: Hàng thực phẩm, Đồ dùng học tập</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Các đội chơi lần lượt viết lên bảng tên hàng hóa vào phần bảng của đội mình</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Đội nào viết được nhiều hơn là đội chiến thắng</a:t>
            </a:r>
            <a:br>
              <a:rPr lang="en-US" sz="3110">
                <a:solidFill>
                  <a:schemeClr val="accent1"/>
                </a:solidFill>
                <a:effectLst>
                  <a:outerShdw blurRad="38100" dist="25400" dir="5400000" algn="ctr" rotWithShape="0">
                    <a:srgbClr val="6E747A">
                      <a:alpha val="43000"/>
                    </a:srgbClr>
                  </a:outerShdw>
                </a:effectLst>
              </a:rPr>
            </a:br>
            <a:r>
              <a:rPr lang="en-US" sz="3110">
                <a:solidFill>
                  <a:schemeClr val="accent1"/>
                </a:solidFill>
                <a:effectLst>
                  <a:outerShdw blurRad="38100" dist="25400" dir="5400000" algn="ctr" rotWithShape="0">
                    <a:srgbClr val="6E747A">
                      <a:alpha val="43000"/>
                    </a:srgbClr>
                  </a:outerShdw>
                </a:effectLst>
              </a:rPr>
              <a:t>- Thời gian: 10 phút</a:t>
            </a:r>
          </a:p>
        </p:txBody>
      </p:sp>
      <p:sp>
        <p:nvSpPr>
          <p:cNvPr id="5" name="Rounded Rectangle 4"/>
          <p:cNvSpPr/>
          <p:nvPr/>
        </p:nvSpPr>
        <p:spPr>
          <a:xfrm>
            <a:off x="4665345" y="0"/>
            <a:ext cx="2494915" cy="6997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Luật chơi</a:t>
            </a:r>
          </a:p>
        </p:txBody>
      </p:sp>
      <p:graphicFrame>
        <p:nvGraphicFramePr>
          <p:cNvPr id="6" name="Table 5"/>
          <p:cNvGraphicFramePr/>
          <p:nvPr/>
        </p:nvGraphicFramePr>
        <p:xfrm>
          <a:off x="1960880" y="4095115"/>
          <a:ext cx="8532495" cy="1371600"/>
        </p:xfrm>
        <a:graphic>
          <a:graphicData uri="http://schemas.openxmlformats.org/drawingml/2006/table">
            <a:tbl>
              <a:tblPr firstRow="1" bandRow="1">
                <a:tableStyleId>{5C22544A-7EE6-4342-B048-85BDC9FD1C3A}</a:tableStyleId>
              </a:tblPr>
              <a:tblGrid>
                <a:gridCol w="2844165">
                  <a:extLst>
                    <a:ext uri="{9D8B030D-6E8A-4147-A177-3AD203B41FA5}">
                      <a16:colId xmlns:a16="http://schemas.microsoft.com/office/drawing/2014/main" val="20000"/>
                    </a:ext>
                  </a:extLst>
                </a:gridCol>
                <a:gridCol w="2844165">
                  <a:extLst>
                    <a:ext uri="{9D8B030D-6E8A-4147-A177-3AD203B41FA5}">
                      <a16:colId xmlns:a16="http://schemas.microsoft.com/office/drawing/2014/main" val="20001"/>
                    </a:ext>
                  </a:extLst>
                </a:gridCol>
                <a:gridCol w="2844165">
                  <a:extLst>
                    <a:ext uri="{9D8B030D-6E8A-4147-A177-3AD203B41FA5}">
                      <a16:colId xmlns:a16="http://schemas.microsoft.com/office/drawing/2014/main" val="20002"/>
                    </a:ext>
                  </a:extLst>
                </a:gridCol>
              </a:tblGrid>
              <a:tr h="381000">
                <a:tc>
                  <a:txBody>
                    <a:bodyPr/>
                    <a:lstStyle/>
                    <a:p>
                      <a:pPr algn="ctr">
                        <a:buNone/>
                      </a:pPr>
                      <a:r>
                        <a:rPr lang="en-US"/>
                        <a:t>STT</a:t>
                      </a:r>
                    </a:p>
                  </a:txBody>
                  <a:tcPr/>
                </a:tc>
                <a:tc>
                  <a:txBody>
                    <a:bodyPr/>
                    <a:lstStyle/>
                    <a:p>
                      <a:pPr algn="ctr">
                        <a:buNone/>
                      </a:pPr>
                      <a:r>
                        <a:rPr lang="en-US"/>
                        <a:t>Hàng thực phẩm</a:t>
                      </a:r>
                    </a:p>
                  </a:txBody>
                  <a:tcPr/>
                </a:tc>
                <a:tc>
                  <a:txBody>
                    <a:bodyPr/>
                    <a:lstStyle/>
                    <a:p>
                      <a:pPr algn="ctr">
                        <a:buNone/>
                      </a:pPr>
                      <a:r>
                        <a:rPr lang="en-US"/>
                        <a:t>Đồ dùng học tập</a:t>
                      </a:r>
                    </a:p>
                  </a:txBody>
                  <a:tcPr/>
                </a:tc>
                <a:extLst>
                  <a:ext uri="{0D108BD9-81ED-4DB2-BD59-A6C34878D82A}">
                    <a16:rowId xmlns:a16="http://schemas.microsoft.com/office/drawing/2014/main" val="10000"/>
                  </a:ext>
                </a:extLst>
              </a:tr>
              <a:tr h="381000">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1"/>
                  </a:ext>
                </a:extLst>
              </a:tr>
              <a:tr h="381000">
                <a:tc>
                  <a:txBody>
                    <a:bodyPr/>
                    <a:lstStyle/>
                    <a:p>
                      <a:pPr>
                        <a:buNone/>
                      </a:pPr>
                      <a:endParaRPr lang="en-US"/>
                    </a:p>
                  </a:txBody>
                  <a:tcPr/>
                </a:tc>
                <a:tc>
                  <a:txBody>
                    <a:bodyPr/>
                    <a:lstStyle/>
                    <a:p>
                      <a:pPr>
                        <a:buNone/>
                      </a:pPr>
                      <a:endParaRPr lang="en-US"/>
                    </a:p>
                  </a:txBody>
                  <a:tcPr/>
                </a:tc>
                <a:tc>
                  <a:txBody>
                    <a:bodyPr/>
                    <a:lstStyle/>
                    <a:p>
                      <a:pPr>
                        <a:buNone/>
                      </a:pPr>
                      <a:endParaRPr lang="en-US"/>
                    </a:p>
                  </a:txBody>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
        <p:nvSpPr>
          <p:cNvPr id="5" name="TextBox 4">
            <a:extLst>
              <a:ext uri="{FF2B5EF4-FFF2-40B4-BE49-F238E27FC236}">
                <a16:creationId xmlns:a16="http://schemas.microsoft.com/office/drawing/2014/main" id="{ACEFA230-3BF5-4DB0-A7EF-35D5ED2D9CC0}"/>
              </a:ext>
            </a:extLst>
          </p:cNvPr>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AC3EC18C-726F-44D8-B99A-FA75DEBE8DAA}"/>
              </a:ext>
            </a:extLst>
          </p:cNvPr>
          <p:cNvSpPr>
            <a:spLocks noGrp="1"/>
          </p:cNvSpPr>
          <p:nvPr>
            <p:ph type="title"/>
          </p:nvPr>
        </p:nvSpPr>
        <p:spPr>
          <a:xfrm>
            <a:off x="838200" y="365125"/>
            <a:ext cx="10515600" cy="1325563"/>
          </a:xfrm>
        </p:spPr>
        <p:txBody>
          <a:bodyPr/>
          <a:lstStyle/>
          <a:p>
            <a:endParaRPr lang="en-US"/>
          </a:p>
        </p:txBody>
      </p:sp>
      <p:sp>
        <p:nvSpPr>
          <p:cNvPr id="8" name="Text Box 1">
            <a:extLst>
              <a:ext uri="{FF2B5EF4-FFF2-40B4-BE49-F238E27FC236}">
                <a16:creationId xmlns:a16="http://schemas.microsoft.com/office/drawing/2014/main" id="{F20F53F7-B344-4AE1-AC84-665077B59B91}"/>
              </a:ext>
            </a:extLst>
          </p:cNvPr>
          <p:cNvSpPr txBox="1"/>
          <p:nvPr/>
        </p:nvSpPr>
        <p:spPr>
          <a:xfrm>
            <a:off x="2333772" y="229870"/>
            <a:ext cx="8612358" cy="583565"/>
          </a:xfrm>
          <a:prstGeom prst="rect">
            <a:avLst/>
          </a:prstGeom>
          <a:noFill/>
        </p:spPr>
        <p:txBody>
          <a:bodyPr wrap="square" rtlCol="0">
            <a:spAutoFit/>
          </a:bodyPr>
          <a:lstStyle/>
          <a:p>
            <a:r>
              <a:rPr lang="en-US" sz="3200" dirty="0"/>
              <a:t>1. </a:t>
            </a:r>
            <a:r>
              <a:rPr lang="en-US" sz="3200" dirty="0" err="1"/>
              <a:t>Hoạt</a:t>
            </a:r>
            <a:r>
              <a:rPr lang="en-US" sz="3200" dirty="0"/>
              <a:t> </a:t>
            </a:r>
            <a:r>
              <a:rPr lang="en-US" sz="3200" dirty="0" err="1"/>
              <a:t>động</a:t>
            </a:r>
            <a:r>
              <a:rPr lang="en-US" sz="3200" dirty="0"/>
              <a:t> </a:t>
            </a:r>
            <a:r>
              <a:rPr lang="en-US" sz="3200" dirty="0" err="1"/>
              <a:t>mua</a:t>
            </a:r>
            <a:r>
              <a:rPr lang="en-US" sz="3200" dirty="0"/>
              <a:t> </a:t>
            </a:r>
            <a:r>
              <a:rPr lang="en-US" sz="3200" dirty="0" err="1"/>
              <a:t>bán</a:t>
            </a:r>
            <a:r>
              <a:rPr lang="en-US" sz="3200" dirty="0"/>
              <a:t> </a:t>
            </a:r>
            <a:r>
              <a:rPr lang="en-US" sz="3200" dirty="0" err="1"/>
              <a:t>thường</a:t>
            </a:r>
            <a:r>
              <a:rPr lang="en-US" sz="3200" dirty="0"/>
              <a:t> </a:t>
            </a:r>
            <a:r>
              <a:rPr lang="en-US" sz="3200" dirty="0" err="1"/>
              <a:t>diễn</a:t>
            </a:r>
            <a:r>
              <a:rPr lang="en-US" sz="3200" dirty="0"/>
              <a:t> ra ở </a:t>
            </a:r>
            <a:r>
              <a:rPr lang="en-US" sz="3200" dirty="0" err="1"/>
              <a:t>đâu</a:t>
            </a:r>
            <a:endParaRPr lang="en-US" sz="3200" dirty="0"/>
          </a:p>
        </p:txBody>
      </p:sp>
      <p:pic>
        <p:nvPicPr>
          <p:cNvPr id="9" name="Content Placeholder 3">
            <a:extLst>
              <a:ext uri="{FF2B5EF4-FFF2-40B4-BE49-F238E27FC236}">
                <a16:creationId xmlns:a16="http://schemas.microsoft.com/office/drawing/2014/main" id="{380CEA70-044D-44AC-B759-758C3A0B01FA}"/>
              </a:ext>
            </a:extLst>
          </p:cNvPr>
          <p:cNvPicPr>
            <a:picLocks noGrp="1" noChangeAspect="1"/>
          </p:cNvPicPr>
          <p:nvPr>
            <p:ph idx="1"/>
          </p:nvPr>
        </p:nvPicPr>
        <p:blipFill>
          <a:blip r:embed="rId3"/>
          <a:stretch>
            <a:fillRect/>
          </a:stretch>
        </p:blipFill>
        <p:spPr>
          <a:xfrm>
            <a:off x="838200" y="913130"/>
            <a:ext cx="4991100" cy="2720340"/>
          </a:xfrm>
          <a:prstGeom prst="rect">
            <a:avLst/>
          </a:prstGeom>
        </p:spPr>
      </p:pic>
      <p:pic>
        <p:nvPicPr>
          <p:cNvPr id="10" name="Picture 9">
            <a:extLst>
              <a:ext uri="{FF2B5EF4-FFF2-40B4-BE49-F238E27FC236}">
                <a16:creationId xmlns:a16="http://schemas.microsoft.com/office/drawing/2014/main" id="{F03E1CC7-1BDD-495B-97FE-BF0B5122AF98}"/>
              </a:ext>
            </a:extLst>
          </p:cNvPr>
          <p:cNvPicPr>
            <a:picLocks noChangeAspect="1"/>
          </p:cNvPicPr>
          <p:nvPr/>
        </p:nvPicPr>
        <p:blipFill>
          <a:blip r:embed="rId4"/>
          <a:stretch>
            <a:fillRect/>
          </a:stretch>
        </p:blipFill>
        <p:spPr>
          <a:xfrm>
            <a:off x="6236970" y="1054100"/>
            <a:ext cx="4709160" cy="2438400"/>
          </a:xfrm>
          <a:prstGeom prst="rect">
            <a:avLst/>
          </a:prstGeom>
        </p:spPr>
      </p:pic>
      <p:pic>
        <p:nvPicPr>
          <p:cNvPr id="11" name="Picture 10">
            <a:extLst>
              <a:ext uri="{FF2B5EF4-FFF2-40B4-BE49-F238E27FC236}">
                <a16:creationId xmlns:a16="http://schemas.microsoft.com/office/drawing/2014/main" id="{9E762889-DAB4-4DEF-BC2B-42B8E3C1D866}"/>
              </a:ext>
            </a:extLst>
          </p:cNvPr>
          <p:cNvPicPr>
            <a:picLocks noChangeAspect="1"/>
          </p:cNvPicPr>
          <p:nvPr/>
        </p:nvPicPr>
        <p:blipFill>
          <a:blip r:embed="rId5"/>
          <a:stretch>
            <a:fillRect/>
          </a:stretch>
        </p:blipFill>
        <p:spPr>
          <a:xfrm>
            <a:off x="975360" y="3825875"/>
            <a:ext cx="4854575" cy="2552700"/>
          </a:xfrm>
          <a:prstGeom prst="rect">
            <a:avLst/>
          </a:prstGeom>
        </p:spPr>
      </p:pic>
      <p:pic>
        <p:nvPicPr>
          <p:cNvPr id="12" name="Picture 11">
            <a:extLst>
              <a:ext uri="{FF2B5EF4-FFF2-40B4-BE49-F238E27FC236}">
                <a16:creationId xmlns:a16="http://schemas.microsoft.com/office/drawing/2014/main" id="{4A4870B5-12D5-4020-84EB-7CE8D9C2CE42}"/>
              </a:ext>
            </a:extLst>
          </p:cNvPr>
          <p:cNvPicPr>
            <a:picLocks noChangeAspect="1"/>
          </p:cNvPicPr>
          <p:nvPr/>
        </p:nvPicPr>
        <p:blipFill>
          <a:blip r:embed="rId6"/>
          <a:stretch>
            <a:fillRect/>
          </a:stretch>
        </p:blipFill>
        <p:spPr>
          <a:xfrm>
            <a:off x="6236970" y="3973830"/>
            <a:ext cx="4591050" cy="2195830"/>
          </a:xfrm>
          <a:prstGeom prst="rect">
            <a:avLst/>
          </a:prstGeom>
        </p:spPr>
      </p:pic>
    </p:spTree>
    <p:extLst>
      <p:ext uri="{BB962C8B-B14F-4D97-AF65-F5344CB8AC3E}">
        <p14:creationId xmlns:p14="http://schemas.microsoft.com/office/powerpoint/2010/main" val="174843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DE9F-7742-4350-879E-0D347F9E90E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A0AC56-A061-4E53-AC84-FBA707481001}"/>
              </a:ext>
            </a:extLst>
          </p:cNvPr>
          <p:cNvSpPr>
            <a:spLocks noGrp="1"/>
          </p:cNvSpPr>
          <p:nvPr>
            <p:ph idx="1"/>
          </p:nvPr>
        </p:nvSpPr>
        <p:spPr/>
        <p:txBody>
          <a:bodyPr/>
          <a:lstStyle/>
          <a:p>
            <a:endParaRPr lang="en-US"/>
          </a:p>
        </p:txBody>
      </p:sp>
      <p:sp>
        <p:nvSpPr>
          <p:cNvPr id="4" name="Text Box 1">
            <a:extLst>
              <a:ext uri="{FF2B5EF4-FFF2-40B4-BE49-F238E27FC236}">
                <a16:creationId xmlns:a16="http://schemas.microsoft.com/office/drawing/2014/main" id="{3CCC8D8C-C41C-40A4-AF5A-AC21441D0EC9}"/>
              </a:ext>
            </a:extLst>
          </p:cNvPr>
          <p:cNvSpPr txBox="1"/>
          <p:nvPr/>
        </p:nvSpPr>
        <p:spPr>
          <a:xfrm>
            <a:off x="1699895" y="436245"/>
            <a:ext cx="9236075" cy="1076325"/>
          </a:xfrm>
          <a:prstGeom prst="rect">
            <a:avLst/>
          </a:prstGeom>
          <a:noFill/>
        </p:spPr>
        <p:txBody>
          <a:bodyPr wrap="square" rtlCol="0">
            <a:spAutoFit/>
          </a:bodyPr>
          <a:lstStyle/>
          <a:p>
            <a:pPr algn="ctr"/>
            <a:r>
              <a:rPr lang="en-US" sz="3200" dirty="0" err="1"/>
              <a:t>Những</a:t>
            </a:r>
            <a:r>
              <a:rPr lang="en-US" sz="3200" dirty="0"/>
              <a:t> </a:t>
            </a:r>
            <a:r>
              <a:rPr lang="en-US" sz="3200" dirty="0" err="1"/>
              <a:t>điểm</a:t>
            </a:r>
            <a:r>
              <a:rPr lang="en-US" sz="3200" dirty="0"/>
              <a:t> </a:t>
            </a:r>
            <a:r>
              <a:rPr lang="en-US" sz="3200" dirty="0" err="1"/>
              <a:t>khác</a:t>
            </a:r>
            <a:r>
              <a:rPr lang="en-US" sz="3200" dirty="0"/>
              <a:t> </a:t>
            </a:r>
            <a:r>
              <a:rPr lang="en-US" sz="3200" dirty="0" err="1"/>
              <a:t>nhau</a:t>
            </a:r>
            <a:r>
              <a:rPr lang="en-US" sz="3200" dirty="0"/>
              <a:t> </a:t>
            </a:r>
            <a:r>
              <a:rPr lang="en-US" sz="3200" dirty="0" err="1"/>
              <a:t>trong</a:t>
            </a:r>
            <a:r>
              <a:rPr lang="en-US" sz="3200" dirty="0"/>
              <a:t> </a:t>
            </a:r>
            <a:r>
              <a:rPr lang="en-US" sz="3200" dirty="0" err="1"/>
              <a:t>cách</a:t>
            </a:r>
            <a:r>
              <a:rPr lang="en-US" sz="3200" dirty="0"/>
              <a:t> </a:t>
            </a:r>
            <a:r>
              <a:rPr lang="en-US" sz="3200" dirty="0" err="1"/>
              <a:t>trưng</a:t>
            </a:r>
            <a:r>
              <a:rPr lang="en-US" sz="3200" dirty="0"/>
              <a:t> </a:t>
            </a:r>
            <a:r>
              <a:rPr lang="en-US" sz="3200" dirty="0" err="1"/>
              <a:t>bày</a:t>
            </a:r>
            <a:r>
              <a:rPr lang="en-US" sz="3200" dirty="0"/>
              <a:t> </a:t>
            </a:r>
            <a:r>
              <a:rPr lang="en-US" sz="3200" dirty="0" err="1"/>
              <a:t>hàng</a:t>
            </a:r>
            <a:r>
              <a:rPr lang="en-US" sz="3200" dirty="0"/>
              <a:t> </a:t>
            </a:r>
            <a:r>
              <a:rPr lang="en-US" sz="3200" dirty="0" err="1"/>
              <a:t>hóa</a:t>
            </a:r>
            <a:r>
              <a:rPr lang="en-US" sz="3200" dirty="0"/>
              <a:t> ở </a:t>
            </a:r>
            <a:r>
              <a:rPr lang="en-US" sz="3200" dirty="0" err="1"/>
              <a:t>những</a:t>
            </a:r>
            <a:r>
              <a:rPr lang="en-US" sz="3200" dirty="0"/>
              <a:t> </a:t>
            </a:r>
            <a:r>
              <a:rPr lang="en-US" sz="3200" dirty="0" err="1"/>
              <a:t>địa</a:t>
            </a:r>
            <a:r>
              <a:rPr lang="en-US" sz="3200" dirty="0"/>
              <a:t> </a:t>
            </a:r>
            <a:r>
              <a:rPr lang="en-US" sz="3200" dirty="0" err="1"/>
              <a:t>điểm</a:t>
            </a:r>
            <a:r>
              <a:rPr lang="en-US" sz="3200" dirty="0"/>
              <a:t> </a:t>
            </a:r>
            <a:r>
              <a:rPr lang="en-US" sz="3200" dirty="0" err="1"/>
              <a:t>này</a:t>
            </a:r>
            <a:endParaRPr lang="en-US" sz="3200" dirty="0"/>
          </a:p>
        </p:txBody>
      </p:sp>
      <p:pic>
        <p:nvPicPr>
          <p:cNvPr id="5" name="Content Placeholder 6">
            <a:extLst>
              <a:ext uri="{FF2B5EF4-FFF2-40B4-BE49-F238E27FC236}">
                <a16:creationId xmlns:a16="http://schemas.microsoft.com/office/drawing/2014/main" id="{5E070F32-CCEF-4131-B366-8D467D95DAD3}"/>
              </a:ext>
            </a:extLst>
          </p:cNvPr>
          <p:cNvPicPr>
            <a:picLocks noChangeAspect="1"/>
          </p:cNvPicPr>
          <p:nvPr/>
        </p:nvPicPr>
        <p:blipFill>
          <a:blip r:embed="rId3"/>
          <a:stretch>
            <a:fillRect/>
          </a:stretch>
        </p:blipFill>
        <p:spPr>
          <a:xfrm>
            <a:off x="3223895" y="1677670"/>
            <a:ext cx="6390005" cy="4596765"/>
          </a:xfrm>
          <a:prstGeom prst="rect">
            <a:avLst/>
          </a:prstGeom>
        </p:spPr>
      </p:pic>
      <p:sp>
        <p:nvSpPr>
          <p:cNvPr id="6" name="Rounded Rectangular Callout 8">
            <a:extLst>
              <a:ext uri="{FF2B5EF4-FFF2-40B4-BE49-F238E27FC236}">
                <a16:creationId xmlns:a16="http://schemas.microsoft.com/office/drawing/2014/main" id="{383AD5D2-26BB-4B16-B8D0-143108B8E5AB}"/>
              </a:ext>
            </a:extLst>
          </p:cNvPr>
          <p:cNvSpPr/>
          <p:nvPr/>
        </p:nvSpPr>
        <p:spPr>
          <a:xfrm>
            <a:off x="587375" y="2139315"/>
            <a:ext cx="2636520" cy="2444750"/>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t>Hàng</a:t>
            </a:r>
            <a:r>
              <a:rPr lang="en-US" sz="2200" dirty="0"/>
              <a:t> </a:t>
            </a:r>
            <a:r>
              <a:rPr lang="en-US" sz="2200" dirty="0" err="1"/>
              <a:t>hóa</a:t>
            </a:r>
            <a:r>
              <a:rPr lang="en-US" sz="2200" dirty="0"/>
              <a:t> ở </a:t>
            </a:r>
            <a:r>
              <a:rPr lang="en-US" sz="2200" dirty="0" err="1"/>
              <a:t>siêu</a:t>
            </a:r>
            <a:r>
              <a:rPr lang="en-US" sz="2200" dirty="0"/>
              <a:t> </a:t>
            </a:r>
            <a:r>
              <a:rPr lang="en-US" sz="2200" dirty="0" err="1"/>
              <a:t>thị</a:t>
            </a:r>
            <a:r>
              <a:rPr lang="en-US" sz="2200" dirty="0"/>
              <a:t> </a:t>
            </a:r>
            <a:r>
              <a:rPr lang="en-US" sz="2200" dirty="0" err="1"/>
              <a:t>được</a:t>
            </a:r>
            <a:r>
              <a:rPr lang="en-US" sz="2200" dirty="0"/>
              <a:t> </a:t>
            </a:r>
            <a:r>
              <a:rPr lang="en-US" sz="2200" dirty="0" err="1"/>
              <a:t>trưng</a:t>
            </a:r>
            <a:r>
              <a:rPr lang="en-US" sz="2200" dirty="0"/>
              <a:t> </a:t>
            </a:r>
            <a:r>
              <a:rPr lang="en-US" sz="2200" dirty="0" err="1"/>
              <a:t>bày</a:t>
            </a:r>
            <a:r>
              <a:rPr lang="en-US" sz="2200" dirty="0"/>
              <a:t> </a:t>
            </a:r>
            <a:r>
              <a:rPr lang="en-US" sz="2200" dirty="0" err="1"/>
              <a:t>rất</a:t>
            </a:r>
            <a:r>
              <a:rPr lang="en-US" sz="2200" dirty="0"/>
              <a:t> khoa </a:t>
            </a:r>
            <a:r>
              <a:rPr lang="en-US" sz="2200" dirty="0" err="1"/>
              <a:t>học</a:t>
            </a:r>
            <a:r>
              <a:rPr lang="en-US" sz="2200" dirty="0"/>
              <a:t>, </a:t>
            </a:r>
            <a:r>
              <a:rPr lang="en-US" sz="2200" dirty="0" err="1"/>
              <a:t>gọn</a:t>
            </a:r>
            <a:r>
              <a:rPr lang="en-US" sz="2200" dirty="0"/>
              <a:t> </a:t>
            </a:r>
            <a:r>
              <a:rPr lang="en-US" sz="2200" dirty="0" err="1"/>
              <a:t>gàng</a:t>
            </a:r>
            <a:r>
              <a:rPr lang="en-US" sz="2200" dirty="0"/>
              <a:t>, </a:t>
            </a:r>
            <a:r>
              <a:rPr lang="en-US" sz="2200" dirty="0" err="1"/>
              <a:t>ngăn</a:t>
            </a:r>
            <a:r>
              <a:rPr lang="en-US" sz="2200" dirty="0"/>
              <a:t> </a:t>
            </a:r>
            <a:r>
              <a:rPr lang="en-US" sz="2200" dirty="0" err="1"/>
              <a:t>nắp</a:t>
            </a:r>
            <a:r>
              <a:rPr lang="en-US" sz="2200" dirty="0"/>
              <a:t>, chia </a:t>
            </a:r>
            <a:r>
              <a:rPr lang="en-US" sz="2200" dirty="0" err="1"/>
              <a:t>thành</a:t>
            </a:r>
            <a:r>
              <a:rPr lang="en-US" sz="2200" dirty="0"/>
              <a:t> </a:t>
            </a:r>
            <a:r>
              <a:rPr lang="en-US" sz="2200" dirty="0" err="1"/>
              <a:t>từng</a:t>
            </a:r>
            <a:r>
              <a:rPr lang="en-US" sz="2200" dirty="0"/>
              <a:t> </a:t>
            </a:r>
            <a:r>
              <a:rPr lang="en-US" sz="2200" dirty="0" err="1"/>
              <a:t>quầy</a:t>
            </a:r>
            <a:r>
              <a:rPr lang="en-US" sz="2200" dirty="0"/>
              <a:t> </a:t>
            </a:r>
            <a:r>
              <a:rPr lang="en-US" sz="2200" dirty="0" err="1"/>
              <a:t>riêng</a:t>
            </a:r>
            <a:r>
              <a:rPr lang="en-US" sz="2200" dirty="0"/>
              <a:t> </a:t>
            </a:r>
            <a:r>
              <a:rPr lang="en-US" sz="2200" dirty="0" err="1"/>
              <a:t>biệt</a:t>
            </a:r>
            <a:r>
              <a:rPr lang="en-US" sz="2200" dirty="0"/>
              <a:t>.</a:t>
            </a:r>
          </a:p>
        </p:txBody>
      </p:sp>
    </p:spTree>
    <p:extLst>
      <p:ext uri="{BB962C8B-B14F-4D97-AF65-F5344CB8AC3E}">
        <p14:creationId xmlns:p14="http://schemas.microsoft.com/office/powerpoint/2010/main" val="147390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3859-20E9-4D74-8369-9610322740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83110E-B9A0-4368-8E37-B526431E2FF0}"/>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6C2BF453-A743-48E5-8C79-55A946B838EC}"/>
              </a:ext>
            </a:extLst>
          </p:cNvPr>
          <p:cNvPicPr>
            <a:picLocks noChangeAspect="1"/>
          </p:cNvPicPr>
          <p:nvPr/>
        </p:nvPicPr>
        <p:blipFill>
          <a:blip r:embed="rId3"/>
          <a:stretch>
            <a:fillRect/>
          </a:stretch>
        </p:blipFill>
        <p:spPr>
          <a:xfrm>
            <a:off x="2657475" y="440690"/>
            <a:ext cx="7046595" cy="4604385"/>
          </a:xfrm>
          <a:prstGeom prst="rect">
            <a:avLst/>
          </a:prstGeom>
        </p:spPr>
      </p:pic>
      <p:sp>
        <p:nvSpPr>
          <p:cNvPr id="5" name="Rounded Rectangle 4">
            <a:extLst>
              <a:ext uri="{FF2B5EF4-FFF2-40B4-BE49-F238E27FC236}">
                <a16:creationId xmlns:a16="http://schemas.microsoft.com/office/drawing/2014/main" id="{A618EF57-00F6-47D6-9755-3EF480C30389}"/>
              </a:ext>
            </a:extLst>
          </p:cNvPr>
          <p:cNvSpPr/>
          <p:nvPr/>
        </p:nvSpPr>
        <p:spPr>
          <a:xfrm>
            <a:off x="3214370" y="5182870"/>
            <a:ext cx="5730875" cy="1166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Ở chợ hàng hóa được bày bán rất đa dạng các loại mặt hàng thịt cá, rau củ... Khi mua có thể trả giá.</a:t>
            </a:r>
          </a:p>
        </p:txBody>
      </p:sp>
    </p:spTree>
    <p:extLst>
      <p:ext uri="{BB962C8B-B14F-4D97-AF65-F5344CB8AC3E}">
        <p14:creationId xmlns:p14="http://schemas.microsoft.com/office/powerpoint/2010/main" val="169009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2560320" y="253365"/>
            <a:ext cx="7211060" cy="4696460"/>
          </a:xfrm>
          <a:prstGeom prst="rect">
            <a:avLst/>
          </a:prstGeom>
        </p:spPr>
      </p:pic>
      <p:sp>
        <p:nvSpPr>
          <p:cNvPr id="5" name="Rounded Rectangle 4"/>
          <p:cNvSpPr/>
          <p:nvPr/>
        </p:nvSpPr>
        <p:spPr>
          <a:xfrm>
            <a:off x="3214370" y="5182870"/>
            <a:ext cx="5730875" cy="116649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Ở chợ nổi, hàng hóa được sắp xếp trên các thuyền, ghe... mọi người mua bán với nhau ngay trên sông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00198"/>
            <a:ext cx="10515600" cy="1325563"/>
          </a:xfrm>
        </p:spPr>
        <p:txBody>
          <a:bodyPr>
            <a:normAutofit/>
          </a:bodyPr>
          <a:lstStyle/>
          <a:p>
            <a:pPr algn="ctr"/>
            <a:r>
              <a:rPr lang="en-US" b="1" dirty="0">
                <a:solidFill>
                  <a:schemeClr val="accent1"/>
                </a:solidFill>
                <a:effectLst>
                  <a:outerShdw blurRad="38100" dist="25400" dir="5400000" algn="ctr" rotWithShape="0">
                    <a:srgbClr val="6E747A">
                      <a:alpha val="43000"/>
                    </a:srgbClr>
                  </a:outerShdw>
                </a:effectLst>
              </a:rPr>
              <a:t>3. </a:t>
            </a:r>
            <a:r>
              <a:rPr lang="en-US" b="1" dirty="0" err="1">
                <a:solidFill>
                  <a:schemeClr val="accent1"/>
                </a:solidFill>
                <a:effectLst>
                  <a:outerShdw blurRad="38100" dist="25400" dir="5400000" algn="ctr" rotWithShape="0">
                    <a:srgbClr val="6E747A">
                      <a:alpha val="43000"/>
                    </a:srgbClr>
                  </a:outerShdw>
                </a:effectLst>
              </a:rPr>
              <a:t>Vì</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sao</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cần</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lựa</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chọn</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hàng</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hóa</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trước</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khi</a:t>
            </a:r>
            <a:r>
              <a:rPr lang="en-US" b="1" dirty="0">
                <a:solidFill>
                  <a:schemeClr val="accent1"/>
                </a:solidFill>
                <a:effectLst>
                  <a:outerShdw blurRad="38100" dist="25400" dir="5400000" algn="ctr" rotWithShape="0">
                    <a:srgbClr val="6E747A">
                      <a:alpha val="43000"/>
                    </a:srgbClr>
                  </a:outerShdw>
                </a:effectLst>
              </a:rPr>
              <a:t> </a:t>
            </a:r>
            <a:r>
              <a:rPr lang="en-US" b="1" dirty="0" err="1">
                <a:solidFill>
                  <a:schemeClr val="accent1"/>
                </a:solidFill>
                <a:effectLst>
                  <a:outerShdw blurRad="38100" dist="25400" dir="5400000" algn="ctr" rotWithShape="0">
                    <a:srgbClr val="6E747A">
                      <a:alpha val="43000"/>
                    </a:srgbClr>
                  </a:outerShdw>
                </a:effectLst>
              </a:rPr>
              <a:t>mua</a:t>
            </a:r>
            <a:endParaRPr lang="en-US" b="1" dirty="0">
              <a:solidFill>
                <a:schemeClr val="accent1"/>
              </a:solidFill>
              <a:effectLst>
                <a:outerShdw blurRad="38100" dist="25400" dir="5400000" algn="ctr" rotWithShape="0">
                  <a:srgbClr val="6E747A">
                    <a:alpha val="43000"/>
                  </a:srgbClr>
                </a:outerShdw>
              </a:effectLst>
            </a:endParaRPr>
          </a:p>
        </p:txBody>
      </p:sp>
      <p:sp>
        <p:nvSpPr>
          <p:cNvPr id="3" name="Content Placeholder 2"/>
          <p:cNvSpPr>
            <a:spLocks noGrp="1"/>
          </p:cNvSpPr>
          <p:nvPr>
            <p:ph idx="1"/>
          </p:nvPr>
        </p:nvSpPr>
        <p:spPr/>
        <p:txBody>
          <a:bodyPr/>
          <a:lstStyle/>
          <a:p>
            <a:endParaRPr lang="en-US"/>
          </a:p>
        </p:txBody>
      </p:sp>
      <p:sp>
        <p:nvSpPr>
          <p:cNvPr id="4" name="Cloud Callout 3"/>
          <p:cNvSpPr/>
          <p:nvPr/>
        </p:nvSpPr>
        <p:spPr>
          <a:xfrm>
            <a:off x="3231418" y="2446948"/>
            <a:ext cx="6339205" cy="3458845"/>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t>Lựa</a:t>
            </a:r>
            <a:r>
              <a:rPr lang="en-US" sz="3600" dirty="0"/>
              <a:t> </a:t>
            </a:r>
            <a:r>
              <a:rPr lang="en-US" sz="3600" dirty="0" err="1"/>
              <a:t>chọn</a:t>
            </a:r>
            <a:r>
              <a:rPr lang="en-US" sz="3600" dirty="0"/>
              <a:t> </a:t>
            </a:r>
            <a:r>
              <a:rPr lang="en-US" sz="3600" dirty="0" err="1"/>
              <a:t>hàng</a:t>
            </a:r>
            <a:r>
              <a:rPr lang="en-US" sz="3600" dirty="0"/>
              <a:t> </a:t>
            </a:r>
            <a:r>
              <a:rPr lang="en-US" sz="3600" dirty="0" err="1"/>
              <a:t>hóa</a:t>
            </a:r>
            <a:r>
              <a:rPr lang="en-US" sz="3600" dirty="0"/>
              <a:t> </a:t>
            </a:r>
            <a:r>
              <a:rPr lang="en-US" sz="3600" dirty="0" err="1"/>
              <a:t>trước</a:t>
            </a:r>
            <a:r>
              <a:rPr lang="en-US" sz="3600" dirty="0"/>
              <a:t> </a:t>
            </a:r>
            <a:r>
              <a:rPr lang="en-US" sz="3600" dirty="0" err="1"/>
              <a:t>khi</a:t>
            </a:r>
            <a:r>
              <a:rPr lang="en-US" sz="3600" dirty="0"/>
              <a:t> </a:t>
            </a:r>
            <a:r>
              <a:rPr lang="en-US" sz="3600" dirty="0" err="1"/>
              <a:t>mua</a:t>
            </a:r>
            <a:r>
              <a:rPr lang="en-US" sz="3600" dirty="0"/>
              <a:t> </a:t>
            </a:r>
            <a:r>
              <a:rPr lang="en-US" sz="3600" dirty="0" err="1"/>
              <a:t>để</a:t>
            </a:r>
            <a:r>
              <a:rPr lang="en-US" sz="3600" dirty="0"/>
              <a:t> </a:t>
            </a:r>
            <a:r>
              <a:rPr lang="en-US" sz="3600" dirty="0" err="1"/>
              <a:t>đảm</a:t>
            </a:r>
            <a:r>
              <a:rPr lang="en-US" sz="3600" dirty="0"/>
              <a:t> </a:t>
            </a:r>
            <a:r>
              <a:rPr lang="en-US" sz="3600" dirty="0" err="1"/>
              <a:t>bảo</a:t>
            </a:r>
            <a:r>
              <a:rPr lang="en-US" sz="3600" dirty="0"/>
              <a:t> </a:t>
            </a:r>
            <a:r>
              <a:rPr lang="en-US" sz="3600" dirty="0" err="1"/>
              <a:t>chất</a:t>
            </a:r>
            <a:r>
              <a:rPr lang="en-US" sz="3600" dirty="0"/>
              <a:t> </a:t>
            </a:r>
            <a:r>
              <a:rPr lang="en-US" sz="3600" dirty="0" err="1"/>
              <a:t>lượng</a:t>
            </a:r>
            <a:r>
              <a:rPr lang="en-US" sz="3600" dirty="0"/>
              <a:t>, </a:t>
            </a:r>
            <a:r>
              <a:rPr lang="en-US" sz="3600" dirty="0" err="1"/>
              <a:t>phù</a:t>
            </a:r>
            <a:r>
              <a:rPr lang="en-US" sz="3600" dirty="0"/>
              <a:t> </a:t>
            </a:r>
            <a:r>
              <a:rPr lang="en-US" sz="3600" dirty="0" err="1"/>
              <a:t>hợp</a:t>
            </a:r>
            <a:r>
              <a:rPr lang="en-US" sz="3600" dirty="0"/>
              <a:t> </a:t>
            </a:r>
            <a:r>
              <a:rPr lang="en-US" sz="3600" dirty="0" err="1"/>
              <a:t>giá</a:t>
            </a:r>
            <a:r>
              <a:rPr lang="en-US" sz="3600" dirty="0"/>
              <a:t> </a:t>
            </a:r>
            <a:r>
              <a:rPr lang="en-US" sz="3600" dirty="0" err="1"/>
              <a:t>cả</a:t>
            </a:r>
            <a:r>
              <a:rPr lang="en-US" sz="3600" dirty="0"/>
              <a:t>, </a:t>
            </a:r>
            <a:r>
              <a:rPr lang="en-US" sz="3600" dirty="0" err="1"/>
              <a:t>sở</a:t>
            </a:r>
            <a:r>
              <a:rPr lang="en-US" sz="3600" dirty="0"/>
              <a:t> </a:t>
            </a:r>
            <a:r>
              <a:rPr lang="en-US" sz="3600" dirty="0" err="1"/>
              <a:t>thích</a:t>
            </a:r>
            <a:r>
              <a:rPr lang="en-US" sz="3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ẤM BUÔN BÁN, CẤM REUP"/>
          <p:cNvPicPr>
            <a:picLocks noChangeAspect="1"/>
          </p:cNvPicPr>
          <p:nvPr/>
        </p:nvPicPr>
        <p:blipFill>
          <a:blip r:embed="rId4"/>
          <a:stretch>
            <a:fillRect/>
          </a:stretch>
        </p:blipFill>
        <p:spPr>
          <a:xfrm>
            <a:off x="0" y="-16054"/>
            <a:ext cx="12219146" cy="6874053"/>
          </a:xfrm>
          <a:prstGeom prst="rect">
            <a:avLst/>
          </a:prstGeom>
        </p:spPr>
      </p:pic>
      <p:grpSp>
        <p:nvGrpSpPr>
          <p:cNvPr id="4" name="ĐC SHARE MIỄN PHÍ BỞI NK POWERSKILLS"/>
          <p:cNvGrpSpPr/>
          <p:nvPr/>
        </p:nvGrpSpPr>
        <p:grpSpPr>
          <a:xfrm>
            <a:off x="132567" y="1953709"/>
            <a:ext cx="12257011" cy="8262312"/>
            <a:chOff x="293100" y="2106109"/>
            <a:chExt cx="12257011" cy="8262312"/>
          </a:xfrm>
        </p:grpSpPr>
        <p:pic>
          <p:nvPicPr>
            <p:cNvPr id="36" name="Picture 35"/>
            <p:cNvPicPr>
              <a:picLocks noChangeAspect="1"/>
            </p:cNvPicPr>
            <p:nvPr/>
          </p:nvPicPr>
          <p:blipFill>
            <a:blip r:embed="rId5"/>
            <a:stretch>
              <a:fillRect/>
            </a:stretch>
          </p:blipFill>
          <p:spPr>
            <a:xfrm>
              <a:off x="7212367" y="2106109"/>
              <a:ext cx="3471952" cy="4536587"/>
            </a:xfrm>
            <a:prstGeom prst="rect">
              <a:avLst/>
            </a:prstGeom>
          </p:spPr>
        </p:pic>
        <p:sp>
          <p:nvSpPr>
            <p:cNvPr id="38" name="Rounded Rectangle 37">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Vào http://fb.com/nkpowerskills tải game miễn phí"/>
          <p:cNvSpPr/>
          <p:nvPr/>
        </p:nvSpPr>
        <p:spPr>
          <a:xfrm>
            <a:off x="3618700" y="67875"/>
            <a:ext cx="4530817" cy="991604"/>
          </a:xfrm>
          <a:prstGeom prst="roundRect">
            <a:avLst/>
          </a:prstGeom>
          <a:ln w="762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ĐC SHARE MIỄN PHÍ BỞI NK POWERSKILLS"/>
          <p:cNvGrpSpPr/>
          <p:nvPr/>
        </p:nvGrpSpPr>
        <p:grpSpPr>
          <a:xfrm>
            <a:off x="2327711" y="3241859"/>
            <a:ext cx="5103603" cy="2704614"/>
            <a:chOff x="2792168" y="1860972"/>
            <a:chExt cx="7216342" cy="3824243"/>
          </a:xfrm>
        </p:grpSpPr>
        <p:pic>
          <p:nvPicPr>
            <p:cNvPr id="5" name="Picture 4"/>
            <p:cNvPicPr>
              <a:picLocks noChangeAspect="1"/>
            </p:cNvPicPr>
            <p:nvPr/>
          </p:nvPicPr>
          <p:blipFill>
            <a:blip r:embed="rId8">
              <a:clrChange>
                <a:clrFrom>
                  <a:srgbClr val="FFFFFF"/>
                </a:clrFrom>
                <a:clrTo>
                  <a:srgbClr val="FFFFFF">
                    <a:alpha val="0"/>
                  </a:srgbClr>
                </a:clrTo>
              </a:clrChange>
            </a:blip>
            <a:stretch>
              <a:fillRect/>
            </a:stretch>
          </p:blipFill>
          <p:spPr>
            <a:xfrm>
              <a:off x="3867315" y="2898597"/>
              <a:ext cx="5004746" cy="2331810"/>
            </a:xfrm>
            <a:prstGeom prst="rect">
              <a:avLst/>
            </a:prstGeom>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2792168" y="1860972"/>
              <a:ext cx="7216342" cy="3824243"/>
            </a:xfrm>
            <a:prstGeom prst="rect">
              <a:avLst/>
            </a:prstGeom>
          </p:spPr>
        </p:pic>
      </p:grpSp>
      <p:pic>
        <p:nvPicPr>
          <p:cNvPr id="16" name="CẤM BUÔN BÁN, CẤM REU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68421" y="2276911"/>
            <a:ext cx="689430" cy="1149051"/>
          </a:xfrm>
          <a:prstGeom prst="rect">
            <a:avLst/>
          </a:prstGeom>
        </p:spPr>
      </p:pic>
      <p:pic>
        <p:nvPicPr>
          <p:cNvPr id="17"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86857" y="2948640"/>
            <a:ext cx="1130218" cy="572173"/>
          </a:xfrm>
          <a:prstGeom prst="rect">
            <a:avLst/>
          </a:prstGeom>
        </p:spPr>
      </p:pic>
      <p:pic>
        <p:nvPicPr>
          <p:cNvPr id="19" name="ĐC SHARE MIỄN PHÍ BỞI NK POWERSKILLS"/>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9055" y="2200916"/>
            <a:ext cx="731557" cy="1220056"/>
          </a:xfrm>
          <a:prstGeom prst="rect">
            <a:avLst/>
          </a:prstGeom>
        </p:spPr>
      </p:pic>
      <p:pic>
        <p:nvPicPr>
          <p:cNvPr id="20" name="CẤM BUÔN BÁN, CẤM REUP"/>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56154" y="2960364"/>
            <a:ext cx="762547" cy="762269"/>
          </a:xfrm>
          <a:prstGeom prst="rect">
            <a:avLst/>
          </a:prstGeom>
        </p:spPr>
      </p:pic>
      <p:pic>
        <p:nvPicPr>
          <p:cNvPr id="1032" name="Vào http://fb.com/nkpowerskills tải game miễn phí" descr="Box Cartoon Vector Images (over 110,000)"/>
          <p:cNvPicPr>
            <a:picLocks noChangeAspect="1" noChangeArrowheads="1"/>
          </p:cNvPicPr>
          <p:nvPr/>
        </p:nvPicPr>
        <p:blipFill>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0" b="100000" l="0" r="97059"/>
                    </a14:imgEffect>
                  </a14:imgLayer>
                </a14:imgProps>
              </a:ext>
              <a:ext uri="{28A0092B-C50C-407E-A947-70E740481C1C}">
                <a14:useLocalDpi xmlns:a14="http://schemas.microsoft.com/office/drawing/2010/main" val="0"/>
              </a:ext>
            </a:extLst>
          </a:blip>
          <a:srcRect/>
          <a:stretch>
            <a:fillRect/>
          </a:stretch>
        </p:blipFill>
        <p:spPr bwMode="auto">
          <a:xfrm>
            <a:off x="5805632" y="2857640"/>
            <a:ext cx="853124" cy="8961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ĐC SHARE MIỄN PHÍ BỞI NK POWERSKILLS" descr="Presents Clipart Grotto - Presents , Transparent Cartoon, Free Cliparts &amp;  Silhouettes - NetClipart"/>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2131" l="0" r="95435"/>
                    </a14:imgEffect>
                  </a14:imgLayer>
                </a14:imgProps>
              </a:ext>
              <a:ext uri="{28A0092B-C50C-407E-A947-70E740481C1C}">
                <a14:useLocalDpi xmlns:a14="http://schemas.microsoft.com/office/drawing/2010/main" val="0"/>
              </a:ext>
            </a:extLst>
          </a:blip>
          <a:srcRect/>
          <a:stretch>
            <a:fillRect/>
          </a:stretch>
        </p:blipFill>
        <p:spPr bwMode="auto">
          <a:xfrm>
            <a:off x="6232045" y="3214833"/>
            <a:ext cx="703460" cy="631584"/>
          </a:xfrm>
          <a:prstGeom prst="rect">
            <a:avLst/>
          </a:prstGeom>
          <a:noFill/>
          <a:extLst>
            <a:ext uri="{909E8E84-426E-40DD-AFC4-6F175D3DCCD1}">
              <a14:hiddenFill xmlns:a14="http://schemas.microsoft.com/office/drawing/2010/main">
                <a:solidFill>
                  <a:srgbClr val="FFFFFF"/>
                </a:solidFill>
              </a14:hiddenFill>
            </a:ext>
          </a:extLst>
        </p:spPr>
      </p:pic>
      <p:pic>
        <p:nvPicPr>
          <p:cNvPr id="28" name="CẤM BUÔN BÁN, CẤM REUP"/>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31527" y="2921778"/>
            <a:ext cx="751507" cy="586111"/>
          </a:xfrm>
          <a:prstGeom prst="rect">
            <a:avLst/>
          </a:prstGeom>
        </p:spPr>
      </p:pic>
      <p:pic>
        <p:nvPicPr>
          <p:cNvPr id="29" name="Vào http://fb.com/nkpowerskills tải game miễn phí"/>
          <p:cNvPicPr>
            <a:picLocks noChangeAspect="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158543" y="3096367"/>
            <a:ext cx="1306434" cy="731603"/>
          </a:xfrm>
          <a:prstGeom prst="rect">
            <a:avLst/>
          </a:prstGeom>
        </p:spPr>
      </p:pic>
      <p:pic>
        <p:nvPicPr>
          <p:cNvPr id="1038" name="ĐC SHARE MIỄN PHÍ BỞI NK POWERSKILLS" descr="Cartoon Woman - Happy Woman Cartoon Png - Free Transparent PNG Clipart  Images Download"/>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4658" b="97962" l="18929" r="90000">
                        <a14:backgroundMark x1="51190" y1="48908" x2="52738" y2="50801"/>
                        <a14:backgroundMark x1="68452" y1="46870" x2="66786" y2="46288"/>
                        <a14:backgroundMark x1="63214" y1="51237" x2="65952" y2="49782"/>
                        <a14:backgroundMark x1="59167" y1="83552" x2="59048" y2="80640"/>
                      </a14:backgroundRemoval>
                    </a14:imgEffect>
                  </a14:imgLayer>
                </a14:imgProps>
              </a:ext>
              <a:ext uri="{28A0092B-C50C-407E-A947-70E740481C1C}">
                <a14:useLocalDpi xmlns:a14="http://schemas.microsoft.com/office/drawing/2010/main" val="0"/>
              </a:ext>
            </a:extLst>
          </a:blip>
          <a:srcRect l="44859" t="16022" r="25753"/>
          <a:stretch/>
        </p:blipFill>
        <p:spPr bwMode="auto">
          <a:xfrm flipH="1">
            <a:off x="-2391052" y="1362755"/>
            <a:ext cx="2351314" cy="549524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CẤM BUÔN BÁN, CẤM REUP"/>
          <p:cNvGrpSpPr/>
          <p:nvPr/>
        </p:nvGrpSpPr>
        <p:grpSpPr>
          <a:xfrm>
            <a:off x="11827802" y="1586005"/>
            <a:ext cx="3965305" cy="4904291"/>
            <a:chOff x="3416032" y="-11442440"/>
            <a:chExt cx="14796598" cy="18300440"/>
          </a:xfrm>
        </p:grpSpPr>
        <p:pic>
          <p:nvPicPr>
            <p:cNvPr id="46" name="Picture 45"/>
            <p:cNvPicPr>
              <a:picLocks noChangeAspect="1"/>
            </p:cNvPicPr>
            <p:nvPr/>
          </p:nvPicPr>
          <p:blipFill>
            <a:blip r:embed="rId22">
              <a:extLst>
                <a:ext uri="{28A0092B-C50C-407E-A947-70E740481C1C}">
                  <a14:useLocalDpi xmlns:a14="http://schemas.microsoft.com/office/drawing/2010/main" val="0"/>
                </a:ext>
              </a:extLst>
            </a:blip>
            <a:srcRect r="21260"/>
            <a:stretch>
              <a:fillRect/>
            </a:stretch>
          </p:blipFill>
          <p:spPr>
            <a:xfrm flipH="1">
              <a:off x="3416032" y="-11442440"/>
              <a:ext cx="9708616" cy="18300440"/>
            </a:xfrm>
            <a:custGeom>
              <a:avLst/>
              <a:gdLst>
                <a:gd name="connsiteX0" fmla="*/ 0 w 9708616"/>
                <a:gd name="connsiteY0" fmla="*/ 0 h 18300440"/>
                <a:gd name="connsiteX1" fmla="*/ 9708616 w 9708616"/>
                <a:gd name="connsiteY1" fmla="*/ 117987 h 18300440"/>
                <a:gd name="connsiteX2" fmla="*/ 6404977 w 9708616"/>
                <a:gd name="connsiteY2" fmla="*/ 18300440 h 18300440"/>
                <a:gd name="connsiteX3" fmla="*/ 0 w 9708616"/>
                <a:gd name="connsiteY3" fmla="*/ 18300440 h 18300440"/>
              </a:gdLst>
              <a:ahLst/>
              <a:cxnLst>
                <a:cxn ang="0">
                  <a:pos x="connsiteX0" y="connsiteY0"/>
                </a:cxn>
                <a:cxn ang="0">
                  <a:pos x="connsiteX1" y="connsiteY1"/>
                </a:cxn>
                <a:cxn ang="0">
                  <a:pos x="connsiteX2" y="connsiteY2"/>
                </a:cxn>
                <a:cxn ang="0">
                  <a:pos x="connsiteX3" y="connsiteY3"/>
                </a:cxn>
              </a:cxnLst>
              <a:rect l="l" t="t" r="r" b="b"/>
              <a:pathLst>
                <a:path w="9708616" h="18300440">
                  <a:moveTo>
                    <a:pt x="0" y="0"/>
                  </a:moveTo>
                  <a:lnTo>
                    <a:pt x="9708616" y="117987"/>
                  </a:lnTo>
                  <a:cubicBezTo>
                    <a:pt x="7584849" y="5952664"/>
                    <a:pt x="5048125" y="11993815"/>
                    <a:pt x="6404977" y="18300440"/>
                  </a:cubicBezTo>
                  <a:lnTo>
                    <a:pt x="0" y="18300440"/>
                  </a:lnTo>
                  <a:close/>
                </a:path>
              </a:pathLst>
            </a:custGeom>
          </p:spPr>
        </p:pic>
        <p:pic>
          <p:nvPicPr>
            <p:cNvPr id="47" name="Picture 46"/>
            <p:cNvPicPr>
              <a:picLocks noChangeAspect="1"/>
            </p:cNvPicPr>
            <p:nvPr/>
          </p:nvPicPr>
          <p:blipFill rotWithShape="1">
            <a:blip r:embed="rId23"/>
            <a:srcRect l="48473" t="49374"/>
            <a:stretch/>
          </p:blipFill>
          <p:spPr>
            <a:xfrm>
              <a:off x="11857703" y="-2890684"/>
              <a:ext cx="6354927" cy="9265392"/>
            </a:xfrm>
            <a:prstGeom prst="rect">
              <a:avLst/>
            </a:prstGeom>
          </p:spPr>
        </p:pic>
      </p:grpSp>
      <p:pic>
        <p:nvPicPr>
          <p:cNvPr id="31" name="Vào http://fb.com/nkpowerskills tải game miễn phí">
            <a:hlinkClick r:id="rId24" action="ppaction://hlinksldjump"/>
          </p:cNvPr>
          <p:cNvPicPr>
            <a:picLocks noChangeAspect="1"/>
          </p:cNvPicPr>
          <p:nvPr/>
        </p:nvPicPr>
        <p:blipFill>
          <a:blip r:embed="rId25">
            <a:clrChange>
              <a:clrFrom>
                <a:srgbClr val="C3C3C3"/>
              </a:clrFrom>
              <a:clrTo>
                <a:srgbClr val="C3C3C3">
                  <a:alpha val="0"/>
                </a:srgbClr>
              </a:clrTo>
            </a:clrChange>
          </a:blip>
          <a:stretch>
            <a:fillRect/>
          </a:stretch>
        </p:blipFill>
        <p:spPr>
          <a:xfrm>
            <a:off x="3675647" y="235212"/>
            <a:ext cx="707387" cy="682664"/>
          </a:xfrm>
          <a:prstGeom prst="rect">
            <a:avLst/>
          </a:prstGeom>
        </p:spPr>
      </p:pic>
      <p:pic>
        <p:nvPicPr>
          <p:cNvPr id="32" name="ĐC SHARE MIỄN PHÍ BỞI NK POWERSKILLS">
            <a:hlinkClick r:id="rId26" action="ppaction://hlinksldjump"/>
          </p:cNvPr>
          <p:cNvPicPr>
            <a:picLocks noChangeAspect="1"/>
          </p:cNvPicPr>
          <p:nvPr/>
        </p:nvPicPr>
        <p:blipFill>
          <a:blip r:embed="rId27">
            <a:clrChange>
              <a:clrFrom>
                <a:srgbClr val="C3C3C3"/>
              </a:clrFrom>
              <a:clrTo>
                <a:srgbClr val="C3C3C3">
                  <a:alpha val="0"/>
                </a:srgbClr>
              </a:clrTo>
            </a:clrChange>
          </a:blip>
          <a:stretch>
            <a:fillRect/>
          </a:stretch>
        </p:blipFill>
        <p:spPr>
          <a:xfrm>
            <a:off x="4534994" y="190910"/>
            <a:ext cx="742587" cy="742587"/>
          </a:xfrm>
          <a:prstGeom prst="rect">
            <a:avLst/>
          </a:prstGeom>
        </p:spPr>
      </p:pic>
      <p:pic>
        <p:nvPicPr>
          <p:cNvPr id="33" name="CẤM BUÔN BÁN, CẤM REUP">
            <a:hlinkClick r:id="rId28" action="ppaction://hlinksldjump"/>
          </p:cNvPr>
          <p:cNvPicPr>
            <a:picLocks noChangeAspect="1"/>
          </p:cNvPicPr>
          <p:nvPr/>
        </p:nvPicPr>
        <p:blipFill>
          <a:blip r:embed="rId29">
            <a:clrChange>
              <a:clrFrom>
                <a:srgbClr val="C3C3C3"/>
              </a:clrFrom>
              <a:clrTo>
                <a:srgbClr val="C3C3C3">
                  <a:alpha val="0"/>
                </a:srgbClr>
              </a:clrTo>
            </a:clrChange>
          </a:blip>
          <a:stretch>
            <a:fillRect/>
          </a:stretch>
        </p:blipFill>
        <p:spPr>
          <a:xfrm>
            <a:off x="5429541" y="214702"/>
            <a:ext cx="727287" cy="710406"/>
          </a:xfrm>
          <a:prstGeom prst="rect">
            <a:avLst/>
          </a:prstGeom>
        </p:spPr>
      </p:pic>
      <p:pic>
        <p:nvPicPr>
          <p:cNvPr id="34" name="Vào http://fb.com/nkpowerskills tải game miễn phí">
            <a:hlinkClick r:id="rId30" action="ppaction://hlinksldjump"/>
          </p:cNvPr>
          <p:cNvPicPr>
            <a:picLocks noChangeAspect="1"/>
          </p:cNvPicPr>
          <p:nvPr/>
        </p:nvPicPr>
        <p:blipFill>
          <a:blip r:embed="rId31">
            <a:clrChange>
              <a:clrFrom>
                <a:srgbClr val="C3C3C3"/>
              </a:clrFrom>
              <a:clrTo>
                <a:srgbClr val="C3C3C3">
                  <a:alpha val="0"/>
                </a:srgbClr>
              </a:clrTo>
            </a:clrChange>
          </a:blip>
          <a:stretch>
            <a:fillRect/>
          </a:stretch>
        </p:blipFill>
        <p:spPr>
          <a:xfrm>
            <a:off x="6308788" y="201734"/>
            <a:ext cx="745740" cy="727949"/>
          </a:xfrm>
          <a:prstGeom prst="rect">
            <a:avLst/>
          </a:prstGeom>
        </p:spPr>
      </p:pic>
      <p:pic>
        <p:nvPicPr>
          <p:cNvPr id="35" name="ĐC SHARE MIỄN PHÍ BỞI NK POWERSKILLS">
            <a:hlinkClick r:id="rId32" action="ppaction://hlinksldjump"/>
          </p:cNvPr>
          <p:cNvPicPr>
            <a:picLocks noChangeAspect="1"/>
          </p:cNvPicPr>
          <p:nvPr/>
        </p:nvPicPr>
        <p:blipFill>
          <a:blip r:embed="rId33">
            <a:clrChange>
              <a:clrFrom>
                <a:srgbClr val="C3C3C3"/>
              </a:clrFrom>
              <a:clrTo>
                <a:srgbClr val="C3C3C3">
                  <a:alpha val="0"/>
                </a:srgbClr>
              </a:clrTo>
            </a:clrChange>
          </a:blip>
          <a:stretch>
            <a:fillRect/>
          </a:stretch>
        </p:blipFill>
        <p:spPr>
          <a:xfrm>
            <a:off x="7206488" y="193251"/>
            <a:ext cx="795246" cy="737903"/>
          </a:xfrm>
          <a:prstGeom prst="rect">
            <a:avLst/>
          </a:prstGeom>
        </p:spPr>
      </p:pic>
      <p:sp>
        <p:nvSpPr>
          <p:cNvPr id="3" name="CẤM BUÔN BÁN, CẤM REUP"/>
          <p:cNvSpPr/>
          <p:nvPr/>
        </p:nvSpPr>
        <p:spPr>
          <a:xfrm>
            <a:off x="2823552" y="1198618"/>
            <a:ext cx="4972293" cy="1869606"/>
          </a:xfrm>
          <a:prstGeom prst="wedgeEllipseCallout">
            <a:avLst>
              <a:gd name="adj1" fmla="val 41442"/>
              <a:gd name="adj2" fmla="val 59121"/>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lex Brush" panose="02000400000000000000" pitchFamily="2" charset="0"/>
                <a:ea typeface="+mn-ea"/>
                <a:cs typeface="+mn-cs"/>
              </a:rPr>
              <a:t>Happy Vietnam women's day </a:t>
            </a:r>
            <a:r>
              <a:rPr kumimoji="0" lang="en-US" sz="4000" b="1" i="0" u="none" strike="noStrike" kern="1200" cap="none" spc="0" normalizeH="0" baseline="0" noProof="0" dirty="0">
                <a:ln>
                  <a:noFill/>
                </a:ln>
                <a:solidFill>
                  <a:srgbClr val="FF0000"/>
                </a:solidFill>
                <a:effectLst/>
                <a:uLnTx/>
                <a:uFillTx/>
                <a:latin typeface="Alex Brush" panose="02000400000000000000" pitchFamily="2" charset="0"/>
                <a:ea typeface="+mn-ea"/>
                <a:cs typeface="+mn-cs"/>
              </a:rPr>
              <a:t>❤</a:t>
            </a:r>
          </a:p>
        </p:txBody>
      </p:sp>
      <p:pic>
        <p:nvPicPr>
          <p:cNvPr id="25" name="Vào http://fb.com/nkpowerskills tải game miễn phí" descr="Káº¿t quáº£ hÃ¬nh áº£nh cho win text gif"/>
          <p:cNvPicPr>
            <a:picLocks noChangeAspect="1" noChangeArrowheads="1" noCrop="1"/>
          </p:cNvPicPr>
          <p:nvPr/>
        </p:nvPicPr>
        <p:blipFill>
          <a:blip r:embed="rId34">
            <a:extLst>
              <a:ext uri="{28A0092B-C50C-407E-A947-70E740481C1C}">
                <a14:useLocalDpi xmlns:a14="http://schemas.microsoft.com/office/drawing/2010/main" val="0"/>
              </a:ext>
            </a:extLst>
          </a:blip>
          <a:srcRect/>
          <a:stretch>
            <a:fillRect/>
          </a:stretch>
        </p:blipFill>
        <p:spPr bwMode="auto">
          <a:xfrm>
            <a:off x="3079457" y="2049908"/>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Rectangle 6">
            <a:hlinkClick r:id="rId35" action="ppaction://hlinksldjump"/>
            <a:extLst>
              <a:ext uri="{FF2B5EF4-FFF2-40B4-BE49-F238E27FC236}">
                <a16:creationId xmlns:a16="http://schemas.microsoft.com/office/drawing/2014/main" id="{8C8103B5-1050-4875-99EA-DB339872BA21}"/>
              </a:ext>
            </a:extLst>
          </p:cNvPr>
          <p:cNvSpPr/>
          <p:nvPr/>
        </p:nvSpPr>
        <p:spPr>
          <a:xfrm>
            <a:off x="10363200" y="6038850"/>
            <a:ext cx="1628775" cy="74295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Đến</a:t>
            </a:r>
            <a:r>
              <a:rPr lang="en-US" sz="2400" dirty="0"/>
              <a:t> </a:t>
            </a:r>
            <a:r>
              <a:rPr lang="en-US" sz="2400" dirty="0" err="1"/>
              <a:t>bài</a:t>
            </a:r>
            <a:r>
              <a:rPr lang="en-US" sz="2400" dirty="0"/>
              <a:t> </a:t>
            </a:r>
            <a:r>
              <a:rPr lang="en-US" sz="2400" dirty="0" err="1"/>
              <a:t>mới</a:t>
            </a:r>
            <a:endParaRPr lang="en-US" sz="2400" dirty="0"/>
          </a:p>
        </p:txBody>
      </p:sp>
    </p:spTree>
    <p:extLst>
      <p:ext uri="{BB962C8B-B14F-4D97-AF65-F5344CB8AC3E}">
        <p14:creationId xmlns:p14="http://schemas.microsoft.com/office/powerpoint/2010/main" val="107196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1"/>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phep-thuat-www_nhacchuongvui_com.wav"/>
                                        </p:tgtEl>
                                      </p:cMediaNode>
                                    </p:audio>
                                  </p:sub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1000"/>
                            </p:stCondLst>
                            <p:childTnLst>
                              <p:par>
                                <p:cTn id="25" presetID="26" presetClass="emph" presetSubtype="0" fill="hold" nodeType="afterEffect">
                                  <p:stCondLst>
                                    <p:cond delay="0"/>
                                  </p:stCondLst>
                                  <p:childTnLst>
                                    <p:animEffect transition="out" filter="fade">
                                      <p:cBhvr>
                                        <p:cTn id="26" dur="500" tmFilter="0, 0; .2, .5; .8, .5; 1, 0"/>
                                        <p:tgtEl>
                                          <p:spTgt spid="19"/>
                                        </p:tgtEl>
                                      </p:cBhvr>
                                    </p:animEffect>
                                    <p:animScale>
                                      <p:cBhvr>
                                        <p:cTn id="27" dur="250" autoRev="1" fill="hold"/>
                                        <p:tgtEl>
                                          <p:spTgt spid="19"/>
                                        </p:tgtEl>
                                      </p:cBhvr>
                                      <p:by x="105000" y="105000"/>
                                    </p:animScale>
                                  </p:childTnLst>
                                </p:cTn>
                              </p:par>
                              <p:par>
                                <p:cTn id="28" presetID="26" presetClass="emph" presetSubtype="0" fill="hold" nodeType="withEffect">
                                  <p:stCondLst>
                                    <p:cond delay="0"/>
                                  </p:stCondLst>
                                  <p:childTnLst>
                                    <p:animEffect transition="out" filter="fade">
                                      <p:cBhvr>
                                        <p:cTn id="29" dur="500" tmFilter="0, 0; .2, .5; .8, .5; 1, 0"/>
                                        <p:tgtEl>
                                          <p:spTgt spid="20"/>
                                        </p:tgtEl>
                                      </p:cBhvr>
                                    </p:animEffect>
                                    <p:animScale>
                                      <p:cBhvr>
                                        <p:cTn id="30" dur="250" autoRev="1" fill="hold"/>
                                        <p:tgtEl>
                                          <p:spTgt spid="20"/>
                                        </p:tgtEl>
                                      </p:cBhvr>
                                      <p:by x="105000" y="105000"/>
                                    </p:animScale>
                                  </p:childTnLst>
                                </p:cTn>
                              </p:par>
                            </p:childTnLst>
                          </p:cTn>
                        </p:par>
                      </p:childTnLst>
                    </p:cTn>
                  </p:par>
                </p:childTnLst>
              </p:cTn>
              <p:nextCondLst>
                <p:cond evt="onClick" delay="0">
                  <p:tgtEl>
                    <p:spTgt spid="31"/>
                  </p:tgtEl>
                </p:cond>
              </p:nextCondLst>
            </p:seq>
            <p:seq concurrent="1" nextAc="seek">
              <p:cTn id="31" restart="whenNotActive" fill="hold" evtFilter="cancelBubble" nodeType="interactiveSeq">
                <p:stCondLst>
                  <p:cond evt="onClick" delay="0">
                    <p:tgtEl>
                      <p:spTgt spid="3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withEffect">
                                  <p:stCondLst>
                                    <p:cond delay="0"/>
                                  </p:stCondLst>
                                  <p:childTnLst>
                                    <p:animEffect transition="out" filter="fade">
                                      <p:cBhvr>
                                        <p:cTn id="35" dur="500"/>
                                        <p:tgtEl>
                                          <p:spTgt spid="32"/>
                                        </p:tgtEl>
                                      </p:cBhvr>
                                    </p:animEffect>
                                    <p:set>
                                      <p:cBhvr>
                                        <p:cTn id="36" dur="1" fill="hold">
                                          <p:stCondLst>
                                            <p:cond delay="499"/>
                                          </p:stCondLst>
                                        </p:cTn>
                                        <p:tgtEl>
                                          <p:spTgt spid="32"/>
                                        </p:tgtEl>
                                        <p:attrNameLst>
                                          <p:attrName>style.visibility</p:attrName>
                                        </p:attrNameLst>
                                      </p:cBhvr>
                                      <p:to>
                                        <p:strVal val="hidden"/>
                                      </p:to>
                                    </p:se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phep-thuat-www_nhacchuongvui_com.wav"/>
                                        </p:tgtEl>
                                      </p:cMediaNode>
                                    </p:audio>
                                  </p:subTnLst>
                                </p:cTn>
                              </p:par>
                            </p:childTnLst>
                          </p:cTn>
                        </p:par>
                        <p:par>
                          <p:cTn id="41" fill="hold">
                            <p:stCondLst>
                              <p:cond delay="1000"/>
                            </p:stCondLst>
                            <p:childTnLst>
                              <p:par>
                                <p:cTn id="42" presetID="26" presetClass="emph" presetSubtype="0" fill="hold" nodeType="afterEffect">
                                  <p:stCondLst>
                                    <p:cond delay="0"/>
                                  </p:stCondLst>
                                  <p:childTnLst>
                                    <p:animEffect transition="out" filter="fade">
                                      <p:cBhvr>
                                        <p:cTn id="43" dur="500" tmFilter="0, 0; .2, .5; .8, .5; 1, 0"/>
                                        <p:tgtEl>
                                          <p:spTgt spid="29"/>
                                        </p:tgtEl>
                                      </p:cBhvr>
                                    </p:animEffect>
                                    <p:animScale>
                                      <p:cBhvr>
                                        <p:cTn id="44" dur="250" autoRev="1" fill="hold"/>
                                        <p:tgtEl>
                                          <p:spTgt spid="29"/>
                                        </p:tgtEl>
                                      </p:cBhvr>
                                      <p:by x="105000" y="105000"/>
                                    </p:animScale>
                                  </p:childTnLst>
                                </p:cTn>
                              </p:par>
                            </p:childTnLst>
                          </p:cTn>
                        </p:par>
                      </p:childTnLst>
                    </p:cTn>
                  </p:par>
                </p:childTnLst>
              </p:cTn>
              <p:nextCondLst>
                <p:cond evt="onClick" delay="0">
                  <p:tgtEl>
                    <p:spTgt spid="32"/>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withEffect">
                                  <p:stCondLst>
                                    <p:cond delay="0"/>
                                  </p:stCondLst>
                                  <p:childTnLst>
                                    <p:animEffect transition="out" filter="fade">
                                      <p:cBhvr>
                                        <p:cTn id="49" dur="500"/>
                                        <p:tgtEl>
                                          <p:spTgt spid="33"/>
                                        </p:tgtEl>
                                      </p:cBhvr>
                                    </p:animEffect>
                                    <p:set>
                                      <p:cBhvr>
                                        <p:cTn id="50" dur="1" fill="hold">
                                          <p:stCondLst>
                                            <p:cond delay="499"/>
                                          </p:stCondLst>
                                        </p:cTn>
                                        <p:tgtEl>
                                          <p:spTgt spid="33"/>
                                        </p:tgtEl>
                                        <p:attrNameLst>
                                          <p:attrName>style.visibility</p:attrName>
                                        </p:attrNameLst>
                                      </p:cBhvr>
                                      <p:to>
                                        <p:strVal val="hidden"/>
                                      </p:to>
                                    </p:se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subTnLst>
                                    <p:audio>
                                      <p:cMediaNode>
                                        <p:cTn display="0" masterRel="sameClick">
                                          <p:stCondLst>
                                            <p:cond evt="begin" delay="0">
                                              <p:tn val="52"/>
                                            </p:cond>
                                          </p:stCondLst>
                                          <p:endCondLst>
                                            <p:cond evt="onStopAudio" delay="0">
                                              <p:tgtEl>
                                                <p:sldTgt/>
                                              </p:tgtEl>
                                            </p:cond>
                                          </p:endCondLst>
                                        </p:cTn>
                                        <p:tgtEl>
                                          <p:sndTgt r:embed="rId2" name="Am-thanh-phep-thuat-www_nhacchuongvui_com.wav"/>
                                        </p:tgtEl>
                                      </p:cMediaNode>
                                    </p:audio>
                                  </p:sub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1000"/>
                            </p:stCondLst>
                            <p:childTnLst>
                              <p:par>
                                <p:cTn id="59" presetID="26" presetClass="emph" presetSubtype="0" fill="hold" nodeType="afterEffect">
                                  <p:stCondLst>
                                    <p:cond delay="0"/>
                                  </p:stCondLst>
                                  <p:childTnLst>
                                    <p:animEffect transition="out" filter="fade">
                                      <p:cBhvr>
                                        <p:cTn id="60" dur="500" tmFilter="0, 0; .2, .5; .8, .5; 1, 0"/>
                                        <p:tgtEl>
                                          <p:spTgt spid="28"/>
                                        </p:tgtEl>
                                      </p:cBhvr>
                                    </p:animEffect>
                                    <p:animScale>
                                      <p:cBhvr>
                                        <p:cTn id="61" dur="250" autoRev="1" fill="hold"/>
                                        <p:tgtEl>
                                          <p:spTgt spid="28"/>
                                        </p:tgtEl>
                                      </p:cBhvr>
                                      <p:by x="105000" y="105000"/>
                                    </p:animScale>
                                  </p:childTnLst>
                                </p:cTn>
                              </p:par>
                              <p:par>
                                <p:cTn id="62" presetID="26" presetClass="emph" presetSubtype="0" fill="hold" nodeType="withEffect">
                                  <p:stCondLst>
                                    <p:cond delay="0"/>
                                  </p:stCondLst>
                                  <p:childTnLst>
                                    <p:animEffect transition="out" filter="fade">
                                      <p:cBhvr>
                                        <p:cTn id="63" dur="500" tmFilter="0, 0; .2, .5; .8, .5; 1, 0"/>
                                        <p:tgtEl>
                                          <p:spTgt spid="16"/>
                                        </p:tgtEl>
                                      </p:cBhvr>
                                    </p:animEffect>
                                    <p:animScale>
                                      <p:cBhvr>
                                        <p:cTn id="64" dur="250" autoRev="1" fill="hold"/>
                                        <p:tgtEl>
                                          <p:spTgt spid="16"/>
                                        </p:tgtEl>
                                      </p:cBhvr>
                                      <p:by x="105000" y="105000"/>
                                    </p:animScale>
                                  </p:childTnLst>
                                </p:cTn>
                              </p:par>
                            </p:childTnLst>
                          </p:cTn>
                        </p:par>
                      </p:childTnLst>
                    </p:cTn>
                  </p:par>
                </p:childTnLst>
              </p:cTn>
              <p:nextCondLst>
                <p:cond evt="onClick" delay="0">
                  <p:tgtEl>
                    <p:spTgt spid="33"/>
                  </p:tgtEl>
                </p:cond>
              </p:nextCondLst>
            </p:seq>
            <p:seq concurrent="1" nextAc="seek">
              <p:cTn id="65" restart="whenNotActive" fill="hold" evtFilter="cancelBubble" nodeType="interactiveSeq">
                <p:stCondLst>
                  <p:cond evt="onClick" delay="0">
                    <p:tgtEl>
                      <p:spTgt spid="3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34"/>
                                        </p:tgtEl>
                                      </p:cBhvr>
                                    </p:animEffect>
                                    <p:set>
                                      <p:cBhvr>
                                        <p:cTn id="70" dur="1" fill="hold">
                                          <p:stCondLst>
                                            <p:cond delay="499"/>
                                          </p:stCondLst>
                                        </p:cTn>
                                        <p:tgtEl>
                                          <p:spTgt spid="34"/>
                                        </p:tgtEl>
                                        <p:attrNameLst>
                                          <p:attrName>style.visibility</p:attrName>
                                        </p:attrNameLst>
                                      </p:cBhvr>
                                      <p:to>
                                        <p:strVal val="hidden"/>
                                      </p:to>
                                    </p:se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2" name="Am-thanh-phep-thuat-www_nhacchuongvui_com.wav"/>
                                        </p:tgtEl>
                                      </p:cMediaNode>
                                    </p:audio>
                                  </p:subTnLst>
                                </p:cTn>
                              </p:par>
                            </p:childTnLst>
                          </p:cTn>
                        </p:par>
                        <p:par>
                          <p:cTn id="75" fill="hold">
                            <p:stCondLst>
                              <p:cond delay="1000"/>
                            </p:stCondLst>
                            <p:childTnLst>
                              <p:par>
                                <p:cTn id="76" presetID="26" presetClass="emph" presetSubtype="0" fill="hold" nodeType="afterEffect">
                                  <p:stCondLst>
                                    <p:cond delay="0"/>
                                  </p:stCondLst>
                                  <p:childTnLst>
                                    <p:animEffect transition="out" filter="fade">
                                      <p:cBhvr>
                                        <p:cTn id="77" dur="500" tmFilter="0, 0; .2, .5; .8, .5; 1, 0"/>
                                        <p:tgtEl>
                                          <p:spTgt spid="17"/>
                                        </p:tgtEl>
                                      </p:cBhvr>
                                    </p:animEffect>
                                    <p:animScale>
                                      <p:cBhvr>
                                        <p:cTn id="78" dur="250" autoRev="1" fill="hold"/>
                                        <p:tgtEl>
                                          <p:spTgt spid="17"/>
                                        </p:tgtEl>
                                      </p:cBhvr>
                                      <p:by x="105000" y="105000"/>
                                    </p:animScale>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5"/>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withEffect">
                                  <p:stCondLst>
                                    <p:cond delay="0"/>
                                  </p:stCondLst>
                                  <p:childTnLst>
                                    <p:animEffect transition="out" filter="fade">
                                      <p:cBhvr>
                                        <p:cTn id="83" dur="500"/>
                                        <p:tgtEl>
                                          <p:spTgt spid="35"/>
                                        </p:tgtEl>
                                      </p:cBhvr>
                                    </p:animEffect>
                                    <p:set>
                                      <p:cBhvr>
                                        <p:cTn id="84" dur="1" fill="hold">
                                          <p:stCondLst>
                                            <p:cond delay="499"/>
                                          </p:stCondLst>
                                        </p:cTn>
                                        <p:tgtEl>
                                          <p:spTgt spid="3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
                                        </p:tgtEl>
                                      </p:cBhvr>
                                    </p:animEffect>
                                    <p:set>
                                      <p:cBhvr>
                                        <p:cTn id="87" dur="1" fill="hold">
                                          <p:stCondLst>
                                            <p:cond delay="499"/>
                                          </p:stCondLst>
                                        </p:cTn>
                                        <p:tgtEl>
                                          <p:spTgt spid="2"/>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034"/>
                                        </p:tgtEl>
                                        <p:attrNameLst>
                                          <p:attrName>style.visibility</p:attrName>
                                        </p:attrNameLst>
                                      </p:cBhvr>
                                      <p:to>
                                        <p:strVal val="visible"/>
                                      </p:to>
                                    </p:set>
                                    <p:animEffect transition="in" filter="fade">
                                      <p:cBhvr>
                                        <p:cTn id="91" dur="500"/>
                                        <p:tgtEl>
                                          <p:spTgt spid="1034"/>
                                        </p:tgtEl>
                                      </p:cBhvr>
                                    </p:animEffect>
                                  </p:childTnLst>
                                  <p:subTnLst>
                                    <p:audio>
                                      <p:cMediaNode>
                                        <p:cTn display="0" masterRel="sameClick">
                                          <p:stCondLst>
                                            <p:cond evt="begin" delay="0">
                                              <p:tn val="89"/>
                                            </p:cond>
                                          </p:stCondLst>
                                          <p:endCondLst>
                                            <p:cond evt="onStopAudio" delay="0">
                                              <p:tgtEl>
                                                <p:sldTgt/>
                                              </p:tgtEl>
                                            </p:cond>
                                          </p:endCondLst>
                                        </p:cTn>
                                        <p:tgtEl>
                                          <p:sndTgt r:embed="rId2" name="Am-thanh-phep-thuat-www_nhacchuongvui_com.wav"/>
                                        </p:tgtEl>
                                      </p:cMediaNode>
                                    </p:audio>
                                  </p:subTnLst>
                                </p:cTn>
                              </p:par>
                              <p:par>
                                <p:cTn id="92" presetID="10"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animEffect transition="in" filter="fade">
                                      <p:cBhvr>
                                        <p:cTn id="94" dur="500"/>
                                        <p:tgtEl>
                                          <p:spTgt spid="1032"/>
                                        </p:tgtEl>
                                      </p:cBhvr>
                                    </p:animEffect>
                                  </p:childTnLst>
                                </p:cTn>
                              </p:par>
                            </p:childTnLst>
                          </p:cTn>
                        </p:par>
                        <p:par>
                          <p:cTn id="95" fill="hold">
                            <p:stCondLst>
                              <p:cond delay="1000"/>
                            </p:stCondLst>
                            <p:childTnLst>
                              <p:par>
                                <p:cTn id="96" presetID="26" presetClass="emph" presetSubtype="0" fill="hold" nodeType="afterEffect">
                                  <p:stCondLst>
                                    <p:cond delay="0"/>
                                  </p:stCondLst>
                                  <p:childTnLst>
                                    <p:animEffect transition="out" filter="fade">
                                      <p:cBhvr>
                                        <p:cTn id="97" dur="500" tmFilter="0, 0; .2, .5; .8, .5; 1, 0"/>
                                        <p:tgtEl>
                                          <p:spTgt spid="1034"/>
                                        </p:tgtEl>
                                      </p:cBhvr>
                                    </p:animEffect>
                                    <p:animScale>
                                      <p:cBhvr>
                                        <p:cTn id="98" dur="250" autoRev="1" fill="hold"/>
                                        <p:tgtEl>
                                          <p:spTgt spid="1034"/>
                                        </p:tgtEl>
                                      </p:cBhvr>
                                      <p:by x="105000" y="105000"/>
                                    </p:animScale>
                                  </p:childTnLst>
                                </p:cTn>
                              </p:par>
                              <p:par>
                                <p:cTn id="99" presetID="26" presetClass="emph" presetSubtype="0" fill="hold" nodeType="withEffect">
                                  <p:stCondLst>
                                    <p:cond delay="0"/>
                                  </p:stCondLst>
                                  <p:childTnLst>
                                    <p:animEffect transition="out" filter="fade">
                                      <p:cBhvr>
                                        <p:cTn id="100" dur="500" tmFilter="0, 0; .2, .5; .8, .5; 1, 0"/>
                                        <p:tgtEl>
                                          <p:spTgt spid="1032"/>
                                        </p:tgtEl>
                                      </p:cBhvr>
                                    </p:animEffect>
                                    <p:animScale>
                                      <p:cBhvr>
                                        <p:cTn id="101" dur="250" autoRev="1" fill="hold"/>
                                        <p:tgtEl>
                                          <p:spTgt spid="1032"/>
                                        </p:tgtEl>
                                      </p:cBhvr>
                                      <p:by x="105000" y="105000"/>
                                    </p:animScale>
                                  </p:childTnLst>
                                </p:cTn>
                              </p:par>
                              <p:par>
                                <p:cTn id="102" presetID="0" presetClass="path" presetSubtype="0" fill="hold" nodeType="withEffect">
                                  <p:stCondLst>
                                    <p:cond delay="0"/>
                                  </p:stCondLst>
                                  <p:childTnLst>
                                    <p:animMotion origin="layout" path="M -1.66667E-6 -0.02292 L -1.66667E-6 -0.02315 L 0.01146 -0.01921 C 0.01315 -0.01875 0.01485 -0.01736 0.01667 -0.01736 C 0.02044 -0.01736 0.02435 -0.01852 0.02826 -0.01921 C 0.02943 -0.02037 0.03073 -0.02153 0.03203 -0.02292 C 0.03347 -0.02454 0.03425 -0.02708 0.03594 -0.02847 C 0.03698 -0.02963 0.03854 -0.02986 0.03972 -0.03033 C 0.04766 -0.0294 0.05508 -0.02894 0.06289 -0.02662 C 0.06459 -0.02639 0.06628 -0.02546 0.06797 -0.02477 C 0.07448 -0.02546 0.08086 -0.0257 0.08724 -0.02662 C 0.08854 -0.02708 0.08972 -0.02847 0.09115 -0.02847 C 0.10235 -0.02847 0.11341 -0.02732 0.12461 -0.02662 C 0.1263 -0.02616 0.128 -0.0257 0.12969 -0.02477 C 0.1431 -0.01759 0.12669 -0.02408 0.13998 -0.01921 C 0.14388 -0.01991 0.14766 -0.02037 0.15156 -0.02107 C 0.15326 -0.02153 0.15482 -0.02292 0.15664 -0.02292 C 0.16315 -0.02292 0.16953 -0.02176 0.17591 -0.02107 C 0.17852 -0.01991 0.18099 -0.01806 0.1836 -0.01736 C 0.19349 -0.01505 0.1888 -0.01621 0.19779 -0.01366 C 0.20039 -0.01435 0.203 -0.01412 0.20547 -0.01551 C 0.21953 -0.02454 0.20052 -0.01736 0.21198 -0.02662 C 0.21367 -0.02847 0.21615 -0.02801 0.21836 -0.02847 C 0.22396 -0.02801 0.22943 -0.02801 0.23503 -0.02662 C 0.23724 -0.02616 0.23906 -0.02361 0.24141 -0.02292 C 0.2461 -0.02176 0.25091 -0.02176 0.2556 -0.02107 C 0.25716 -0.02037 0.2681 -0.01551 0.27097 -0.01551 C 0.27357 -0.01551 0.27617 -0.01667 0.27878 -0.01736 C 0.28047 -0.01921 0.2819 -0.02153 0.28386 -0.02292 C 0.2849 -0.02408 0.28659 -0.02361 0.28776 -0.02477 C 0.28919 -0.02639 0.29024 -0.02847 0.29154 -0.03033 C 0.29623 -0.02986 0.30104 -0.02963 0.30573 -0.02847 C 0.30703 -0.02847 0.3082 -0.02732 0.30951 -0.02662 C 0.3112 -0.02616 0.31302 -0.0257 0.31472 -0.02477 C 0.31641 -0.02384 0.31797 -0.02222 0.31979 -0.02107 C 0.32097 -0.02037 0.3224 -0.01991 0.3237 -0.01921 C 0.3306 -0.01991 0.3375 -0.01898 0.34427 -0.02107 C 0.34727 -0.02222 0.34935 -0.02616 0.35195 -0.02847 L 0.35586 -0.03218 C 0.36055 -0.03171 0.36511 -0.03033 0.36992 -0.03033 C 0.37383 -0.03033 0.37748 -0.03218 0.38151 -0.03218 C 0.3888 -0.03218 0.39076 -0.03056 0.39688 -0.02847 C 0.40612 -0.0257 0.40026 -0.02824 0.40716 -0.02477 C 0.41016 -0.02546 0.41341 -0.025 0.41615 -0.02662 C 0.41758 -0.02755 0.41758 -0.03079 0.41875 -0.03218 C 0.42149 -0.03658 0.42149 -0.03588 0.42396 -0.03588 " pathEditMode="relative" rAng="0" ptsTypes="AAAAAAAAAAAAAAAAAAAAAAAAAAAAAAAAAAAAAAAAAAAAAA">
                                      <p:cBhvr>
                                        <p:cTn id="103" dur="1000" fill="hold"/>
                                        <p:tgtEl>
                                          <p:spTgt spid="4"/>
                                        </p:tgtEl>
                                        <p:attrNameLst>
                                          <p:attrName>ppt_x</p:attrName>
                                          <p:attrName>ppt_y</p:attrName>
                                        </p:attrNameLst>
                                      </p:cBhvr>
                                      <p:rCtr x="21198" y="-208"/>
                                    </p:animMotion>
                                  </p:childTnLst>
                                </p:cTn>
                              </p:par>
                            </p:childTnLst>
                          </p:cTn>
                        </p:par>
                        <p:par>
                          <p:cTn id="104" fill="hold">
                            <p:stCondLst>
                              <p:cond delay="2000"/>
                            </p:stCondLst>
                            <p:childTnLst>
                              <p:par>
                                <p:cTn id="105" presetID="0" presetClass="path" presetSubtype="0" fill="hold" nodeType="afterEffect">
                                  <p:stCondLst>
                                    <p:cond delay="0"/>
                                  </p:stCondLst>
                                  <p:childTnLst>
                                    <p:animMotion origin="layout" path="M -4.58333E-6 2.22222E-6 L -4.58333E-6 0.00023 C -0.00442 -0.00116 -0.00768 -0.00278 -0.01302 -0.00324 C -0.03177 -0.00509 -0.02786 -0.00324 -0.03554 -0.00093 C -0.03867 2.22222E-6 -0.04127 0.00023 -0.04505 0.00046 C -0.04791 0.00046 -0.05729 0.00023 -0.06119 -0.00047 C -0.06445 -0.00093 -0.06705 -0.00185 -0.07083 -0.00232 C -0.07239 -0.00255 -0.07395 -0.00255 -0.07552 -0.00278 C -0.09205 -0.00556 -0.07916 -0.00417 -0.08997 -0.00509 C -0.09804 -0.00486 -0.09856 -0.00509 -0.10442 -0.00324 C -0.10598 -0.00278 -0.10612 -0.00209 -0.10755 -0.00185 C -0.10989 -0.00139 -0.11302 -0.00162 -0.11562 -0.00139 C -0.13385 -0.00162 -0.15208 -0.00162 -0.17005 -0.00185 C -0.1746 -0.00185 -0.17604 -0.00278 -0.17968 -0.00324 C -0.18125 -0.00347 -0.18294 -0.00371 -0.1845 -0.00371 C -0.19791 -0.00371 -0.21132 -0.00347 -0.2246 -0.00324 C -0.23151 -0.00324 -0.23203 -0.00255 -0.23737 -0.00139 C -0.23906 -0.00116 -0.24036 -0.00047 -0.24218 -0.00047 C -0.26406 2.22222E-6 -0.28606 2.22222E-6 -0.30781 2.22222E-6 C -0.31002 0.00046 -0.3121 0.00069 -0.31432 0.00116 C -0.32526 0.00254 -0.33177 0.00139 -0.34648 0.00116 C -0.34908 0.00092 -0.35182 0.00046 -0.35429 0.00046 C -0.37669 0.00046 -0.37291 0.00023 -0.38489 0.00162 C -0.39505 0.00139 -0.40533 0.00139 -0.41536 0.00116 C -0.43684 0.00046 -0.41276 0.00046 -0.42473 0.00046 " pathEditMode="relative" rAng="0" ptsTypes="AAAAAAAAAAAAAAAAAAAAAAAAA">
                                      <p:cBhvr>
                                        <p:cTn id="106" dur="1000" fill="hold"/>
                                        <p:tgtEl>
                                          <p:spTgt spid="37"/>
                                        </p:tgtEl>
                                        <p:attrNameLst>
                                          <p:attrName>ppt_x</p:attrName>
                                          <p:attrName>ppt_y</p:attrName>
                                        </p:attrNameLst>
                                      </p:cBhvr>
                                      <p:rCtr x="-21237" y="-162"/>
                                    </p:animMotion>
                                  </p:childTnLst>
                                </p:cTn>
                              </p:par>
                              <p:par>
                                <p:cTn id="107" presetID="0" presetClass="path" presetSubtype="0" accel="50000" decel="50000" fill="hold" nodeType="withEffect">
                                  <p:stCondLst>
                                    <p:cond delay="0"/>
                                  </p:stCondLst>
                                  <p:childTnLst>
                                    <p:animMotion origin="layout" path="M -4.375E-6 -3.33333E-6 L -4.375E-6 -3.33333E-6 L 0.02201 -0.00278 C 0.03607 -0.00509 0.03204 -0.00324 0.04076 -0.00833 C 0.06277 -0.00671 0.06928 -0.0088 0.08594 -0.00278 C 0.08803 -0.00208 0.09011 -0.00116 0.09219 -3.33333E-6 C 0.09532 0.00162 0.10157 0.00555 0.10157 0.00555 C 0.11537 -0.00995 0.10938 -0.00556 0.11876 -0.01111 C 0.12501 -0.01019 0.13139 -0.01134 0.13751 -0.00833 C 0.14102 -0.00671 0.1431 0.00208 0.14688 0.00278 L 0.16563 0.00555 C 0.17657 0.01204 0.16342 0.00555 0.18438 0.00555 C 0.18855 0.00555 0.19271 0.00741 0.19688 0.00833 C 0.21016 0.0162 0.203 0.01458 0.21876 0.01111 L 0.23751 -3.33333E-6 L 0.24219 -0.00278 C 0.25014 0.00185 0.25157 0.00833 0.25626 -0.00556 C 0.25678 -0.00718 0.25626 -0.00926 0.25626 -0.01111 " pathEditMode="relative" ptsTypes="AAAAAAAAAAAAAAAAAA">
                                      <p:cBhvr>
                                        <p:cTn id="108" dur="1000" fill="hold"/>
                                        <p:tgtEl>
                                          <p:spTgt spid="1038"/>
                                        </p:tgtEl>
                                        <p:attrNameLst>
                                          <p:attrName>ppt_x</p:attrName>
                                          <p:attrName>ppt_y</p:attrName>
                                        </p:attrNameLst>
                                      </p:cBhvr>
                                    </p:animMotion>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37"/>
                                        </p:tgtEl>
                                        <p:attrNameLst>
                                          <p:attrName>r</p:attrName>
                                        </p:attrNameLst>
                                      </p:cBhvr>
                                    </p:animRot>
                                    <p:animRot by="-240000">
                                      <p:cBhvr>
                                        <p:cTn id="111" dur="200" fill="hold">
                                          <p:stCondLst>
                                            <p:cond delay="200"/>
                                          </p:stCondLst>
                                        </p:cTn>
                                        <p:tgtEl>
                                          <p:spTgt spid="37"/>
                                        </p:tgtEl>
                                        <p:attrNameLst>
                                          <p:attrName>r</p:attrName>
                                        </p:attrNameLst>
                                      </p:cBhvr>
                                    </p:animRot>
                                    <p:animRot by="240000">
                                      <p:cBhvr>
                                        <p:cTn id="112" dur="200" fill="hold">
                                          <p:stCondLst>
                                            <p:cond delay="400"/>
                                          </p:stCondLst>
                                        </p:cTn>
                                        <p:tgtEl>
                                          <p:spTgt spid="37"/>
                                        </p:tgtEl>
                                        <p:attrNameLst>
                                          <p:attrName>r</p:attrName>
                                        </p:attrNameLst>
                                      </p:cBhvr>
                                    </p:animRot>
                                    <p:animRot by="-240000">
                                      <p:cBhvr>
                                        <p:cTn id="113" dur="200" fill="hold">
                                          <p:stCondLst>
                                            <p:cond delay="600"/>
                                          </p:stCondLst>
                                        </p:cTn>
                                        <p:tgtEl>
                                          <p:spTgt spid="37"/>
                                        </p:tgtEl>
                                        <p:attrNameLst>
                                          <p:attrName>r</p:attrName>
                                        </p:attrNameLst>
                                      </p:cBhvr>
                                    </p:animRot>
                                    <p:animRot by="120000">
                                      <p:cBhvr>
                                        <p:cTn id="114" dur="200" fill="hold">
                                          <p:stCondLst>
                                            <p:cond delay="800"/>
                                          </p:stCondLst>
                                        </p:cTn>
                                        <p:tgtEl>
                                          <p:spTgt spid="37"/>
                                        </p:tgtEl>
                                        <p:attrNameLst>
                                          <p:attrName>r</p:attrName>
                                        </p:attrNameLst>
                                      </p:cBhvr>
                                    </p:animRot>
                                  </p:childTnLst>
                                </p:cTn>
                              </p:par>
                              <p:par>
                                <p:cTn id="115" presetID="32" presetClass="emph" presetSubtype="0" repeatCount="indefinite" fill="hold" nodeType="withEffect">
                                  <p:stCondLst>
                                    <p:cond delay="0"/>
                                  </p:stCondLst>
                                  <p:childTnLst>
                                    <p:animRot by="120000">
                                      <p:cBhvr>
                                        <p:cTn id="116" dur="100" fill="hold">
                                          <p:stCondLst>
                                            <p:cond delay="0"/>
                                          </p:stCondLst>
                                        </p:cTn>
                                        <p:tgtEl>
                                          <p:spTgt spid="1038"/>
                                        </p:tgtEl>
                                        <p:attrNameLst>
                                          <p:attrName>r</p:attrName>
                                        </p:attrNameLst>
                                      </p:cBhvr>
                                    </p:animRot>
                                    <p:animRot by="-240000">
                                      <p:cBhvr>
                                        <p:cTn id="117" dur="200" fill="hold">
                                          <p:stCondLst>
                                            <p:cond delay="200"/>
                                          </p:stCondLst>
                                        </p:cTn>
                                        <p:tgtEl>
                                          <p:spTgt spid="1038"/>
                                        </p:tgtEl>
                                        <p:attrNameLst>
                                          <p:attrName>r</p:attrName>
                                        </p:attrNameLst>
                                      </p:cBhvr>
                                    </p:animRot>
                                    <p:animRot by="240000">
                                      <p:cBhvr>
                                        <p:cTn id="118" dur="200" fill="hold">
                                          <p:stCondLst>
                                            <p:cond delay="400"/>
                                          </p:stCondLst>
                                        </p:cTn>
                                        <p:tgtEl>
                                          <p:spTgt spid="1038"/>
                                        </p:tgtEl>
                                        <p:attrNameLst>
                                          <p:attrName>r</p:attrName>
                                        </p:attrNameLst>
                                      </p:cBhvr>
                                    </p:animRot>
                                    <p:animRot by="-240000">
                                      <p:cBhvr>
                                        <p:cTn id="119" dur="200" fill="hold">
                                          <p:stCondLst>
                                            <p:cond delay="600"/>
                                          </p:stCondLst>
                                        </p:cTn>
                                        <p:tgtEl>
                                          <p:spTgt spid="1038"/>
                                        </p:tgtEl>
                                        <p:attrNameLst>
                                          <p:attrName>r</p:attrName>
                                        </p:attrNameLst>
                                      </p:cBhvr>
                                    </p:animRot>
                                    <p:animRot by="120000">
                                      <p:cBhvr>
                                        <p:cTn id="120" dur="200" fill="hold">
                                          <p:stCondLst>
                                            <p:cond delay="800"/>
                                          </p:stCondLst>
                                        </p:cTn>
                                        <p:tgtEl>
                                          <p:spTgt spid="1038"/>
                                        </p:tgtEl>
                                        <p:attrNameLst>
                                          <p:attrName>r</p:attrName>
                                        </p:attrNameLst>
                                      </p:cBhvr>
                                    </p:animRot>
                                  </p:childTnLst>
                                </p:cTn>
                              </p:par>
                              <p:par>
                                <p:cTn id="121" presetID="10" presetClass="entr" presetSubtype="0" fill="hold" grpId="0" nodeType="withEffect">
                                  <p:stCondLst>
                                    <p:cond delay="0"/>
                                  </p:stCondLst>
                                  <p:childTnLst>
                                    <p:set>
                                      <p:cBhvr>
                                        <p:cTn id="122" dur="1" fill="hold">
                                          <p:stCondLst>
                                            <p:cond delay="0"/>
                                          </p:stCondLst>
                                        </p:cTn>
                                        <p:tgtEl>
                                          <p:spTgt spid="3"/>
                                        </p:tgtEl>
                                        <p:attrNameLst>
                                          <p:attrName>style.visibility</p:attrName>
                                        </p:attrNameLst>
                                      </p:cBhvr>
                                      <p:to>
                                        <p:strVal val="visible"/>
                                      </p:to>
                                    </p:set>
                                    <p:animEffect transition="in" filter="fade">
                                      <p:cBhvr>
                                        <p:cTn id="123" dur="500"/>
                                        <p:tgtEl>
                                          <p:spTgt spid="3"/>
                                        </p:tgtEl>
                                      </p:cBhvr>
                                    </p:animEffect>
                                  </p:childTnLst>
                                </p:cTn>
                              </p:par>
                            </p:childTnLst>
                          </p:cTn>
                        </p:par>
                        <p:par>
                          <p:cTn id="124" fill="hold">
                            <p:stCondLst>
                              <p:cond delay="3000"/>
                            </p:stCondLst>
                            <p:childTnLst>
                              <p:par>
                                <p:cTn id="125" presetID="10" presetClass="entr" presetSubtype="0" fill="hold" nodeType="afterEffect">
                                  <p:stCondLst>
                                    <p:cond delay="90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subTnLst>
                                    <p:audio>
                                      <p:cMediaNode>
                                        <p:cTn display="0" masterRel="sameClick">
                                          <p:stCondLst>
                                            <p:cond evt="begin" delay="0">
                                              <p:tn val="12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35"/>
                  </p:tgtEl>
                </p:cond>
              </p:nextCondLst>
            </p:seq>
          </p:childTnLst>
        </p:cTn>
      </p:par>
    </p:tnLst>
    <p:bldLst>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ext Box 1"/>
          <p:cNvSpPr txBox="1"/>
          <p:nvPr/>
        </p:nvSpPr>
        <p:spPr>
          <a:xfrm>
            <a:off x="1845310" y="993775"/>
            <a:ext cx="8571230" cy="1198880"/>
          </a:xfrm>
          <a:prstGeom prst="rect">
            <a:avLst/>
          </a:prstGeom>
          <a:noFill/>
        </p:spPr>
        <p:txBody>
          <a:bodyPr wrap="square" rtlCol="0">
            <a:spAutoFit/>
          </a:bodyPr>
          <a:lstStyle/>
          <a:p>
            <a:pPr algn="ctr"/>
            <a:r>
              <a:rPr lang="en-US" sz="3600" b="1"/>
              <a:t>Lên kế hoạch mua đồ dùng học tập cho năm học mới</a:t>
            </a:r>
          </a:p>
        </p:txBody>
      </p:sp>
      <p:graphicFrame>
        <p:nvGraphicFramePr>
          <p:cNvPr id="3" name="Table 2"/>
          <p:cNvGraphicFramePr/>
          <p:nvPr/>
        </p:nvGraphicFramePr>
        <p:xfrm>
          <a:off x="1127760" y="2421255"/>
          <a:ext cx="9984740" cy="3148965"/>
        </p:xfrm>
        <a:graphic>
          <a:graphicData uri="http://schemas.openxmlformats.org/drawingml/2006/table">
            <a:tbl>
              <a:tblPr firstRow="1" bandRow="1">
                <a:tableStyleId>{5C22544A-7EE6-4342-B048-85BDC9FD1C3A}</a:tableStyleId>
              </a:tblPr>
              <a:tblGrid>
                <a:gridCol w="2496185">
                  <a:extLst>
                    <a:ext uri="{9D8B030D-6E8A-4147-A177-3AD203B41FA5}">
                      <a16:colId xmlns:a16="http://schemas.microsoft.com/office/drawing/2014/main" val="20000"/>
                    </a:ext>
                  </a:extLst>
                </a:gridCol>
                <a:gridCol w="2496185">
                  <a:extLst>
                    <a:ext uri="{9D8B030D-6E8A-4147-A177-3AD203B41FA5}">
                      <a16:colId xmlns:a16="http://schemas.microsoft.com/office/drawing/2014/main" val="20001"/>
                    </a:ext>
                  </a:extLst>
                </a:gridCol>
                <a:gridCol w="2496185">
                  <a:extLst>
                    <a:ext uri="{9D8B030D-6E8A-4147-A177-3AD203B41FA5}">
                      <a16:colId xmlns:a16="http://schemas.microsoft.com/office/drawing/2014/main" val="20002"/>
                    </a:ext>
                  </a:extLst>
                </a:gridCol>
                <a:gridCol w="2496185">
                  <a:extLst>
                    <a:ext uri="{9D8B030D-6E8A-4147-A177-3AD203B41FA5}">
                      <a16:colId xmlns:a16="http://schemas.microsoft.com/office/drawing/2014/main" val="20003"/>
                    </a:ext>
                  </a:extLst>
                </a:gridCol>
              </a:tblGrid>
              <a:tr h="1521460">
                <a:tc>
                  <a:txBody>
                    <a:bodyPr/>
                    <a:lstStyle/>
                    <a:p>
                      <a:pPr algn="ctr">
                        <a:buNone/>
                      </a:pPr>
                      <a:r>
                        <a:rPr lang="en-US" sz="4000"/>
                        <a:t>STT</a:t>
                      </a:r>
                    </a:p>
                  </a:txBody>
                  <a:tcPr/>
                </a:tc>
                <a:tc>
                  <a:txBody>
                    <a:bodyPr/>
                    <a:lstStyle/>
                    <a:p>
                      <a:pPr algn="ctr">
                        <a:buNone/>
                      </a:pPr>
                      <a:r>
                        <a:rPr lang="en-US" sz="4000"/>
                        <a:t>Tên đồ dùng</a:t>
                      </a:r>
                    </a:p>
                  </a:txBody>
                  <a:tcPr/>
                </a:tc>
                <a:tc>
                  <a:txBody>
                    <a:bodyPr/>
                    <a:lstStyle/>
                    <a:p>
                      <a:pPr algn="ctr">
                        <a:buNone/>
                      </a:pPr>
                      <a:r>
                        <a:rPr lang="en-US" sz="4000"/>
                        <a:t>Số lượng</a:t>
                      </a:r>
                    </a:p>
                  </a:txBody>
                  <a:tcPr/>
                </a:tc>
                <a:tc>
                  <a:txBody>
                    <a:bodyPr/>
                    <a:lstStyle/>
                    <a:p>
                      <a:pPr algn="ctr">
                        <a:buNone/>
                      </a:pPr>
                      <a:r>
                        <a:rPr lang="en-US" sz="4000"/>
                        <a:t>Nơi mua</a:t>
                      </a:r>
                    </a:p>
                  </a:txBody>
                  <a:tcPr/>
                </a:tc>
                <a:extLst>
                  <a:ext uri="{0D108BD9-81ED-4DB2-BD59-A6C34878D82A}">
                    <a16:rowId xmlns:a16="http://schemas.microsoft.com/office/drawing/2014/main" val="10000"/>
                  </a:ext>
                </a:extLst>
              </a:tr>
              <a:tr h="813435">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extLst>
                  <a:ext uri="{0D108BD9-81ED-4DB2-BD59-A6C34878D82A}">
                    <a16:rowId xmlns:a16="http://schemas.microsoft.com/office/drawing/2014/main" val="10001"/>
                  </a:ext>
                </a:extLst>
              </a:tr>
              <a:tr h="814070">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tc>
                  <a:txBody>
                    <a:bodyPr/>
                    <a:lstStyle/>
                    <a:p>
                      <a:pPr>
                        <a:buNone/>
                      </a:pPr>
                      <a:endParaRPr lang="en-US" sz="4000"/>
                    </a:p>
                  </a:txBody>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字魂59号-创粗黑" panose="00000500000000000000" pitchFamily="2" charset="-122"/>
                <a:cs typeface="Times New Roman" panose="02020603050405020304"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ext Box 1"/>
          <p:cNvSpPr txBox="1"/>
          <p:nvPr/>
        </p:nvSpPr>
        <p:spPr>
          <a:xfrm>
            <a:off x="2169795" y="405765"/>
            <a:ext cx="8489950" cy="583565"/>
          </a:xfrm>
          <a:prstGeom prst="rect">
            <a:avLst/>
          </a:prstGeom>
          <a:noFill/>
        </p:spPr>
        <p:txBody>
          <a:bodyPr wrap="square" rtlCol="0">
            <a:spAutoFit/>
          </a:bodyPr>
          <a:lstStyle/>
          <a:p>
            <a:pPr algn="ctr"/>
            <a:r>
              <a:rPr lang="en-US" sz="3200"/>
              <a:t>Để xuất cách lựa chọn khi mua một loạt hàng hóa</a:t>
            </a:r>
          </a:p>
        </p:txBody>
      </p:sp>
      <p:sp>
        <p:nvSpPr>
          <p:cNvPr id="3" name="Rounded Rectangle 2"/>
          <p:cNvSpPr/>
          <p:nvPr/>
        </p:nvSpPr>
        <p:spPr>
          <a:xfrm>
            <a:off x="3174365" y="1653540"/>
            <a:ext cx="5071110" cy="11055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Về chất lượng hàng hóa, giá cả hàng hóa....</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4" name="Rectangle 4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6"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D7BFB20-D3F3-4C0D-8266-474A273D7641}"/>
              </a:ext>
            </a:extLst>
          </p:cNvPr>
          <p:cNvPicPr>
            <a:picLocks noChangeAspect="1"/>
          </p:cNvPicPr>
          <p:nvPr/>
        </p:nvPicPr>
        <p:blipFill>
          <a:blip r:embed="rId4"/>
          <a:stretch>
            <a:fillRect/>
          </a:stretch>
        </p:blipFill>
        <p:spPr>
          <a:xfrm>
            <a:off x="0" y="-16054"/>
            <a:ext cx="12219146" cy="6874053"/>
          </a:xfrm>
          <a:prstGeom prst="rect">
            <a:avLst/>
          </a:prstGeom>
        </p:spPr>
      </p:pic>
      <p:sp>
        <p:nvSpPr>
          <p:cNvPr id="17" name="Rectangle 16">
            <a:extLst>
              <a:ext uri="{FF2B5EF4-FFF2-40B4-BE49-F238E27FC236}">
                <a16:creationId xmlns:a16="http://schemas.microsoft.com/office/drawing/2014/main" id="{B23CFC40-C093-45AC-9A87-8C99F59F6011}"/>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8" name="Rectangle 17">
            <a:extLst>
              <a:ext uri="{FF2B5EF4-FFF2-40B4-BE49-F238E27FC236}">
                <a16:creationId xmlns:a16="http://schemas.microsoft.com/office/drawing/2014/main" id="{026FCCD8-85F3-4780-AFB2-40E34FDFF77D}"/>
              </a:ext>
            </a:extLst>
          </p:cNvPr>
          <p:cNvSpPr/>
          <p:nvPr/>
        </p:nvSpPr>
        <p:spPr>
          <a:xfrm>
            <a:off x="876773" y="420856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gạo</a:t>
            </a:r>
          </a:p>
        </p:txBody>
      </p:sp>
      <p:sp>
        <p:nvSpPr>
          <p:cNvPr id="19" name="Rectangle 18">
            <a:extLst>
              <a:ext uri="{FF2B5EF4-FFF2-40B4-BE49-F238E27FC236}">
                <a16:creationId xmlns:a16="http://schemas.microsoft.com/office/drawing/2014/main" id="{62C41BEA-1B54-46DF-AE28-CB40E85703F1}"/>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vừng</a:t>
            </a:r>
          </a:p>
        </p:txBody>
      </p:sp>
      <p:sp>
        <p:nvSpPr>
          <p:cNvPr id="20" name="Rectangle 19">
            <a:extLst>
              <a:ext uri="{FF2B5EF4-FFF2-40B4-BE49-F238E27FC236}">
                <a16:creationId xmlns:a16="http://schemas.microsoft.com/office/drawing/2014/main" id="{6AECCFD8-3D8A-4240-9B6A-A27831E9CF3F}"/>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đỗ</a:t>
            </a:r>
          </a:p>
        </p:txBody>
      </p:sp>
      <p:sp>
        <p:nvSpPr>
          <p:cNvPr id="21" name="Rectangle 20">
            <a:extLst>
              <a:ext uri="{FF2B5EF4-FFF2-40B4-BE49-F238E27FC236}">
                <a16:creationId xmlns:a16="http://schemas.microsoft.com/office/drawing/2014/main" id="{F93E881C-733C-4B44-B18E-4486D06175BA}"/>
              </a:ext>
            </a:extLst>
          </p:cNvPr>
          <p:cNvSpPr/>
          <p:nvPr/>
        </p:nvSpPr>
        <p:spPr>
          <a:xfrm>
            <a:off x="6492967" y="42111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Hạt sen</a:t>
            </a:r>
          </a:p>
        </p:txBody>
      </p:sp>
      <p:pic>
        <p:nvPicPr>
          <p:cNvPr id="22" name="Picture 6" descr="Káº¿t quáº£ hÃ¬nh áº£nh cho right wrong tick icon">
            <a:extLst>
              <a:ext uri="{FF2B5EF4-FFF2-40B4-BE49-F238E27FC236}">
                <a16:creationId xmlns:a16="http://schemas.microsoft.com/office/drawing/2014/main" id="{69DE240A-1A40-4011-AE87-55D67616F26B}"/>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82723" y="391061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a:extLst>
              <a:ext uri="{FF2B5EF4-FFF2-40B4-BE49-F238E27FC236}">
                <a16:creationId xmlns:a16="http://schemas.microsoft.com/office/drawing/2014/main" id="{D33D69AE-78E0-4CC2-AE32-A145B494547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81674EE6-B41E-4BF7-A0E8-41B2957B0906}"/>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8621AC3C-DAD7-46A4-8830-AAD210BF818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903367" y="38996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342C2CF7-9579-4DAE-AB9C-C6D713122D9F}"/>
              </a:ext>
            </a:extLst>
          </p:cNvPr>
          <p:cNvSpPr txBox="1"/>
          <p:nvPr/>
        </p:nvSpPr>
        <p:spPr>
          <a:xfrm>
            <a:off x="938530" y="316230"/>
            <a:ext cx="10238740"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Nhỏ hơn hạt thóc</a:t>
            </a:r>
          </a:p>
          <a:p>
            <a:pPr algn="ctr"/>
            <a:r>
              <a:rPr lang="en-US" sz="3200" dirty="0">
                <a:solidFill>
                  <a:schemeClr val="bg1"/>
                </a:solidFill>
                <a:latin typeface="Times New Roman" panose="02020603050405020304" charset="0"/>
                <a:cs typeface="Times New Roman" panose="02020603050405020304" charset="0"/>
              </a:rPr>
              <a:t>Trong ngọc trắng ngà</a:t>
            </a:r>
          </a:p>
          <a:p>
            <a:pPr algn="ctr"/>
            <a:r>
              <a:rPr lang="en-US" sz="3200" dirty="0">
                <a:solidFill>
                  <a:schemeClr val="bg1"/>
                </a:solidFill>
                <a:latin typeface="Times New Roman" panose="02020603050405020304" charset="0"/>
                <a:cs typeface="Times New Roman" panose="02020603050405020304" charset="0"/>
              </a:rPr>
              <a:t>Khắp muôn vạn nhà, Ai ai cũng có</a:t>
            </a:r>
          </a:p>
          <a:p>
            <a:pPr algn="ctr"/>
            <a:r>
              <a:rPr lang="en-US" sz="3200" dirty="0">
                <a:solidFill>
                  <a:schemeClr val="bg1"/>
                </a:solidFill>
                <a:latin typeface="Times New Roman" panose="02020603050405020304" charset="0"/>
                <a:cs typeface="Times New Roman" panose="02020603050405020304" charset="0"/>
              </a:rPr>
              <a:t>- Là hạt gì?</a:t>
            </a:r>
          </a:p>
        </p:txBody>
      </p:sp>
      <p:pic>
        <p:nvPicPr>
          <p:cNvPr id="28" name="Picture 2" descr="Káº¿t quáº£ hÃ¬nh áº£nh cho home icon">
            <a:hlinkClick r:id="rId8" action="ppaction://hlinksldjump"/>
            <a:extLst>
              <a:ext uri="{FF2B5EF4-FFF2-40B4-BE49-F238E27FC236}">
                <a16:creationId xmlns:a16="http://schemas.microsoft.com/office/drawing/2014/main" id="{A8297E6A-3436-4308-9FFD-EA8FF7922F5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1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55"/>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55"/>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55"/>
                                        </p:tgtEl>
                                      </p:cBhvr>
                                    </p:animEffect>
                                    <p:set>
                                      <p:cBhvr>
                                        <p:cTn id="3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2" restart="whenNotActive" fill="hold" evtFilter="cancelBubble" nodeType="interactiveSeq">
                <p:stCondLst>
                  <p:cond evt="onClick" delay="0">
                    <p:tgtEl>
                      <p:spTgt spid="49"/>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55"/>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seq concurrent="1" nextAc="seek">
              <p:cTn id="67" restart="whenNotActive" fill="hold" evtFilter="cancelBubble" nodeType="interactiveSeq">
                <p:stCondLst>
                  <p:cond evt="onClick" delay="0">
                    <p:tgtEl>
                      <p:spTgt spid="18"/>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EBEF2FE2-1FE5-4733-AB4D-C2AABE8933F3}"/>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8BBD0DBA-090A-463B-A8E0-1ABFBD7BBA03}"/>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id="{FDB2BFF4-AD60-4590-AC24-720BC0C235CE}"/>
              </a:ext>
            </a:extLst>
          </p:cNvPr>
          <p:cNvSpPr/>
          <p:nvPr/>
        </p:nvSpPr>
        <p:spPr>
          <a:xfrm>
            <a:off x="6671303" y="424274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quạt điện</a:t>
            </a:r>
          </a:p>
        </p:txBody>
      </p:sp>
      <p:sp>
        <p:nvSpPr>
          <p:cNvPr id="20" name="Rectangle 19">
            <a:extLst>
              <a:ext uri="{FF2B5EF4-FFF2-40B4-BE49-F238E27FC236}">
                <a16:creationId xmlns:a16="http://schemas.microsoft.com/office/drawing/2014/main" id="{6B73B19B-1B97-42B0-929F-75F4AF9B1AED}"/>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tivi</a:t>
            </a:r>
          </a:p>
        </p:txBody>
      </p:sp>
      <p:sp>
        <p:nvSpPr>
          <p:cNvPr id="21" name="Rectangle 20">
            <a:extLst>
              <a:ext uri="{FF2B5EF4-FFF2-40B4-BE49-F238E27FC236}">
                <a16:creationId xmlns:a16="http://schemas.microsoft.com/office/drawing/2014/main" id="{50F37E00-9237-4AEC-B905-EE26DF2E03C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điều hòa</a:t>
            </a:r>
          </a:p>
        </p:txBody>
      </p:sp>
      <p:sp>
        <p:nvSpPr>
          <p:cNvPr id="22" name="Rectangle 21">
            <a:extLst>
              <a:ext uri="{FF2B5EF4-FFF2-40B4-BE49-F238E27FC236}">
                <a16:creationId xmlns:a16="http://schemas.microsoft.com/office/drawing/2014/main" id="{85FD4DDC-DE90-41E9-8B2E-0FB49E853A9B}"/>
              </a:ext>
            </a:extLst>
          </p:cNvPr>
          <p:cNvSpPr/>
          <p:nvPr/>
        </p:nvSpPr>
        <p:spPr>
          <a:xfrm>
            <a:off x="876773" y="42803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Cái tủ lạnh</a:t>
            </a:r>
          </a:p>
        </p:txBody>
      </p:sp>
      <p:pic>
        <p:nvPicPr>
          <p:cNvPr id="23" name="Picture 6" descr="Káº¿t quáº£ hÃ¬nh áº£nh cho right wrong tick icon">
            <a:extLst>
              <a:ext uri="{FF2B5EF4-FFF2-40B4-BE49-F238E27FC236}">
                <a16:creationId xmlns:a16="http://schemas.microsoft.com/office/drawing/2014/main" id="{288BBC0B-FA23-4507-A3C5-77DD10838B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66529" y="39798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53588051-9C04-47F4-ACFA-D966AA40F62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96436F74-CEAE-4409-BB6B-402BF06230F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929AE8EE-3685-41E6-A571-3275C0AE233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7897" y="3933876"/>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4039A52A-8E19-4CF2-98F7-B42FCB730D9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749170" y="613909"/>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A50AA0C-1EFD-4224-B1E6-92894E8C46F9}"/>
              </a:ext>
            </a:extLst>
          </p:cNvPr>
          <p:cNvSpPr txBox="1"/>
          <p:nvPr/>
        </p:nvSpPr>
        <p:spPr>
          <a:xfrm>
            <a:off x="938530" y="316230"/>
            <a:ext cx="10417175" cy="2061210"/>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 Có cánh, không biết bay</a:t>
            </a:r>
          </a:p>
          <a:p>
            <a:pPr algn="ctr"/>
            <a:r>
              <a:rPr lang="en-US" sz="3200" dirty="0">
                <a:solidFill>
                  <a:schemeClr val="bg1"/>
                </a:solidFill>
                <a:latin typeface="Times New Roman" panose="02020603050405020304" charset="0"/>
                <a:cs typeface="Times New Roman" panose="02020603050405020304" charset="0"/>
              </a:rPr>
              <a:t>Chỉ quay như chong chóng</a:t>
            </a:r>
          </a:p>
          <a:p>
            <a:pPr algn="ctr"/>
            <a:r>
              <a:rPr lang="en-US" sz="3200" dirty="0">
                <a:solidFill>
                  <a:schemeClr val="bg1"/>
                </a:solidFill>
                <a:latin typeface="Times New Roman" panose="02020603050405020304" charset="0"/>
                <a:cs typeface="Times New Roman" panose="02020603050405020304" charset="0"/>
              </a:rPr>
              <a:t>Làm gió xua cái nóng</a:t>
            </a:r>
          </a:p>
          <a:p>
            <a:pPr algn="ctr"/>
            <a:r>
              <a:rPr lang="en-US" sz="3200" dirty="0">
                <a:solidFill>
                  <a:schemeClr val="bg1"/>
                </a:solidFill>
                <a:latin typeface="Times New Roman" panose="02020603050405020304" charset="0"/>
                <a:cs typeface="Times New Roman" panose="02020603050405020304" charset="0"/>
              </a:rPr>
              <a:t>Mất điện là hết quay. </a:t>
            </a:r>
          </a:p>
        </p:txBody>
      </p:sp>
      <p:pic>
        <p:nvPicPr>
          <p:cNvPr id="29" name="Picture 2" descr="Káº¿t quáº£ hÃ¬nh áº£nh cho home icon">
            <a:hlinkClick r:id="rId8" action="ppaction://hlinksldjump"/>
            <a:extLst>
              <a:ext uri="{FF2B5EF4-FFF2-40B4-BE49-F238E27FC236}">
                <a16:creationId xmlns:a16="http://schemas.microsoft.com/office/drawing/2014/main" id="{F79D8BAF-DC53-488C-A0BE-A0FE12A0310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52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ĐÚNG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SAI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5945" y="1108232"/>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38357" y="316195"/>
            <a:ext cx="1830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CÂU HỎI: </a:t>
            </a: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6FEC47A-D6D4-424E-8AB3-208959D97B6A}"/>
              </a:ext>
            </a:extLst>
          </p:cNvPr>
          <p:cNvPicPr>
            <a:picLocks noChangeAspect="1"/>
          </p:cNvPicPr>
          <p:nvPr/>
        </p:nvPicPr>
        <p:blipFill>
          <a:blip r:embed="rId4"/>
          <a:stretch>
            <a:fillRect/>
          </a:stretch>
        </p:blipFill>
        <p:spPr>
          <a:xfrm>
            <a:off x="0" y="-16054"/>
            <a:ext cx="12219146" cy="6874053"/>
          </a:xfrm>
          <a:prstGeom prst="rect">
            <a:avLst/>
          </a:prstGeom>
        </p:spPr>
      </p:pic>
      <p:sp>
        <p:nvSpPr>
          <p:cNvPr id="18" name="Rectangle 17">
            <a:extLst>
              <a:ext uri="{FF2B5EF4-FFF2-40B4-BE49-F238E27FC236}">
                <a16:creationId xmlns:a16="http://schemas.microsoft.com/office/drawing/2014/main" id="{034A2EC1-E03A-4755-8947-A8DABA7C6BED}"/>
              </a:ext>
            </a:extLst>
          </p:cNvPr>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imes New Roman" panose="02020603050405020304" charset="0"/>
              <a:cs typeface="Times New Roman" panose="02020603050405020304" charset="0"/>
            </a:endParaRPr>
          </a:p>
        </p:txBody>
      </p:sp>
      <p:sp>
        <p:nvSpPr>
          <p:cNvPr id="19" name="Rectangle 18">
            <a:extLst>
              <a:ext uri="{FF2B5EF4-FFF2-40B4-BE49-F238E27FC236}">
                <a16:creationId xmlns:a16="http://schemas.microsoft.com/office/drawing/2014/main" id="{C0FFA4CD-0A9A-4014-99CC-557DEFA02D71}"/>
              </a:ext>
            </a:extLst>
          </p:cNvPr>
          <p:cNvSpPr/>
          <p:nvPr/>
        </p:nvSpPr>
        <p:spPr>
          <a:xfrm>
            <a:off x="6671600" y="41080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trứng</a:t>
            </a:r>
          </a:p>
        </p:txBody>
      </p:sp>
      <p:sp>
        <p:nvSpPr>
          <p:cNvPr id="20" name="Rectangle 19">
            <a:extLst>
              <a:ext uri="{FF2B5EF4-FFF2-40B4-BE49-F238E27FC236}">
                <a16:creationId xmlns:a16="http://schemas.microsoft.com/office/drawing/2014/main" id="{F5BA7D1A-6F11-4870-BE8A-E5DF5D2CC3AC}"/>
              </a:ext>
            </a:extLst>
          </p:cNvPr>
          <p:cNvSpPr/>
          <p:nvPr/>
        </p:nvSpPr>
        <p:spPr>
          <a:xfrm>
            <a:off x="876773" y="519100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cam</a:t>
            </a:r>
          </a:p>
        </p:txBody>
      </p:sp>
      <p:sp>
        <p:nvSpPr>
          <p:cNvPr id="21" name="Rectangle 20">
            <a:extLst>
              <a:ext uri="{FF2B5EF4-FFF2-40B4-BE49-F238E27FC236}">
                <a16:creationId xmlns:a16="http://schemas.microsoft.com/office/drawing/2014/main" id="{CE649F1F-BB9F-4611-AD49-C0A4413DA385}"/>
              </a:ext>
            </a:extLst>
          </p:cNvPr>
          <p:cNvSpPr/>
          <p:nvPr/>
        </p:nvSpPr>
        <p:spPr>
          <a:xfrm>
            <a:off x="6671600" y="519100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táo</a:t>
            </a:r>
          </a:p>
        </p:txBody>
      </p:sp>
      <p:sp>
        <p:nvSpPr>
          <p:cNvPr id="22" name="Rectangle 21">
            <a:extLst>
              <a:ext uri="{FF2B5EF4-FFF2-40B4-BE49-F238E27FC236}">
                <a16:creationId xmlns:a16="http://schemas.microsoft.com/office/drawing/2014/main" id="{8DB14FB7-7452-4F53-A48E-F93F87D92C9D}"/>
              </a:ext>
            </a:extLst>
          </p:cNvPr>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latin typeface="Times New Roman" panose="02020603050405020304" charset="0"/>
                <a:cs typeface="Times New Roman" panose="02020603050405020304" charset="0"/>
              </a:rPr>
              <a:t>Quả bóng</a:t>
            </a:r>
          </a:p>
        </p:txBody>
      </p:sp>
      <p:pic>
        <p:nvPicPr>
          <p:cNvPr id="23" name="Picture 6" descr="Káº¿t quáº£ hÃ¬nh áº£nh cho right wrong tick icon">
            <a:extLst>
              <a:ext uri="{FF2B5EF4-FFF2-40B4-BE49-F238E27FC236}">
                <a16:creationId xmlns:a16="http://schemas.microsoft.com/office/drawing/2014/main" id="{1F5532B9-9812-43D6-9DF2-06F6120CD2B2}"/>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7F09510B-52AC-40FC-90EA-DA0F9612DF77}"/>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7D945B17-1223-4554-9AF0-7332540BDE2D}"/>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BB4C066B-7195-4F50-8901-B2BCB910EB3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9DF7461A-1D66-4424-815A-0F935BE14C3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709839" y="485451"/>
            <a:ext cx="2002223" cy="200222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63ABEDF-A292-44E3-BEF6-E709D50D7BF2}"/>
              </a:ext>
            </a:extLst>
          </p:cNvPr>
          <p:cNvSpPr txBox="1"/>
          <p:nvPr/>
        </p:nvSpPr>
        <p:spPr>
          <a:xfrm>
            <a:off x="938530" y="316230"/>
            <a:ext cx="10066020" cy="2553335"/>
          </a:xfrm>
          <a:prstGeom prst="rect">
            <a:avLst/>
          </a:prstGeom>
          <a:noFill/>
        </p:spPr>
        <p:txBody>
          <a:bodyPr wrap="square" rtlCol="0">
            <a:spAutoFit/>
          </a:bodyPr>
          <a:lstStyle/>
          <a:p>
            <a:pPr algn="ctr"/>
            <a:r>
              <a:rPr lang="en-US" sz="3200" dirty="0">
                <a:solidFill>
                  <a:schemeClr val="bg1"/>
                </a:solidFill>
                <a:latin typeface="Times New Roman" panose="02020603050405020304" charset="0"/>
                <a:cs typeface="Times New Roman" panose="02020603050405020304" charset="0"/>
              </a:rPr>
              <a:t>CÂU HỎI:</a:t>
            </a:r>
          </a:p>
          <a:p>
            <a:pPr algn="ctr"/>
            <a:r>
              <a:rPr lang="en-US" sz="3200" dirty="0">
                <a:solidFill>
                  <a:schemeClr val="bg1"/>
                </a:solidFill>
                <a:latin typeface="Times New Roman" panose="02020603050405020304" charset="0"/>
                <a:cs typeface="Times New Roman" panose="02020603050405020304" charset="0"/>
              </a:rPr>
              <a:t>Để nguội thì lỏng</a:t>
            </a:r>
          </a:p>
          <a:p>
            <a:pPr algn="ctr"/>
            <a:r>
              <a:rPr lang="en-US" sz="3200" dirty="0">
                <a:solidFill>
                  <a:schemeClr val="bg1"/>
                </a:solidFill>
                <a:latin typeface="Times New Roman" panose="02020603050405020304" charset="0"/>
                <a:cs typeface="Times New Roman" panose="02020603050405020304" charset="0"/>
              </a:rPr>
              <a:t>Đun nóng thì đông,</a:t>
            </a:r>
          </a:p>
          <a:p>
            <a:pPr algn="ctr"/>
            <a:r>
              <a:rPr lang="en-US" sz="3200" dirty="0">
                <a:solidFill>
                  <a:schemeClr val="bg1"/>
                </a:solidFill>
                <a:latin typeface="Times New Roman" panose="02020603050405020304" charset="0"/>
                <a:cs typeface="Times New Roman" panose="02020603050405020304" charset="0"/>
              </a:rPr>
              <a:t>Một bụng mà có hai lòng,</a:t>
            </a:r>
          </a:p>
          <a:p>
            <a:pPr algn="ctr"/>
            <a:r>
              <a:rPr lang="en-US" sz="3200" dirty="0">
                <a:solidFill>
                  <a:schemeClr val="bg1"/>
                </a:solidFill>
                <a:latin typeface="Times New Roman" panose="02020603050405020304" charset="0"/>
                <a:cs typeface="Times New Roman" panose="02020603050405020304" charset="0"/>
              </a:rPr>
              <a:t>Một thân mà có hai vùng nhỏ to - Là gì?</a:t>
            </a:r>
          </a:p>
        </p:txBody>
      </p:sp>
      <p:pic>
        <p:nvPicPr>
          <p:cNvPr id="29" name="Picture 2" descr="Káº¿t quáº£ hÃ¬nh áº£nh cho home icon">
            <a:hlinkClick r:id="rId8" action="ppaction://hlinksldjump"/>
            <a:extLst>
              <a:ext uri="{FF2B5EF4-FFF2-40B4-BE49-F238E27FC236}">
                <a16:creationId xmlns:a16="http://schemas.microsoft.com/office/drawing/2014/main" id="{8C7DBAC4-88CC-4F92-89C1-66696EF7E0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59024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11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Am-thanh-tra-loi-sai-www_nhacchuongvui_com.wav"/>
                                        </p:tgtEl>
                                      </p:cMediaNode>
                                    </p:audio>
                                  </p:subTnLst>
                                </p:cTn>
                              </p:par>
                            </p:childTnLst>
                          </p:cTn>
                        </p:par>
                        <p:par>
                          <p:cTn id="13" fill="hold">
                            <p:stCondLst>
                              <p:cond delay="0"/>
                            </p:stCondLst>
                            <p:childTnLst>
                              <p:par>
                                <p:cTn id="14" presetID="1" presetClass="entr" presetSubtype="0" fill="hold" nodeType="afterEffect">
                                  <p:stCondLst>
                                    <p:cond delay="15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1500"/>
                            </p:stCondLst>
                            <p:childTnLst>
                              <p:par>
                                <p:cTn id="17" presetID="10" presetClass="exit" presetSubtype="0" fill="hold" nodeType="afterEffect">
                                  <p:stCondLst>
                                    <p:cond delay="90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110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Am-thanh-tra-loi-dung-www_nhacchuongvui_com.wav"/>
                                        </p:tgtEl>
                                      </p:cMediaNode>
                                    </p:audio>
                                  </p:sub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Am-thanh-tra-loi-sai-www_nhacchuongvui_com.wav"/>
                                        </p:tgtEl>
                                      </p:cMediaNode>
                                    </p:audio>
                                  </p:subTnLst>
                                </p:cTn>
                              </p:par>
                            </p:childTnLst>
                          </p:cTn>
                        </p:par>
                        <p:par>
                          <p:cTn id="57" fill="hold">
                            <p:stCondLst>
                              <p:cond delay="0"/>
                            </p:stCondLst>
                            <p:childTnLst>
                              <p:par>
                                <p:cTn id="58" presetID="1" presetClass="entr" presetSubtype="0" fill="hold" nodeType="afterEffect">
                                  <p:stCondLst>
                                    <p:cond delay="1500"/>
                                  </p:stCondLst>
                                  <p:childTnLst>
                                    <p:set>
                                      <p:cBhvr>
                                        <p:cTn id="59" dur="1" fill="hold">
                                          <p:stCondLst>
                                            <p:cond delay="0"/>
                                          </p:stCondLst>
                                        </p:cTn>
                                        <p:tgtEl>
                                          <p:spTgt spid="27"/>
                                        </p:tgtEl>
                                        <p:attrNameLst>
                                          <p:attrName>style.visibility</p:attrName>
                                        </p:attrNameLst>
                                      </p:cBhvr>
                                      <p:to>
                                        <p:strVal val="visible"/>
                                      </p:to>
                                    </p:set>
                                  </p:childTnLst>
                                </p:cTn>
                              </p:par>
                            </p:childTnLst>
                          </p:cTn>
                        </p:par>
                        <p:par>
                          <p:cTn id="60" fill="hold">
                            <p:stCondLst>
                              <p:cond delay="1500"/>
                            </p:stCondLst>
                            <p:childTnLst>
                              <p:par>
                                <p:cTn id="61" presetID="10" presetClass="exit" presetSubtype="0" fill="hold" nodeType="afterEffect">
                                  <p:stCondLst>
                                    <p:cond delay="900"/>
                                  </p:stCondLst>
                                  <p:childTnLst>
                                    <p:animEffect transition="out" filter="fade">
                                      <p:cBhvr>
                                        <p:cTn id="62" dur="500"/>
                                        <p:tgtEl>
                                          <p:spTgt spid="27"/>
                                        </p:tgtEl>
                                      </p:cBhvr>
                                    </p:animEffect>
                                    <p:set>
                                      <p:cBhvr>
                                        <p:cTn id="6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2"/>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par>
                          <p:cTn id="69" fill="hold">
                            <p:stCondLst>
                              <p:cond delay="0"/>
                            </p:stCondLst>
                            <p:childTnLst>
                              <p:par>
                                <p:cTn id="70" presetID="1" presetClass="entr" presetSubtype="0" fill="hold" nodeType="afterEffect">
                                  <p:stCondLst>
                                    <p:cond delay="15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1500"/>
                            </p:stCondLst>
                            <p:childTnLst>
                              <p:par>
                                <p:cTn id="73" presetID="10" presetClass="exit" presetSubtype="0" fill="hold" nodeType="afterEffect">
                                  <p:stCondLst>
                                    <p:cond delay="110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Am-thanh-tra-loi-sai-www_nhacchuongvui_com.wav"/>
                                        </p:tgtEl>
                                      </p:cMediaNode>
                                    </p:audio>
                                  </p:subTnLst>
                                </p:cTn>
                              </p:par>
                            </p:childTnLst>
                          </p:cTn>
                        </p:par>
                        <p:par>
                          <p:cTn id="81" fill="hold">
                            <p:stCondLst>
                              <p:cond delay="0"/>
                            </p:stCondLst>
                            <p:childTnLst>
                              <p:par>
                                <p:cTn id="82" presetID="1" presetClass="entr" presetSubtype="0" fill="hold" nodeType="afterEffect">
                                  <p:stCondLst>
                                    <p:cond delay="1500"/>
                                  </p:stCondLst>
                                  <p:childTnLst>
                                    <p:set>
                                      <p:cBhvr>
                                        <p:cTn id="83" dur="1" fill="hold">
                                          <p:stCondLst>
                                            <p:cond delay="0"/>
                                          </p:stCondLst>
                                        </p:cTn>
                                        <p:tgtEl>
                                          <p:spTgt spid="27"/>
                                        </p:tgtEl>
                                        <p:attrNameLst>
                                          <p:attrName>style.visibility</p:attrName>
                                        </p:attrNameLst>
                                      </p:cBhvr>
                                      <p:to>
                                        <p:strVal val="visible"/>
                                      </p:to>
                                    </p:set>
                                  </p:childTnLst>
                                </p:cTn>
                              </p:par>
                            </p:childTnLst>
                          </p:cTn>
                        </p:par>
                        <p:par>
                          <p:cTn id="84" fill="hold">
                            <p:stCondLst>
                              <p:cond delay="1500"/>
                            </p:stCondLst>
                            <p:childTnLst>
                              <p:par>
                                <p:cTn id="85" presetID="10" presetClass="exit" presetSubtype="0" fill="hold" nodeType="afterEffect">
                                  <p:stCondLst>
                                    <p:cond delay="1100"/>
                                  </p:stCondLst>
                                  <p:childTnLst>
                                    <p:animEffect transition="out" filter="fade">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8" restart="whenNotActive" fill="hold" evtFilter="cancelBubble" nodeType="interactiveSeq">
                <p:stCondLst>
                  <p:cond evt="onClick" delay="0">
                    <p:tgtEl>
                      <p:spTgt spid="19"/>
                    </p:tgtEl>
                  </p:cond>
                </p:stCondLst>
                <p:endSync evt="end" delay="0">
                  <p:rtn val="all"/>
                </p:endSync>
                <p:childTnLst>
                  <p:par>
                    <p:cTn id="89" fill="hold">
                      <p:stCondLst>
                        <p:cond delay="0"/>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Bát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ăn</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cơm</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thìa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đũa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1569660"/>
          </a:xfrm>
          <a:prstGeom prst="rect">
            <a:avLst/>
          </a:prstGeom>
          <a:noFill/>
        </p:spPr>
        <p:txBody>
          <a:bodyPr wrap="square" rtlCol="0">
            <a:spAutoFit/>
          </a:bodyPr>
          <a:lstStyle/>
          <a:p>
            <a:pPr lvl="0" algn="ctr"/>
            <a:r>
              <a:rPr lang="en-US" sz="3200" dirty="0" err="1">
                <a:solidFill>
                  <a:prstClr val="white"/>
                </a:solidFill>
                <a:latin typeface="Montserrat Alternates Black" panose="00000A00000000000000" pitchFamily="50" charset="0"/>
              </a:rPr>
              <a:t>Tròn</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vành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vạch</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trắng</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phau</a:t>
            </a:r>
            <a:r>
              <a:rPr lang="en-US" sz="3200" dirty="0">
                <a:solidFill>
                  <a:prstClr val="white"/>
                </a:solidFill>
                <a:latin typeface="Montserrat Alternates Black" panose="00000A00000000000000" pitchFamily="50" charset="0"/>
              </a:rPr>
              <a:t>,</a:t>
            </a:r>
          </a:p>
          <a:p>
            <a:pPr lvl="0" algn="ctr"/>
            <a:r>
              <a:rPr lang="en-US" sz="3200" dirty="0" err="1">
                <a:solidFill>
                  <a:prstClr val="white"/>
                </a:solidFill>
                <a:latin typeface="Montserrat Alternates Black" panose="00000A00000000000000" pitchFamily="50" charset="0"/>
              </a:rPr>
              <a:t>Ăn</a:t>
            </a:r>
            <a:r>
              <a:rPr lang="en-US" sz="3200" dirty="0">
                <a:solidFill>
                  <a:prstClr val="white"/>
                </a:solidFill>
                <a:latin typeface="Montserrat Alternates Black" panose="00000A00000000000000" pitchFamily="50" charset="0"/>
              </a:rPr>
              <a:t> no </a:t>
            </a:r>
            <a:r>
              <a:rPr lang="en-US" sz="3200" dirty="0" err="1">
                <a:solidFill>
                  <a:prstClr val="white"/>
                </a:solidFill>
                <a:latin typeface="Montserrat Alternates Black" panose="00000A00000000000000" pitchFamily="50" charset="0"/>
              </a:rPr>
              <a:t>tắm</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mát</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rủ</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nhau</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đi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nằm</a:t>
            </a:r>
            <a:endParaRPr lang="en-US" sz="3200" dirty="0">
              <a:solidFill>
                <a:prstClr val="white"/>
              </a:solidFill>
              <a:latin typeface="Montserrat Alternates Black" panose="00000A00000000000000" pitchFamily="50" charset="0"/>
            </a:endParaRPr>
          </a:p>
          <a:p>
            <a:pPr lvl="0" algn="ctr"/>
            <a:r>
              <a:rPr lang="en-US" sz="3200" dirty="0" err="1">
                <a:solidFill>
                  <a:prstClr val="white"/>
                </a:solidFill>
                <a:latin typeface="Montserrat Alternates Black" panose="00000A00000000000000" pitchFamily="50" charset="0"/>
              </a:rPr>
              <a:t>Là</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cái</a:t>
            </a:r>
            <a:r>
              <a:rPr lang="en-US" sz="3200" dirty="0">
                <a:solidFill>
                  <a:prstClr val="white"/>
                </a:solidFill>
                <a:latin typeface="Montserrat Alternates Black" panose="00000A00000000000000" pitchFamily="50" charset="0"/>
              </a:rPr>
              <a:t> </a:t>
            </a:r>
            <a:r>
              <a:rPr lang="en-US" sz="3200" dirty="0" err="1">
                <a:solidFill>
                  <a:prstClr val="white"/>
                </a:solidFill>
                <a:latin typeface="Montserrat Alternates Black" panose="00000A00000000000000" pitchFamily="50" charset="0"/>
              </a:rPr>
              <a:t>gì</a:t>
            </a:r>
            <a:r>
              <a:rPr lang="en-US" sz="3200" dirty="0">
                <a:solidFill>
                  <a:prstClr val="white"/>
                </a:solidFill>
                <a:latin typeface="Montserrat Alternates Black" panose="00000A00000000000000" pitchFamily="50" charset="0"/>
              </a:rPr>
              <a:t>?</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0" y="-16054"/>
            <a:ext cx="12219146" cy="6874053"/>
          </a:xfrm>
          <a:prstGeom prst="rect">
            <a:avLst/>
          </a:prstGeom>
        </p:spPr>
      </p:pic>
      <p:sp>
        <p:nvSpPr>
          <p:cNvPr id="4" name="Rectangle 3"/>
          <p:cNvSpPr/>
          <p:nvPr/>
        </p:nvSpPr>
        <p:spPr>
          <a:xfrm>
            <a:off x="854552" y="235974"/>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54552" y="527582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Bếp</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ga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6667928" y="539259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bật</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lửa</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6671600" y="423676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quạt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854552" y="415617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28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28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nồi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00181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722978" y="505136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4881146" y="4966949"/>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98410" y="612974"/>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66792" y="306066"/>
            <a:ext cx="7688407" cy="2062103"/>
          </a:xfrm>
          <a:prstGeom prst="rect">
            <a:avLst/>
          </a:prstGeom>
          <a:noFill/>
        </p:spPr>
        <p:txBody>
          <a:bodyPr wrap="square" rtlCol="0">
            <a:spAutoFit/>
          </a:bodyPr>
          <a:lstStyle/>
          <a:p>
            <a:pPr lvl="0" algn="ctr"/>
            <a:r>
              <a:rPr lang="vi-VN" sz="3200" dirty="0">
                <a:solidFill>
                  <a:prstClr val="white"/>
                </a:solidFill>
                <a:latin typeface="Montserrat Alternates Black" panose="00000A00000000000000" pitchFamily="50" charset="0"/>
              </a:rPr>
              <a:t>Ông Táo bà Táo,</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Không áo không quần,</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Đốt cháy khí thần, Nước sôi lục bục</a:t>
            </a:r>
            <a:endParaRPr lang="en-US" sz="3200" dirty="0">
              <a:solidFill>
                <a:prstClr val="white"/>
              </a:solidFill>
              <a:latin typeface="Montserrat Alternates Black" panose="00000A00000000000000" pitchFamily="50" charset="0"/>
            </a:endParaRPr>
          </a:p>
          <a:p>
            <a:pPr lvl="0" algn="ctr"/>
            <a:r>
              <a:rPr lang="vi-VN" sz="3200" dirty="0">
                <a:solidFill>
                  <a:prstClr val="white"/>
                </a:solidFill>
                <a:latin typeface="Montserrat Alternates Black" panose="00000A00000000000000" pitchFamily="50" charset="0"/>
              </a:rPr>
              <a:t>- Là cái gì?</a:t>
            </a:r>
            <a:endParaRPr kumimoji="0" lang="en-US" sz="3200" b="0" i="0" u="none" strike="noStrike" kern="1200" cap="none" spc="0" normalizeH="0" baseline="0" noProof="0" dirty="0">
              <a:ln>
                <a:noFill/>
              </a:ln>
              <a:solidFill>
                <a:prstClr val="white"/>
              </a:solidFill>
              <a:effectLst/>
              <a:uLnTx/>
              <a:uFillTx/>
              <a:latin typeface="Montserrat Alternates Black" panose="00000A00000000000000" pitchFamily="50" charset="0"/>
              <a:ea typeface="+mn-ea"/>
              <a:cs typeface="+mn-cs"/>
            </a:endParaRPr>
          </a:p>
        </p:txBody>
      </p:sp>
      <p:pic>
        <p:nvPicPr>
          <p:cNvPr id="17"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750098"/>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36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2415841" y="945067"/>
            <a:ext cx="7937199" cy="175323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5400" dirty="0" err="1">
                <a:solidFill>
                  <a:srgbClr val="FF0000"/>
                </a:solidFill>
                <a:effectLst>
                  <a:reflection blurRad="6350" stA="55000" endA="300" endPos="45500" dir="5400000" sy="-100000" algn="bl" rotWithShape="0"/>
                </a:effectLst>
                <a:latin typeface="iCiel Mijas" panose="02000506000000020004" pitchFamily="50" charset="0"/>
              </a:rPr>
              <a:t>Bài</a:t>
            </a:r>
            <a:r>
              <a:rPr lang="en-US" sz="5400" dirty="0">
                <a:solidFill>
                  <a:srgbClr val="FF0000"/>
                </a:solidFill>
                <a:effectLst>
                  <a:reflection blurRad="6350" stA="55000" endA="300" endPos="45500" dir="5400000" sy="-100000" algn="bl" rotWithShape="0"/>
                </a:effectLst>
                <a:latin typeface="iCiel Mijas" panose="02000506000000020004" pitchFamily="50" charset="0"/>
              </a:rPr>
              <a:t> 11: Hoạt động mua bán hàng hóa</a:t>
            </a:r>
          </a:p>
        </p:txBody>
      </p:sp>
      <p:sp>
        <p:nvSpPr>
          <p:cNvPr id="2" name="Rounded Rectangle 1"/>
          <p:cNvSpPr/>
          <p:nvPr/>
        </p:nvSpPr>
        <p:spPr>
          <a:xfrm>
            <a:off x="3691255" y="60960"/>
            <a:ext cx="5455920" cy="639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Chủ đề 3: Cộng đồng địa phương</a:t>
            </a:r>
          </a:p>
        </p:txBody>
      </p:sp>
      <p:pic>
        <p:nvPicPr>
          <p:cNvPr id="6" name="Picture 5" descr="logohtchuan"/>
          <p:cNvPicPr>
            <a:picLocks noChangeAspect="1"/>
          </p:cNvPicPr>
          <p:nvPr/>
        </p:nvPicPr>
        <p:blipFill>
          <a:blip r:embed="rId8"/>
          <a:stretch>
            <a:fillRect/>
          </a:stretch>
        </p:blipFill>
        <p:spPr>
          <a:xfrm>
            <a:off x="10333990" y="-91440"/>
            <a:ext cx="1971675" cy="1971675"/>
          </a:xfrm>
          <a:prstGeom prst="rect">
            <a:avLst/>
          </a:prstGeom>
        </p:spPr>
      </p:pic>
      <p:sp>
        <p:nvSpPr>
          <p:cNvPr id="10" name="TextBox 9">
            <a:extLst>
              <a:ext uri="{FF2B5EF4-FFF2-40B4-BE49-F238E27FC236}">
                <a16:creationId xmlns:a16="http://schemas.microsoft.com/office/drawing/2014/main" id="{F203EC4F-6518-4390-B407-F3FF7CC73DE0}"/>
              </a:ext>
            </a:extLst>
          </p:cNvPr>
          <p:cNvSpPr txBox="1"/>
          <p:nvPr/>
        </p:nvSpPr>
        <p:spPr>
          <a:xfrm>
            <a:off x="857532" y="6463016"/>
            <a:ext cx="94867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Bản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quyền</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thuộc</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về</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FB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Hương</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800" b="0" i="0" u="none" strike="noStrike" kern="1200" cap="none" spc="0" normalizeH="0" baseline="0" noProof="0" dirty="0" err="1">
                <a:ln w="0"/>
                <a:effectLst>
                  <a:outerShdw blurRad="38100" dist="25400" dir="5400000" algn="ctr" rotWithShape="0">
                    <a:srgbClr val="6E747A">
                      <a:alpha val="43000"/>
                    </a:srgbClr>
                  </a:outerShdw>
                </a:effectLst>
                <a:uLnTx/>
                <a:uFillTx/>
                <a:latin typeface="Calibri" panose="020F0502020204030204"/>
                <a:ea typeface="+mn-ea"/>
                <a:cs typeface="+mn-cs"/>
              </a:rPr>
              <a:t>Thảo</a:t>
            </a:r>
            <a:r>
              <a:rPr kumimoji="0" lang="en-US" sz="1800" b="0" i="0" u="none" strike="noStrike" kern="1200" cap="none" spc="0" normalizeH="0" baseline="0" noProof="0" dirty="0">
                <a:ln w="0"/>
                <a:effectLst>
                  <a:outerShdw blurRad="38100" dist="25400" dir="5400000" algn="ctr" rotWithShape="0">
                    <a:srgbClr val="6E747A">
                      <a:alpha val="43000"/>
                    </a:srgbClr>
                  </a:outerShdw>
                </a:effectLst>
                <a:uLnTx/>
                <a:uFillTx/>
                <a:latin typeface="Calibri" panose="020F0502020204030204"/>
                <a:ea typeface="+mn-ea"/>
                <a:cs typeface="+mn-cs"/>
              </a:rPr>
              <a:t> - https://www.facebook.com/huongthaoGADT/</a:t>
            </a:r>
          </a:p>
        </p:txBody>
      </p:sp>
    </p:spTree>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bldLvl="0" animBg="1"/>
      <p:bldP spid="2"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875</Words>
  <Application>Microsoft Office PowerPoint</Application>
  <PresentationFormat>Widescreen</PresentationFormat>
  <Paragraphs>120</Paragraphs>
  <Slides>33</Slides>
  <Notes>8</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33</vt:i4>
      </vt:variant>
    </vt:vector>
  </HeadingPairs>
  <TitlesOfParts>
    <vt:vector size="50" baseType="lpstr">
      <vt:lpstr>等线</vt:lpstr>
      <vt:lpstr>Microsoft YaHei</vt:lpstr>
      <vt:lpstr>Alex Brush</vt:lpstr>
      <vt:lpstr>Arial</vt:lpstr>
      <vt:lpstr>Bungee Inline</vt:lpstr>
      <vt:lpstr>Calibri</vt:lpstr>
      <vt:lpstr>Calibri Light</vt:lpstr>
      <vt:lpstr>iCiel Mijas</vt:lpstr>
      <vt:lpstr>Montserrat Alternates Black</vt:lpstr>
      <vt:lpstr>Montserrat Alternates ExtraBold</vt:lpstr>
      <vt:lpstr>Times New Roman</vt:lpstr>
      <vt:lpstr>字魂59号-创粗黑</vt:lpstr>
      <vt:lpstr>方正卡通简体</vt:lpstr>
      <vt:lpstr>1_Office Theme</vt:lpstr>
      <vt:lpstr>2_Office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Abc</vt:lpstr>
      <vt:lpstr>PowerPoint Presentation</vt:lpstr>
      <vt:lpstr>PowerPoint Presentation</vt:lpstr>
      <vt:lpstr>- Chia lớp thành 2 đội. Lần lượt lên bảng ghi: Hàng thực phẩm, Đồ dùng học tập - Các đội chơi lần lượt viết lên bảng tên hàng hóa vào phần bảng của đội mình - Đội nào viết được nhiều hơn là đội chiến thắng - Thời gian: 10 phút</vt:lpstr>
      <vt:lpstr>PowerPoint Presentation</vt:lpstr>
      <vt:lpstr>PowerPoint Presentation</vt:lpstr>
      <vt:lpstr>PowerPoint Presentation</vt:lpstr>
      <vt:lpstr>PowerPoint Presentation</vt:lpstr>
      <vt:lpstr>PowerPoint Presentation</vt:lpstr>
      <vt:lpstr>3. Vì sao cần lựa chọn hàng hóa trước khi mua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tran thao</cp:lastModifiedBy>
  <cp:revision>14</cp:revision>
  <dcterms:created xsi:type="dcterms:W3CDTF">2021-06-04T09:28:00Z</dcterms:created>
  <dcterms:modified xsi:type="dcterms:W3CDTF">2021-06-22T14:35:25Z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