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5" r:id="rId3"/>
    <p:sldMasterId id="2147483687" r:id="rId4"/>
    <p:sldMasterId id="2147483699" r:id="rId5"/>
  </p:sldMasterIdLst>
  <p:notesMasterIdLst>
    <p:notesMasterId r:id="rId38"/>
  </p:notesMasterIdLst>
  <p:sldIdLst>
    <p:sldId id="257" r:id="rId6"/>
    <p:sldId id="295" r:id="rId7"/>
    <p:sldId id="311" r:id="rId8"/>
    <p:sldId id="318" r:id="rId9"/>
    <p:sldId id="2007577095" r:id="rId10"/>
    <p:sldId id="278" r:id="rId11"/>
    <p:sldId id="340" r:id="rId12"/>
    <p:sldId id="320" r:id="rId13"/>
    <p:sldId id="329" r:id="rId14"/>
    <p:sldId id="330" r:id="rId15"/>
    <p:sldId id="331" r:id="rId16"/>
    <p:sldId id="341" r:id="rId17"/>
    <p:sldId id="342" r:id="rId18"/>
    <p:sldId id="343" r:id="rId19"/>
    <p:sldId id="344" r:id="rId20"/>
    <p:sldId id="345" r:id="rId21"/>
    <p:sldId id="346" r:id="rId22"/>
    <p:sldId id="351" r:id="rId23"/>
    <p:sldId id="350" r:id="rId24"/>
    <p:sldId id="348" r:id="rId25"/>
    <p:sldId id="347" r:id="rId26"/>
    <p:sldId id="352" r:id="rId27"/>
    <p:sldId id="353" r:id="rId28"/>
    <p:sldId id="354" r:id="rId29"/>
    <p:sldId id="355" r:id="rId30"/>
    <p:sldId id="356" r:id="rId31"/>
    <p:sldId id="357" r:id="rId32"/>
    <p:sldId id="358" r:id="rId33"/>
    <p:sldId id="359" r:id="rId34"/>
    <p:sldId id="360" r:id="rId35"/>
    <p:sldId id="2007577099" r:id="rId36"/>
    <p:sldId id="200757710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EE99A-893C-4F4C-A1D5-CF7AC21092D7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93103-9724-42A8-9D53-E709AA14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937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98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95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88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2327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079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3413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117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93103-9724-42A8-9D53-E709AA143A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0449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682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7077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929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739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2478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437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477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9053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601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141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29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14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070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456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414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98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728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02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2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51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76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262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43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49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矩形 2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srgbClr val="E7F5F8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8457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04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32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59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85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91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241940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292816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833626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817165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459428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13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861872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13656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837810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338623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6451228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963863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344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2731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990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123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482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781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150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921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763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693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758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21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04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33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751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78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06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719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54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18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9971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54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7.xml"/><Relationship Id="rId4" Type="http://schemas.openxmlformats.org/officeDocument/2006/relationships/hyperlink" Target="https://laptrinhcanban.com/python/nhap-mon-lap-trinh-python/xu-ly-file-trong-python/lay-danh-sach-ten-file-va-thu-muc-theo-dieu-kien-trong-python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vi-vn/anh/ban-banh-quy-c-m-n-b-n-c-m-t-2072168/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742701" y="1154023"/>
            <a:ext cx="671209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Tự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nhiên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xã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hội</a:t>
            </a:r>
            <a:endParaRPr kumimoji="0" lang="en-US" altLang="zh-CN" sz="36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Montserrat Medium" panose="00000600000000000000" pitchFamily="2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682029" y="1228397"/>
            <a:ext cx="7112000" cy="44012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Kết</a:t>
            </a:r>
            <a:r>
              <a:rPr kumimoji="0" lang="en-US" sz="40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luận</a:t>
            </a:r>
            <a:r>
              <a:rPr kumimoji="0" lang="en-US" sz="40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:</a:t>
            </a:r>
          </a:p>
          <a:p>
            <a:pPr algn="ctr"/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nhiều</a:t>
            </a:r>
            <a:r>
              <a:rPr lang="en-US" sz="4000" dirty="0"/>
              <a:t> </a:t>
            </a:r>
            <a:r>
              <a:rPr lang="en-US" sz="4000" dirty="0" err="1"/>
              <a:t>nguyên</a:t>
            </a:r>
            <a:r>
              <a:rPr lang="en-US" sz="4000" dirty="0"/>
              <a:t> </a:t>
            </a:r>
            <a:r>
              <a:rPr lang="en-US" sz="4000" dirty="0" err="1"/>
              <a:t>nhân</a:t>
            </a:r>
            <a:r>
              <a:rPr lang="en-US" sz="4000" dirty="0"/>
              <a:t> </a:t>
            </a:r>
            <a:r>
              <a:rPr lang="en-US" sz="4000" dirty="0" err="1"/>
              <a:t>gây</a:t>
            </a:r>
            <a:r>
              <a:rPr lang="en-US" sz="4000" dirty="0"/>
              <a:t> </a:t>
            </a:r>
            <a:r>
              <a:rPr lang="en-US" sz="4000" dirty="0" err="1"/>
              <a:t>ngộ</a:t>
            </a:r>
            <a:r>
              <a:rPr lang="en-US" sz="4000" dirty="0"/>
              <a:t> </a:t>
            </a:r>
            <a:r>
              <a:rPr lang="en-US" sz="4000" dirty="0" err="1"/>
              <a:t>độc</a:t>
            </a:r>
            <a:r>
              <a:rPr lang="en-US" sz="4000" dirty="0"/>
              <a:t> qua </a:t>
            </a:r>
            <a:r>
              <a:rPr lang="en-US" sz="4000" dirty="0" err="1"/>
              <a:t>đường</a:t>
            </a:r>
            <a:r>
              <a:rPr lang="en-US" sz="4000" dirty="0"/>
              <a:t> </a:t>
            </a:r>
            <a:r>
              <a:rPr lang="en-US" sz="4000" dirty="0" err="1"/>
              <a:t>ăn</a:t>
            </a:r>
            <a:r>
              <a:rPr lang="en-US" sz="4000" dirty="0"/>
              <a:t> </a:t>
            </a:r>
            <a:r>
              <a:rPr lang="en-US" sz="4000" dirty="0" err="1"/>
              <a:t>uống</a:t>
            </a:r>
            <a:r>
              <a:rPr lang="en-US" sz="4000" dirty="0"/>
              <a:t>: </a:t>
            </a:r>
            <a:r>
              <a:rPr lang="en-US" sz="4000" dirty="0" err="1"/>
              <a:t>Ăn</a:t>
            </a:r>
            <a:r>
              <a:rPr lang="en-US" sz="4000" dirty="0"/>
              <a:t> </a:t>
            </a:r>
            <a:r>
              <a:rPr lang="en-US" sz="4000" dirty="0" err="1"/>
              <a:t>phải</a:t>
            </a:r>
            <a:r>
              <a:rPr lang="en-US" sz="4000" dirty="0"/>
              <a:t> </a:t>
            </a:r>
            <a:r>
              <a:rPr lang="en-US" sz="4000" dirty="0" err="1"/>
              <a:t>thức</a:t>
            </a:r>
            <a:r>
              <a:rPr lang="en-US" sz="4000" dirty="0"/>
              <a:t> </a:t>
            </a:r>
            <a:r>
              <a:rPr lang="en-US" sz="4000" dirty="0" err="1"/>
              <a:t>ăn</a:t>
            </a:r>
            <a:r>
              <a:rPr lang="en-US" sz="4000" dirty="0"/>
              <a:t> </a:t>
            </a:r>
            <a:r>
              <a:rPr lang="en-US" sz="4000" dirty="0" err="1"/>
              <a:t>ôi</a:t>
            </a:r>
            <a:r>
              <a:rPr lang="en-US" sz="4000" dirty="0"/>
              <a:t> </a:t>
            </a:r>
            <a:r>
              <a:rPr lang="en-US" sz="4000" dirty="0" err="1"/>
              <a:t>thiu</a:t>
            </a:r>
            <a:r>
              <a:rPr lang="en-US" sz="4000" dirty="0"/>
              <a:t>, </a:t>
            </a:r>
            <a:r>
              <a:rPr lang="en-US" sz="4000" dirty="0" err="1"/>
              <a:t>bảo</a:t>
            </a:r>
            <a:r>
              <a:rPr lang="en-US" sz="4000" dirty="0"/>
              <a:t> </a:t>
            </a:r>
            <a:r>
              <a:rPr lang="en-US" sz="4000" dirty="0" err="1"/>
              <a:t>quản</a:t>
            </a:r>
            <a:r>
              <a:rPr lang="en-US" sz="4000" dirty="0"/>
              <a:t> </a:t>
            </a:r>
            <a:r>
              <a:rPr lang="en-US" sz="4000" dirty="0" err="1"/>
              <a:t>không</a:t>
            </a:r>
            <a:r>
              <a:rPr lang="en-US" sz="4000" dirty="0"/>
              <a:t> </a:t>
            </a:r>
            <a:r>
              <a:rPr lang="en-US" sz="4000" dirty="0" err="1"/>
              <a:t>đúng</a:t>
            </a:r>
            <a:r>
              <a:rPr lang="en-US" sz="4000" dirty="0"/>
              <a:t> </a:t>
            </a:r>
            <a:r>
              <a:rPr lang="en-US" sz="4000" dirty="0" err="1"/>
              <a:t>cách</a:t>
            </a:r>
            <a:r>
              <a:rPr lang="en-US" sz="4000" dirty="0"/>
              <a:t>, </a:t>
            </a:r>
            <a:r>
              <a:rPr lang="en-US" sz="4000" dirty="0" err="1"/>
              <a:t>thức</a:t>
            </a:r>
            <a:r>
              <a:rPr lang="en-US" sz="4000" dirty="0"/>
              <a:t> </a:t>
            </a:r>
            <a:r>
              <a:rPr lang="en-US" sz="4000" dirty="0" err="1"/>
              <a:t>ăn</a:t>
            </a:r>
            <a:r>
              <a:rPr lang="en-US" sz="4000" dirty="0"/>
              <a:t>, </a:t>
            </a:r>
            <a:r>
              <a:rPr lang="en-US" sz="4000" dirty="0" err="1"/>
              <a:t>đồ</a:t>
            </a:r>
            <a:r>
              <a:rPr lang="en-US" sz="4000" dirty="0"/>
              <a:t> </a:t>
            </a:r>
            <a:r>
              <a:rPr lang="en-US" sz="4000" dirty="0" err="1"/>
              <a:t>uống</a:t>
            </a:r>
            <a:r>
              <a:rPr lang="en-US" sz="4000" dirty="0"/>
              <a:t> </a:t>
            </a:r>
            <a:r>
              <a:rPr lang="en-US" sz="4000" dirty="0" err="1"/>
              <a:t>quá</a:t>
            </a:r>
            <a:r>
              <a:rPr lang="en-US" sz="4000" dirty="0"/>
              <a:t> </a:t>
            </a:r>
            <a:r>
              <a:rPr lang="en-US" sz="4000" dirty="0" err="1"/>
              <a:t>hạn</a:t>
            </a:r>
            <a:r>
              <a:rPr lang="en-US" sz="4000" dirty="0"/>
              <a:t> </a:t>
            </a:r>
            <a:r>
              <a:rPr lang="en-US" sz="4000" dirty="0" err="1"/>
              <a:t>sử</a:t>
            </a:r>
            <a:r>
              <a:rPr lang="en-US" sz="4000" dirty="0"/>
              <a:t> </a:t>
            </a:r>
            <a:r>
              <a:rPr lang="en-US" sz="4000" dirty="0" err="1"/>
              <a:t>dụng</a:t>
            </a:r>
            <a:r>
              <a:rPr lang="en-US" sz="4000" dirty="0"/>
              <a:t>; </a:t>
            </a:r>
            <a:r>
              <a:rPr lang="en-US" sz="4000" dirty="0" err="1"/>
              <a:t>uống</a:t>
            </a:r>
            <a:r>
              <a:rPr lang="en-US" sz="4000" dirty="0"/>
              <a:t> </a:t>
            </a:r>
            <a:r>
              <a:rPr lang="en-US" sz="4000" dirty="0" err="1"/>
              <a:t>thuốc</a:t>
            </a:r>
            <a:r>
              <a:rPr lang="en-US" sz="4000" dirty="0"/>
              <a:t> </a:t>
            </a:r>
            <a:r>
              <a:rPr lang="en-US" sz="4000" dirty="0" err="1"/>
              <a:t>không</a:t>
            </a:r>
            <a:r>
              <a:rPr lang="en-US" sz="4000" dirty="0"/>
              <a:t> </a:t>
            </a:r>
            <a:r>
              <a:rPr lang="en-US" sz="4000" dirty="0" err="1"/>
              <a:t>đúng</a:t>
            </a:r>
            <a:r>
              <a:rPr lang="en-US" sz="4000" dirty="0"/>
              <a:t> </a:t>
            </a:r>
            <a:r>
              <a:rPr lang="en-US" sz="4000" dirty="0" err="1"/>
              <a:t>chỉ</a:t>
            </a:r>
            <a:r>
              <a:rPr lang="en-US" sz="4000" dirty="0"/>
              <a:t> </a:t>
            </a:r>
            <a:r>
              <a:rPr lang="en-US" sz="4000" dirty="0" err="1"/>
              <a:t>dẫn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312045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9">
            <a:extLst>
              <a:ext uri="{FF2B5EF4-FFF2-40B4-BE49-F238E27FC236}">
                <a16:creationId xmlns:a16="http://schemas.microsoft.com/office/drawing/2014/main" id="{F048C6F8-066B-4516-AB2C-C40C0587CDBD}"/>
              </a:ext>
            </a:extLst>
          </p:cNvPr>
          <p:cNvSpPr txBox="1"/>
          <p:nvPr/>
        </p:nvSpPr>
        <p:spPr>
          <a:xfrm>
            <a:off x="626943" y="199405"/>
            <a:ext cx="7726835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2. Quan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sát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hình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dưới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đây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và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cho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biết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59E8AF-070B-419A-BA17-8C2EA390D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688" y="1003769"/>
            <a:ext cx="6999112" cy="573569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EFF386-AE2D-4336-9FE9-6129B169E181}"/>
              </a:ext>
            </a:extLst>
          </p:cNvPr>
          <p:cNvSpPr/>
          <p:nvPr/>
        </p:nvSpPr>
        <p:spPr>
          <a:xfrm>
            <a:off x="406400" y="1557867"/>
            <a:ext cx="2393244" cy="33302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</a:pPr>
            <a:r>
              <a:rPr lang="vi-VN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 một số thức ăn, đồ uống, đồ dùng,... nếu không được cất giữ, bảo quản cẩn thận có thể gây ngộ độc. 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412FB9E-D210-49D1-83D7-978979A1D7E4}"/>
              </a:ext>
            </a:extLst>
          </p:cNvPr>
          <p:cNvSpPr/>
          <p:nvPr/>
        </p:nvSpPr>
        <p:spPr>
          <a:xfrm>
            <a:off x="3465689" y="2799644"/>
            <a:ext cx="2054578" cy="4628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hỏng</a:t>
            </a:r>
            <a:endParaRPr lang="en-US" sz="24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10DD7D-97FE-4533-81D3-4C1A319011CE}"/>
              </a:ext>
            </a:extLst>
          </p:cNvPr>
          <p:cNvSpPr/>
          <p:nvPr/>
        </p:nvSpPr>
        <p:spPr>
          <a:xfrm>
            <a:off x="5881513" y="2031995"/>
            <a:ext cx="2348088" cy="4628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Bánh </a:t>
            </a:r>
            <a:r>
              <a:rPr lang="en-US" sz="2400" dirty="0" err="1"/>
              <a:t>mì</a:t>
            </a:r>
            <a:r>
              <a:rPr lang="en-US" sz="2400" dirty="0"/>
              <a:t> </a:t>
            </a:r>
            <a:r>
              <a:rPr lang="en-US" sz="2400" dirty="0" err="1"/>
              <a:t>mốc</a:t>
            </a:r>
            <a:endParaRPr lang="en-US" sz="24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E540201-AF36-4231-87B8-E408B38E91C6}"/>
              </a:ext>
            </a:extLst>
          </p:cNvPr>
          <p:cNvSpPr/>
          <p:nvPr/>
        </p:nvSpPr>
        <p:spPr>
          <a:xfrm>
            <a:off x="9115777" y="2302934"/>
            <a:ext cx="2534356" cy="72813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đúng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endParaRPr lang="en-US" sz="24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B553CC9-B099-4B17-BF86-5E21672800D6}"/>
              </a:ext>
            </a:extLst>
          </p:cNvPr>
          <p:cNvSpPr/>
          <p:nvPr/>
        </p:nvSpPr>
        <p:spPr>
          <a:xfrm>
            <a:off x="4583290" y="4538132"/>
            <a:ext cx="2348088" cy="4628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ruồi</a:t>
            </a:r>
            <a:r>
              <a:rPr lang="en-US" sz="2400" dirty="0"/>
              <a:t> </a:t>
            </a:r>
            <a:r>
              <a:rPr lang="en-US" sz="2400" dirty="0" err="1"/>
              <a:t>bâu</a:t>
            </a:r>
            <a:endParaRPr lang="en-US" sz="24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E46266-8AA5-475B-A32E-4B6E7B806820}"/>
              </a:ext>
            </a:extLst>
          </p:cNvPr>
          <p:cNvSpPr/>
          <p:nvPr/>
        </p:nvSpPr>
        <p:spPr>
          <a:xfrm>
            <a:off x="6578600" y="6195750"/>
            <a:ext cx="2348088" cy="4628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ôi</a:t>
            </a:r>
            <a:r>
              <a:rPr lang="en-US" sz="2400" dirty="0"/>
              <a:t> </a:t>
            </a:r>
            <a:r>
              <a:rPr lang="en-US" sz="2400" dirty="0" err="1"/>
              <a:t>thiu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402241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9">
            <a:extLst>
              <a:ext uri="{FF2B5EF4-FFF2-40B4-BE49-F238E27FC236}">
                <a16:creationId xmlns:a16="http://schemas.microsoft.com/office/drawing/2014/main" id="{68AAAE2C-EAE1-424D-8A3D-8BCBCB7FB522}"/>
              </a:ext>
            </a:extLst>
          </p:cNvPr>
          <p:cNvSpPr txBox="1"/>
          <p:nvPr/>
        </p:nvSpPr>
        <p:spPr>
          <a:xfrm>
            <a:off x="626943" y="199405"/>
            <a:ext cx="9905590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2.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Dấu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hiệu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nhận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biết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quả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thức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bị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hỏng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ôi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thiu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6" name="Picture 5" descr="A bowl of fruit&#10;&#10;Description automatically generated with low confidence">
            <a:extLst>
              <a:ext uri="{FF2B5EF4-FFF2-40B4-BE49-F238E27FC236}">
                <a16:creationId xmlns:a16="http://schemas.microsoft.com/office/drawing/2014/main" id="{369D5754-1496-444F-A914-37453DE1E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970844"/>
            <a:ext cx="6096000" cy="3810000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E5EA89E0-1A5C-4BD4-9795-B6122F60A591}"/>
              </a:ext>
            </a:extLst>
          </p:cNvPr>
          <p:cNvSpPr/>
          <p:nvPr/>
        </p:nvSpPr>
        <p:spPr>
          <a:xfrm>
            <a:off x="2720622" y="4967508"/>
            <a:ext cx="6604000" cy="148184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Dấu</a:t>
            </a:r>
            <a:r>
              <a:rPr lang="en-US" sz="3200" dirty="0"/>
              <a:t> </a:t>
            </a:r>
            <a:r>
              <a:rPr lang="en-US" sz="3200" dirty="0" err="1"/>
              <a:t>hiệu</a:t>
            </a:r>
            <a:r>
              <a:rPr lang="en-US" sz="3200" dirty="0"/>
              <a:t> </a:t>
            </a:r>
            <a:r>
              <a:rPr lang="en-US" sz="3200" dirty="0" err="1"/>
              <a:t>nhận</a:t>
            </a:r>
            <a:r>
              <a:rPr lang="en-US" sz="3200" dirty="0"/>
              <a:t> </a:t>
            </a:r>
            <a:r>
              <a:rPr lang="en-US" sz="3200" dirty="0" err="1"/>
              <a:t>biết</a:t>
            </a:r>
            <a:r>
              <a:rPr lang="en-US" sz="3200" dirty="0"/>
              <a:t>: </a:t>
            </a:r>
            <a:r>
              <a:rPr lang="en-US" sz="3200" dirty="0" err="1"/>
              <a:t>mốc</a:t>
            </a:r>
            <a:r>
              <a:rPr lang="en-US" sz="3200" dirty="0"/>
              <a:t>, </a:t>
            </a:r>
            <a:r>
              <a:rPr lang="en-US" sz="3200" dirty="0" err="1"/>
              <a:t>thối</a:t>
            </a:r>
            <a:r>
              <a:rPr lang="en-US" sz="3200" dirty="0"/>
              <a:t>, </a:t>
            </a:r>
            <a:r>
              <a:rPr lang="en-US" sz="3200" dirty="0" err="1"/>
              <a:t>chuyển</a:t>
            </a:r>
            <a:r>
              <a:rPr lang="en-US" sz="3200" dirty="0"/>
              <a:t> </a:t>
            </a:r>
            <a:r>
              <a:rPr lang="en-US" sz="3200" dirty="0" err="1"/>
              <a:t>màu</a:t>
            </a:r>
            <a:r>
              <a:rPr lang="en-US" sz="3200" dirty="0"/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2722614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114111" y="2022035"/>
            <a:ext cx="9603508" cy="2055304"/>
            <a:chOff x="6388" y="5598"/>
            <a:chExt cx="6989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6388" y="6149"/>
              <a:ext cx="6989" cy="827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9">
            <a:extLst>
              <a:ext uri="{FF2B5EF4-FFF2-40B4-BE49-F238E27FC236}">
                <a16:creationId xmlns:a16="http://schemas.microsoft.com/office/drawing/2014/main" id="{EF12FE61-35D8-467B-8207-BCBF98E16F74}"/>
              </a:ext>
            </a:extLst>
          </p:cNvPr>
          <p:cNvSpPr txBox="1"/>
          <p:nvPr/>
        </p:nvSpPr>
        <p:spPr>
          <a:xfrm>
            <a:off x="626943" y="199405"/>
            <a:ext cx="9905590" cy="10772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Kể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tên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dùng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thể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gây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ngộ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nếu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cất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giữ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bảo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quản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không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cẩn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thận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E90E05-C0E2-47C2-AC12-E96703E55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2146123"/>
            <a:ext cx="5353050" cy="3152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B1962A-F97F-43DF-8FEB-22E5FDEEC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884" y="1690690"/>
            <a:ext cx="32670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2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9">
            <a:extLst>
              <a:ext uri="{FF2B5EF4-FFF2-40B4-BE49-F238E27FC236}">
                <a16:creationId xmlns:a16="http://schemas.microsoft.com/office/drawing/2014/main" id="{4071AE94-AB88-4879-BBC7-FA402F649307}"/>
              </a:ext>
            </a:extLst>
          </p:cNvPr>
          <p:cNvSpPr txBox="1"/>
          <p:nvPr/>
        </p:nvSpPr>
        <p:spPr>
          <a:xfrm>
            <a:off x="626943" y="199405"/>
            <a:ext cx="7726835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bảo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quản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an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toàn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B01A6D-0015-4F81-AB7F-937680C8B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518" y="1620134"/>
            <a:ext cx="3343275" cy="411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A751B2-48C1-4E69-B00C-4E0B65395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722" y="2153709"/>
            <a:ext cx="541020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5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54FBCF-5BEB-47FD-9A71-460EAD36B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289" y="628650"/>
            <a:ext cx="1026618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1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29496" y="4427994"/>
            <a:ext cx="52526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115821" y="2022035"/>
            <a:ext cx="8601797" cy="2055304"/>
            <a:chOff x="7117" y="5598"/>
            <a:chExt cx="6260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049"/>
              <a:ext cx="6260" cy="927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555" y="5598"/>
              <a:ext cx="5724" cy="681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6000" b="0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6000" b="0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6000" b="0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646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AC20C-68D1-49D1-907B-2FF21952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E72F71-5A0C-4169-A1B0-65CBA49F8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839" y="2157413"/>
            <a:ext cx="5757861" cy="433546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28408D6-3D10-4C49-8AC5-14FC4BA7416C}"/>
              </a:ext>
            </a:extLst>
          </p:cNvPr>
          <p:cNvSpPr/>
          <p:nvPr/>
        </p:nvSpPr>
        <p:spPr>
          <a:xfrm>
            <a:off x="0" y="1"/>
            <a:ext cx="12192000" cy="169069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Tình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huống</a:t>
            </a:r>
            <a:r>
              <a:rPr lang="en-US" sz="2800" b="1" dirty="0">
                <a:solidFill>
                  <a:schemeClr val="tx1"/>
                </a:solidFill>
              </a:rPr>
              <a:t>: </a:t>
            </a:r>
            <a:r>
              <a:rPr lang="en-US" sz="2800" b="1" dirty="0" err="1">
                <a:solidFill>
                  <a:schemeClr val="tx1"/>
                </a:solidFill>
              </a:rPr>
              <a:t>Mẹ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và</a:t>
            </a:r>
            <a:r>
              <a:rPr lang="en-US" sz="2800" b="1" dirty="0">
                <a:solidFill>
                  <a:schemeClr val="tx1"/>
                </a:solidFill>
              </a:rPr>
              <a:t> An </a:t>
            </a:r>
            <a:r>
              <a:rPr lang="en-US" sz="2800" b="1" dirty="0" err="1">
                <a:solidFill>
                  <a:schemeClr val="tx1"/>
                </a:solidFill>
              </a:rPr>
              <a:t>đi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siêu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thị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đến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quầy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thực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phẩm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tươi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sống</a:t>
            </a:r>
            <a:r>
              <a:rPr lang="en-US" sz="2800" b="1" dirty="0">
                <a:solidFill>
                  <a:schemeClr val="tx1"/>
                </a:solidFill>
              </a:rPr>
              <a:t>. An </a:t>
            </a:r>
            <a:r>
              <a:rPr lang="en-US" sz="2800" b="1" dirty="0" err="1">
                <a:solidFill>
                  <a:schemeClr val="tx1"/>
                </a:solidFill>
              </a:rPr>
              <a:t>nhìn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thấy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thịt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cá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tôm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được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bọc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lại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để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trong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tủ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đông</a:t>
            </a:r>
            <a:r>
              <a:rPr lang="en-US" sz="2800" b="1" dirty="0">
                <a:solidFill>
                  <a:schemeClr val="tx1"/>
                </a:solidFill>
              </a:rPr>
              <a:t>. An </a:t>
            </a:r>
            <a:r>
              <a:rPr lang="en-US" sz="2800" b="1" dirty="0" err="1">
                <a:solidFill>
                  <a:schemeClr val="tx1"/>
                </a:solidFill>
              </a:rPr>
              <a:t>hỏi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mẹ</a:t>
            </a:r>
            <a:r>
              <a:rPr lang="en-US" sz="2800" b="1" dirty="0">
                <a:solidFill>
                  <a:schemeClr val="tx1"/>
                </a:solidFill>
              </a:rPr>
              <a:t>: </a:t>
            </a:r>
            <a:r>
              <a:rPr lang="en-US" sz="2800" b="1" dirty="0" err="1">
                <a:solidFill>
                  <a:schemeClr val="tx1"/>
                </a:solidFill>
              </a:rPr>
              <a:t>vì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sao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người</a:t>
            </a:r>
            <a:r>
              <a:rPr lang="en-US" sz="2800" b="1" dirty="0">
                <a:solidFill>
                  <a:schemeClr val="tx1"/>
                </a:solidFill>
              </a:rPr>
              <a:t> ta </a:t>
            </a:r>
            <a:r>
              <a:rPr lang="en-US" sz="2800" b="1" dirty="0" err="1">
                <a:solidFill>
                  <a:schemeClr val="tx1"/>
                </a:solidFill>
              </a:rPr>
              <a:t>lại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bọc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thịt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cá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và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bỏ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vào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tủ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lạnh</a:t>
            </a:r>
            <a:r>
              <a:rPr lang="en-US" sz="2800" b="1" dirty="0">
                <a:solidFill>
                  <a:schemeClr val="tx1"/>
                </a:solidFill>
              </a:rPr>
              <a:t>.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hãy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thay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lời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mẹ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giải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thích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cho</a:t>
            </a:r>
            <a:r>
              <a:rPr lang="en-US" sz="2800" b="1" dirty="0">
                <a:solidFill>
                  <a:schemeClr val="tx1"/>
                </a:solidFill>
              </a:rPr>
              <a:t> An </a:t>
            </a:r>
            <a:r>
              <a:rPr lang="en-US" sz="2800" b="1" dirty="0" err="1">
                <a:solidFill>
                  <a:schemeClr val="tx1"/>
                </a:solidFill>
              </a:rPr>
              <a:t>hiểu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70343AA0-BC4F-437F-BC5C-435842CF7536}"/>
              </a:ext>
            </a:extLst>
          </p:cNvPr>
          <p:cNvSpPr/>
          <p:nvPr/>
        </p:nvSpPr>
        <p:spPr>
          <a:xfrm>
            <a:off x="8001000" y="1825624"/>
            <a:ext cx="4191000" cy="3303589"/>
          </a:xfrm>
          <a:prstGeom prst="cloudCallout">
            <a:avLst>
              <a:gd name="adj1" fmla="val -54558"/>
              <a:gd name="adj2" fmla="val 625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Đó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là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cách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bảo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quản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thực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phẩm</a:t>
            </a:r>
            <a:r>
              <a:rPr lang="en-US" sz="3200" b="1" dirty="0">
                <a:solidFill>
                  <a:schemeClr val="tx1"/>
                </a:solidFill>
              </a:rPr>
              <a:t> an </a:t>
            </a:r>
            <a:r>
              <a:rPr lang="en-US" sz="3200" b="1" dirty="0" err="1">
                <a:solidFill>
                  <a:schemeClr val="tx1"/>
                </a:solidFill>
              </a:rPr>
              <a:t>toàn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56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"/>
          <p:cNvSpPr/>
          <p:nvPr/>
        </p:nvSpPr>
        <p:spPr>
          <a:xfrm>
            <a:off x="3901440" y="842010"/>
            <a:ext cx="3901440" cy="5105400"/>
          </a:xfrm>
          <a:prstGeom prst="rect">
            <a:avLst/>
          </a:prstGeom>
          <a:noFill/>
          <a:ln w="254000">
            <a:solidFill>
              <a:srgbClr val="FFC7DD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27"/>
          <p:cNvSpPr/>
          <p:nvPr/>
        </p:nvSpPr>
        <p:spPr>
          <a:xfrm>
            <a:off x="7007860" y="-116840"/>
            <a:ext cx="5300980" cy="7040880"/>
          </a:xfrm>
          <a:prstGeom prst="rect">
            <a:avLst/>
          </a:prstGeom>
          <a:solidFill>
            <a:srgbClr val="FFC7DD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9" name="18" descr="菠萝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185" y="616585"/>
            <a:ext cx="570865" cy="963930"/>
          </a:xfrm>
          <a:prstGeom prst="rect">
            <a:avLst/>
          </a:prstGeom>
        </p:spPr>
      </p:pic>
      <p:pic>
        <p:nvPicPr>
          <p:cNvPr id="6" name="5" descr="圆球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" y="5080"/>
            <a:ext cx="2572385" cy="1798320"/>
          </a:xfrm>
          <a:prstGeom prst="rect">
            <a:avLst/>
          </a:prstGeom>
        </p:spPr>
      </p:pic>
      <p:pic>
        <p:nvPicPr>
          <p:cNvPr id="7" name="6" descr="西瓜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205" y="4536440"/>
            <a:ext cx="767715" cy="676910"/>
          </a:xfrm>
          <a:prstGeom prst="rect">
            <a:avLst/>
          </a:prstGeom>
        </p:spPr>
      </p:pic>
      <p:pic>
        <p:nvPicPr>
          <p:cNvPr id="8" name="7" descr="椰子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5740" y="3904615"/>
            <a:ext cx="621665" cy="786130"/>
          </a:xfrm>
          <a:prstGeom prst="rect">
            <a:avLst/>
          </a:prstGeom>
        </p:spPr>
      </p:pic>
      <p:pic>
        <p:nvPicPr>
          <p:cNvPr id="9" name="8" descr="西瓜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5740" y="44450"/>
            <a:ext cx="767715" cy="676910"/>
          </a:xfrm>
          <a:prstGeom prst="rect">
            <a:avLst/>
          </a:prstGeom>
        </p:spPr>
      </p:pic>
      <p:pic>
        <p:nvPicPr>
          <p:cNvPr id="10" name="9" descr="太阳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4860" y="1803400"/>
            <a:ext cx="859155" cy="804545"/>
          </a:xfrm>
          <a:prstGeom prst="rect">
            <a:avLst/>
          </a:prstGeom>
        </p:spPr>
      </p:pic>
      <p:pic>
        <p:nvPicPr>
          <p:cNvPr id="22" name="21" descr="太阳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3455" y="1317625"/>
            <a:ext cx="661670" cy="619760"/>
          </a:xfrm>
          <a:prstGeom prst="rect">
            <a:avLst/>
          </a:prstGeom>
        </p:spPr>
      </p:pic>
      <p:pic>
        <p:nvPicPr>
          <p:cNvPr id="2" name="1" descr="白球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8965" y="4690745"/>
            <a:ext cx="3328035" cy="3175635"/>
          </a:xfrm>
          <a:prstGeom prst="rect">
            <a:avLst/>
          </a:prstGeom>
        </p:spPr>
      </p:pic>
      <p:pic>
        <p:nvPicPr>
          <p:cNvPr id="24" name="23" descr="菠萝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4320" y="842010"/>
            <a:ext cx="436880" cy="738505"/>
          </a:xfrm>
          <a:prstGeom prst="rect">
            <a:avLst/>
          </a:prstGeom>
        </p:spPr>
      </p:pic>
      <p:sp>
        <p:nvSpPr>
          <p:cNvPr id="31" name="30"/>
          <p:cNvSpPr/>
          <p:nvPr/>
        </p:nvSpPr>
        <p:spPr>
          <a:xfrm>
            <a:off x="3756660" y="674370"/>
            <a:ext cx="4282440" cy="544068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5" name="24" descr="椰子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00000">
            <a:off x="3703955" y="615950"/>
            <a:ext cx="455295" cy="575945"/>
          </a:xfrm>
          <a:prstGeom prst="rect">
            <a:avLst/>
          </a:prstGeom>
        </p:spPr>
      </p:pic>
      <p:sp>
        <p:nvSpPr>
          <p:cNvPr id="32" name="31"/>
          <p:cNvSpPr/>
          <p:nvPr/>
        </p:nvSpPr>
        <p:spPr>
          <a:xfrm>
            <a:off x="4191000" y="1034415"/>
            <a:ext cx="3611245" cy="1790163"/>
          </a:xfrm>
          <a:prstGeom prst="rect">
            <a:avLst/>
          </a:prstGeom>
          <a:solidFill>
            <a:srgbClr val="E7F5F8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33" name="32"/>
          <p:cNvCxnSpPr/>
          <p:nvPr/>
        </p:nvCxnSpPr>
        <p:spPr>
          <a:xfrm>
            <a:off x="4006850" y="3954780"/>
            <a:ext cx="3810000" cy="0"/>
          </a:xfrm>
          <a:prstGeom prst="line">
            <a:avLst/>
          </a:prstGeom>
          <a:ln w="254000">
            <a:solidFill>
              <a:srgbClr val="FFC7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33"/>
          <p:cNvSpPr/>
          <p:nvPr/>
        </p:nvSpPr>
        <p:spPr>
          <a:xfrm>
            <a:off x="4224020" y="2903221"/>
            <a:ext cx="3578860" cy="2891790"/>
          </a:xfrm>
          <a:prstGeom prst="rect">
            <a:avLst/>
          </a:prstGeom>
          <a:solidFill>
            <a:srgbClr val="E7F5F8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34"/>
          <p:cNvSpPr txBox="1"/>
          <p:nvPr/>
        </p:nvSpPr>
        <p:spPr>
          <a:xfrm>
            <a:off x="5189855" y="1301783"/>
            <a:ext cx="2002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369C8B">
                      <a:alpha val="40000"/>
                    </a:srgbClr>
                  </a:outerShdw>
                </a:effectLst>
                <a:uLnTx/>
                <a:uFillTx/>
                <a:latin typeface="+mj-lt"/>
                <a:ea typeface="微软雅黑" panose="020B0503020204020204" charset="-122"/>
                <a:cs typeface="+mn-cs"/>
              </a:rPr>
              <a:t>Bài</a:t>
            </a:r>
            <a:r>
              <a:rPr kumimoji="0" lang="en-US" altLang="zh-CN" sz="4800" b="1" i="0" u="none" strike="noStrike" kern="1200" cap="none" spc="0" normalizeH="0" noProof="0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369C8B">
                      <a:alpha val="40000"/>
                    </a:srgbClr>
                  </a:outerShdw>
                </a:effectLst>
                <a:uLnTx/>
                <a:uFillTx/>
                <a:latin typeface="+mj-lt"/>
                <a:ea typeface="微软雅黑" panose="020B0503020204020204" charset="-122"/>
                <a:cs typeface="+mn-cs"/>
              </a:rPr>
              <a:t> 3</a:t>
            </a:r>
            <a:endParaRPr kumimoji="0" lang="zh-CN" altLang="en-US" sz="48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FF0000"/>
              </a:solidFill>
              <a:effectLst>
                <a:outerShdw blurRad="50800" dist="38100" dir="2700000" algn="tl" rotWithShape="0">
                  <a:srgbClr val="369C8B">
                    <a:alpha val="40000"/>
                  </a:srgbClr>
                </a:outerShdw>
              </a:effectLst>
              <a:uLnTx/>
              <a:uFillTx/>
              <a:latin typeface="+mj-lt"/>
              <a:ea typeface="微软雅黑" panose="020B0503020204020204" charset="-122"/>
              <a:cs typeface="+mn-cs"/>
            </a:endParaRPr>
          </a:p>
        </p:txBody>
      </p:sp>
      <p:sp>
        <p:nvSpPr>
          <p:cNvPr id="36" name="5"/>
          <p:cNvSpPr txBox="1"/>
          <p:nvPr/>
        </p:nvSpPr>
        <p:spPr>
          <a:xfrm>
            <a:off x="4210051" y="2907984"/>
            <a:ext cx="34985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Phòng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tránh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ngộ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độc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khi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 ở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nhà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214756" y="2022035"/>
            <a:ext cx="8502863" cy="2055304"/>
            <a:chOff x="7189" y="5598"/>
            <a:chExt cx="618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89" y="6049"/>
              <a:ext cx="6188" cy="927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636" y="5598"/>
              <a:ext cx="5643" cy="681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6000" b="0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6000" b="0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6000" b="0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619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A17CE0-D6DD-4BE0-A97A-5EA8DFDB86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12196" y="971550"/>
            <a:ext cx="9278203" cy="5543550"/>
          </a:xfrm>
        </p:spPr>
      </p:pic>
      <p:sp>
        <p:nvSpPr>
          <p:cNvPr id="4" name="文本框 19">
            <a:extLst>
              <a:ext uri="{FF2B5EF4-FFF2-40B4-BE49-F238E27FC236}">
                <a16:creationId xmlns:a16="http://schemas.microsoft.com/office/drawing/2014/main" id="{E3623861-5E43-4292-B19F-3D106E8B4A45}"/>
              </a:ext>
            </a:extLst>
          </p:cNvPr>
          <p:cNvSpPr txBox="1"/>
          <p:nvPr/>
        </p:nvSpPr>
        <p:spPr>
          <a:xfrm>
            <a:off x="626942" y="199405"/>
            <a:ext cx="10515599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1.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cất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giữ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bảo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quản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trong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gia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đình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Minh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7A068242-5AAA-4081-B1CC-324FC3E6E4E4}"/>
              </a:ext>
            </a:extLst>
          </p:cNvPr>
          <p:cNvSpPr/>
          <p:nvPr/>
        </p:nvSpPr>
        <p:spPr>
          <a:xfrm>
            <a:off x="0" y="2381956"/>
            <a:ext cx="2812196" cy="257386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Gia </a:t>
            </a:r>
            <a:r>
              <a:rPr lang="en-US" sz="2800" dirty="0" err="1"/>
              <a:t>đình</a:t>
            </a:r>
            <a:r>
              <a:rPr lang="en-US" sz="2800" dirty="0"/>
              <a:t> Minh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bữa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r>
              <a:rPr lang="en-US" sz="2800" dirty="0"/>
              <a:t>?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5E6B471A-FE5A-4D03-8660-426359E23E29}"/>
              </a:ext>
            </a:extLst>
          </p:cNvPr>
          <p:cNvSpPr/>
          <p:nvPr/>
        </p:nvSpPr>
        <p:spPr>
          <a:xfrm>
            <a:off x="-16525" y="1856412"/>
            <a:ext cx="2812196" cy="309941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cất</a:t>
            </a:r>
            <a:r>
              <a:rPr lang="en-US" sz="2800" dirty="0"/>
              <a:t> </a:t>
            </a:r>
            <a:r>
              <a:rPr lang="en-US" sz="2800" dirty="0" err="1"/>
              <a:t>giữ</a:t>
            </a:r>
            <a:r>
              <a:rPr lang="en-US" sz="2800" dirty="0"/>
              <a:t>,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quản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endParaRPr lang="en-US" sz="2800" dirty="0"/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A5823583-14A8-4AEA-9D22-077FE4A34DEE}"/>
              </a:ext>
            </a:extLst>
          </p:cNvPr>
          <p:cNvSpPr/>
          <p:nvPr/>
        </p:nvSpPr>
        <p:spPr>
          <a:xfrm>
            <a:off x="-33050" y="1879295"/>
            <a:ext cx="2812196" cy="309941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Sữa</a:t>
            </a:r>
            <a:r>
              <a:rPr lang="en-US" sz="2800" dirty="0"/>
              <a:t> </a:t>
            </a:r>
            <a:r>
              <a:rPr lang="en-US" sz="2800" dirty="0" err="1"/>
              <a:t>chua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cất</a:t>
            </a:r>
            <a:r>
              <a:rPr lang="en-US" sz="2800" dirty="0"/>
              <a:t> ở </a:t>
            </a:r>
            <a:r>
              <a:rPr lang="en-US" sz="2800" dirty="0" err="1"/>
              <a:t>đâu</a:t>
            </a:r>
            <a:r>
              <a:rPr lang="en-US" sz="2800" dirty="0"/>
              <a:t>?</a:t>
            </a: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30C12B6C-C960-42B5-9764-24E86AB2537C}"/>
              </a:ext>
            </a:extLst>
          </p:cNvPr>
          <p:cNvSpPr/>
          <p:nvPr/>
        </p:nvSpPr>
        <p:spPr>
          <a:xfrm>
            <a:off x="-66100" y="1879295"/>
            <a:ext cx="2812196" cy="309941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Tại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dầu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kệ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vị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9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9">
            <a:extLst>
              <a:ext uri="{FF2B5EF4-FFF2-40B4-BE49-F238E27FC236}">
                <a16:creationId xmlns:a16="http://schemas.microsoft.com/office/drawing/2014/main" id="{E3623861-5E43-4292-B19F-3D106E8B4A45}"/>
              </a:ext>
            </a:extLst>
          </p:cNvPr>
          <p:cNvSpPr txBox="1"/>
          <p:nvPr/>
        </p:nvSpPr>
        <p:spPr>
          <a:xfrm>
            <a:off x="626942" y="199405"/>
            <a:ext cx="11565058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2. 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Gia đình em thường bảo quản đồ ăn, thức uống bằng cách nào?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7" name="video bài 3">
            <a:hlinkClick r:id="" action="ppaction://media"/>
            <a:extLst>
              <a:ext uri="{FF2B5EF4-FFF2-40B4-BE49-F238E27FC236}">
                <a16:creationId xmlns:a16="http://schemas.microsoft.com/office/drawing/2014/main" id="{842302B6-6D15-4EA1-BF29-88D54BA57AE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7822" y="1072444"/>
            <a:ext cx="8805334" cy="5104519"/>
          </a:xfrm>
        </p:spPr>
      </p:pic>
    </p:spTree>
    <p:extLst>
      <p:ext uri="{BB962C8B-B14F-4D97-AF65-F5344CB8AC3E}">
        <p14:creationId xmlns:p14="http://schemas.microsoft.com/office/powerpoint/2010/main" val="115905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133684" y="2022035"/>
            <a:ext cx="8583934" cy="2055304"/>
            <a:chOff x="7130" y="5598"/>
            <a:chExt cx="6247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30" y="6049"/>
              <a:ext cx="6247" cy="927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636" y="5598"/>
              <a:ext cx="5643" cy="681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6000" b="0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6000" b="0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 hành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452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9">
            <a:extLst>
              <a:ext uri="{FF2B5EF4-FFF2-40B4-BE49-F238E27FC236}">
                <a16:creationId xmlns:a16="http://schemas.microsoft.com/office/drawing/2014/main" id="{273637AC-C11A-41C3-B8A7-96017F173B1A}"/>
              </a:ext>
            </a:extLst>
          </p:cNvPr>
          <p:cNvSpPr txBox="1"/>
          <p:nvPr/>
        </p:nvSpPr>
        <p:spPr>
          <a:xfrm>
            <a:off x="626942" y="199405"/>
            <a:ext cx="11565058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1. Quan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sát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chia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sẻ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nhận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biết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về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thức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an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toàn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C4EE24-BCFC-424F-8409-559F4821B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55" y="942975"/>
            <a:ext cx="11565058" cy="5715620"/>
          </a:xfrm>
          <a:prstGeom prst="rect">
            <a:avLst/>
          </a:prstGeom>
        </p:spPr>
      </p:pic>
      <p:sp>
        <p:nvSpPr>
          <p:cNvPr id="8" name="Arrow: Up 7">
            <a:extLst>
              <a:ext uri="{FF2B5EF4-FFF2-40B4-BE49-F238E27FC236}">
                <a16:creationId xmlns:a16="http://schemas.microsoft.com/office/drawing/2014/main" id="{E7175A18-A9B3-4741-966E-F19F617067BB}"/>
              </a:ext>
            </a:extLst>
          </p:cNvPr>
          <p:cNvSpPr/>
          <p:nvPr/>
        </p:nvSpPr>
        <p:spPr>
          <a:xfrm flipV="1">
            <a:off x="3318933" y="1690690"/>
            <a:ext cx="993422" cy="877711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08BE5109-5364-4ECB-B0CB-ECF03230D506}"/>
              </a:ext>
            </a:extLst>
          </p:cNvPr>
          <p:cNvSpPr/>
          <p:nvPr/>
        </p:nvSpPr>
        <p:spPr>
          <a:xfrm flipV="1">
            <a:off x="5271029" y="1721477"/>
            <a:ext cx="993422" cy="877711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15B30FD0-DEFD-4823-B5E0-CCF65FD0468F}"/>
              </a:ext>
            </a:extLst>
          </p:cNvPr>
          <p:cNvSpPr/>
          <p:nvPr/>
        </p:nvSpPr>
        <p:spPr>
          <a:xfrm flipV="1">
            <a:off x="9054130" y="2551289"/>
            <a:ext cx="993422" cy="877711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6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738474" y="1416819"/>
            <a:ext cx="7112000" cy="378565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thông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tin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hóa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rất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trọng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lựa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hang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hóa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đảm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chất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đảm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toàn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phẩm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796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602921-D4B1-4708-ADD1-A384D2B28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1147762"/>
            <a:ext cx="8191500" cy="4562475"/>
          </a:xfrm>
          <a:prstGeom prst="rect">
            <a:avLst/>
          </a:prstGeom>
        </p:spPr>
      </p:pic>
      <p:sp>
        <p:nvSpPr>
          <p:cNvPr id="4" name="文本框 19">
            <a:extLst>
              <a:ext uri="{FF2B5EF4-FFF2-40B4-BE49-F238E27FC236}">
                <a16:creationId xmlns:a16="http://schemas.microsoft.com/office/drawing/2014/main" id="{A76C55F6-7EF4-4669-9F76-A02D2478DC9F}"/>
              </a:ext>
            </a:extLst>
          </p:cNvPr>
          <p:cNvSpPr txBox="1"/>
          <p:nvPr/>
        </p:nvSpPr>
        <p:spPr>
          <a:xfrm>
            <a:off x="2492728" y="235611"/>
            <a:ext cx="7699022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2.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Em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sẽ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gì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tình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huống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sau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5" name="文本框 19">
            <a:extLst>
              <a:ext uri="{FF2B5EF4-FFF2-40B4-BE49-F238E27FC236}">
                <a16:creationId xmlns:a16="http://schemas.microsoft.com/office/drawing/2014/main" id="{B9B57D6F-9958-43C7-B8FF-A8E4924254BE}"/>
              </a:ext>
            </a:extLst>
          </p:cNvPr>
          <p:cNvSpPr txBox="1"/>
          <p:nvPr/>
        </p:nvSpPr>
        <p:spPr>
          <a:xfrm>
            <a:off x="2000250" y="6091479"/>
            <a:ext cx="8437737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Gọi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ngay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người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thân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hoặc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gọi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cấp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cứu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115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614751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214756" y="2022035"/>
            <a:ext cx="8502863" cy="2055304"/>
            <a:chOff x="7189" y="5598"/>
            <a:chExt cx="618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89" y="6149"/>
              <a:ext cx="6188" cy="827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636" y="5598"/>
              <a:ext cx="5643" cy="681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6000" b="0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6000" b="0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vận</a:t>
              </a: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6000" b="0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dụng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698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9">
            <a:extLst>
              <a:ext uri="{FF2B5EF4-FFF2-40B4-BE49-F238E27FC236}">
                <a16:creationId xmlns:a16="http://schemas.microsoft.com/office/drawing/2014/main" id="{29CD9FA2-CA0E-42B0-9478-97E088DFDE3D}"/>
              </a:ext>
            </a:extLst>
          </p:cNvPr>
          <p:cNvSpPr txBox="1"/>
          <p:nvPr/>
        </p:nvSpPr>
        <p:spPr>
          <a:xfrm>
            <a:off x="361245" y="235611"/>
            <a:ext cx="11458222" cy="10772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1.Tìm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hiểu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và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ghi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lại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thức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ở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gia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đình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em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thể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gây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ngộ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nếu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không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cất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giữ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bảo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quản</a:t>
            </a:r>
            <a:r>
              <a:rPr lang="en-US" altLang="zh-CN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cẩn</a:t>
            </a:r>
            <a:r>
              <a:rPr lang="en-US" altLang="zh-CN" sz="32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b="1" noProof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thận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51B8DE-5F46-46E6-8F77-D5C0329FB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864" y="1157289"/>
            <a:ext cx="7929562" cy="4657724"/>
          </a:xfrm>
          <a:prstGeom prst="rect">
            <a:avLst/>
          </a:prstGeom>
        </p:spPr>
      </p:pic>
      <p:sp>
        <p:nvSpPr>
          <p:cNvPr id="8" name="文本框 19">
            <a:extLst>
              <a:ext uri="{FF2B5EF4-FFF2-40B4-BE49-F238E27FC236}">
                <a16:creationId xmlns:a16="http://schemas.microsoft.com/office/drawing/2014/main" id="{AE8ACA3D-A36A-41BC-AF78-F876FE893AF5}"/>
              </a:ext>
            </a:extLst>
          </p:cNvPr>
          <p:cNvSpPr txBox="1"/>
          <p:nvPr/>
        </p:nvSpPr>
        <p:spPr>
          <a:xfrm>
            <a:off x="361245" y="5956365"/>
            <a:ext cx="11458222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Đề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xuất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việc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làm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để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phòng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chống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ngộ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độc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qua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đường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4501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951CA-6983-4B56-8C0E-E60F934D064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5ED37F-664F-498A-A5DF-1F1F941C75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文本框 19">
            <a:extLst>
              <a:ext uri="{FF2B5EF4-FFF2-40B4-BE49-F238E27FC236}">
                <a16:creationId xmlns:a16="http://schemas.microsoft.com/office/drawing/2014/main" id="{6C4BBFDB-6FCB-4A22-872E-B54E7B3F12B9}"/>
              </a:ext>
            </a:extLst>
          </p:cNvPr>
          <p:cNvSpPr txBox="1"/>
          <p:nvPr/>
        </p:nvSpPr>
        <p:spPr>
          <a:xfrm>
            <a:off x="443089" y="443133"/>
            <a:ext cx="11458222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Đề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xuất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việc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làm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để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phòng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chống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ngộ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độc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qua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đường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E267B4-81D0-4F28-9A8E-A6F728C60569}"/>
              </a:ext>
            </a:extLst>
          </p:cNvPr>
          <p:cNvSpPr/>
          <p:nvPr/>
        </p:nvSpPr>
        <p:spPr>
          <a:xfrm>
            <a:off x="685801" y="1157288"/>
            <a:ext cx="10470444" cy="55721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vi-VN" sz="320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Rửa sạch tay, và bề mặt tất cả dụng cụ bếp cũng như thực phẩm, rau xanh tươi sống. ...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vi-VN" sz="320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Đi chợ buổi sáng. ...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vi-VN" sz="320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Không để lẫn thực phẩm sống với thức ăn đã nấu chín. Đun lại thức ăn trước khi cất vào tủ lạnh. ...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vi-VN" sz="320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Rửa sạch rau rồi mới thái nhỏ ...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vi-VN" sz="320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Ăn ngay khi nấu.</a:t>
            </a:r>
          </a:p>
        </p:txBody>
      </p:sp>
    </p:spTree>
    <p:extLst>
      <p:ext uri="{BB962C8B-B14F-4D97-AF65-F5344CB8AC3E}">
        <p14:creationId xmlns:p14="http://schemas.microsoft.com/office/powerpoint/2010/main" val="395053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337930"/>
            <a:ext cx="10413485" cy="67296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29496" y="4427994"/>
            <a:ext cx="52526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F4D0B814-4BAE-4DEA-8485-79F3ED638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090" y="-91440"/>
            <a:ext cx="12277090" cy="694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2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-119817" y="70539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5" name="文本框 19">
            <a:extLst>
              <a:ext uri="{FF2B5EF4-FFF2-40B4-BE49-F238E27FC236}">
                <a16:creationId xmlns:a16="http://schemas.microsoft.com/office/drawing/2014/main" id="{A6EE9AA5-2BAF-4949-85E1-C5B1E12E48F6}"/>
              </a:ext>
            </a:extLst>
          </p:cNvPr>
          <p:cNvSpPr txBox="1"/>
          <p:nvPr/>
        </p:nvSpPr>
        <p:spPr>
          <a:xfrm>
            <a:off x="1821342" y="5696580"/>
            <a:ext cx="7993076" cy="1014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Củng cố bài học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167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073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756508" y="476642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115822" y="2936332"/>
            <a:ext cx="8601797" cy="1955275"/>
            <a:chOff x="7117" y="6211"/>
            <a:chExt cx="6260" cy="765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696" y="6211"/>
              <a:ext cx="5681" cy="361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798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3E927-1A9C-4771-8159-BB4EAC28F9C3}"/>
              </a:ext>
            </a:extLst>
          </p:cNvPr>
          <p:cNvSpPr txBox="1">
            <a:spLocks/>
          </p:cNvSpPr>
          <p:nvPr/>
        </p:nvSpPr>
        <p:spPr>
          <a:xfrm>
            <a:off x="3738362" y="111642"/>
            <a:ext cx="6131779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/>
              <a:t>Vì</a:t>
            </a:r>
            <a:r>
              <a:rPr lang="en-US" b="1" dirty="0"/>
              <a:t> </a:t>
            </a:r>
            <a:r>
              <a:rPr lang="en-US" b="1" dirty="0" err="1"/>
              <a:t>sao</a:t>
            </a:r>
            <a:r>
              <a:rPr lang="en-US" b="1" dirty="0"/>
              <a:t> </a:t>
            </a:r>
            <a:r>
              <a:rPr lang="en-US" b="1" dirty="0" err="1"/>
              <a:t>họ</a:t>
            </a:r>
            <a:r>
              <a:rPr lang="en-US" b="1" dirty="0"/>
              <a:t> </a:t>
            </a:r>
            <a:r>
              <a:rPr lang="en-US" b="1" dirty="0" err="1"/>
              <a:t>bị</a:t>
            </a:r>
            <a:r>
              <a:rPr lang="en-US" b="1" dirty="0"/>
              <a:t> </a:t>
            </a:r>
            <a:r>
              <a:rPr lang="en-US" b="1" dirty="0" err="1"/>
              <a:t>ngộ</a:t>
            </a:r>
            <a:r>
              <a:rPr lang="en-US" b="1" dirty="0"/>
              <a:t> </a:t>
            </a:r>
            <a:r>
              <a:rPr lang="en-US" b="1" dirty="0" err="1"/>
              <a:t>độc</a:t>
            </a:r>
            <a:r>
              <a:rPr lang="en-US" b="1" dirty="0"/>
              <a:t>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A913A6E-6C1F-4D3F-A9EE-63C97581C337}"/>
              </a:ext>
            </a:extLst>
          </p:cNvPr>
          <p:cNvSpPr txBox="1">
            <a:spLocks/>
          </p:cNvSpPr>
          <p:nvPr/>
        </p:nvSpPr>
        <p:spPr>
          <a:xfrm>
            <a:off x="442393" y="46199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Em đã từng thấy ai bị ngộ độc chưa?</a:t>
            </a:r>
            <a:endParaRPr lang="en-US" sz="4000" dirty="0">
              <a:latin typeface="Calibri" panose="020F0502020204030204" pitchFamily="34" charset="0"/>
            </a:endParaRPr>
          </a:p>
        </p:txBody>
      </p:sp>
      <p:pic>
        <p:nvPicPr>
          <p:cNvPr id="4" name="Picture 6" descr="A picture containing person, indoor, baby, little&#10;&#10;Description automatically generated">
            <a:extLst>
              <a:ext uri="{FF2B5EF4-FFF2-40B4-BE49-F238E27FC236}">
                <a16:creationId xmlns:a16="http://schemas.microsoft.com/office/drawing/2014/main" id="{92226BB2-A47A-4C18-9322-349ABA406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993" y="1254642"/>
            <a:ext cx="8229599" cy="514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030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648162" y="1112019"/>
            <a:ext cx="7112000" cy="44012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sz="4000" dirty="0" err="1"/>
              <a:t>Ngộ</a:t>
            </a:r>
            <a:r>
              <a:rPr lang="en-US" sz="4000" dirty="0"/>
              <a:t> </a:t>
            </a:r>
            <a:r>
              <a:rPr lang="en-US" sz="4000" dirty="0" err="1"/>
              <a:t>độc</a:t>
            </a:r>
            <a:r>
              <a:rPr lang="en-US" sz="4000" dirty="0"/>
              <a:t> </a:t>
            </a:r>
            <a:r>
              <a:rPr lang="en-US" sz="4000" dirty="0" err="1"/>
              <a:t>đồ</a:t>
            </a:r>
            <a:r>
              <a:rPr lang="en-US" sz="4000" dirty="0"/>
              <a:t> </a:t>
            </a:r>
            <a:r>
              <a:rPr lang="en-US" sz="4000" dirty="0" err="1"/>
              <a:t>ăn</a:t>
            </a:r>
            <a:r>
              <a:rPr lang="en-US" sz="4000" dirty="0"/>
              <a:t> </a:t>
            </a:r>
            <a:r>
              <a:rPr lang="en-US" sz="4000" dirty="0" err="1"/>
              <a:t>thức</a:t>
            </a:r>
            <a:r>
              <a:rPr lang="en-US" sz="4000" dirty="0"/>
              <a:t> </a:t>
            </a:r>
            <a:r>
              <a:rPr lang="en-US" sz="4000" dirty="0" err="1"/>
              <a:t>uống</a:t>
            </a:r>
            <a:r>
              <a:rPr lang="en-US" sz="4000" dirty="0"/>
              <a:t> </a:t>
            </a:r>
            <a:r>
              <a:rPr lang="en-US" sz="4000" dirty="0" err="1"/>
              <a:t>cũng</a:t>
            </a:r>
            <a:r>
              <a:rPr lang="en-US" sz="4000" dirty="0"/>
              <a:t> </a:t>
            </a:r>
            <a:r>
              <a:rPr lang="en-US" sz="4000" dirty="0" err="1"/>
              <a:t>rất</a:t>
            </a:r>
            <a:r>
              <a:rPr lang="en-US" sz="4000" dirty="0"/>
              <a:t> </a:t>
            </a:r>
            <a:r>
              <a:rPr lang="en-US" sz="4000" dirty="0" err="1"/>
              <a:t>nguy</a:t>
            </a:r>
            <a:r>
              <a:rPr lang="en-US" sz="4000" dirty="0"/>
              <a:t> </a:t>
            </a:r>
            <a:r>
              <a:rPr lang="en-US" sz="4000" dirty="0" err="1"/>
              <a:t>hiểm</a:t>
            </a:r>
            <a:r>
              <a:rPr lang="en-US" sz="4000" dirty="0"/>
              <a:t>. </a:t>
            </a:r>
            <a:r>
              <a:rPr lang="en-US" sz="4000" dirty="0" err="1"/>
              <a:t>Nó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thể</a:t>
            </a:r>
            <a:r>
              <a:rPr lang="en-US" sz="4000" dirty="0"/>
              <a:t> </a:t>
            </a:r>
            <a:r>
              <a:rPr lang="en-US" sz="4000" dirty="0" err="1"/>
              <a:t>gây</a:t>
            </a:r>
            <a:r>
              <a:rPr lang="en-US" sz="4000" dirty="0"/>
              <a:t> </a:t>
            </a:r>
            <a:r>
              <a:rPr lang="en-US" sz="4000" dirty="0" err="1"/>
              <a:t>tử</a:t>
            </a:r>
            <a:r>
              <a:rPr lang="en-US" sz="4000" dirty="0"/>
              <a:t> </a:t>
            </a:r>
            <a:r>
              <a:rPr lang="en-US" sz="4000" dirty="0" err="1"/>
              <a:t>vong</a:t>
            </a:r>
            <a:r>
              <a:rPr lang="en-US" sz="4000" dirty="0"/>
              <a:t>. </a:t>
            </a:r>
            <a:r>
              <a:rPr lang="en-US" sz="4000" dirty="0" err="1"/>
              <a:t>Vậy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</a:t>
            </a:r>
            <a:r>
              <a:rPr lang="en-US" sz="4000" dirty="0" err="1"/>
              <a:t>thế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 </a:t>
            </a:r>
            <a:r>
              <a:rPr lang="en-US" sz="4000" dirty="0" err="1"/>
              <a:t>để</a:t>
            </a:r>
            <a:r>
              <a:rPr lang="en-US" sz="4000" dirty="0"/>
              <a:t> </a:t>
            </a:r>
            <a:r>
              <a:rPr lang="en-US" sz="4000" dirty="0" err="1"/>
              <a:t>phòng</a:t>
            </a:r>
            <a:r>
              <a:rPr lang="en-US" sz="4000" dirty="0"/>
              <a:t> </a:t>
            </a:r>
            <a:r>
              <a:rPr lang="en-US" sz="4000" dirty="0" err="1"/>
              <a:t>tránh</a:t>
            </a:r>
            <a:r>
              <a:rPr lang="en-US" sz="4000" dirty="0"/>
              <a:t> </a:t>
            </a:r>
            <a:r>
              <a:rPr lang="en-US" sz="4000" dirty="0" err="1"/>
              <a:t>ngộ</a:t>
            </a:r>
            <a:r>
              <a:rPr lang="en-US" sz="4000" dirty="0"/>
              <a:t> </a:t>
            </a:r>
            <a:r>
              <a:rPr lang="en-US" sz="4000" dirty="0" err="1"/>
              <a:t>độc</a:t>
            </a:r>
            <a:r>
              <a:rPr lang="en-US" sz="4000" dirty="0"/>
              <a:t> </a:t>
            </a:r>
            <a:r>
              <a:rPr lang="en-US" sz="4000" dirty="0" err="1"/>
              <a:t>khi</a:t>
            </a:r>
            <a:r>
              <a:rPr lang="en-US" sz="4000" dirty="0"/>
              <a:t> ở </a:t>
            </a:r>
            <a:r>
              <a:rPr lang="en-US" sz="4000" dirty="0" err="1"/>
              <a:t>nhà</a:t>
            </a:r>
            <a:r>
              <a:rPr lang="en-US" sz="4000" dirty="0"/>
              <a:t> </a:t>
            </a:r>
            <a:r>
              <a:rPr lang="en-US" sz="4000" dirty="0" err="1"/>
              <a:t>cô</a:t>
            </a:r>
            <a:r>
              <a:rPr lang="en-US" sz="4000" dirty="0"/>
              <a:t> </a:t>
            </a:r>
            <a:r>
              <a:rPr lang="en-US" sz="4000" dirty="0" err="1"/>
              <a:t>trò</a:t>
            </a:r>
            <a:r>
              <a:rPr lang="en-US" sz="4000" dirty="0"/>
              <a:t> </a:t>
            </a:r>
            <a:r>
              <a:rPr lang="en-US" sz="4000" dirty="0" err="1"/>
              <a:t>chúng</a:t>
            </a:r>
            <a:r>
              <a:rPr lang="en-US" sz="4000" dirty="0"/>
              <a:t> ta </a:t>
            </a:r>
            <a:r>
              <a:rPr lang="en-US" sz="4000" dirty="0" err="1"/>
              <a:t>cùng</a:t>
            </a:r>
            <a:r>
              <a:rPr lang="en-US" sz="4000" dirty="0"/>
              <a:t> </a:t>
            </a:r>
            <a:r>
              <a:rPr lang="en-US" sz="4000" dirty="0" err="1"/>
              <a:t>tìm</a:t>
            </a:r>
            <a:r>
              <a:rPr lang="en-US" sz="4000" dirty="0"/>
              <a:t> </a:t>
            </a:r>
            <a:r>
              <a:rPr lang="en-US" sz="4000" dirty="0" err="1"/>
              <a:t>hiểu</a:t>
            </a:r>
            <a:r>
              <a:rPr lang="en-US" sz="4000" dirty="0"/>
              <a:t> qua </a:t>
            </a:r>
            <a:r>
              <a:rPr lang="en-US" sz="4000" dirty="0" err="1"/>
              <a:t>bài</a:t>
            </a:r>
            <a:r>
              <a:rPr lang="en-US" sz="4000" dirty="0"/>
              <a:t> TNXH: </a:t>
            </a:r>
            <a:r>
              <a:rPr lang="en-US" sz="4000" i="1" dirty="0" err="1">
                <a:solidFill>
                  <a:srgbClr val="FF0000"/>
                </a:solidFill>
              </a:rPr>
              <a:t>Phòng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i="1" dirty="0" err="1">
                <a:solidFill>
                  <a:srgbClr val="FF0000"/>
                </a:solidFill>
              </a:rPr>
              <a:t>tránh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i="1" dirty="0" err="1">
                <a:solidFill>
                  <a:srgbClr val="FF0000"/>
                </a:solidFill>
              </a:rPr>
              <a:t>ngộ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i="1" dirty="0" err="1">
                <a:solidFill>
                  <a:srgbClr val="FF0000"/>
                </a:solidFill>
              </a:rPr>
              <a:t>độc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i="1" dirty="0" err="1">
                <a:solidFill>
                  <a:srgbClr val="FF0000"/>
                </a:solidFill>
              </a:rPr>
              <a:t>khi</a:t>
            </a:r>
            <a:r>
              <a:rPr lang="en-US" sz="4000" i="1" dirty="0">
                <a:solidFill>
                  <a:srgbClr val="FF0000"/>
                </a:solidFill>
              </a:rPr>
              <a:t> ở </a:t>
            </a:r>
            <a:r>
              <a:rPr lang="en-US" sz="4000" i="1" dirty="0" err="1">
                <a:solidFill>
                  <a:srgbClr val="FF0000"/>
                </a:solidFill>
              </a:rPr>
              <a:t>nhà</a:t>
            </a:r>
            <a:r>
              <a:rPr lang="en-US" sz="4000" i="1" dirty="0">
                <a:solidFill>
                  <a:srgbClr val="FF0000"/>
                </a:solidFill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133684" y="2022035"/>
            <a:ext cx="8583934" cy="2055304"/>
            <a:chOff x="7130" y="5598"/>
            <a:chExt cx="6247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30" y="6149"/>
              <a:ext cx="6247" cy="827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636" y="5598"/>
              <a:ext cx="5643" cy="743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6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6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6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>
            <a:extLst>
              <a:ext uri="{FF2B5EF4-FFF2-40B4-BE49-F238E27FC236}">
                <a16:creationId xmlns:a16="http://schemas.microsoft.com/office/drawing/2014/main" id="{506EE07A-A256-47C4-B6A1-E9FAD0385624}"/>
              </a:ext>
            </a:extLst>
          </p:cNvPr>
          <p:cNvGrpSpPr/>
          <p:nvPr/>
        </p:nvGrpSpPr>
        <p:grpSpPr>
          <a:xfrm>
            <a:off x="393348" y="199405"/>
            <a:ext cx="8835392" cy="957551"/>
            <a:chOff x="7117" y="6334"/>
            <a:chExt cx="6430" cy="642"/>
          </a:xfrm>
        </p:grpSpPr>
        <p:sp>
          <p:nvSpPr>
            <p:cNvPr id="3" name="任意多边形 18">
              <a:extLst>
                <a:ext uri="{FF2B5EF4-FFF2-40B4-BE49-F238E27FC236}">
                  <a16:creationId xmlns:a16="http://schemas.microsoft.com/office/drawing/2014/main" id="{3A9B8B07-E3F4-4E16-B4E0-A5488A90EF37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" name="文本框 19">
              <a:extLst>
                <a:ext uri="{FF2B5EF4-FFF2-40B4-BE49-F238E27FC236}">
                  <a16:creationId xmlns:a16="http://schemas.microsoft.com/office/drawing/2014/main" id="{202A2BAF-032B-4416-BB50-7CA5A86A67C2}"/>
                </a:ext>
              </a:extLst>
            </p:cNvPr>
            <p:cNvSpPr txBox="1"/>
            <p:nvPr/>
          </p:nvSpPr>
          <p:spPr>
            <a:xfrm>
              <a:off x="7287" y="6334"/>
              <a:ext cx="6260" cy="39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1.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Tìm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hiểu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lý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do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gây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ngộ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qua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đường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ăn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uống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1D3AFD0-A161-4F1D-A440-B464AB66D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267" y="1302923"/>
            <a:ext cx="7877175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843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9">
            <a:extLst>
              <a:ext uri="{FF2B5EF4-FFF2-40B4-BE49-F238E27FC236}">
                <a16:creationId xmlns:a16="http://schemas.microsoft.com/office/drawing/2014/main" id="{E0AB863E-3C16-457A-A96D-6B3BA48990D4}"/>
              </a:ext>
            </a:extLst>
          </p:cNvPr>
          <p:cNvSpPr txBox="1"/>
          <p:nvPr/>
        </p:nvSpPr>
        <p:spPr>
          <a:xfrm>
            <a:off x="626943" y="199405"/>
            <a:ext cx="10888117" cy="58477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 nước ngọt để qua đêm thường đau bụng, vì sao?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4" name="Picture 3" descr="A picture containing cup, beverage, glass, empty&#10;&#10;Description automatically generated">
            <a:extLst>
              <a:ext uri="{FF2B5EF4-FFF2-40B4-BE49-F238E27FC236}">
                <a16:creationId xmlns:a16="http://schemas.microsoft.com/office/drawing/2014/main" id="{B690E426-3E9C-4BC9-82D7-D6A3AA911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363" y="784180"/>
            <a:ext cx="6808041" cy="455336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7E88389-BF52-4F89-ABCB-0A9F4BEEA764}"/>
              </a:ext>
            </a:extLst>
          </p:cNvPr>
          <p:cNvSpPr/>
          <p:nvPr/>
        </p:nvSpPr>
        <p:spPr>
          <a:xfrm>
            <a:off x="818707" y="5337543"/>
            <a:ext cx="10185991" cy="132105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ngọt</a:t>
            </a:r>
            <a:r>
              <a:rPr lang="en-US" sz="2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gas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nắp</a:t>
            </a:r>
            <a:r>
              <a:rPr lang="en-US" sz="2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lâu</a:t>
            </a:r>
            <a:r>
              <a:rPr lang="en-US" sz="2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lạnh</a:t>
            </a:r>
            <a:r>
              <a:rPr lang="en-US" sz="2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khuẩn</a:t>
            </a:r>
            <a:r>
              <a:rPr lang="en-US" sz="2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sôi</a:t>
            </a:r>
            <a:r>
              <a:rPr lang="en-US" sz="2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2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uống</a:t>
            </a:r>
            <a:r>
              <a:rPr lang="en-US" sz="2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ngọt</a:t>
            </a:r>
            <a:r>
              <a:rPr lang="en-US" sz="2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lâu</a:t>
            </a:r>
            <a:r>
              <a:rPr lang="en-US" sz="2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6987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730</Words>
  <Application>Microsoft Office PowerPoint</Application>
  <PresentationFormat>Widescreen</PresentationFormat>
  <Paragraphs>80</Paragraphs>
  <Slides>32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等线</vt:lpstr>
      <vt:lpstr>arial</vt:lpstr>
      <vt:lpstr>arial</vt:lpstr>
      <vt:lpstr>Calibri</vt:lpstr>
      <vt:lpstr>Calibri Light</vt:lpstr>
      <vt:lpstr>Montserrat Medium</vt:lpstr>
      <vt:lpstr>Times New Roman</vt:lpstr>
      <vt:lpstr>字魂59号-创粗黑</vt:lpstr>
      <vt:lpstr>第一PPT，www.1ppt.com</vt:lpstr>
      <vt:lpstr>1_Office Theme</vt:lpstr>
      <vt:lpstr>Office 主题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Quang Nguyễn Tuấn</cp:lastModifiedBy>
  <cp:revision>2</cp:revision>
  <dcterms:created xsi:type="dcterms:W3CDTF">2021-09-14T12:44:07Z</dcterms:created>
  <dcterms:modified xsi:type="dcterms:W3CDTF">2021-09-18T07:24:32Z</dcterms:modified>
</cp:coreProperties>
</file>