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68" r:id="rId5"/>
    <p:sldMasterId id="2147483814" r:id="rId6"/>
    <p:sldMasterId id="2147483838" r:id="rId7"/>
    <p:sldMasterId id="2147483850" r:id="rId8"/>
  </p:sldMasterIdLst>
  <p:notesMasterIdLst>
    <p:notesMasterId r:id="rId36"/>
  </p:notesMasterIdLst>
  <p:sldIdLst>
    <p:sldId id="2007577189" r:id="rId9"/>
    <p:sldId id="2007577190" r:id="rId10"/>
    <p:sldId id="745" r:id="rId11"/>
    <p:sldId id="722" r:id="rId12"/>
    <p:sldId id="758" r:id="rId13"/>
    <p:sldId id="313" r:id="rId14"/>
    <p:sldId id="770" r:id="rId15"/>
    <p:sldId id="775" r:id="rId16"/>
    <p:sldId id="2007577174" r:id="rId17"/>
    <p:sldId id="2007577175" r:id="rId18"/>
    <p:sldId id="275" r:id="rId19"/>
    <p:sldId id="2007577177" r:id="rId20"/>
    <p:sldId id="2007577176" r:id="rId21"/>
    <p:sldId id="2007577178" r:id="rId22"/>
    <p:sldId id="781" r:id="rId23"/>
    <p:sldId id="2007577170" r:id="rId24"/>
    <p:sldId id="2007577180" r:id="rId25"/>
    <p:sldId id="2007577181" r:id="rId26"/>
    <p:sldId id="2007577182" r:id="rId27"/>
    <p:sldId id="2007577183" r:id="rId28"/>
    <p:sldId id="2007577184" r:id="rId29"/>
    <p:sldId id="2007577185" r:id="rId30"/>
    <p:sldId id="291" r:id="rId31"/>
    <p:sldId id="2007577186" r:id="rId32"/>
    <p:sldId id="2007577187" r:id="rId33"/>
    <p:sldId id="2007577188" r:id="rId34"/>
    <p:sldId id="4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023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340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14/01/2025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38531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3949972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78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49498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35582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679544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728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00078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628371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93951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40085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2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1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1039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7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24101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727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54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7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87492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54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407122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3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28989603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2736435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2504222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741825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964410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1899822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2618144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625295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41204761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3343185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2689341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154359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506059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7048535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760741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115339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955407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422998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20870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133145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744909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1/14/2025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693323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grpSp>
        <p:nvGrpSpPr>
          <p:cNvPr id="4" name="Group 3"/>
          <p:cNvGrpSpPr/>
          <p:nvPr userDrawn="1"/>
        </p:nvGrpSpPr>
        <p:grpSpPr>
          <a:xfrm>
            <a:off x="-5641974" y="-1223042"/>
            <a:ext cx="20105751" cy="14120356"/>
            <a:chOff x="-3429000" y="-598635"/>
            <a:chExt cx="15239874" cy="11408248"/>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68843" y="-598635"/>
              <a:ext cx="3167916" cy="3268627"/>
            </a:xfrm>
            <a:prstGeom prst="rect">
              <a:avLst/>
            </a:prstGeom>
          </p:spPr>
        </p:pic>
        <p:sp>
          <p:nvSpPr>
            <p:cNvPr id="6"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39025" y="6996234"/>
              <a:ext cx="2706858" cy="3813378"/>
            </a:xfrm>
            <a:prstGeom prst="rect">
              <a:avLst/>
            </a:prstGeom>
          </p:spPr>
        </p:pic>
        <p:pic>
          <p:nvPicPr>
            <p:cNvPr id="10" name="Picture 9"/>
            <p:cNvPicPr>
              <a:picLocks noChangeAspect="1"/>
            </p:cNvPicPr>
            <p:nvPr userDrawn="1"/>
          </p:nvPicPr>
          <p:blipFill>
            <a:blip r:embed="rId7"/>
            <a:stretch>
              <a:fillRect/>
            </a:stretch>
          </p:blipFill>
          <p:spPr>
            <a:xfrm>
              <a:off x="-3429000" y="2124242"/>
              <a:ext cx="4688230" cy="1268078"/>
            </a:xfrm>
            <a:prstGeom prst="rect">
              <a:avLst/>
            </a:prstGeom>
          </p:spPr>
        </p:pic>
      </p:grpSp>
    </p:spTree>
    <p:extLst>
      <p:ext uri="{BB962C8B-B14F-4D97-AF65-F5344CB8AC3E}">
        <p14:creationId xmlns:p14="http://schemas.microsoft.com/office/powerpoint/2010/main" val="4809479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20037042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7F66717-6334-FD0A-201B-39DFE15ABC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C5184CF-439E-E2FE-475D-763908BB4A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3FD33B6-29C8-6BD1-6A1C-65FFFBCC5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89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28FF0F8-2717-C418-74F5-A6E0530B79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1" y="123708"/>
            <a:ext cx="1360535" cy="1360535"/>
          </a:xfrm>
          <a:prstGeom prst="rect">
            <a:avLst/>
          </a:prstGeom>
        </p:spPr>
      </p:pic>
    </p:spTree>
    <p:extLst>
      <p:ext uri="{BB962C8B-B14F-4D97-AF65-F5344CB8AC3E}">
        <p14:creationId xmlns:p14="http://schemas.microsoft.com/office/powerpoint/2010/main" val="40319255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61593494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43356"/>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4.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59.png"/><Relationship Id="rId4" Type="http://schemas.openxmlformats.org/officeDocument/2006/relationships/image" Target="../media/image22.png"/><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4.xml"/><Relationship Id="rId5" Type="http://schemas.openxmlformats.org/officeDocument/2006/relationships/image" Target="../media/image27.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3F06A65F-AD18-4821-78A7-C0AA082C34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2972" y="1638500"/>
            <a:ext cx="5514112" cy="1588106"/>
          </a:xfrm>
          <a:prstGeom prst="rect">
            <a:avLst/>
          </a:prstGeom>
        </p:spPr>
      </p:pic>
    </p:spTree>
    <p:extLst>
      <p:ext uri="{BB962C8B-B14F-4D97-AF65-F5344CB8AC3E}">
        <p14:creationId xmlns:p14="http://schemas.microsoft.com/office/powerpoint/2010/main" val="139114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018315" y="740230"/>
            <a:ext cx="6542314" cy="5279570"/>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Yêu cầu trẻ em tuổi vị thành niên (giữ bí mật, không nói cho người khác) là những yêu cầu không đúng đắn. Một người bạn hay kể cả người lớn tuổi lôi kéo bạn nhỏ tham gia một hoạt động mà đưa ra yêu cầu không cho bố mẹ biết là việc không bình thường. Vì vậy bạn không được giữ kín mà cần chia sẻ với người lớn tin cậy. Bạn nhỏ chưa đủ tuổi tự quyết định vấn đề liên quan bản thân cần có sự đồng ý của bố mẹ…</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C5C1BB2-6FDF-82D3-7D57-B5ECAC171CFC}"/>
              </a:ext>
            </a:extLst>
          </p:cNvPr>
          <p:cNvPicPr>
            <a:picLocks noChangeAspect="1"/>
          </p:cNvPicPr>
          <p:nvPr/>
        </p:nvPicPr>
        <p:blipFill>
          <a:blip r:embed="rId2"/>
          <a:stretch>
            <a:fillRect/>
          </a:stretch>
        </p:blipFill>
        <p:spPr>
          <a:xfrm>
            <a:off x="1302884" y="556532"/>
            <a:ext cx="3312660" cy="2695820"/>
          </a:xfrm>
          <a:prstGeom prst="rect">
            <a:avLst/>
          </a:prstGeom>
        </p:spPr>
      </p:pic>
      <p:pic>
        <p:nvPicPr>
          <p:cNvPr id="8" name="Picture 7">
            <a:extLst>
              <a:ext uri="{FF2B5EF4-FFF2-40B4-BE49-F238E27FC236}">
                <a16:creationId xmlns:a16="http://schemas.microsoft.com/office/drawing/2014/main" id="{BFF660C4-20F0-BB66-A9C9-09E1CF03533C}"/>
              </a:ext>
            </a:extLst>
          </p:cNvPr>
          <p:cNvPicPr>
            <a:picLocks noChangeAspect="1"/>
          </p:cNvPicPr>
          <p:nvPr/>
        </p:nvPicPr>
        <p:blipFill>
          <a:blip r:embed="rId3"/>
          <a:stretch>
            <a:fillRect/>
          </a:stretch>
        </p:blipFill>
        <p:spPr>
          <a:xfrm>
            <a:off x="1371600" y="3511869"/>
            <a:ext cx="3367767" cy="2885528"/>
          </a:xfrm>
          <a:prstGeom prst="rect">
            <a:avLst/>
          </a:prstGeom>
        </p:spPr>
      </p:pic>
    </p:spTree>
    <p:extLst>
      <p:ext uri="{BB962C8B-B14F-4D97-AF65-F5344CB8AC3E}">
        <p14:creationId xmlns:p14="http://schemas.microsoft.com/office/powerpoint/2010/main" val="386682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defTabSz="609630"/>
              <a:endParaRPr lang="en-US" sz="1200">
                <a:solidFill>
                  <a:prstClr val="black"/>
                </a:solidFill>
                <a:latin typeface="Calibri"/>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grpSp>
        <p:nvGrpSpPr>
          <p:cNvPr id="12" name="Group 12"/>
          <p:cNvGrpSpPr/>
          <p:nvPr/>
        </p:nvGrpSpPr>
        <p:grpSpPr>
          <a:xfrm>
            <a:off x="3894863" y="609601"/>
            <a:ext cx="7665766"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0" marR="0" algn="just">
                <a:lnSpc>
                  <a:spcPct val="120000"/>
                </a:lnSpc>
                <a:spcBef>
                  <a:spcPts val="0"/>
                </a:spcBef>
                <a:spcAft>
                  <a:spcPts val="800"/>
                </a:spcAft>
              </a:pP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giữ</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bí</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mật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nhưng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bí</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mật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phải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lợi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ích</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tốt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800"/>
                </a:spcAft>
              </a:pPr>
              <a:r>
                <a:rPr lang="en-US" sz="3600" i="1" dirty="0">
                  <a:effectLst/>
                  <a:latin typeface="Cambria" panose="02040503050406030204" pitchFamily="18" charset="0"/>
                  <a:ea typeface="Cambria" panose="02040503050406030204" pitchFamily="18" charset="0"/>
                  <a:cs typeface="Times New Roman" panose="02020603050405020304" pitchFamily="18" charset="0"/>
                </a:rPr>
                <a:t>+ Cha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mẹ</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giám</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hộ</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cung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cấp</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tin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định</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3600"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i="1" dirty="0" err="1">
                  <a:effectLst/>
                  <a:latin typeface="Cambria" panose="02040503050406030204" pitchFamily="18" charset="0"/>
                  <a:ea typeface="Cambria" panose="02040503050406030204" pitchFamily="18" charset="0"/>
                  <a:cs typeface="Times New Roman" panose="02020603050405020304" pitchFamily="18" charset="0"/>
                </a:rPr>
                <a:t>trẻ</a:t>
              </a:r>
              <a:r>
                <a:rPr lang="en-US" sz="36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Graphic 1">
            <a:extLst>
              <a:ext uri="{FF2B5EF4-FFF2-40B4-BE49-F238E27FC236}">
                <a16:creationId xmlns:a16="http://schemas.microsoft.com/office/drawing/2014/main" id="{9C161116-A895-73E4-C60E-E92810248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131" y="1523160"/>
            <a:ext cx="2918553" cy="541104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2. Xác định người tin cậy để được giúp đỡ khi cần thiết.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09986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566057" y="140941"/>
            <a:ext cx="11190514" cy="1644315"/>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Những thành viên nào trong gia đình, ở trường học là người luôn s</a:t>
            </a:r>
            <a:r>
              <a:rPr lang="en-US"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ẵ</a:t>
            </a:r>
            <a:r>
              <a:rPr lang="vi-VN" sz="32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 sàng giúp đỡ bảo vệ an toàn của em, trong đó ai là người mà em có thể chia sẻ bí mật của mình?</a:t>
            </a:r>
            <a:endParaRPr kumimoji="0" lang="vi-VN" sz="32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4" name="Table 3">
            <a:extLst>
              <a:ext uri="{FF2B5EF4-FFF2-40B4-BE49-F238E27FC236}">
                <a16:creationId xmlns:a16="http://schemas.microsoft.com/office/drawing/2014/main" id="{6895C550-C6A7-C8F2-CE12-207147721952}"/>
              </a:ext>
            </a:extLst>
          </p:cNvPr>
          <p:cNvGraphicFramePr>
            <a:graphicFrameLocks noGrp="1"/>
          </p:cNvGraphicFramePr>
          <p:nvPr>
            <p:extLst>
              <p:ext uri="{D42A27DB-BD31-4B8C-83A1-F6EECF244321}">
                <p14:modId xmlns:p14="http://schemas.microsoft.com/office/powerpoint/2010/main" val="1895983833"/>
              </p:ext>
            </p:extLst>
          </p:nvPr>
        </p:nvGraphicFramePr>
        <p:xfrm>
          <a:off x="1556656" y="2209800"/>
          <a:ext cx="9339944" cy="3657600"/>
        </p:xfrm>
        <a:graphic>
          <a:graphicData uri="http://schemas.openxmlformats.org/drawingml/2006/table">
            <a:tbl>
              <a:tblPr firstRow="1" firstCol="1" bandRow="1">
                <a:tableStyleId>{5C22544A-7EE6-4342-B048-85BDC9FD1C3A}</a:tableStyleId>
              </a:tblPr>
              <a:tblGrid>
                <a:gridCol w="2334986">
                  <a:extLst>
                    <a:ext uri="{9D8B030D-6E8A-4147-A177-3AD203B41FA5}">
                      <a16:colId xmlns:a16="http://schemas.microsoft.com/office/drawing/2014/main" val="1464941840"/>
                    </a:ext>
                  </a:extLst>
                </a:gridCol>
                <a:gridCol w="2334986">
                  <a:extLst>
                    <a:ext uri="{9D8B030D-6E8A-4147-A177-3AD203B41FA5}">
                      <a16:colId xmlns:a16="http://schemas.microsoft.com/office/drawing/2014/main" val="1623607517"/>
                    </a:ext>
                  </a:extLst>
                </a:gridCol>
                <a:gridCol w="2334986">
                  <a:extLst>
                    <a:ext uri="{9D8B030D-6E8A-4147-A177-3AD203B41FA5}">
                      <a16:colId xmlns:a16="http://schemas.microsoft.com/office/drawing/2014/main" val="2415053934"/>
                    </a:ext>
                  </a:extLst>
                </a:gridCol>
                <a:gridCol w="2334986">
                  <a:extLst>
                    <a:ext uri="{9D8B030D-6E8A-4147-A177-3AD203B41FA5}">
                      <a16:colId xmlns:a16="http://schemas.microsoft.com/office/drawing/2014/main" val="3541623812"/>
                    </a:ext>
                  </a:extLst>
                </a:gridCol>
              </a:tblGrid>
              <a:tr h="914400">
                <a:tc rowSpan="2">
                  <a:txBody>
                    <a:bodyPr/>
                    <a:lstStyle/>
                    <a:p>
                      <a:pPr marL="0" marR="0" algn="ctr">
                        <a:lnSpc>
                          <a:spcPct val="12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Địa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điểm</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3">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Người giúp đỡ bảo vệ</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5790858"/>
                  </a:ext>
                </a:extLst>
              </a:tr>
              <a:tr h="914400">
                <a:tc vMerge="1">
                  <a:txBody>
                    <a:bodyPr/>
                    <a:lstStyle/>
                    <a:p>
                      <a:endParaRPr lang="en-US"/>
                    </a:p>
                  </a:txBody>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1</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2</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Nhóm</a:t>
                      </a:r>
                      <a:r>
                        <a:rPr lang="en-US" sz="3600" b="1" dirty="0">
                          <a:solidFill>
                            <a:srgbClr val="002060"/>
                          </a:solidFill>
                          <a:effectLst/>
                          <a:latin typeface="Cambria" panose="02040503050406030204" pitchFamily="18" charset="0"/>
                          <a:ea typeface="Cambria" panose="02040503050406030204" pitchFamily="18" charset="0"/>
                        </a:rPr>
                        <a:t> 3</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2884207"/>
                  </a:ext>
                </a:extLst>
              </a:tr>
              <a:tr h="914400">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Gia </a:t>
                      </a:r>
                      <a:r>
                        <a:rPr lang="en-US" sz="3600" dirty="0" err="1">
                          <a:solidFill>
                            <a:srgbClr val="002060"/>
                          </a:solidFill>
                          <a:effectLst/>
                          <a:latin typeface="Cambria" panose="02040503050406030204" pitchFamily="18" charset="0"/>
                          <a:ea typeface="Cambria" panose="02040503050406030204" pitchFamily="18" charset="0"/>
                        </a:rPr>
                        <a:t>đình</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8343600"/>
                  </a:ext>
                </a:extLst>
              </a:tr>
              <a:tr h="914400">
                <a:tc>
                  <a:txBody>
                    <a:bodyPr/>
                    <a:lstStyle/>
                    <a:p>
                      <a:pPr marL="0" marR="0" algn="ctr">
                        <a:lnSpc>
                          <a:spcPct val="120000"/>
                        </a:lnSpc>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Trường</a:t>
                      </a:r>
                      <a:endParaRPr lang="en-US" sz="32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2214208"/>
                  </a:ext>
                </a:extLst>
              </a:tr>
            </a:tbl>
          </a:graphicData>
        </a:graphic>
      </p:graphicFrame>
    </p:spTree>
    <p:extLst>
      <p:ext uri="{BB962C8B-B14F-4D97-AF65-F5344CB8AC3E}">
        <p14:creationId xmlns:p14="http://schemas.microsoft.com/office/powerpoint/2010/main" val="839575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aphicFrame>
        <p:nvGraphicFramePr>
          <p:cNvPr id="2" name="Table 1">
            <a:extLst>
              <a:ext uri="{FF2B5EF4-FFF2-40B4-BE49-F238E27FC236}">
                <a16:creationId xmlns:a16="http://schemas.microsoft.com/office/drawing/2014/main" id="{7E5C5B94-819D-6150-F62C-9A1F937ADF05}"/>
              </a:ext>
            </a:extLst>
          </p:cNvPr>
          <p:cNvGraphicFramePr>
            <a:graphicFrameLocks noGrp="1"/>
          </p:cNvGraphicFramePr>
          <p:nvPr>
            <p:extLst>
              <p:ext uri="{D42A27DB-BD31-4B8C-83A1-F6EECF244321}">
                <p14:modId xmlns:p14="http://schemas.microsoft.com/office/powerpoint/2010/main" val="1562491132"/>
              </p:ext>
            </p:extLst>
          </p:nvPr>
        </p:nvGraphicFramePr>
        <p:xfrm>
          <a:off x="1034143" y="729343"/>
          <a:ext cx="10341427" cy="4972692"/>
        </p:xfrm>
        <a:graphic>
          <a:graphicData uri="http://schemas.openxmlformats.org/drawingml/2006/table">
            <a:tbl>
              <a:tblPr firstRow="1" firstCol="1" bandRow="1">
                <a:tableStyleId>{5C22544A-7EE6-4342-B048-85BDC9FD1C3A}</a:tableStyleId>
              </a:tblPr>
              <a:tblGrid>
                <a:gridCol w="2354522">
                  <a:extLst>
                    <a:ext uri="{9D8B030D-6E8A-4147-A177-3AD203B41FA5}">
                      <a16:colId xmlns:a16="http://schemas.microsoft.com/office/drawing/2014/main" val="4206544537"/>
                    </a:ext>
                  </a:extLst>
                </a:gridCol>
                <a:gridCol w="2366063">
                  <a:extLst>
                    <a:ext uri="{9D8B030D-6E8A-4147-A177-3AD203B41FA5}">
                      <a16:colId xmlns:a16="http://schemas.microsoft.com/office/drawing/2014/main" val="4124491419"/>
                    </a:ext>
                  </a:extLst>
                </a:gridCol>
                <a:gridCol w="3209169">
                  <a:extLst>
                    <a:ext uri="{9D8B030D-6E8A-4147-A177-3AD203B41FA5}">
                      <a16:colId xmlns:a16="http://schemas.microsoft.com/office/drawing/2014/main" val="3433991923"/>
                    </a:ext>
                  </a:extLst>
                </a:gridCol>
                <a:gridCol w="2411673">
                  <a:extLst>
                    <a:ext uri="{9D8B030D-6E8A-4147-A177-3AD203B41FA5}">
                      <a16:colId xmlns:a16="http://schemas.microsoft.com/office/drawing/2014/main" val="3286747402"/>
                    </a:ext>
                  </a:extLst>
                </a:gridCol>
              </a:tblGrid>
              <a:tr h="281751">
                <a:tc rowSpan="2">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Địa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điểm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3">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giúp</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6651480"/>
                  </a:ext>
                </a:extLst>
              </a:tr>
              <a:tr h="590365">
                <a:tc vMerge="1">
                  <a:txBody>
                    <a:bodyPr/>
                    <a:lstStyle/>
                    <a:p>
                      <a:endParaRPr lang="en-US"/>
                    </a:p>
                  </a:txBody>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1</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2</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rPr>
                        <a:t>Nhóm</a:t>
                      </a:r>
                      <a:r>
                        <a:rPr lang="en-US" sz="2800" b="1" dirty="0">
                          <a:solidFill>
                            <a:srgbClr val="002060"/>
                          </a:solidFill>
                          <a:effectLst/>
                          <a:latin typeface="Cambria" panose="02040503050406030204" pitchFamily="18" charset="0"/>
                          <a:ea typeface="Cambria" panose="02040503050406030204" pitchFamily="18" charset="0"/>
                        </a:rPr>
                        <a:t> 3</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239050212"/>
                  </a:ext>
                </a:extLst>
              </a:tr>
              <a:tr h="1783998">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Gia </a:t>
                      </a:r>
                      <a:r>
                        <a:rPr lang="en-US" sz="2800" dirty="0" err="1">
                          <a:solidFill>
                            <a:srgbClr val="002060"/>
                          </a:solidFill>
                          <a:effectLst/>
                          <a:latin typeface="Cambria" panose="02040503050406030204" pitchFamily="18" charset="0"/>
                          <a:ea typeface="Cambria" panose="02040503050406030204" pitchFamily="18" charset="0"/>
                        </a:rPr>
                        <a:t>đình</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Mẹ</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anh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chị</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ruột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ngoại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nội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chú</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ruột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mẹ</a:t>
                      </a: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quan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trẻ</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Sđt</a:t>
                      </a:r>
                      <a:r>
                        <a:rPr lang="en-US" sz="2800" dirty="0">
                          <a:solidFill>
                            <a:srgbClr val="002060"/>
                          </a:solidFill>
                          <a:effectLst/>
                          <a:latin typeface="Cambria" panose="02040503050406030204" pitchFamily="18" charset="0"/>
                          <a:ea typeface="Cambria" panose="02040503050406030204" pitchFamily="18" charset="0"/>
                        </a:rPr>
                        <a:t> 111</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5869373"/>
                  </a:ext>
                </a:extLst>
              </a:tr>
              <a:tr h="2133445">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Trường</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20000"/>
                        </a:lnSpc>
                        <a:spcBef>
                          <a:spcPts val="0"/>
                        </a:spcBef>
                        <a:spcAft>
                          <a:spcPts val="0"/>
                        </a:spcAft>
                        <a:buFontTx/>
                        <a:buChar char="-"/>
                      </a:pPr>
                      <a:r>
                        <a:rPr lang="en-US" sz="2800" dirty="0" err="1">
                          <a:solidFill>
                            <a:srgbClr val="002060"/>
                          </a:solidFill>
                          <a:effectLst/>
                          <a:latin typeface="Cambria" panose="02040503050406030204" pitchFamily="18" charset="0"/>
                          <a:ea typeface="Cambria" panose="02040503050406030204" pitchFamily="18" charset="0"/>
                        </a:rPr>
                        <a:t>Thầy</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nhiệm</a:t>
                      </a:r>
                      <a:r>
                        <a:rPr lang="en-US" sz="2800" dirty="0">
                          <a:solidFill>
                            <a:srgbClr val="002060"/>
                          </a:solidFill>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Tx/>
                        <a:buChar char="-"/>
                      </a:pPr>
                      <a:r>
                        <a:rPr lang="en-US" sz="2800" dirty="0" err="1">
                          <a:solidFill>
                            <a:srgbClr val="002060"/>
                          </a:solidFill>
                          <a:effectLst/>
                          <a:latin typeface="Cambria" panose="02040503050406030204" pitchFamily="18" charset="0"/>
                          <a:ea typeface="Cambria" panose="02040503050406030204" pitchFamily="18" charset="0"/>
                        </a:rPr>
                        <a:t>Tổng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phụ</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trách</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Thầy</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cô</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trong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trường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trong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lớp</a:t>
                      </a: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bảo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vệ</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các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lớp</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6029" marR="6602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2181952"/>
                  </a:ext>
                </a:extLst>
              </a:tr>
            </a:tbl>
          </a:graphicData>
        </a:graphic>
      </p:graphicFrame>
    </p:spTree>
    <p:extLst>
      <p:ext uri="{BB962C8B-B14F-4D97-AF65-F5344CB8AC3E}">
        <p14:creationId xmlns:p14="http://schemas.microsoft.com/office/powerpoint/2010/main" val="40129935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97166" y="137820"/>
            <a:ext cx="7457720" cy="3785652"/>
          </a:xfrm>
          <a:prstGeom prst="rect">
            <a:avLst/>
          </a:prstGeom>
          <a:noFill/>
        </p:spPr>
        <p:txBody>
          <a:bodyPr wrap="square">
            <a:spAutoFit/>
          </a:bodyPr>
          <a:lstStyle/>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 Trong số những </a:t>
            </a:r>
          </a:p>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thành viên đã nêu của nhóm mình, ai là người mà em có </a:t>
            </a:r>
          </a:p>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thể chia sẻ những bí mật của mình?</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960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descr="A colorful letters and numbers&#10;&#10;Description automatically generated with medium confidence">
            <a:extLst>
              <a:ext uri="{FF2B5EF4-FFF2-40B4-BE49-F238E27FC236}">
                <a16:creationId xmlns:a16="http://schemas.microsoft.com/office/drawing/2014/main" id="{6C468E4F-066F-BF99-5F8A-E5CE1174AE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114" y="1763165"/>
            <a:ext cx="5735308" cy="1508718"/>
          </a:xfrm>
          <a:prstGeom prst="rect">
            <a:avLst/>
          </a:prstGeom>
        </p:spPr>
      </p:pic>
    </p:spTree>
    <p:extLst>
      <p:ext uri="{BB962C8B-B14F-4D97-AF65-F5344CB8AC3E}">
        <p14:creationId xmlns:p14="http://schemas.microsoft.com/office/powerpoint/2010/main" val="3532093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1143572"/>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N</a:t>
            </a:r>
            <a:r>
              <a:rPr lang="vi-VN"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êu những người có thể chia sẻ ở các tình huống từ hình 9 đến hình 12</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12D9F1EE-5AF7-0C4C-A25B-E1C0901DFA25}"/>
              </a:ext>
            </a:extLst>
          </p:cNvPr>
          <p:cNvPicPr>
            <a:picLocks noChangeAspect="1"/>
          </p:cNvPicPr>
          <p:nvPr/>
        </p:nvPicPr>
        <p:blipFill>
          <a:blip r:embed="rId2"/>
          <a:stretch>
            <a:fillRect/>
          </a:stretch>
        </p:blipFill>
        <p:spPr>
          <a:xfrm>
            <a:off x="3111954" y="1525361"/>
            <a:ext cx="5772150" cy="4895850"/>
          </a:xfrm>
          <a:prstGeom prst="rect">
            <a:avLst/>
          </a:prstGeom>
        </p:spPr>
      </p:pic>
    </p:spTree>
    <p:extLst>
      <p:ext uri="{BB962C8B-B14F-4D97-AF65-F5344CB8AC3E}">
        <p14:creationId xmlns:p14="http://schemas.microsoft.com/office/powerpoint/2010/main" val="29181478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93228" y="2296885"/>
            <a:ext cx="5758543" cy="1926772"/>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5400" dirty="0" err="1">
                <a:solidFill>
                  <a:srgbClr val="FF0000"/>
                </a:solidFill>
                <a:latin typeface="Cambria" panose="02040503050406030204" pitchFamily="18" charset="0"/>
                <a:ea typeface="Cambria" panose="02040503050406030204" pitchFamily="18" charset="0"/>
              </a:rPr>
              <a:t>Bố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mẹ</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anh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chị</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ruột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7748D7-6ED4-2781-6829-AFD96E3D73E2}"/>
              </a:ext>
            </a:extLst>
          </p:cNvPr>
          <p:cNvPicPr>
            <a:picLocks noChangeAspect="1"/>
          </p:cNvPicPr>
          <p:nvPr/>
        </p:nvPicPr>
        <p:blipFill>
          <a:blip r:embed="rId2"/>
          <a:stretch>
            <a:fillRect/>
          </a:stretch>
        </p:blipFill>
        <p:spPr>
          <a:xfrm>
            <a:off x="913719" y="1451202"/>
            <a:ext cx="4333875" cy="3933825"/>
          </a:xfrm>
          <a:prstGeom prst="rect">
            <a:avLst/>
          </a:prstGeom>
        </p:spPr>
      </p:pic>
    </p:spTree>
    <p:extLst>
      <p:ext uri="{BB962C8B-B14F-4D97-AF65-F5344CB8AC3E}">
        <p14:creationId xmlns:p14="http://schemas.microsoft.com/office/powerpoint/2010/main" val="1676953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E608B2C-9832-5282-A1AC-B64FBED862D2}"/>
              </a:ext>
            </a:extLst>
          </p:cNvPr>
          <p:cNvPicPr>
            <a:picLocks noChangeAspect="1"/>
          </p:cNvPicPr>
          <p:nvPr/>
        </p:nvPicPr>
        <p:blipFill>
          <a:blip r:embed="rId2"/>
          <a:stretch>
            <a:fillRect/>
          </a:stretch>
        </p:blipFill>
        <p:spPr>
          <a:xfrm>
            <a:off x="1040946" y="1532844"/>
            <a:ext cx="4057650" cy="3857625"/>
          </a:xfrm>
          <a:prstGeom prst="rect">
            <a:avLst/>
          </a:prstGeom>
        </p:spPr>
      </p:pic>
      <p:sp>
        <p:nvSpPr>
          <p:cNvPr id="2" name="Rectangle: Rounded Corners 1">
            <a:extLst>
              <a:ext uri="{FF2B5EF4-FFF2-40B4-BE49-F238E27FC236}">
                <a16:creationId xmlns:a16="http://schemas.microsoft.com/office/drawing/2014/main" id="{A662C7E1-CCB6-3475-55B0-5BA7C1962B0C}"/>
              </a:ext>
            </a:extLst>
          </p:cNvPr>
          <p:cNvSpPr/>
          <p:nvPr/>
        </p:nvSpPr>
        <p:spPr>
          <a:xfrm>
            <a:off x="5693228" y="2231571"/>
            <a:ext cx="5758543" cy="2242458"/>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4400" dirty="0" err="1">
                <a:solidFill>
                  <a:srgbClr val="FF0000"/>
                </a:solidFill>
                <a:latin typeface="Cambria" panose="02040503050406030204" pitchFamily="18" charset="0"/>
                <a:ea typeface="Cambria" panose="02040503050406030204" pitchFamily="18" charset="0"/>
              </a:rPr>
              <a:t>Bố</a:t>
            </a:r>
            <a:r>
              <a:rPr lang="vi-VN" sz="4400" dirty="0">
                <a:solidFill>
                  <a:srgbClr val="FF0000"/>
                </a:solidFill>
                <a:latin typeface="Cambria" panose="02040503050406030204" pitchFamily="18" charset="0"/>
                <a:ea typeface="Cambria" panose="02040503050406030204" pitchFamily="18" charset="0"/>
              </a:rPr>
              <a:t>, mẹ, ông bà nội, ông bà ngoại, cơ quan bảo vệ trẻ em,...</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959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Ự BẢO VỆ MÌNH NHÉ!">
            <a:hlinkClick r:id="" action="ppaction://media"/>
            <a:extLst>
              <a:ext uri="{FF2B5EF4-FFF2-40B4-BE49-F238E27FC236}">
                <a16:creationId xmlns:a16="http://schemas.microsoft.com/office/drawing/2014/main" id="{83ED2E27-B181-6F4A-0DD4-E34549F0A1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16571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CC5C1BB2-6FDF-82D3-7D57-B5ECAC171CFC}"/>
              </a:ext>
            </a:extLst>
          </p:cNvPr>
          <p:cNvPicPr>
            <a:picLocks noChangeAspect="1"/>
          </p:cNvPicPr>
          <p:nvPr/>
        </p:nvPicPr>
        <p:blipFill>
          <a:blip r:embed="rId2"/>
          <a:stretch>
            <a:fillRect/>
          </a:stretch>
        </p:blipFill>
        <p:spPr>
          <a:xfrm>
            <a:off x="998085" y="1785258"/>
            <a:ext cx="4170428" cy="3393866"/>
          </a:xfrm>
          <a:prstGeom prst="rect">
            <a:avLst/>
          </a:prstGeom>
        </p:spPr>
      </p:pic>
      <p:sp>
        <p:nvSpPr>
          <p:cNvPr id="2" name="Rectangle: Rounded Corners 1">
            <a:extLst>
              <a:ext uri="{FF2B5EF4-FFF2-40B4-BE49-F238E27FC236}">
                <a16:creationId xmlns:a16="http://schemas.microsoft.com/office/drawing/2014/main" id="{7D7E447D-9E11-3687-450F-55656A2BE71E}"/>
              </a:ext>
            </a:extLst>
          </p:cNvPr>
          <p:cNvSpPr/>
          <p:nvPr/>
        </p:nvSpPr>
        <p:spPr>
          <a:xfrm>
            <a:off x="5660571" y="2721428"/>
            <a:ext cx="5758543" cy="1458686"/>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5400" dirty="0">
                <a:solidFill>
                  <a:srgbClr val="FF0000"/>
                </a:solidFill>
                <a:latin typeface="Cambria" panose="02040503050406030204" pitchFamily="18" charset="0"/>
                <a:ea typeface="Cambria" panose="02040503050406030204" pitchFamily="18" charset="0"/>
              </a:rPr>
              <a:t>Bố, mẹ, ông, bà….</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8850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7D7E447D-9E11-3687-450F-55656A2BE71E}"/>
              </a:ext>
            </a:extLst>
          </p:cNvPr>
          <p:cNvSpPr/>
          <p:nvPr/>
        </p:nvSpPr>
        <p:spPr>
          <a:xfrm>
            <a:off x="5660571" y="2721428"/>
            <a:ext cx="5758543" cy="1458686"/>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Bố, mẹ, ông, bà….</a:t>
            </a:r>
          </a:p>
        </p:txBody>
      </p:sp>
      <p:pic>
        <p:nvPicPr>
          <p:cNvPr id="6" name="Picture 5">
            <a:extLst>
              <a:ext uri="{FF2B5EF4-FFF2-40B4-BE49-F238E27FC236}">
                <a16:creationId xmlns:a16="http://schemas.microsoft.com/office/drawing/2014/main" id="{7CDFB323-B2F0-DEA5-D8A2-1E75893A4C3B}"/>
              </a:ext>
            </a:extLst>
          </p:cNvPr>
          <p:cNvPicPr>
            <a:picLocks noChangeAspect="1"/>
          </p:cNvPicPr>
          <p:nvPr/>
        </p:nvPicPr>
        <p:blipFill>
          <a:blip r:embed="rId2"/>
          <a:stretch>
            <a:fillRect/>
          </a:stretch>
        </p:blipFill>
        <p:spPr>
          <a:xfrm>
            <a:off x="706891" y="1756681"/>
            <a:ext cx="4333316" cy="3533775"/>
          </a:xfrm>
          <a:prstGeom prst="rect">
            <a:avLst/>
          </a:prstGeom>
        </p:spPr>
      </p:pic>
    </p:spTree>
    <p:extLst>
      <p:ext uri="{BB962C8B-B14F-4D97-AF65-F5344CB8AC3E}">
        <p14:creationId xmlns:p14="http://schemas.microsoft.com/office/powerpoint/2010/main" val="83805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E608B2C-9832-5282-A1AC-B64FBED862D2}"/>
              </a:ext>
            </a:extLst>
          </p:cNvPr>
          <p:cNvPicPr>
            <a:picLocks noChangeAspect="1"/>
          </p:cNvPicPr>
          <p:nvPr/>
        </p:nvPicPr>
        <p:blipFill>
          <a:blip r:embed="rId2"/>
          <a:stretch>
            <a:fillRect/>
          </a:stretch>
        </p:blipFill>
        <p:spPr>
          <a:xfrm>
            <a:off x="1040946" y="1532844"/>
            <a:ext cx="4057650" cy="3857625"/>
          </a:xfrm>
          <a:prstGeom prst="rect">
            <a:avLst/>
          </a:prstGeom>
        </p:spPr>
      </p:pic>
      <p:sp>
        <p:nvSpPr>
          <p:cNvPr id="5" name="Rectangle: Rounded Corners 4">
            <a:extLst>
              <a:ext uri="{FF2B5EF4-FFF2-40B4-BE49-F238E27FC236}">
                <a16:creationId xmlns:a16="http://schemas.microsoft.com/office/drawing/2014/main" id="{FFDC74BF-20F5-0156-1411-42761C676BFA}"/>
              </a:ext>
            </a:extLst>
          </p:cNvPr>
          <p:cNvSpPr/>
          <p:nvPr/>
        </p:nvSpPr>
        <p:spPr>
          <a:xfrm>
            <a:off x="3102429" y="162712"/>
            <a:ext cx="5617029" cy="991173"/>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Quan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sát</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huống</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10</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316FBC8-F0E5-BAFF-3D30-AC0341030838}"/>
              </a:ext>
            </a:extLst>
          </p:cNvPr>
          <p:cNvSpPr/>
          <p:nvPr/>
        </p:nvSpPr>
        <p:spPr>
          <a:xfrm>
            <a:off x="5834741" y="1676400"/>
            <a:ext cx="5715001" cy="4190999"/>
          </a:xfrm>
          <a:prstGeom prst="wedgeRoundRectCallout">
            <a:avLst>
              <a:gd name="adj1" fmla="val -60793"/>
              <a:gd name="adj2" fmla="val -213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Nếu em là bạn gái trong tình huống trên :</a:t>
            </a:r>
          </a:p>
          <a:p>
            <a:pPr algn="just"/>
            <a:r>
              <a:rPr lang="vi-VN" sz="2800" dirty="0">
                <a:latin typeface="Cambria" panose="02040503050406030204" pitchFamily="18" charset="0"/>
                <a:ea typeface="Cambria" panose="02040503050406030204" pitchFamily="18" charset="0"/>
              </a:rPr>
              <a:t>+ Khi em chia sẻ với mẹ về cảm nhận thấy không an toàn, thậm chí có thể bị xâm hại nhưng mẹ bỏ qua vì cho rằng em đang tưởng tượng. Em sẽ ứng xử như thế nào? hoặc em sẽ tiếp tục chia sẻ với ai?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Vì sao?</a:t>
            </a:r>
          </a:p>
        </p:txBody>
      </p:sp>
    </p:spTree>
    <p:extLst>
      <p:ext uri="{BB962C8B-B14F-4D97-AF65-F5344CB8AC3E}">
        <p14:creationId xmlns:p14="http://schemas.microsoft.com/office/powerpoint/2010/main" val="147456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marL="0" marR="0" lvl="0" indent="0" algn="ctr" defTabSz="609630" rtl="0" eaLnBrk="1" fontAlgn="auto" latinLnBrk="0" hangingPunct="1">
                <a:lnSpc>
                  <a:spcPts val="179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94863" y="609601"/>
            <a:ext cx="7665766"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0" marR="0" lvl="0" indent="0" algn="just" defTabSz="914400" rtl="0" eaLnBrk="1" fontAlgn="auto" latinLnBrk="0" hangingPunct="1">
                <a:spcBef>
                  <a:spcPts val="0"/>
                </a:spcBef>
                <a:spcAft>
                  <a:spcPts val="80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 tìm kiếm sự giúp đỡ, em có thể chia sẻ với người thứ nhất nếu họ vì lý do nào đó chưa giúp em giải quyết vấn đề của mình. Em cần chia sẻ với người tin cậy thứ 2, người tin cậy thứ 3 cho đến khi vấn đề của em được giải quyết. Em cảm thấy hoàn toàn an toàn bởi vì xung quanh em có nhiều người luôn sẳn sàng giúp đỡ bảo vệ sự an toàn của 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Graphic 1">
            <a:extLst>
              <a:ext uri="{FF2B5EF4-FFF2-40B4-BE49-F238E27FC236}">
                <a16:creationId xmlns:a16="http://schemas.microsoft.com/office/drawing/2014/main" id="{9C161116-A895-73E4-C60E-E92810248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131" y="15231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68800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97166" y="137820"/>
            <a:ext cx="7457720" cy="3416320"/>
          </a:xfrm>
          <a:prstGeom prst="rect">
            <a:avLst/>
          </a:prstGeom>
          <a:noFill/>
        </p:spPr>
        <p:txBody>
          <a:bodyPr wrap="square">
            <a:spAutoFit/>
          </a:bodyPr>
          <a:lstStyle/>
          <a:p>
            <a:pPr lvl="0" algn="ctr" defTabSz="911744">
              <a:defRPr/>
            </a:pPr>
            <a:r>
              <a:rPr lang="vi-VN" sz="5400" b="1" dirty="0">
                <a:solidFill>
                  <a:srgbClr val="FFFF00"/>
                </a:solidFill>
                <a:latin typeface="Calibri" panose="020F0502020204030204" pitchFamily="34" charset="0"/>
                <a:ea typeface="Calibri" panose="020F0502020204030204" pitchFamily="34" charset="0"/>
                <a:cs typeface="Calibri" panose="020F0502020204030204" pitchFamily="34" charset="0"/>
              </a:rPr>
              <a:t>Lập danh sách những người đáng tin cậy đối với em theo gợi ý: tên, mối quan hệ với em.</a:t>
            </a:r>
            <a:endParaRPr kumimoji="0" lang="vi-VN" sz="5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382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marL="0" marR="0" lvl="0" indent="0" algn="ctr" defTabSz="609630" rtl="0" eaLnBrk="1" fontAlgn="auto" latinLnBrk="0" hangingPunct="1">
                <a:lnSpc>
                  <a:spcPts val="179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8" name="Table 7">
            <a:extLst>
              <a:ext uri="{FF2B5EF4-FFF2-40B4-BE49-F238E27FC236}">
                <a16:creationId xmlns:a16="http://schemas.microsoft.com/office/drawing/2014/main" id="{5A474768-4DD3-670F-DE4E-2534C85641D8}"/>
              </a:ext>
            </a:extLst>
          </p:cNvPr>
          <p:cNvGraphicFramePr>
            <a:graphicFrameLocks noGrp="1"/>
          </p:cNvGraphicFramePr>
          <p:nvPr>
            <p:extLst>
              <p:ext uri="{D42A27DB-BD31-4B8C-83A1-F6EECF244321}">
                <p14:modId xmlns:p14="http://schemas.microsoft.com/office/powerpoint/2010/main" val="3564670739"/>
              </p:ext>
            </p:extLst>
          </p:nvPr>
        </p:nvGraphicFramePr>
        <p:xfrm>
          <a:off x="1186543" y="719666"/>
          <a:ext cx="9699170" cy="5147735"/>
        </p:xfrm>
        <a:graphic>
          <a:graphicData uri="http://schemas.openxmlformats.org/drawingml/2006/table">
            <a:tbl>
              <a:tblPr firstRow="1" bandRow="1">
                <a:tableStyleId>{5C22544A-7EE6-4342-B048-85BDC9FD1C3A}</a:tableStyleId>
              </a:tblPr>
              <a:tblGrid>
                <a:gridCol w="4849585">
                  <a:extLst>
                    <a:ext uri="{9D8B030D-6E8A-4147-A177-3AD203B41FA5}">
                      <a16:colId xmlns:a16="http://schemas.microsoft.com/office/drawing/2014/main" val="1449122365"/>
                    </a:ext>
                  </a:extLst>
                </a:gridCol>
                <a:gridCol w="4849585">
                  <a:extLst>
                    <a:ext uri="{9D8B030D-6E8A-4147-A177-3AD203B41FA5}">
                      <a16:colId xmlns:a16="http://schemas.microsoft.com/office/drawing/2014/main" val="2657042593"/>
                    </a:ext>
                  </a:extLst>
                </a:gridCol>
              </a:tblGrid>
              <a:tr h="1029547">
                <a:tc gridSpan="2">
                  <a:txBody>
                    <a:bodyPr/>
                    <a:lstStyle/>
                    <a:p>
                      <a:pPr algn="ctr"/>
                      <a:r>
                        <a:rPr lang="en-US" sz="4400" dirty="0">
                          <a:solidFill>
                            <a:srgbClr val="002060"/>
                          </a:solidFill>
                          <a:latin typeface="Cambria" panose="02040503050406030204" pitchFamily="18" charset="0"/>
                          <a:ea typeface="Cambria" panose="02040503050406030204" pitchFamily="18" charset="0"/>
                        </a:rPr>
                        <a:t>Danh </a:t>
                      </a:r>
                      <a:r>
                        <a:rPr lang="en-US" sz="4400" dirty="0" err="1">
                          <a:solidFill>
                            <a:srgbClr val="002060"/>
                          </a:solidFill>
                          <a:latin typeface="Cambria" panose="02040503050406030204" pitchFamily="18" charset="0"/>
                          <a:ea typeface="Cambria" panose="02040503050406030204" pitchFamily="18" charset="0"/>
                        </a:rPr>
                        <a:t>sách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đáng</a:t>
                      </a:r>
                      <a:r>
                        <a:rPr lang="en-US" sz="4400" dirty="0">
                          <a:solidFill>
                            <a:srgbClr val="002060"/>
                          </a:solidFill>
                          <a:latin typeface="Cambria" panose="02040503050406030204" pitchFamily="18" charset="0"/>
                          <a:ea typeface="Cambria" panose="02040503050406030204" pitchFamily="18" charset="0"/>
                        </a:rPr>
                        <a:t> tin </a:t>
                      </a:r>
                      <a:r>
                        <a:rPr lang="en-US" sz="4400" dirty="0" err="1">
                          <a:solidFill>
                            <a:srgbClr val="002060"/>
                          </a:solidFill>
                          <a:latin typeface="Cambria" panose="02040503050406030204" pitchFamily="18" charset="0"/>
                          <a:ea typeface="Cambria" panose="02040503050406030204" pitchFamily="18" charset="0"/>
                        </a:rPr>
                        <a:t>cậy</a:t>
                      </a:r>
                      <a:endParaRPr lang="en-US" sz="4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750381626"/>
                  </a:ext>
                </a:extLst>
              </a:tr>
              <a:tr h="1029547">
                <a:tc>
                  <a:txBody>
                    <a:bodyPr/>
                    <a:lstStyle/>
                    <a:p>
                      <a:pPr algn="ctr"/>
                      <a:r>
                        <a:rPr lang="en-US" sz="3600" dirty="0" err="1">
                          <a:latin typeface="Cambria" panose="02040503050406030204" pitchFamily="18" charset="0"/>
                          <a:ea typeface="Cambria" panose="02040503050406030204" pitchFamily="18" charset="0"/>
                        </a:rPr>
                        <a:t>Tên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hệ</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367384"/>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519756"/>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66957"/>
                  </a:ext>
                </a:extLst>
              </a:tr>
              <a:tr h="10295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7543521"/>
                  </a:ext>
                </a:extLst>
              </a:tr>
            </a:tbl>
          </a:graphicData>
        </a:graphic>
      </p:graphicFrame>
    </p:spTree>
    <p:extLst>
      <p:ext uri="{BB962C8B-B14F-4D97-AF65-F5344CB8AC3E}">
        <p14:creationId xmlns:p14="http://schemas.microsoft.com/office/powerpoint/2010/main" val="140364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sp>
        <p:nvSpPr>
          <p:cNvPr id="14" name="TextBox 13">
            <a:extLst>
              <a:ext uri="{FF2B5EF4-FFF2-40B4-BE49-F238E27FC236}">
                <a16:creationId xmlns:a16="http://schemas.microsoft.com/office/drawing/2014/main" id="{DD9F1A86-A247-5531-F235-A0CBA3D34F76}"/>
              </a:ext>
            </a:extLst>
          </p:cNvPr>
          <p:cNvSpPr txBox="1"/>
          <p:nvPr/>
        </p:nvSpPr>
        <p:spPr>
          <a:xfrm>
            <a:off x="3245371" y="220403"/>
            <a:ext cx="6197600"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7" name="Picture 6">
            <a:extLst>
              <a:ext uri="{FF2B5EF4-FFF2-40B4-BE49-F238E27FC236}">
                <a16:creationId xmlns:a16="http://schemas.microsoft.com/office/drawing/2014/main" id="{DA6A6978-C999-F3B3-900A-4384CC65B377}"/>
              </a:ext>
            </a:extLst>
          </p:cNvPr>
          <p:cNvPicPr>
            <a:picLocks noChangeAspect="1"/>
          </p:cNvPicPr>
          <p:nvPr/>
        </p:nvPicPr>
        <p:blipFill>
          <a:blip r:embed="rId11"/>
          <a:stretch>
            <a:fillRect/>
          </a:stretch>
        </p:blipFill>
        <p:spPr>
          <a:xfrm>
            <a:off x="5176277" y="4318974"/>
            <a:ext cx="2231329"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Bí mật an toàn, bí mật tiềm ẩn nguy cơ không an toàn. </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id="{E5A5895A-C6A4-6C78-054E-5AC846BB2BF6}"/>
              </a:ext>
            </a:extLst>
          </p:cNvPr>
          <p:cNvPicPr>
            <a:picLocks noChangeAspect="1"/>
          </p:cNvPicPr>
          <p:nvPr/>
        </p:nvPicPr>
        <p:blipFill>
          <a:blip r:embed="rId6"/>
          <a:stretch>
            <a:fillRect/>
          </a:stretch>
        </p:blipFill>
        <p:spPr>
          <a:xfrm>
            <a:off x="-704007" y="2458083"/>
            <a:ext cx="4851080" cy="4851080"/>
          </a:xfrm>
          <a:prstGeom prst="rect">
            <a:avLst/>
          </a:prstGeom>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7"/>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25562" y="3217572"/>
              <a:ext cx="5937751" cy="2131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Mỗi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người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đều</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riêng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cảm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thấy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vui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thoải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nhưng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cũng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bí</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mật</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cảm</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thấy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lo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sở</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hãi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khó</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chịu</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hãy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chia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sẻ</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người</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tin </a:t>
              </a:r>
              <a:r>
                <a:rPr kumimoji="0" lang="en-US" sz="3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cậy</a:t>
              </a:r>
              <a:r>
                <a:rPr kumimoji="0" lang="en-US"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A7D9106C-FC53-6CF0-F094-380F919114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905" y="838199"/>
            <a:ext cx="989181" cy="989181"/>
          </a:xfrm>
          <a:prstGeom prst="rect">
            <a:avLst/>
          </a:prstGeom>
        </p:spPr>
      </p:pic>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1143572"/>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Hãy</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sắp</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xếp</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các</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huống</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9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đến</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12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vào</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hai</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cột</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theo</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gợi</a:t>
            </a:r>
            <a:r>
              <a:rPr lang="en-US" sz="36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 ý:</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1">
            <a:extLst>
              <a:ext uri="{FF2B5EF4-FFF2-40B4-BE49-F238E27FC236}">
                <a16:creationId xmlns:a16="http://schemas.microsoft.com/office/drawing/2014/main" id="{B4C50FDC-E5C0-6A41-8E2F-08D76074DEDC}"/>
              </a:ext>
            </a:extLst>
          </p:cNvPr>
          <p:cNvGraphicFramePr>
            <a:graphicFrameLocks noGrp="1"/>
          </p:cNvGraphicFramePr>
          <p:nvPr>
            <p:extLst>
              <p:ext uri="{D42A27DB-BD31-4B8C-83A1-F6EECF244321}">
                <p14:modId xmlns:p14="http://schemas.microsoft.com/office/powerpoint/2010/main" val="844735215"/>
              </p:ext>
            </p:extLst>
          </p:nvPr>
        </p:nvGraphicFramePr>
        <p:xfrm>
          <a:off x="576943" y="2612571"/>
          <a:ext cx="5029200" cy="1941312"/>
        </p:xfrm>
        <a:graphic>
          <a:graphicData uri="http://schemas.openxmlformats.org/drawingml/2006/table">
            <a:tbl>
              <a:tblPr firstRow="1" firstCol="1" bandRow="1">
                <a:tableStyleId>{5C22544A-7EE6-4342-B048-85BDC9FD1C3A}</a:tableStyleId>
              </a:tblPr>
              <a:tblGrid>
                <a:gridCol w="2448441">
                  <a:extLst>
                    <a:ext uri="{9D8B030D-6E8A-4147-A177-3AD203B41FA5}">
                      <a16:colId xmlns:a16="http://schemas.microsoft.com/office/drawing/2014/main" val="227896490"/>
                    </a:ext>
                  </a:extLst>
                </a:gridCol>
                <a:gridCol w="2580759">
                  <a:extLst>
                    <a:ext uri="{9D8B030D-6E8A-4147-A177-3AD203B41FA5}">
                      <a16:colId xmlns:a16="http://schemas.microsoft.com/office/drawing/2014/main" val="1424550268"/>
                    </a:ext>
                  </a:extLst>
                </a:gridCol>
              </a:tblGrid>
              <a:tr h="873624">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Bí</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mật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giữ</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kín</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Bí</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mật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được</a:t>
                      </a:r>
                      <a:r>
                        <a:rPr lang="en-US" sz="2800" dirty="0">
                          <a:solidFill>
                            <a:srgbClr val="002060"/>
                          </a:solidFill>
                          <a:effectLst/>
                          <a:latin typeface="Cambria" panose="02040503050406030204" pitchFamily="18" charset="0"/>
                          <a:ea typeface="Cambria" panose="02040503050406030204" pitchFamily="18" charset="0"/>
                        </a:rPr>
                        <a:t> chia </a:t>
                      </a:r>
                      <a:r>
                        <a:rPr lang="en-US" sz="2800" dirty="0" err="1">
                          <a:solidFill>
                            <a:srgbClr val="002060"/>
                          </a:solidFill>
                          <a:effectLst/>
                          <a:latin typeface="Cambria" panose="02040503050406030204" pitchFamily="18" charset="0"/>
                          <a:ea typeface="Cambria" panose="02040503050406030204" pitchFamily="18" charset="0"/>
                        </a:rPr>
                        <a:t>sẻ</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56325108"/>
                  </a:ext>
                </a:extLst>
              </a:tr>
              <a:tr h="964364">
                <a:tc>
                  <a:txBody>
                    <a:bodyPr/>
                    <a:lstStyle/>
                    <a:p>
                      <a:pPr marL="0" marR="0" algn="ctr">
                        <a:lnSpc>
                          <a:spcPct val="12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4422538"/>
                  </a:ext>
                </a:extLst>
              </a:tr>
            </a:tbl>
          </a:graphicData>
        </a:graphic>
      </p:graphicFrame>
      <p:pic>
        <p:nvPicPr>
          <p:cNvPr id="7" name="Picture 6">
            <a:extLst>
              <a:ext uri="{FF2B5EF4-FFF2-40B4-BE49-F238E27FC236}">
                <a16:creationId xmlns:a16="http://schemas.microsoft.com/office/drawing/2014/main" id="{12D9F1EE-5AF7-0C4C-A25B-E1C0901DFA25}"/>
              </a:ext>
            </a:extLst>
          </p:cNvPr>
          <p:cNvPicPr>
            <a:picLocks noChangeAspect="1"/>
          </p:cNvPicPr>
          <p:nvPr/>
        </p:nvPicPr>
        <p:blipFill>
          <a:blip r:embed="rId2"/>
          <a:stretch>
            <a:fillRect/>
          </a:stretch>
        </p:blipFill>
        <p:spPr>
          <a:xfrm>
            <a:off x="5724525" y="1460047"/>
            <a:ext cx="5772150" cy="4895850"/>
          </a:xfrm>
          <a:prstGeom prst="rect">
            <a:avLst/>
          </a:prstGeom>
        </p:spPr>
      </p:pic>
      <p:sp>
        <p:nvSpPr>
          <p:cNvPr id="8" name="TextBox 7">
            <a:extLst>
              <a:ext uri="{FF2B5EF4-FFF2-40B4-BE49-F238E27FC236}">
                <a16:creationId xmlns:a16="http://schemas.microsoft.com/office/drawing/2014/main" id="{7E86659B-81D8-E0CB-0321-1210B562611D}"/>
              </a:ext>
            </a:extLst>
          </p:cNvPr>
          <p:cNvSpPr txBox="1"/>
          <p:nvPr/>
        </p:nvSpPr>
        <p:spPr>
          <a:xfrm>
            <a:off x="1023257" y="3733800"/>
            <a:ext cx="1861457"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9</a:t>
            </a:r>
          </a:p>
        </p:txBody>
      </p:sp>
      <p:sp>
        <p:nvSpPr>
          <p:cNvPr id="9" name="TextBox 8">
            <a:extLst>
              <a:ext uri="{FF2B5EF4-FFF2-40B4-BE49-F238E27FC236}">
                <a16:creationId xmlns:a16="http://schemas.microsoft.com/office/drawing/2014/main" id="{3F21F538-EFFA-98BD-9381-120C41878E89}"/>
              </a:ext>
            </a:extLst>
          </p:cNvPr>
          <p:cNvSpPr txBox="1"/>
          <p:nvPr/>
        </p:nvSpPr>
        <p:spPr>
          <a:xfrm>
            <a:off x="3145971" y="3799114"/>
            <a:ext cx="2558143" cy="523220"/>
          </a:xfrm>
          <a:prstGeom prst="rect">
            <a:avLst/>
          </a:prstGeom>
          <a:noFill/>
        </p:spPr>
        <p:txBody>
          <a:bodyPr wrap="square" rtlCol="0">
            <a:spAutoFit/>
          </a:bodyPr>
          <a:lstStyle/>
          <a:p>
            <a:r>
              <a:rPr lang="en-US" sz="2800">
                <a:solidFill>
                  <a:srgbClr val="FF0000"/>
                </a:solidFill>
                <a:latin typeface="Cambria" panose="02040503050406030204" pitchFamily="18" charset="0"/>
                <a:ea typeface="Cambria" panose="02040503050406030204" pitchFamily="18" charset="0"/>
              </a:rPr>
              <a:t>Hình 10,11,12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Bí mật về cảm xúc của mình của bạn như: việc ai hâm mộ ai đó hoặc ai đó hâm mộ mình hoặc biết bí mật tương tự của người khác. Những cảm xúc đó cần được trân trọng và có thể giữ kín.</a:t>
            </a:r>
          </a:p>
        </p:txBody>
      </p:sp>
      <p:pic>
        <p:nvPicPr>
          <p:cNvPr id="6" name="Picture 5">
            <a:extLst>
              <a:ext uri="{FF2B5EF4-FFF2-40B4-BE49-F238E27FC236}">
                <a16:creationId xmlns:a16="http://schemas.microsoft.com/office/drawing/2014/main" id="{817748D7-6ED4-2781-6829-AFD96E3D73E2}"/>
              </a:ext>
            </a:extLst>
          </p:cNvPr>
          <p:cNvPicPr>
            <a:picLocks noChangeAspect="1"/>
          </p:cNvPicPr>
          <p:nvPr/>
        </p:nvPicPr>
        <p:blipFill>
          <a:blip r:embed="rId2"/>
          <a:stretch>
            <a:fillRect/>
          </a:stretch>
        </p:blipFill>
        <p:spPr>
          <a:xfrm>
            <a:off x="913719" y="1451202"/>
            <a:ext cx="4333875" cy="3933825"/>
          </a:xfrm>
          <a:prstGeom prst="rect">
            <a:avLst/>
          </a:prstGeom>
        </p:spPr>
      </p:pic>
    </p:spTree>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06143" y="1045029"/>
            <a:ext cx="5965371" cy="4833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dirty="0">
                <a:solidFill>
                  <a:srgbClr val="002060"/>
                </a:solidFill>
                <a:latin typeface="Cambria" panose="02040503050406030204" pitchFamily="18" charset="0"/>
                <a:ea typeface="Cambria" panose="02040503050406030204" pitchFamily="18" charset="0"/>
              </a:rPr>
              <a:t>Bí mật về nguy cơ bị sàm sỡ, đụng chạm thân thể như người thanh niên có ý định lại gần khi không được sự cho phép, có ý định động chạm vào bạn nữ, tỏ ý coi thường sự phản đối của bạn nữ là tình huống không an toàn, có nguy cơ bị xâm hại thân thể. Tình huống này không được giữ kín cần phải được chia sẻ với người lớn tin cậy.</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E608B2C-9832-5282-A1AC-B64FBED862D2}"/>
              </a:ext>
            </a:extLst>
          </p:cNvPr>
          <p:cNvPicPr>
            <a:picLocks noChangeAspect="1"/>
          </p:cNvPicPr>
          <p:nvPr/>
        </p:nvPicPr>
        <p:blipFill>
          <a:blip r:embed="rId2"/>
          <a:stretch>
            <a:fillRect/>
          </a:stretch>
        </p:blipFill>
        <p:spPr>
          <a:xfrm>
            <a:off x="1040946" y="1532844"/>
            <a:ext cx="4057650" cy="3857625"/>
          </a:xfrm>
          <a:prstGeom prst="rect">
            <a:avLst/>
          </a:prstGeom>
        </p:spPr>
      </p:pic>
    </p:spTree>
    <p:extLst>
      <p:ext uri="{BB962C8B-B14F-4D97-AF65-F5344CB8AC3E}">
        <p14:creationId xmlns:p14="http://schemas.microsoft.com/office/powerpoint/2010/main" val="1614324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838</Words>
  <Application>Microsoft Office PowerPoint</Application>
  <PresentationFormat>Widescreen</PresentationFormat>
  <Paragraphs>62</Paragraphs>
  <Slides>27</Slides>
  <Notes>4</Notes>
  <HiddenSlides>0</HiddenSlides>
  <MMClips>1</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27</vt:i4>
      </vt:variant>
    </vt:vector>
  </HeadingPairs>
  <TitlesOfParts>
    <vt:vector size="43" baseType="lpstr">
      <vt:lpstr>等线</vt:lpstr>
      <vt:lpstr>字魂59号-创粗黑</vt:lpstr>
      <vt:lpstr>思源黑体 CN Regular</vt:lpstr>
      <vt:lpstr>Arial</vt:lpstr>
      <vt:lpstr>Calibri</vt:lpstr>
      <vt:lpstr>Cambria</vt:lpstr>
      <vt:lpstr>SVN-Newton</vt:lpstr>
      <vt:lpstr>Times New Roman</vt:lpstr>
      <vt:lpstr>1_Office Theme</vt:lpstr>
      <vt:lpstr>3_Office Theme</vt:lpstr>
      <vt:lpstr>第一PPT，www.1ppt.com</vt:lpstr>
      <vt:lpstr>2_Office 主题</vt:lpstr>
      <vt:lpstr>2_Office 主题​​</vt:lpstr>
      <vt:lpstr>5_Office Theme</vt:lpstr>
      <vt:lpstr>自定义设计方案</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74</cp:revision>
  <dcterms:created xsi:type="dcterms:W3CDTF">2023-11-08T01:02:15Z</dcterms:created>
  <dcterms:modified xsi:type="dcterms:W3CDTF">2025-01-14T07:19:30Z</dcterms:modified>
</cp:coreProperties>
</file>