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259" r:id="rId4"/>
    <p:sldId id="257" r:id="rId5"/>
    <p:sldId id="340" r:id="rId6"/>
    <p:sldId id="315" r:id="rId7"/>
    <p:sldId id="260" r:id="rId8"/>
    <p:sldId id="341" r:id="rId9"/>
    <p:sldId id="258" r:id="rId10"/>
    <p:sldId id="319" r:id="rId11"/>
    <p:sldId id="321" r:id="rId12"/>
    <p:sldId id="342" r:id="rId13"/>
    <p:sldId id="331" r:id="rId14"/>
    <p:sldId id="332" r:id="rId15"/>
    <p:sldId id="281" r:id="rId16"/>
    <p:sldId id="334" r:id="rId17"/>
    <p:sldId id="333" r:id="rId18"/>
    <p:sldId id="335" r:id="rId19"/>
    <p:sldId id="336" r:id="rId20"/>
    <p:sldId id="337" r:id="rId21"/>
    <p:sldId id="338" r:id="rId22"/>
    <p:sldId id="316" r:id="rId23"/>
    <p:sldId id="339"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165700-CAAC-4B61-815A-5A609FF422CE}"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FBD6B-3239-4164-90C3-84CB110A6482}" type="slidenum">
              <a:rPr lang="en-US" smtClean="0"/>
              <a:t>‹#›</a:t>
            </a:fld>
            <a:endParaRPr lang="en-US"/>
          </a:p>
        </p:txBody>
      </p:sp>
    </p:spTree>
    <p:extLst>
      <p:ext uri="{BB962C8B-B14F-4D97-AF65-F5344CB8AC3E}">
        <p14:creationId xmlns:p14="http://schemas.microsoft.com/office/powerpoint/2010/main" val="270938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03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FBD6B-3239-4164-90C3-84CB110A6482}" type="slidenum">
              <a:rPr lang="en-US" smtClean="0"/>
              <a:t>2</a:t>
            </a:fld>
            <a:endParaRPr lang="en-US"/>
          </a:p>
        </p:txBody>
      </p:sp>
    </p:spTree>
    <p:extLst>
      <p:ext uri="{BB962C8B-B14F-4D97-AF65-F5344CB8AC3E}">
        <p14:creationId xmlns:p14="http://schemas.microsoft.com/office/powerpoint/2010/main" val="223004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p>
          <a:p>
            <a:r>
              <a:rPr lang="en-US" dirty="0"/>
              <a:t>SAU KHI HOÀN THÀNH, GV CLICK CHUỘT VÀO MŨI TÊN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19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5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744D2B-6B9F-48FC-8109-7F0E4D2FDE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458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4A74-CC66-45C8-8C95-029C2B0AB4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0EC826-4812-4B16-95D4-77449EF7B7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2438F-5FFA-4132-BA70-0140090FDEE5}"/>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5" name="Footer Placeholder 4">
            <a:extLst>
              <a:ext uri="{FF2B5EF4-FFF2-40B4-BE49-F238E27FC236}">
                <a16:creationId xmlns:a16="http://schemas.microsoft.com/office/drawing/2014/main" id="{76D3ADE2-9B9E-41A5-BACD-294D876ED5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FF0FA-8644-4766-9200-A5A17BC23223}"/>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245169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7FD1-B1D4-49AA-ACCD-E91BC17A76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B0DBCD-20E2-4385-B0C9-F2201742EB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937A4-C274-4BF3-AFFC-4157CAF67B47}"/>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5" name="Footer Placeholder 4">
            <a:extLst>
              <a:ext uri="{FF2B5EF4-FFF2-40B4-BE49-F238E27FC236}">
                <a16:creationId xmlns:a16="http://schemas.microsoft.com/office/drawing/2014/main" id="{12D021BF-C383-42A6-81AF-4659A3A088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1F281A-8319-4641-9208-F4ADFAD9B8FC}"/>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54147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89C7D5-F64C-4137-9011-DF7B58CC54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4B1A0C-B67C-44EA-913F-2E62E8B4A5F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D0DCA-84DA-4CF7-82D4-9258F0008DDD}"/>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5" name="Footer Placeholder 4">
            <a:extLst>
              <a:ext uri="{FF2B5EF4-FFF2-40B4-BE49-F238E27FC236}">
                <a16:creationId xmlns:a16="http://schemas.microsoft.com/office/drawing/2014/main" id="{45FA20B6-AAC3-4F3D-98F0-51B99C3CE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3505AE-ECF2-431A-ABDF-667526CE1F24}"/>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37330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836014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71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4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9" y="-76152"/>
            <a:ext cx="1507435" cy="1507435"/>
          </a:xfrm>
          <a:prstGeom prst="rect">
            <a:avLst/>
          </a:prstGeom>
        </p:spPr>
      </p:pic>
    </p:spTree>
    <p:extLst>
      <p:ext uri="{BB962C8B-B14F-4D97-AF65-F5344CB8AC3E}">
        <p14:creationId xmlns:p14="http://schemas.microsoft.com/office/powerpoint/2010/main" val="850536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268136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27800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6" y="302746"/>
            <a:ext cx="1423425" cy="719544"/>
          </a:xfrm>
          <a:prstGeom prst="rect">
            <a:avLst/>
          </a:prstGeom>
        </p:spPr>
      </p:pic>
    </p:spTree>
    <p:extLst>
      <p:ext uri="{BB962C8B-B14F-4D97-AF65-F5344CB8AC3E}">
        <p14:creationId xmlns:p14="http://schemas.microsoft.com/office/powerpoint/2010/main" val="356336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59622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3295-FECD-46A0-ADB3-BABA89A964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A8A001C-0DE8-4FF8-BB87-225BA10F0CC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68C82-89B4-4D8A-A024-DD35B9937722}"/>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5" name="Footer Placeholder 4">
            <a:extLst>
              <a:ext uri="{FF2B5EF4-FFF2-40B4-BE49-F238E27FC236}">
                <a16:creationId xmlns:a16="http://schemas.microsoft.com/office/drawing/2014/main" id="{98BB2FE6-7089-4B2A-BC2F-49328B7E24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43A957-0596-40FF-BB73-2157F1ADEC6C}"/>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194603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187177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65473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1"/>
            <a:ext cx="2743200" cy="365125"/>
          </a:xfrm>
          <a:prstGeom prst="rect">
            <a:avLst/>
          </a:prstGeom>
        </p:spPr>
        <p:txBody>
          <a:bodyPr/>
          <a:lstStyle/>
          <a:p>
            <a:fld id="{4F586887-ACC7-478C-B2C3-CF2D8BFAD57F}" type="datetimeFigureOut">
              <a:rPr lang="zh-CN" altLang="en-US" smtClean="0"/>
              <a:t>2024/10/17</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1"/>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011872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249791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457392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34431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959325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27338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41604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39172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13BC-491C-4F61-BDEA-9815D7E36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33AA25-A1B2-4224-8A87-D047D65B0B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E7DA0A-8AB5-45AD-AEDC-A788015DCAB2}"/>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5" name="Footer Placeholder 4">
            <a:extLst>
              <a:ext uri="{FF2B5EF4-FFF2-40B4-BE49-F238E27FC236}">
                <a16:creationId xmlns:a16="http://schemas.microsoft.com/office/drawing/2014/main" id="{2F99C112-614D-47BD-90B7-C9121E0C90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D56E7-BAC7-4E37-A4D5-A9AF1C8F0AE6}"/>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4292677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351869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90605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2162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10/17/2024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43541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67751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7B443-8395-4FA5-B744-8FD4F8217E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9D07AB-1C97-474A-87FD-E8804C7F3A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9A8355-1508-4ECE-8F66-D7AE0BF8CA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610B31-8D6F-4CC4-B906-3B0EA75277BD}"/>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6" name="Footer Placeholder 5">
            <a:extLst>
              <a:ext uri="{FF2B5EF4-FFF2-40B4-BE49-F238E27FC236}">
                <a16:creationId xmlns:a16="http://schemas.microsoft.com/office/drawing/2014/main" id="{957F8821-8893-4E25-8983-36E63F3B68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4AA366-11DA-4451-93A5-887D6A301EFA}"/>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7651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95AF-6F92-436C-89D7-5B8711BD7F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F8B6B5F-4BBF-4120-A2A8-9B974F688D2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B87F1B-4276-4995-AD64-35A6842BF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6749D9-F6BB-4776-9060-F79C0EBFB0D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538FC5-74FB-4C02-B6EB-29D8491D468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5C1BE5-EC39-4380-8B2E-A832CD7AE826}"/>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8" name="Footer Placeholder 7">
            <a:extLst>
              <a:ext uri="{FF2B5EF4-FFF2-40B4-BE49-F238E27FC236}">
                <a16:creationId xmlns:a16="http://schemas.microsoft.com/office/drawing/2014/main" id="{2596ED82-2185-40B5-93D4-1A277D42C9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AD1F86E-A2CB-4F71-966F-54E05458CDF9}"/>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80777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14C4-D711-400C-BEDE-32EA5C642B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219E128-803C-4A94-90C9-484A94CA1A45}"/>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4" name="Footer Placeholder 3">
            <a:extLst>
              <a:ext uri="{FF2B5EF4-FFF2-40B4-BE49-F238E27FC236}">
                <a16:creationId xmlns:a16="http://schemas.microsoft.com/office/drawing/2014/main" id="{29FADD8D-9545-4B3B-8EAB-08DD824505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34172F5-B6E5-4A94-A87A-999966E7D06F}"/>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139486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7B1F3-D76B-4B27-945F-11D03F0C334C}"/>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3" name="Footer Placeholder 2">
            <a:extLst>
              <a:ext uri="{FF2B5EF4-FFF2-40B4-BE49-F238E27FC236}">
                <a16:creationId xmlns:a16="http://schemas.microsoft.com/office/drawing/2014/main" id="{4D1419EF-F3B3-4F5D-A30E-E68A289E12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035C0DB-0730-4094-A6CE-5357576CAD4C}"/>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251108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37BE-B65D-489B-B96C-4ACA3FAC49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5DCD19-8A14-46D2-8572-DB9B5FC0826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62719-F403-4658-9BF6-FDF499F729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0E8E03-743B-4F2F-BC78-B111D09DE767}"/>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6" name="Footer Placeholder 5">
            <a:extLst>
              <a:ext uri="{FF2B5EF4-FFF2-40B4-BE49-F238E27FC236}">
                <a16:creationId xmlns:a16="http://schemas.microsoft.com/office/drawing/2014/main" id="{CAA2990A-1C81-40E4-A45A-95190F75D0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9A751F-CD6D-4471-9293-45CA7C551B76}"/>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94253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0ADBC-0987-411B-A1D6-13850271A4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9FF4C3-00DF-42AB-B1D8-CB03EE1351B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835F59-A7CD-41E7-BA28-E7D9238E5E7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33941-3691-4BA1-9C62-43B94C228219}"/>
              </a:ext>
            </a:extLst>
          </p:cNvPr>
          <p:cNvSpPr>
            <a:spLocks noGrp="1"/>
          </p:cNvSpPr>
          <p:nvPr>
            <p:ph type="dt" sz="half" idx="10"/>
          </p:nvPr>
        </p:nvSpPr>
        <p:spPr>
          <a:xfrm>
            <a:off x="838200" y="6356350"/>
            <a:ext cx="2743200" cy="365125"/>
          </a:xfrm>
          <a:prstGeom prst="rect">
            <a:avLst/>
          </a:prstGeom>
        </p:spPr>
        <p:txBody>
          <a:bodyPr/>
          <a:lstStyle/>
          <a:p>
            <a:fld id="{C04AD8A0-B648-43B8-91C5-2186E57EBB46}" type="datetimeFigureOut">
              <a:rPr lang="en-US" smtClean="0"/>
              <a:t>10/17/2024</a:t>
            </a:fld>
            <a:endParaRPr lang="en-US"/>
          </a:p>
        </p:txBody>
      </p:sp>
      <p:sp>
        <p:nvSpPr>
          <p:cNvPr id="6" name="Footer Placeholder 5">
            <a:extLst>
              <a:ext uri="{FF2B5EF4-FFF2-40B4-BE49-F238E27FC236}">
                <a16:creationId xmlns:a16="http://schemas.microsoft.com/office/drawing/2014/main" id="{1F02D311-4400-4736-AF20-EE2A1E708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DEFFB-E939-43C7-AD0E-DCBFCBF941E3}"/>
              </a:ext>
            </a:extLst>
          </p:cNvPr>
          <p:cNvSpPr>
            <a:spLocks noGrp="1"/>
          </p:cNvSpPr>
          <p:nvPr>
            <p:ph type="sldNum" sz="quarter" idx="12"/>
          </p:nvPr>
        </p:nvSpPr>
        <p:spPr>
          <a:xfrm>
            <a:off x="8610600" y="6356350"/>
            <a:ext cx="2743200" cy="365125"/>
          </a:xfrm>
          <a:prstGeom prst="rect">
            <a:avLst/>
          </a:prstGeom>
        </p:spPr>
        <p:txBody>
          <a:bodyPr/>
          <a:lstStyle/>
          <a:p>
            <a:fld id="{73C7442F-49A3-4370-A495-B4F399A5AC40}" type="slidenum">
              <a:rPr lang="en-US" smtClean="0"/>
              <a:t>‹#›</a:t>
            </a:fld>
            <a:endParaRPr lang="en-US"/>
          </a:p>
        </p:txBody>
      </p:sp>
    </p:spTree>
    <p:extLst>
      <p:ext uri="{BB962C8B-B14F-4D97-AF65-F5344CB8AC3E}">
        <p14:creationId xmlns:p14="http://schemas.microsoft.com/office/powerpoint/2010/main" val="364864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7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4845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8508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slide" Target="slide6.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 Target="slide5.xml"/><Relationship Id="rId15" Type="http://schemas.openxmlformats.org/officeDocument/2006/relationships/image" Target="../media/image26.png"/><Relationship Id="rId10" Type="http://schemas.openxmlformats.org/officeDocument/2006/relationships/image" Target="../media/image22.sv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slide" Target="slide3.xml"/><Relationship Id="rId5" Type="http://schemas.openxmlformats.org/officeDocument/2006/relationships/image" Target="../media/image28.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slide" Target="slide3.xml"/><Relationship Id="rId5" Type="http://schemas.openxmlformats.org/officeDocument/2006/relationships/image" Target="../media/image28.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slide" Target="slide3.xml"/><Relationship Id="rId5" Type="http://schemas.openxmlformats.org/officeDocument/2006/relationships/image" Target="../media/image28.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05" y="0"/>
            <a:ext cx="12552217" cy="7645344"/>
          </a:xfrm>
          <a:prstGeom prst="rect">
            <a:avLst/>
          </a:prstGeom>
        </p:spPr>
      </p:pic>
      <p:pic>
        <p:nvPicPr>
          <p:cNvPr id="2" name="Picture 1">
            <a:extLst>
              <a:ext uri="{FF2B5EF4-FFF2-40B4-BE49-F238E27FC236}">
                <a16:creationId xmlns:a16="http://schemas.microsoft.com/office/drawing/2014/main" id="{74E4E056-7031-4D60-8068-6C70255E7E28}"/>
              </a:ext>
            </a:extLst>
          </p:cNvPr>
          <p:cNvPicPr>
            <a:picLocks noChangeAspect="1"/>
          </p:cNvPicPr>
          <p:nvPr/>
        </p:nvPicPr>
        <p:blipFill>
          <a:blip r:embed="rId4"/>
          <a:stretch>
            <a:fillRect/>
          </a:stretch>
        </p:blipFill>
        <p:spPr>
          <a:xfrm>
            <a:off x="2032483" y="1761172"/>
            <a:ext cx="7773074" cy="1841152"/>
          </a:xfrm>
          <a:prstGeom prst="rect">
            <a:avLst/>
          </a:prstGeom>
        </p:spPr>
      </p:pic>
    </p:spTree>
    <p:extLst>
      <p:ext uri="{BB962C8B-B14F-4D97-AF65-F5344CB8AC3E}">
        <p14:creationId xmlns:p14="http://schemas.microsoft.com/office/powerpoint/2010/main" val="40228294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hi tiết tin tức - Sở Tài nguyên và Môi trường">
            <a:extLst>
              <a:ext uri="{FF2B5EF4-FFF2-40B4-BE49-F238E27FC236}">
                <a16:creationId xmlns:a16="http://schemas.microsoft.com/office/drawing/2014/main" id="{3F91E7DC-D247-C1D4-6A3E-519DDC15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64" y="233361"/>
            <a:ext cx="11034444" cy="630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255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56180FD1-53B4-43EE-4246-6C9B754E9CC0}"/>
              </a:ext>
            </a:extLst>
          </p:cNvPr>
          <p:cNvSpPr txBox="1"/>
          <p:nvPr/>
        </p:nvSpPr>
        <p:spPr>
          <a:xfrm>
            <a:off x="4620853" y="0"/>
            <a:ext cx="3246784" cy="961192"/>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1. CHUẨN BỊ</a:t>
            </a:r>
            <a:endParaRPr kumimoji="0" lang="zh-CN" altLang="en-US"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sp>
        <p:nvSpPr>
          <p:cNvPr id="4" name="TextBox 3">
            <a:extLst>
              <a:ext uri="{FF2B5EF4-FFF2-40B4-BE49-F238E27FC236}">
                <a16:creationId xmlns:a16="http://schemas.microsoft.com/office/drawing/2014/main" id="{946F7F2A-55CA-F4D3-03DE-9C98663B6A17}"/>
              </a:ext>
            </a:extLst>
          </p:cNvPr>
          <p:cNvSpPr txBox="1"/>
          <p:nvPr/>
        </p:nvSpPr>
        <p:spPr>
          <a:xfrm>
            <a:off x="800101" y="1295400"/>
            <a:ext cx="10458450" cy="1200329"/>
          </a:xfrm>
          <a:prstGeom prst="rect">
            <a:avLst/>
          </a:prstGeom>
          <a:noFill/>
        </p:spPr>
        <p:txBody>
          <a:bodyPr wrap="square" rtlCol="0">
            <a:spAutoFit/>
          </a:bodyPr>
          <a:lstStyle/>
          <a:p>
            <a:pPr marL="342900" lvl="0" indent="-342900" algn="just">
              <a:buFont typeface="Symbol" panose="05050102010706020507" pitchFamily="18" charset="2"/>
              <a:buChar char=""/>
            </a:pPr>
            <a:r>
              <a:rPr lang="vi-VN"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Lựa chọn cách quan sát (trực tiếp hoặc qua tranh ảnh, video,…)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Các phương pháp thu thập dữ liệu khách hàng thông dụng">
            <a:extLst>
              <a:ext uri="{FF2B5EF4-FFF2-40B4-BE49-F238E27FC236}">
                <a16:creationId xmlns:a16="http://schemas.microsoft.com/office/drawing/2014/main" id="{7540FE62-95B5-04BD-D72B-34FB3BE96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924174"/>
            <a:ext cx="4533900" cy="2638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Bức Tranh Phong Cảnh Đẹp - Khodohoa.net">
            <a:extLst>
              <a:ext uri="{FF2B5EF4-FFF2-40B4-BE49-F238E27FC236}">
                <a16:creationId xmlns:a16="http://schemas.microsoft.com/office/drawing/2014/main" id="{B970F637-0975-D14E-5C90-A86B374213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177" y="2809875"/>
            <a:ext cx="4496073" cy="271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898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56180FD1-53B4-43EE-4246-6C9B754E9CC0}"/>
              </a:ext>
            </a:extLst>
          </p:cNvPr>
          <p:cNvSpPr txBox="1"/>
          <p:nvPr/>
        </p:nvSpPr>
        <p:spPr>
          <a:xfrm>
            <a:off x="4620853" y="0"/>
            <a:ext cx="3246784" cy="961192"/>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1. CHUẨN BỊ</a:t>
            </a:r>
            <a:endParaRPr kumimoji="0" lang="zh-CN" altLang="en-US"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sp>
        <p:nvSpPr>
          <p:cNvPr id="4" name="TextBox 3">
            <a:extLst>
              <a:ext uri="{FF2B5EF4-FFF2-40B4-BE49-F238E27FC236}">
                <a16:creationId xmlns:a16="http://schemas.microsoft.com/office/drawing/2014/main" id="{946F7F2A-55CA-F4D3-03DE-9C98663B6A17}"/>
              </a:ext>
            </a:extLst>
          </p:cNvPr>
          <p:cNvSpPr txBox="1"/>
          <p:nvPr/>
        </p:nvSpPr>
        <p:spPr>
          <a:xfrm>
            <a:off x="695326" y="971550"/>
            <a:ext cx="10458450" cy="646331"/>
          </a:xfrm>
          <a:prstGeom prst="rect">
            <a:avLst/>
          </a:prstGeom>
          <a:noFill/>
        </p:spPr>
        <p:txBody>
          <a:bodyPr wrap="square" rtlCol="0">
            <a:spAutoFit/>
          </a:bodyPr>
          <a:lstStyle/>
          <a:p>
            <a:pPr marL="342900" lvl="0" indent="-342900" algn="just">
              <a:buFont typeface="Symbol" panose="05050102010706020507" pitchFamily="18" charset="2"/>
              <a:buChar char=""/>
            </a:pPr>
            <a:r>
              <a:rPr lang="vi-VN"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Lựa chọn trình tự quan sát.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CACD491A-A85D-2335-3708-7D6DE6B59444}"/>
              </a:ext>
            </a:extLst>
          </p:cNvPr>
          <p:cNvSpPr/>
          <p:nvPr/>
        </p:nvSpPr>
        <p:spPr>
          <a:xfrm>
            <a:off x="885825" y="1981200"/>
            <a:ext cx="10258425" cy="1685925"/>
          </a:xfrm>
          <a:prstGeom prst="roundRect">
            <a:avLst/>
          </a:prstGeom>
          <a:solidFill>
            <a:schemeClr val="accent4">
              <a:lumMod val="20000"/>
              <a:lumOff val="80000"/>
            </a:schemeClr>
          </a:solidFill>
          <a:ln w="5715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Theo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bao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quát</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toàn</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từng</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từng</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phận</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ngược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lại</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gần</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xa</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ngược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lại</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anose="05050102010706020507" pitchFamily="18" charset="2"/>
              <a:buChar char=""/>
            </a:pP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trái</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hoặc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ngược</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lại</a:t>
            </a:r>
            <a:r>
              <a:rPr lang="en-US" sz="24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22F4222-140B-EA21-C8F3-7CD3E352B0F4}"/>
              </a:ext>
            </a:extLst>
          </p:cNvPr>
          <p:cNvSpPr/>
          <p:nvPr/>
        </p:nvSpPr>
        <p:spPr>
          <a:xfrm>
            <a:off x="809625" y="4114800"/>
            <a:ext cx="10258425" cy="1685925"/>
          </a:xfrm>
          <a:prstGeom prst="roundRect">
            <a:avLst/>
          </a:prstGeom>
          <a:solidFill>
            <a:schemeClr val="accent4">
              <a:lumMod val="20000"/>
              <a:lumOff val="80000"/>
            </a:schemeClr>
          </a:solidFill>
          <a:ln w="5715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b. Theo </a:t>
            </a:r>
            <a:r>
              <a:rPr lang="en-US" sz="24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thời</a:t>
            </a:r>
            <a:r>
              <a:rPr lang="en-US" sz="2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gian</a:t>
            </a:r>
            <a:r>
              <a:rPr lang="en-US" sz="24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Arial" panose="020B0604020202020204" pitchFamily="34" charset="0"/>
              <a:buChar char="•"/>
            </a:pP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Theo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thời</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gian</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trong</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ngày</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Arial" panose="020B0604020202020204" pitchFamily="34" charset="0"/>
              <a:buChar char="•"/>
            </a:pP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Theo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các</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mùa</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trong</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năm</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marL="342900" indent="-342900" algn="just">
              <a:buFont typeface="Arial" panose="020B0604020202020204" pitchFamily="34" charset="0"/>
              <a:buChar char="•"/>
            </a:pP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Theo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sự</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thay</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đổi</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của</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phong</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cảnh</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trong</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mỗi</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lần</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quan</a:t>
            </a:r>
            <a:r>
              <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sát</a:t>
            </a:r>
            <a:endPar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7892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A1FEA0D7-AB31-A1FE-7FF6-13993A09564F}"/>
              </a:ext>
            </a:extLst>
          </p:cNvPr>
          <p:cNvSpPr txBox="1"/>
          <p:nvPr/>
        </p:nvSpPr>
        <p:spPr>
          <a:xfrm>
            <a:off x="1362075" y="0"/>
            <a:ext cx="9220200"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2. Quan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sát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và</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ghi</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lại</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kết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quả</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quan</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sát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endParaRPr kumimoji="0" lang="zh-CN" altLang="en-US"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sp>
        <p:nvSpPr>
          <p:cNvPr id="3" name="TextBox 2">
            <a:extLst>
              <a:ext uri="{FF2B5EF4-FFF2-40B4-BE49-F238E27FC236}">
                <a16:creationId xmlns:a16="http://schemas.microsoft.com/office/drawing/2014/main" id="{B14250F1-487E-7B8B-4F07-BB9C4C17F67E}"/>
              </a:ext>
            </a:extLst>
          </p:cNvPr>
          <p:cNvSpPr txBox="1"/>
          <p:nvPr/>
        </p:nvSpPr>
        <p:spPr>
          <a:xfrm>
            <a:off x="1104900" y="1095375"/>
            <a:ext cx="9267825" cy="461665"/>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M</a:t>
            </a:r>
            <a:r>
              <a:rPr lang="en-US" sz="2400" b="0" i="0" dirty="0">
                <a:solidFill>
                  <a:srgbClr val="000000"/>
                </a:solidFill>
                <a:effectLst/>
                <a:latin typeface="Cambria" panose="02040503050406030204" pitchFamily="18" charset="0"/>
                <a:ea typeface="Cambria" panose="02040503050406030204" pitchFamily="18" charset="0"/>
              </a:rPr>
              <a:t>: Quan </a:t>
            </a:r>
            <a:r>
              <a:rPr lang="en-US" sz="2400" b="0" i="0" dirty="0" err="1">
                <a:solidFill>
                  <a:srgbClr val="000000"/>
                </a:solidFill>
                <a:effectLst/>
                <a:latin typeface="Cambria" panose="02040503050406030204" pitchFamily="18" charset="0"/>
                <a:ea typeface="Cambria" panose="02040503050406030204" pitchFamily="18" charset="0"/>
              </a:rPr>
              <a:t>sát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dòng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suối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theo</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trình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không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C162C92C-C775-B877-9A12-D96A6621BF5D}"/>
              </a:ext>
            </a:extLst>
          </p:cNvPr>
          <p:cNvPicPr>
            <a:picLocks noChangeAspect="1"/>
          </p:cNvPicPr>
          <p:nvPr/>
        </p:nvPicPr>
        <p:blipFill>
          <a:blip r:embed="rId3"/>
          <a:stretch>
            <a:fillRect/>
          </a:stretch>
        </p:blipFill>
        <p:spPr>
          <a:xfrm>
            <a:off x="2466974" y="1776412"/>
            <a:ext cx="6467475" cy="2306326"/>
          </a:xfrm>
          <a:prstGeom prst="rect">
            <a:avLst/>
          </a:prstGeom>
        </p:spPr>
      </p:pic>
      <p:sp>
        <p:nvSpPr>
          <p:cNvPr id="8" name="TextBox 7">
            <a:extLst>
              <a:ext uri="{FF2B5EF4-FFF2-40B4-BE49-F238E27FC236}">
                <a16:creationId xmlns:a16="http://schemas.microsoft.com/office/drawing/2014/main" id="{A2275C6B-1B5B-6ACB-372C-2DFCCB6F3059}"/>
              </a:ext>
            </a:extLst>
          </p:cNvPr>
          <p:cNvSpPr txBox="1"/>
          <p:nvPr/>
        </p:nvSpPr>
        <p:spPr>
          <a:xfrm>
            <a:off x="1171575" y="4105275"/>
            <a:ext cx="9267825"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a. Quan sát toàn cảnh.</a:t>
            </a:r>
          </a:p>
          <a:p>
            <a:r>
              <a:rPr lang="vi-VN" sz="2800" b="1" dirty="0">
                <a:latin typeface="Cambria" panose="02040503050406030204" pitchFamily="18" charset="0"/>
                <a:ea typeface="Cambria" panose="02040503050406030204" pitchFamily="18" charset="0"/>
              </a:rPr>
              <a:t>G:</a:t>
            </a:r>
            <a:endParaRPr lang="vi-VN"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Không gian chung (thoáng, rộng, giữa rừng bao la,...)</a:t>
            </a:r>
          </a:p>
          <a:p>
            <a:r>
              <a:rPr lang="vi-VN" sz="2800" dirty="0">
                <a:latin typeface="Cambria" panose="02040503050406030204" pitchFamily="18" charset="0"/>
                <a:ea typeface="Cambria" panose="02040503050406030204" pitchFamily="18" charset="0"/>
              </a:rPr>
              <a:t>– Đặc điểm chung (yên tĩnh, thơ mộng,..)</a:t>
            </a:r>
          </a:p>
        </p:txBody>
      </p:sp>
    </p:spTree>
    <p:extLst>
      <p:ext uri="{BB962C8B-B14F-4D97-AF65-F5344CB8AC3E}">
        <p14:creationId xmlns:p14="http://schemas.microsoft.com/office/powerpoint/2010/main" val="40347768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4BBC7C-5575-75AE-F644-C0F178ED7113}"/>
              </a:ext>
            </a:extLst>
          </p:cNvPr>
          <p:cNvSpPr txBox="1"/>
          <p:nvPr/>
        </p:nvSpPr>
        <p:spPr>
          <a:xfrm>
            <a:off x="1200150" y="628650"/>
            <a:ext cx="9563100" cy="2677656"/>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dụ</a:t>
            </a:r>
            <a:r>
              <a:rPr lang="en-US" sz="2800" b="1" i="0" dirty="0">
                <a:solidFill>
                  <a:srgbClr val="000000"/>
                </a:solidFill>
                <a:effectLst/>
                <a:latin typeface="Cambria" panose="02040503050406030204" pitchFamily="18" charset="0"/>
                <a:ea typeface="Cambria" panose="02040503050406030204" pitchFamily="18" charset="0"/>
              </a:rPr>
              <a:t>: </a:t>
            </a:r>
            <a:r>
              <a:rPr lang="vi-VN" sz="2800" b="1" i="0" dirty="0">
                <a:solidFill>
                  <a:srgbClr val="000000"/>
                </a:solidFill>
                <a:effectLst/>
                <a:latin typeface="Cambria" panose="02040503050406030204" pitchFamily="18" charset="0"/>
                <a:ea typeface="Cambria" panose="02040503050406030204" pitchFamily="18" charset="0"/>
              </a:rPr>
              <a:t>Quan sát toàn cảnh:</a:t>
            </a:r>
          </a:p>
          <a:p>
            <a:pPr algn="just"/>
            <a:r>
              <a:rPr lang="vi-VN" sz="2800" b="1" i="0" dirty="0">
                <a:solidFill>
                  <a:srgbClr val="000000"/>
                </a:solidFill>
                <a:effectLst/>
                <a:latin typeface="Cambria" panose="02040503050406030204" pitchFamily="18" charset="0"/>
                <a:ea typeface="Cambria" panose="02040503050406030204" pitchFamily="18" charset="0"/>
              </a:rPr>
              <a:t>+ Không gian chung: </a:t>
            </a:r>
            <a:r>
              <a:rPr lang="vi-VN" sz="2800" b="0" i="0" dirty="0">
                <a:solidFill>
                  <a:srgbClr val="000000"/>
                </a:solidFill>
                <a:effectLst/>
                <a:latin typeface="Cambria" panose="02040503050406030204" pitchFamily="18" charset="0"/>
                <a:ea typeface="Cambria" panose="02040503050406030204" pitchFamily="18" charset="0"/>
              </a:rPr>
              <a:t>bị bó hẹp trong một khu vực, thoáng và mát, có nhiều cây cối xung quanh bờ hồ.</a:t>
            </a:r>
          </a:p>
          <a:p>
            <a:pPr algn="just"/>
            <a:r>
              <a:rPr lang="vi-VN" sz="2800" b="1" i="0" dirty="0">
                <a:solidFill>
                  <a:srgbClr val="000000"/>
                </a:solidFill>
                <a:effectLst/>
                <a:latin typeface="Cambria" panose="02040503050406030204" pitchFamily="18" charset="0"/>
                <a:ea typeface="Cambria" panose="02040503050406030204" pitchFamily="18" charset="0"/>
              </a:rPr>
              <a:t>+ Đặc điểm chung: </a:t>
            </a:r>
            <a:r>
              <a:rPr lang="vi-VN" sz="2800" b="0" i="0" dirty="0">
                <a:solidFill>
                  <a:srgbClr val="000000"/>
                </a:solidFill>
                <a:effectLst/>
                <a:latin typeface="Cambria" panose="02040503050406030204" pitchFamily="18" charset="0"/>
                <a:ea typeface="Cambria" panose="02040503050406030204" pitchFamily="18" charset="0"/>
              </a:rPr>
              <a:t>yên tĩnh, có ít sóng, chỉ gợn lăn tăn đợt nhỏ, nước không quá trong xanh, hơi đục và không thấy đáy.</a:t>
            </a:r>
          </a:p>
          <a:p>
            <a:endParaRPr lang="en-US" sz="28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0977DF7-4428-2825-28F3-3761F25F97C8}"/>
              </a:ext>
            </a:extLst>
          </p:cNvPr>
          <p:cNvPicPr>
            <a:picLocks noChangeAspect="1"/>
          </p:cNvPicPr>
          <p:nvPr/>
        </p:nvPicPr>
        <p:blipFill>
          <a:blip r:embed="rId3"/>
          <a:stretch>
            <a:fillRect/>
          </a:stretch>
        </p:blipFill>
        <p:spPr>
          <a:xfrm>
            <a:off x="2381249" y="3281361"/>
            <a:ext cx="7545666" cy="2690813"/>
          </a:xfrm>
          <a:prstGeom prst="rect">
            <a:avLst/>
          </a:prstGeom>
        </p:spPr>
      </p:pic>
    </p:spTree>
    <p:extLst>
      <p:ext uri="{BB962C8B-B14F-4D97-AF65-F5344CB8AC3E}">
        <p14:creationId xmlns:p14="http://schemas.microsoft.com/office/powerpoint/2010/main" val="16127851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A1FEA0D7-AB31-A1FE-7FF6-13993A09564F}"/>
              </a:ext>
            </a:extLst>
          </p:cNvPr>
          <p:cNvSpPr txBox="1"/>
          <p:nvPr/>
        </p:nvSpPr>
        <p:spPr>
          <a:xfrm>
            <a:off x="1362075" y="0"/>
            <a:ext cx="9220200"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2. Quan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sát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và</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ghi</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lại</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kết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quả</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quan</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sát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endParaRPr kumimoji="0" lang="zh-CN" altLang="en-US"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sp>
        <p:nvSpPr>
          <p:cNvPr id="3" name="TextBox 2">
            <a:extLst>
              <a:ext uri="{FF2B5EF4-FFF2-40B4-BE49-F238E27FC236}">
                <a16:creationId xmlns:a16="http://schemas.microsoft.com/office/drawing/2014/main" id="{B14250F1-487E-7B8B-4F07-BB9C4C17F67E}"/>
              </a:ext>
            </a:extLst>
          </p:cNvPr>
          <p:cNvSpPr txBox="1"/>
          <p:nvPr/>
        </p:nvSpPr>
        <p:spPr>
          <a:xfrm>
            <a:off x="1104900" y="1095375"/>
            <a:ext cx="9267825" cy="58477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Quan sát từng sự vật, hiện tượng,…</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A1FC375-DCE6-FB45-3356-5B92E5CFBD9D}"/>
              </a:ext>
            </a:extLst>
          </p:cNvPr>
          <p:cNvSpPr txBox="1"/>
          <p:nvPr/>
        </p:nvSpPr>
        <p:spPr>
          <a:xfrm>
            <a:off x="600075" y="1752600"/>
            <a:ext cx="9267825" cy="584775"/>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G: </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87F44CBD-054F-3CBB-398C-03B8C1456E20}"/>
              </a:ext>
            </a:extLst>
          </p:cNvPr>
          <p:cNvPicPr>
            <a:picLocks noChangeAspect="1"/>
          </p:cNvPicPr>
          <p:nvPr/>
        </p:nvPicPr>
        <p:blipFill>
          <a:blip r:embed="rId3"/>
          <a:stretch>
            <a:fillRect/>
          </a:stretch>
        </p:blipFill>
        <p:spPr>
          <a:xfrm>
            <a:off x="742950" y="2521667"/>
            <a:ext cx="10839450" cy="2093195"/>
          </a:xfrm>
          <a:prstGeom prst="rect">
            <a:avLst/>
          </a:prstGeom>
        </p:spPr>
      </p:pic>
      <p:sp>
        <p:nvSpPr>
          <p:cNvPr id="10" name="TextBox 9">
            <a:extLst>
              <a:ext uri="{FF2B5EF4-FFF2-40B4-BE49-F238E27FC236}">
                <a16:creationId xmlns:a16="http://schemas.microsoft.com/office/drawing/2014/main" id="{B5A1B4BB-C035-9DBC-FDA9-9DC5584237CF}"/>
              </a:ext>
            </a:extLst>
          </p:cNvPr>
          <p:cNvSpPr txBox="1"/>
          <p:nvPr/>
        </p:nvSpPr>
        <p:spPr>
          <a:xfrm>
            <a:off x="1371600" y="4791075"/>
            <a:ext cx="10191750" cy="1569660"/>
          </a:xfrm>
          <a:prstGeom prst="rect">
            <a:avLst/>
          </a:prstGeom>
          <a:noFill/>
        </p:spPr>
        <p:txBody>
          <a:bodyPr wrap="square" rtlCol="0">
            <a:spAutoFit/>
          </a:bodyPr>
          <a:lstStyle/>
          <a:p>
            <a:r>
              <a:rPr lang="vi-VN" sz="3200" b="1" i="1" dirty="0">
                <a:solidFill>
                  <a:srgbClr val="000000"/>
                </a:solidFill>
                <a:effectLst/>
                <a:latin typeface="Cambria" panose="02040503050406030204" pitchFamily="18" charset="0"/>
                <a:ea typeface="Cambria" panose="02040503050406030204" pitchFamily="18" charset="0"/>
              </a:rPr>
              <a:t>Lưu ý</a:t>
            </a:r>
            <a:r>
              <a:rPr lang="vi-VN" sz="3200" b="1"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Em có thể lựa chọn một số sự vật, hiện tượng chủ yếu, trọng tâm hoặc những sự vật, hiện tượng nổi bật, đặc sắc để quan sát.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38010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14BBC7C-5575-75AE-F644-C0F178ED7113}"/>
              </a:ext>
            </a:extLst>
          </p:cNvPr>
          <p:cNvSpPr txBox="1"/>
          <p:nvPr/>
        </p:nvSpPr>
        <p:spPr>
          <a:xfrm>
            <a:off x="1200150" y="628650"/>
            <a:ext cx="9563100" cy="523220"/>
          </a:xfrm>
          <a:prstGeom prst="rect">
            <a:avLst/>
          </a:prstGeom>
          <a:noFill/>
        </p:spPr>
        <p:txBody>
          <a:bodyPr wrap="square" rtlCol="0">
            <a:spAutoFit/>
          </a:bodyPr>
          <a:lstStyle/>
          <a:p>
            <a:pPr lvl="0"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2800" b="1" dirty="0">
                <a:solidFill>
                  <a:srgbClr val="000000"/>
                </a:solidFill>
                <a:latin typeface="Cambria" panose="02040503050406030204" pitchFamily="18" charset="0"/>
                <a:ea typeface="Cambria" panose="02040503050406030204" pitchFamily="18" charset="0"/>
              </a:rPr>
              <a:t>Quan sát từng sự vật, hiện tượng.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a:extLst>
              <a:ext uri="{FF2B5EF4-FFF2-40B4-BE49-F238E27FC236}">
                <a16:creationId xmlns:a16="http://schemas.microsoft.com/office/drawing/2014/main" id="{A48433F9-2509-76A6-9839-D8ABDC3BF49E}"/>
              </a:ext>
            </a:extLst>
          </p:cNvPr>
          <p:cNvGraphicFramePr>
            <a:graphicFrameLocks noGrp="1"/>
          </p:cNvGraphicFramePr>
          <p:nvPr>
            <p:extLst>
              <p:ext uri="{D42A27DB-BD31-4B8C-83A1-F6EECF244321}">
                <p14:modId xmlns:p14="http://schemas.microsoft.com/office/powerpoint/2010/main" val="3920618694"/>
              </p:ext>
            </p:extLst>
          </p:nvPr>
        </p:nvGraphicFramePr>
        <p:xfrm>
          <a:off x="1238248" y="1481309"/>
          <a:ext cx="10134602" cy="4457173"/>
        </p:xfrm>
        <a:graphic>
          <a:graphicData uri="http://schemas.openxmlformats.org/drawingml/2006/table">
            <a:tbl>
              <a:tblPr/>
              <a:tblGrid>
                <a:gridCol w="1434716">
                  <a:extLst>
                    <a:ext uri="{9D8B030D-6E8A-4147-A177-3AD203B41FA5}">
                      <a16:colId xmlns:a16="http://schemas.microsoft.com/office/drawing/2014/main" val="1789934256"/>
                    </a:ext>
                  </a:extLst>
                </a:gridCol>
                <a:gridCol w="2609967">
                  <a:extLst>
                    <a:ext uri="{9D8B030D-6E8A-4147-A177-3AD203B41FA5}">
                      <a16:colId xmlns:a16="http://schemas.microsoft.com/office/drawing/2014/main" val="435887931"/>
                    </a:ext>
                  </a:extLst>
                </a:gridCol>
                <a:gridCol w="2029973">
                  <a:extLst>
                    <a:ext uri="{9D8B030D-6E8A-4147-A177-3AD203B41FA5}">
                      <a16:colId xmlns:a16="http://schemas.microsoft.com/office/drawing/2014/main" val="3166467676"/>
                    </a:ext>
                  </a:extLst>
                </a:gridCol>
                <a:gridCol w="2029973">
                  <a:extLst>
                    <a:ext uri="{9D8B030D-6E8A-4147-A177-3AD203B41FA5}">
                      <a16:colId xmlns:a16="http://schemas.microsoft.com/office/drawing/2014/main" val="3722687932"/>
                    </a:ext>
                  </a:extLst>
                </a:gridCol>
                <a:gridCol w="2029973">
                  <a:extLst>
                    <a:ext uri="{9D8B030D-6E8A-4147-A177-3AD203B41FA5}">
                      <a16:colId xmlns:a16="http://schemas.microsoft.com/office/drawing/2014/main" val="1471242004"/>
                    </a:ext>
                  </a:extLst>
                </a:gridCol>
              </a:tblGrid>
              <a:tr h="550802">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Cảnh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vật</a:t>
                      </a:r>
                      <a:endParaRPr lang="en-US"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Hình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dáng</a:t>
                      </a:r>
                      <a:endParaRPr lang="en-US"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Màu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sắc</a:t>
                      </a:r>
                      <a:endParaRPr lang="en-US"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Âm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thanh</a:t>
                      </a:r>
                      <a:endParaRPr lang="en-US"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Hương vị</a:t>
                      </a:r>
                      <a:endParaRPr lang="vi-VN"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35890712"/>
                  </a:ext>
                </a:extLst>
              </a:tr>
              <a:tr h="1211765">
                <a:tc>
                  <a:txBody>
                    <a:bodyPr/>
                    <a:lstStyle/>
                    <a:p>
                      <a:pPr algn="ctr"/>
                      <a:r>
                        <a:rPr lang="vi-VN" sz="2400" b="1">
                          <a:solidFill>
                            <a:srgbClr val="000000"/>
                          </a:solidFill>
                          <a:effectLst/>
                          <a:latin typeface="Cambria" panose="02040503050406030204" pitchFamily="18" charset="0"/>
                          <a:ea typeface="Cambria" panose="02040503050406030204" pitchFamily="18" charset="0"/>
                        </a:rPr>
                        <a:t>Nước hồ</a:t>
                      </a:r>
                      <a:endParaRPr lang="vi-VN" sz="240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Ít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gợn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lăn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tăn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gợn</a:t>
                      </a:r>
                      <a:r>
                        <a:rPr lang="en-US" sz="2400" dirty="0">
                          <a:solidFill>
                            <a:srgbClr val="000000"/>
                          </a:solidFill>
                          <a:effectLst/>
                          <a:latin typeface="Cambria" panose="02040503050406030204" pitchFamily="18" charset="0"/>
                          <a:ea typeface="Cambria" panose="02040503050406030204" pitchFamily="18" charset="0"/>
                        </a:rPr>
                        <a:t> nhỏ</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Đục vẩn, không thấy đáy</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Yên ắng, tĩnh lặng</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Hồ sạch sẽ, không xộc mùi lạ nào</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518140"/>
                  </a:ext>
                </a:extLst>
              </a:tr>
              <a:tr h="1046524">
                <a:tc>
                  <a:txBody>
                    <a:bodyPr/>
                    <a:lstStyle/>
                    <a:p>
                      <a:pPr algn="ctr"/>
                      <a:r>
                        <a:rPr lang="en-US" sz="2400" b="1">
                          <a:solidFill>
                            <a:srgbClr val="000000"/>
                          </a:solidFill>
                          <a:effectLst/>
                          <a:latin typeface="Cambria" panose="02040503050406030204" pitchFamily="18" charset="0"/>
                          <a:ea typeface="Cambria" panose="02040503050406030204" pitchFamily="18" charset="0"/>
                        </a:rPr>
                        <a:t>Cây xanh quanh hồ</a:t>
                      </a:r>
                      <a:endParaRPr lang="en-US" sz="240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Cây to, xum xuê, cỏ mọc um tùm, nhiều</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Xanh, điểm hoa màu đỏ, vàng</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Xào xạc</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a:solidFill>
                            <a:srgbClr val="000000"/>
                          </a:solidFill>
                          <a:effectLst/>
                          <a:latin typeface="Cambria" panose="02040503050406030204" pitchFamily="18" charset="0"/>
                          <a:ea typeface="Cambria" panose="02040503050406030204" pitchFamily="18" charset="0"/>
                        </a:rPr>
                        <a:t>Hoa toả mùi thơm</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508893"/>
                  </a:ext>
                </a:extLst>
              </a:tr>
              <a:tr h="1542246">
                <a:tc>
                  <a:txBody>
                    <a:bodyPr/>
                    <a:lstStyle/>
                    <a:p>
                      <a:pPr algn="ctr"/>
                      <a:r>
                        <a:rPr lang="en-US" sz="2400" b="1">
                          <a:solidFill>
                            <a:srgbClr val="000000"/>
                          </a:solidFill>
                          <a:effectLst/>
                          <a:latin typeface="Cambria" panose="02040503050406030204" pitchFamily="18" charset="0"/>
                          <a:ea typeface="Cambria" panose="02040503050406030204" pitchFamily="18" charset="0"/>
                        </a:rPr>
                        <a:t>Cá</a:t>
                      </a:r>
                      <a:br>
                        <a:rPr lang="en-US" sz="2400" b="1">
                          <a:solidFill>
                            <a:srgbClr val="000000"/>
                          </a:solidFill>
                          <a:effectLst/>
                          <a:latin typeface="Cambria" panose="02040503050406030204" pitchFamily="18" charset="0"/>
                          <a:ea typeface="Cambria" panose="02040503050406030204" pitchFamily="18" charset="0"/>
                        </a:rPr>
                      </a:br>
                      <a:r>
                        <a:rPr lang="en-US" sz="2400" b="1">
                          <a:solidFill>
                            <a:srgbClr val="000000"/>
                          </a:solidFill>
                          <a:effectLst/>
                          <a:latin typeface="Cambria" panose="02040503050406030204" pitchFamily="18" charset="0"/>
                          <a:ea typeface="Cambria" panose="02040503050406030204" pitchFamily="18" charset="0"/>
                        </a:rPr>
                        <a:t>trong hồ</a:t>
                      </a:r>
                      <a:endParaRPr lang="en-US" sz="240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Đa dạng loại: to, nhỏ. Chủ yếu thấy cá nhỏ</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a:solidFill>
                            <a:srgbClr val="000000"/>
                          </a:solidFill>
                          <a:effectLst/>
                          <a:latin typeface="Cambria" panose="02040503050406030204" pitchFamily="18" charset="0"/>
                          <a:ea typeface="Cambria" panose="02040503050406030204" pitchFamily="18" charset="0"/>
                        </a:rPr>
                        <a:t>Trắng, đen, vàng</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2400">
                          <a:solidFill>
                            <a:srgbClr val="000000"/>
                          </a:solidFill>
                          <a:effectLst/>
                          <a:latin typeface="Cambria" panose="02040503050406030204" pitchFamily="18" charset="0"/>
                          <a:ea typeface="Cambria" panose="02040503050406030204" pitchFamily="18" charset="0"/>
                        </a:rPr>
                        <a:t>Cá quẫy đuôi vào nước kêu từng tiếng vụt</a:t>
                      </a: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400" dirty="0" err="1">
                          <a:solidFill>
                            <a:srgbClr val="000000"/>
                          </a:solidFill>
                          <a:effectLst/>
                          <a:latin typeface="Cambria" panose="02040503050406030204" pitchFamily="18" charset="0"/>
                          <a:ea typeface="Cambria" panose="02040503050406030204" pitchFamily="18" charset="0"/>
                        </a:rPr>
                        <a:t>không</a:t>
                      </a:r>
                      <a:endParaRPr lang="en-US" sz="2400" dirty="0">
                        <a:solidFill>
                          <a:srgbClr val="000000"/>
                        </a:solidFill>
                        <a:effectLst/>
                        <a:latin typeface="Cambria" panose="02040503050406030204" pitchFamily="18" charset="0"/>
                        <a:ea typeface="Cambria" panose="02040503050406030204" pitchFamily="18" charset="0"/>
                      </a:endParaRPr>
                    </a:p>
                  </a:txBody>
                  <a:tcPr marL="55080" marR="55080" marT="27540" marB="275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040700"/>
                  </a:ext>
                </a:extLst>
              </a:tr>
            </a:tbl>
          </a:graphicData>
        </a:graphic>
      </p:graphicFrame>
    </p:spTree>
    <p:extLst>
      <p:ext uri="{BB962C8B-B14F-4D97-AF65-F5344CB8AC3E}">
        <p14:creationId xmlns:p14="http://schemas.microsoft.com/office/powerpoint/2010/main" val="3670268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A1FEA0D7-AB31-A1FE-7FF6-13993A09564F}"/>
              </a:ext>
            </a:extLst>
          </p:cNvPr>
          <p:cNvSpPr txBox="1"/>
          <p:nvPr/>
        </p:nvSpPr>
        <p:spPr>
          <a:xfrm>
            <a:off x="2324100" y="0"/>
            <a:ext cx="7600950" cy="794028"/>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3. Trao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đổi</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về</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kết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quả</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quan</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a:t>
            </a:r>
            <a:r>
              <a:rPr kumimoji="0" lang="en-US" altLang="zh-CN" sz="3200" b="0" i="0" u="none" strike="noStrike" kern="1200" cap="none" spc="0" normalizeH="0" baseline="0" noProof="0" dirty="0" err="1">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sát</a:t>
            </a:r>
            <a:r>
              <a:rPr kumimoji="0" lang="en-US" altLang="zh-CN"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a:t>
            </a:r>
            <a:endParaRPr kumimoji="0" lang="zh-CN" altLang="en-US" sz="32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pic>
        <p:nvPicPr>
          <p:cNvPr id="6" name="Picture 5">
            <a:extLst>
              <a:ext uri="{FF2B5EF4-FFF2-40B4-BE49-F238E27FC236}">
                <a16:creationId xmlns:a16="http://schemas.microsoft.com/office/drawing/2014/main" id="{564F6026-4E3D-F622-A618-4F25F16CEC71}"/>
              </a:ext>
            </a:extLst>
          </p:cNvPr>
          <p:cNvPicPr>
            <a:picLocks noChangeAspect="1"/>
          </p:cNvPicPr>
          <p:nvPr/>
        </p:nvPicPr>
        <p:blipFill>
          <a:blip r:embed="rId3"/>
          <a:stretch>
            <a:fillRect/>
          </a:stretch>
        </p:blipFill>
        <p:spPr>
          <a:xfrm>
            <a:off x="1062037" y="1404937"/>
            <a:ext cx="4657725" cy="885825"/>
          </a:xfrm>
          <a:prstGeom prst="rect">
            <a:avLst/>
          </a:prstGeom>
        </p:spPr>
      </p:pic>
      <p:pic>
        <p:nvPicPr>
          <p:cNvPr id="10" name="Picture 9">
            <a:extLst>
              <a:ext uri="{FF2B5EF4-FFF2-40B4-BE49-F238E27FC236}">
                <a16:creationId xmlns:a16="http://schemas.microsoft.com/office/drawing/2014/main" id="{57BB1DE2-5ADA-C5E4-19FA-DBD1169E53C8}"/>
              </a:ext>
            </a:extLst>
          </p:cNvPr>
          <p:cNvPicPr>
            <a:picLocks noChangeAspect="1"/>
          </p:cNvPicPr>
          <p:nvPr/>
        </p:nvPicPr>
        <p:blipFill>
          <a:blip r:embed="rId4"/>
          <a:stretch>
            <a:fillRect/>
          </a:stretch>
        </p:blipFill>
        <p:spPr>
          <a:xfrm>
            <a:off x="6386512" y="1414462"/>
            <a:ext cx="4791075" cy="962025"/>
          </a:xfrm>
          <a:prstGeom prst="rect">
            <a:avLst/>
          </a:prstGeom>
        </p:spPr>
      </p:pic>
      <p:pic>
        <p:nvPicPr>
          <p:cNvPr id="12" name="Picture 11">
            <a:extLst>
              <a:ext uri="{FF2B5EF4-FFF2-40B4-BE49-F238E27FC236}">
                <a16:creationId xmlns:a16="http://schemas.microsoft.com/office/drawing/2014/main" id="{4723210A-E587-88AA-6993-B21A8437A139}"/>
              </a:ext>
            </a:extLst>
          </p:cNvPr>
          <p:cNvPicPr>
            <a:picLocks noChangeAspect="1"/>
          </p:cNvPicPr>
          <p:nvPr/>
        </p:nvPicPr>
        <p:blipFill>
          <a:blip r:embed="rId5"/>
          <a:stretch>
            <a:fillRect/>
          </a:stretch>
        </p:blipFill>
        <p:spPr>
          <a:xfrm>
            <a:off x="5181600" y="2390775"/>
            <a:ext cx="1638300" cy="990600"/>
          </a:xfrm>
          <a:prstGeom prst="rect">
            <a:avLst/>
          </a:prstGeom>
        </p:spPr>
      </p:pic>
    </p:spTree>
    <p:extLst>
      <p:ext uri="{BB962C8B-B14F-4D97-AF65-F5344CB8AC3E}">
        <p14:creationId xmlns:p14="http://schemas.microsoft.com/office/powerpoint/2010/main" val="3680098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05" y="0"/>
            <a:ext cx="12552217" cy="7645344"/>
          </a:xfrm>
          <a:prstGeom prst="rect">
            <a:avLst/>
          </a:prstGeom>
        </p:spPr>
      </p:pic>
      <p:pic>
        <p:nvPicPr>
          <p:cNvPr id="4" name="Picture 3">
            <a:extLst>
              <a:ext uri="{FF2B5EF4-FFF2-40B4-BE49-F238E27FC236}">
                <a16:creationId xmlns:a16="http://schemas.microsoft.com/office/drawing/2014/main" id="{345BDB51-2895-2A76-4084-DEA513435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234" y="1209039"/>
            <a:ext cx="5067157" cy="4079491"/>
          </a:xfrm>
          <a:prstGeom prst="rect">
            <a:avLst/>
          </a:prstGeom>
        </p:spPr>
      </p:pic>
    </p:spTree>
    <p:extLst>
      <p:ext uri="{BB962C8B-B14F-4D97-AF65-F5344CB8AC3E}">
        <p14:creationId xmlns:p14="http://schemas.microsoft.com/office/powerpoint/2010/main" val="3645502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A86872E5-E147-2DA1-40BA-C303F05FC65D}"/>
              </a:ext>
            </a:extLst>
          </p:cNvPr>
          <p:cNvGrpSpPr/>
          <p:nvPr/>
        </p:nvGrpSpPr>
        <p:grpSpPr>
          <a:xfrm>
            <a:off x="660401" y="1137920"/>
            <a:ext cx="8001687" cy="3312160"/>
            <a:chOff x="1006419" y="1756383"/>
            <a:chExt cx="7655667" cy="4262619"/>
          </a:xfrm>
        </p:grpSpPr>
        <p:grpSp>
          <p:nvGrpSpPr>
            <p:cNvPr id="16" name="组合 26">
              <a:extLst>
                <a:ext uri="{FF2B5EF4-FFF2-40B4-BE49-F238E27FC236}">
                  <a16:creationId xmlns:a16="http://schemas.microsoft.com/office/drawing/2014/main" id="{A288046A-3CCC-A61B-03EE-08B187CF9F1A}"/>
                </a:ext>
              </a:extLst>
            </p:cNvPr>
            <p:cNvGrpSpPr/>
            <p:nvPr/>
          </p:nvGrpSpPr>
          <p:grpSpPr>
            <a:xfrm>
              <a:off x="1006419" y="1756383"/>
              <a:ext cx="7655667" cy="4262619"/>
              <a:chOff x="-7927694" y="-4916771"/>
              <a:chExt cx="9902261" cy="5268684"/>
            </a:xfrm>
          </p:grpSpPr>
          <p:sp>
            <p:nvSpPr>
              <p:cNvPr id="18" name="任意多边形 43">
                <a:extLst>
                  <a:ext uri="{FF2B5EF4-FFF2-40B4-BE49-F238E27FC236}">
                    <a16:creationId xmlns:a16="http://schemas.microsoft.com/office/drawing/2014/main" id="{1E40993B-4432-52F7-9A46-B43E0339F994}"/>
                  </a:ext>
                </a:extLst>
              </p:cNvPr>
              <p:cNvSpPr/>
              <p:nvPr/>
            </p:nvSpPr>
            <p:spPr>
              <a:xfrm>
                <a:off x="-7927694" y="-4916771"/>
                <a:ext cx="9902261" cy="5268684"/>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gradFill>
                <a:gsLst>
                  <a:gs pos="84000">
                    <a:srgbClr val="FB604B"/>
                  </a:gs>
                  <a:gs pos="38500">
                    <a:srgbClr val="FFCE45"/>
                  </a:gs>
                  <a:gs pos="17000">
                    <a:srgbClr val="FB604B"/>
                  </a:gs>
                  <a:gs pos="71000">
                    <a:srgbClr val="FFCE45"/>
                  </a:gs>
                </a:gsLst>
                <a:lin ang="5400000" scaled="1"/>
              </a:gradFill>
              <a:ln w="12700" cap="flat" cmpd="sng" algn="ctr">
                <a:noFill/>
                <a:prstDash val="solid"/>
                <a:miter lim="800000"/>
              </a:ln>
              <a:effectLst/>
            </p:spPr>
            <p:txBody>
              <a:bodyPr rtlCol="0" anchor="ctr"/>
              <a:lstStyle/>
              <a:p>
                <a:pPr algn="ctr" defTabSz="914446">
                  <a:defRPr/>
                </a:pPr>
                <a:endParaRPr lang="zh-CN" altLang="en-US" kern="0" dirty="0">
                  <a:solidFill>
                    <a:prstClr val="white"/>
                  </a:solidFill>
                  <a:latin typeface="等线" panose="020F0502020204030204"/>
                  <a:ea typeface="等线" panose="02010600030101010101" pitchFamily="2" charset="-122"/>
                </a:endParaRPr>
              </a:p>
            </p:txBody>
          </p:sp>
          <p:sp>
            <p:nvSpPr>
              <p:cNvPr id="19" name="任意多边形 44">
                <a:extLst>
                  <a:ext uri="{FF2B5EF4-FFF2-40B4-BE49-F238E27FC236}">
                    <a16:creationId xmlns:a16="http://schemas.microsoft.com/office/drawing/2014/main" id="{E6AE39C5-A18E-0CC2-4A3D-B834FF78F162}"/>
                  </a:ext>
                </a:extLst>
              </p:cNvPr>
              <p:cNvSpPr/>
              <p:nvPr/>
            </p:nvSpPr>
            <p:spPr>
              <a:xfrm>
                <a:off x="-7607581" y="-4631681"/>
                <a:ext cx="9233126" cy="4698504"/>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F6D9"/>
              </a:solidFill>
              <a:ln w="12700" cap="flat" cmpd="sng" algn="ctr">
                <a:noFill/>
                <a:prstDash val="solid"/>
                <a:miter lim="800000"/>
              </a:ln>
              <a:effectLst/>
            </p:spPr>
            <p:txBody>
              <a:bodyPr rtlCol="0" anchor="ctr"/>
              <a:lstStyle/>
              <a:p>
                <a:pPr algn="ctr" defTabSz="914446">
                  <a:defRPr/>
                </a:pPr>
                <a:endParaRPr lang="zh-CN" altLang="en-US" kern="0">
                  <a:solidFill>
                    <a:prstClr val="white"/>
                  </a:solidFill>
                  <a:latin typeface="等线" panose="020F0502020204030204"/>
                  <a:ea typeface="等线" panose="02010600030101010101" pitchFamily="2" charset="-122"/>
                </a:endParaRPr>
              </a:p>
            </p:txBody>
          </p:sp>
          <p:sp>
            <p:nvSpPr>
              <p:cNvPr id="20" name="任意多边形 45">
                <a:extLst>
                  <a:ext uri="{FF2B5EF4-FFF2-40B4-BE49-F238E27FC236}">
                    <a16:creationId xmlns:a16="http://schemas.microsoft.com/office/drawing/2014/main" id="{22C37667-CC38-A27E-F8EB-837F4057B5EC}"/>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cap="flat" cmpd="sng" algn="ctr">
                <a:solidFill>
                  <a:sysClr val="window" lastClr="FFFFFF"/>
                </a:solidFill>
                <a:prstDash val="dash"/>
                <a:miter lim="800000"/>
              </a:ln>
              <a:effectLst/>
            </p:spPr>
            <p:txBody>
              <a:bodyPr rtlCol="0" anchor="ctr"/>
              <a:lstStyle/>
              <a:p>
                <a:pPr algn="ctr" defTabSz="914446">
                  <a:defRPr/>
                </a:pPr>
                <a:endParaRPr lang="zh-CN" altLang="en-US" kern="0" dirty="0">
                  <a:solidFill>
                    <a:prstClr val="white"/>
                  </a:solidFill>
                  <a:latin typeface="等线" panose="020F0502020204030204"/>
                  <a:ea typeface="等线" panose="02010600030101010101" pitchFamily="2" charset="-122"/>
                </a:endParaRPr>
              </a:p>
            </p:txBody>
          </p:sp>
        </p:grpSp>
        <p:sp>
          <p:nvSpPr>
            <p:cNvPr id="17" name="TextBox 16">
              <a:extLst>
                <a:ext uri="{FF2B5EF4-FFF2-40B4-BE49-F238E27FC236}">
                  <a16:creationId xmlns:a16="http://schemas.microsoft.com/office/drawing/2014/main" id="{966A13BA-7AE7-729F-9B12-24BD717E5043}"/>
                </a:ext>
              </a:extLst>
            </p:cNvPr>
            <p:cNvSpPr txBox="1"/>
            <p:nvPr/>
          </p:nvSpPr>
          <p:spPr>
            <a:xfrm>
              <a:off x="1570221" y="2281764"/>
              <a:ext cx="6505712" cy="3513957"/>
            </a:xfrm>
            <a:prstGeom prst="rect">
              <a:avLst/>
            </a:prstGeom>
            <a:noFill/>
          </p:spPr>
          <p:txBody>
            <a:bodyPr wrap="square" rtlCol="0">
              <a:spAutoFit/>
            </a:bodyPr>
            <a:lstStyle/>
            <a:p>
              <a:pPr marL="457200" indent="-457200" algn="just" defTabSz="914446">
                <a:buFont typeface="Arial" panose="020B0604020202020204" pitchFamily="34" charset="0"/>
                <a:buChar char="•"/>
                <a:defRPr/>
              </a:pPr>
              <a:r>
                <a:rPr lang="en-US" sz="3200" b="1" kern="0" dirty="0">
                  <a:solidFill>
                    <a:prstClr val="black"/>
                  </a:solidFill>
                  <a:latin typeface="Cambria" panose="02040503050406030204" pitchFamily="18" charset="0"/>
                  <a:ea typeface="微软雅黑"/>
                </a:rPr>
                <a:t>Em </a:t>
              </a:r>
              <a:r>
                <a:rPr lang="en-US" sz="3200" b="1" kern="0" dirty="0" err="1">
                  <a:solidFill>
                    <a:prstClr val="black"/>
                  </a:solidFill>
                  <a:latin typeface="Cambria" panose="02040503050406030204" pitchFamily="18" charset="0"/>
                  <a:ea typeface="微软雅黑"/>
                </a:rPr>
                <a:t>hãy</a:t>
              </a:r>
              <a:r>
                <a:rPr lang="en-US" sz="3200" b="1" kern="0" dirty="0">
                  <a:solidFill>
                    <a:prstClr val="black"/>
                  </a:solidFill>
                  <a:latin typeface="Cambria" panose="02040503050406030204" pitchFamily="18" charset="0"/>
                  <a:ea typeface="微软雅黑"/>
                </a:rPr>
                <a:t> chia </a:t>
              </a:r>
              <a:r>
                <a:rPr lang="en-US" sz="3200" b="1" kern="0" dirty="0" err="1">
                  <a:solidFill>
                    <a:prstClr val="black"/>
                  </a:solidFill>
                  <a:latin typeface="Cambria" panose="02040503050406030204" pitchFamily="18" charset="0"/>
                  <a:ea typeface="微软雅黑"/>
                </a:rPr>
                <a:t>sẻ</a:t>
              </a:r>
              <a:r>
                <a:rPr lang="en-US" sz="3200" b="1" kern="0" dirty="0">
                  <a:solidFill>
                    <a:prstClr val="black"/>
                  </a:solidFill>
                  <a:latin typeface="Cambria" panose="02040503050406030204" pitchFamily="18" charset="0"/>
                  <a:ea typeface="微软雅黑"/>
                </a:rPr>
                <a:t> c</a:t>
              </a:r>
              <a:r>
                <a:rPr lang="vi-VN" sz="3200" b="1" kern="0" dirty="0">
                  <a:solidFill>
                    <a:prstClr val="black"/>
                  </a:solidFill>
                  <a:latin typeface="Cambria" panose="02040503050406030204" pitchFamily="18" charset="0"/>
                  <a:ea typeface="微软雅黑"/>
                </a:rPr>
                <a:t>ách quan sát để nhận biết những đặc điểm riêng của một phong cảnh nào đó. </a:t>
              </a:r>
              <a:endParaRPr lang="en-US" sz="3200" b="1" kern="0" dirty="0">
                <a:solidFill>
                  <a:prstClr val="black"/>
                </a:solidFill>
                <a:latin typeface="Cambria" panose="02040503050406030204" pitchFamily="18" charset="0"/>
                <a:ea typeface="微软雅黑"/>
              </a:endParaRPr>
            </a:p>
            <a:p>
              <a:pPr marL="457200" indent="-457200" algn="just" defTabSz="914446">
                <a:buFont typeface="Arial" panose="020B0604020202020204" pitchFamily="34" charset="0"/>
                <a:buChar char="•"/>
                <a:defRPr/>
              </a:pPr>
              <a:r>
                <a:rPr lang="vi-VN" sz="3200" b="1" kern="0" dirty="0">
                  <a:solidFill>
                    <a:prstClr val="black"/>
                  </a:solidFill>
                  <a:latin typeface="Cambria" panose="02040503050406030204" pitchFamily="18" charset="0"/>
                  <a:ea typeface="微软雅黑"/>
                </a:rPr>
                <a:t>Ý nghĩa, tầm quan trọng của việc quan sát </a:t>
              </a:r>
            </a:p>
          </p:txBody>
        </p:sp>
      </p:grpSp>
      <p:pic>
        <p:nvPicPr>
          <p:cNvPr id="21" name="Picture 20">
            <a:extLst>
              <a:ext uri="{FF2B5EF4-FFF2-40B4-BE49-F238E27FC236}">
                <a16:creationId xmlns:a16="http://schemas.microsoft.com/office/drawing/2014/main" id="{68612BAD-4826-6767-93BF-3353E5046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559" y="2286000"/>
            <a:ext cx="4051543" cy="4572000"/>
          </a:xfrm>
          <a:prstGeom prst="rect">
            <a:avLst/>
          </a:prstGeom>
        </p:spPr>
      </p:pic>
    </p:spTree>
    <p:extLst>
      <p:ext uri="{BB962C8B-B14F-4D97-AF65-F5344CB8AC3E}">
        <p14:creationId xmlns:p14="http://schemas.microsoft.com/office/powerpoint/2010/main" val="1424677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E6C5-741C-427E-8628-72AFE5301118}"/>
              </a:ext>
            </a:extLst>
          </p:cNvPr>
          <p:cNvSpPr>
            <a:spLocks noGrp="1"/>
          </p:cNvSpPr>
          <p:nvPr>
            <p:ph type="title"/>
          </p:nvPr>
        </p:nvSpPr>
        <p:spPr/>
        <p:txBody>
          <a:bodyPr/>
          <a:lstStyle/>
          <a:p>
            <a:r>
              <a:rPr lang="en-US" dirty="0"/>
              <a:t>=</a:t>
            </a:r>
          </a:p>
        </p:txBody>
      </p:sp>
      <p:pic>
        <p:nvPicPr>
          <p:cNvPr id="5" name="Content Placeholder 4" descr="Calendar&#10;&#10;Description automatically generated with medium confidence">
            <a:extLst>
              <a:ext uri="{FF2B5EF4-FFF2-40B4-BE49-F238E27FC236}">
                <a16:creationId xmlns:a16="http://schemas.microsoft.com/office/drawing/2014/main" id="{02E2742C-B191-4FAB-BBF9-7FDEF1FCC80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0702" b="51240"/>
          <a:stretch/>
        </p:blipFill>
        <p:spPr>
          <a:xfrm>
            <a:off x="-1" y="0"/>
            <a:ext cx="12407153" cy="6858000"/>
          </a:xfrm>
        </p:spPr>
      </p:pic>
      <p:grpSp>
        <p:nvGrpSpPr>
          <p:cNvPr id="12" name="Group 11">
            <a:extLst>
              <a:ext uri="{FF2B5EF4-FFF2-40B4-BE49-F238E27FC236}">
                <a16:creationId xmlns:a16="http://schemas.microsoft.com/office/drawing/2014/main" id="{C1CD9F2B-936C-4D79-BA4E-88B52DC564EA}"/>
              </a:ext>
            </a:extLst>
          </p:cNvPr>
          <p:cNvGrpSpPr/>
          <p:nvPr/>
        </p:nvGrpSpPr>
        <p:grpSpPr>
          <a:xfrm>
            <a:off x="1344295" y="74927"/>
            <a:ext cx="6248308" cy="2201152"/>
            <a:chOff x="-632717" y="79461"/>
            <a:chExt cx="6248308" cy="2201151"/>
          </a:xfrm>
        </p:grpSpPr>
        <p:sp>
          <p:nvSpPr>
            <p:cNvPr id="6" name="TextBox 5">
              <a:extLst>
                <a:ext uri="{FF2B5EF4-FFF2-40B4-BE49-F238E27FC236}">
                  <a16:creationId xmlns:a16="http://schemas.microsoft.com/office/drawing/2014/main" id="{620BD728-6A9D-4906-BF2F-6FFBE2BFA2D2}"/>
                </a:ext>
              </a:extLst>
            </p:cNvPr>
            <p:cNvSpPr txBox="1"/>
            <p:nvPr/>
          </p:nvSpPr>
          <p:spPr>
            <a:xfrm>
              <a:off x="-632717" y="854069"/>
              <a:ext cx="6248308" cy="1426543"/>
            </a:xfrm>
            <a:prstGeom prst="rect">
              <a:avLst/>
            </a:prstGeom>
            <a:noFill/>
          </p:spPr>
          <p:txBody>
            <a:bodyPr wrap="square" rtlCol="0">
              <a:spAutoFit/>
            </a:bodyPr>
            <a:lstStyle/>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UTM Arruba KT" panose="02040603050506020204" pitchFamily="18" charset="0"/>
                  <a:ea typeface="+mn-ea"/>
                  <a:cs typeface="+mn-cs"/>
                </a:rPr>
                <a:t>TRỒNG CÂY</a:t>
              </a:r>
            </a:p>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00"/>
                  </a:solidFill>
                  <a:effectLst>
                    <a:outerShdw dist="38100" dir="2700000" algn="tl" rotWithShape="0">
                      <a:srgbClr val="ED7D31"/>
                    </a:outerShdw>
                  </a:effectLst>
                  <a:uLnTx/>
                  <a:uFillTx/>
                  <a:latin typeface="iCiel Showcase Script" pitchFamily="2" charset="0"/>
                  <a:ea typeface="+mn-ea"/>
                  <a:cs typeface="+mn-cs"/>
                </a:rPr>
                <a:t>trang trí lớp</a:t>
              </a:r>
              <a:endParaRPr kumimoji="0" lang="en-US" sz="6000" b="1" i="0" u="none" strike="noStrike" kern="1200" cap="none" spc="0" normalizeH="0" baseline="0" noProof="0" dirty="0">
                <a:ln w="6600">
                  <a:solidFill>
                    <a:srgbClr val="ED7D31"/>
                  </a:solidFill>
                  <a:prstDash val="solid"/>
                </a:ln>
                <a:solidFill>
                  <a:srgbClr val="FFFF00"/>
                </a:solidFill>
                <a:effectLst>
                  <a:outerShdw dist="38100" dir="2700000" algn="tl" rotWithShape="0">
                    <a:srgbClr val="ED7D31"/>
                  </a:outerShdw>
                </a:effectLst>
                <a:uLnTx/>
                <a:uFillTx/>
                <a:latin typeface="iCiel Showcase Script" pitchFamily="2" charset="0"/>
                <a:ea typeface="+mn-ea"/>
                <a:cs typeface="+mn-cs"/>
              </a:endParaRPr>
            </a:p>
          </p:txBody>
        </p:sp>
        <p:pic>
          <p:nvPicPr>
            <p:cNvPr id="9" name="Graphic 8">
              <a:extLst>
                <a:ext uri="{FF2B5EF4-FFF2-40B4-BE49-F238E27FC236}">
                  <a16:creationId xmlns:a16="http://schemas.microsoft.com/office/drawing/2014/main" id="{890A1CD1-889D-41C9-8A38-E925C742CD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030" y="79461"/>
              <a:ext cx="631947" cy="631947"/>
            </a:xfrm>
            <a:prstGeom prst="rect">
              <a:avLst/>
            </a:prstGeom>
          </p:spPr>
        </p:pic>
        <p:pic>
          <p:nvPicPr>
            <p:cNvPr id="11" name="Graphic 10">
              <a:extLst>
                <a:ext uri="{FF2B5EF4-FFF2-40B4-BE49-F238E27FC236}">
                  <a16:creationId xmlns:a16="http://schemas.microsoft.com/office/drawing/2014/main" id="{C4CC4FD1-FE5A-44EC-A03B-7A275B7BEC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564582">
              <a:off x="4824086" y="1073715"/>
              <a:ext cx="614363" cy="567104"/>
            </a:xfrm>
            <a:prstGeom prst="rect">
              <a:avLst/>
            </a:prstGeom>
          </p:spPr>
        </p:pic>
      </p:grpSp>
      <p:grpSp>
        <p:nvGrpSpPr>
          <p:cNvPr id="34" name="Group 33">
            <a:extLst>
              <a:ext uri="{FF2B5EF4-FFF2-40B4-BE49-F238E27FC236}">
                <a16:creationId xmlns:a16="http://schemas.microsoft.com/office/drawing/2014/main" id="{7E5E6FCE-577D-4D10-A8E4-32D7CCFBC038}"/>
              </a:ext>
            </a:extLst>
          </p:cNvPr>
          <p:cNvGrpSpPr/>
          <p:nvPr/>
        </p:nvGrpSpPr>
        <p:grpSpPr>
          <a:xfrm>
            <a:off x="4823967" y="2303781"/>
            <a:ext cx="2768635" cy="1198601"/>
            <a:chOff x="4823966" y="2303779"/>
            <a:chExt cx="2768635" cy="1198601"/>
          </a:xfrm>
        </p:grpSpPr>
        <p:pic>
          <p:nvPicPr>
            <p:cNvPr id="32" name="Graphic 31">
              <a:extLst>
                <a:ext uri="{FF2B5EF4-FFF2-40B4-BE49-F238E27FC236}">
                  <a16:creationId xmlns:a16="http://schemas.microsoft.com/office/drawing/2014/main" id="{703F8568-10CB-4A3F-9FD1-9044E25291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23966" y="2303779"/>
              <a:ext cx="2544067" cy="1198601"/>
            </a:xfrm>
            <a:prstGeom prst="rect">
              <a:avLst/>
            </a:prstGeom>
          </p:spPr>
        </p:pic>
        <p:sp>
          <p:nvSpPr>
            <p:cNvPr id="33" name="TextBox 32">
              <a:extLst>
                <a:ext uri="{FF2B5EF4-FFF2-40B4-BE49-F238E27FC236}">
                  <a16:creationId xmlns:a16="http://schemas.microsoft.com/office/drawing/2014/main" id="{F053749B-4E44-4CA0-A513-E37CBA100F01}"/>
                </a:ext>
              </a:extLst>
            </p:cNvPr>
            <p:cNvSpPr txBox="1"/>
            <p:nvPr/>
          </p:nvSpPr>
          <p:spPr>
            <a:xfrm>
              <a:off x="4948810" y="2672174"/>
              <a:ext cx="2643791"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mn-cs"/>
                </a:rPr>
                <a:t>BẮT ĐẦU</a:t>
              </a:r>
            </a:p>
          </p:txBody>
        </p:sp>
      </p:grpSp>
      <p:pic>
        <p:nvPicPr>
          <p:cNvPr id="7" name="5f6b020ae92d2">
            <a:hlinkClick r:id="" action="ppaction://media"/>
            <a:extLst>
              <a:ext uri="{FF2B5EF4-FFF2-40B4-BE49-F238E27FC236}">
                <a16:creationId xmlns:a16="http://schemas.microsoft.com/office/drawing/2014/main" id="{9E1495E7-91C4-4BFB-A798-74A1B80BD02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44551" y="-609600"/>
            <a:ext cx="609600" cy="609600"/>
          </a:xfrm>
          <a:prstGeom prst="rect">
            <a:avLst/>
          </a:prstGeom>
        </p:spPr>
      </p:pic>
    </p:spTree>
    <p:extLst>
      <p:ext uri="{BB962C8B-B14F-4D97-AF65-F5344CB8AC3E}">
        <p14:creationId xmlns:p14="http://schemas.microsoft.com/office/powerpoint/2010/main" val="164233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A8E286B2-C8C0-60D2-0B87-72AF25C346F8}"/>
              </a:ext>
            </a:extLst>
          </p:cNvPr>
          <p:cNvSpPr/>
          <p:nvPr/>
        </p:nvSpPr>
        <p:spPr>
          <a:xfrm>
            <a:off x="855871" y="7714234"/>
            <a:ext cx="2088444" cy="16343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Calibri"/>
            </a:endParaRPr>
          </a:p>
        </p:txBody>
      </p:sp>
      <p:sp>
        <p:nvSpPr>
          <p:cNvPr id="8" name="Freeform 4">
            <a:extLst>
              <a:ext uri="{FF2B5EF4-FFF2-40B4-BE49-F238E27FC236}">
                <a16:creationId xmlns:a16="http://schemas.microsoft.com/office/drawing/2014/main" id="{72A3E0A2-7208-D864-905C-4B88A12F8BCA}"/>
              </a:ext>
            </a:extLst>
          </p:cNvPr>
          <p:cNvSpPr/>
          <p:nvPr/>
        </p:nvSpPr>
        <p:spPr>
          <a:xfrm>
            <a:off x="7258" y="7370121"/>
            <a:ext cx="766162" cy="495311"/>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字魂107号-萌趣欢乐体" panose="020F0502020204030204"/>
            </a:endParaRPr>
          </a:p>
        </p:txBody>
      </p:sp>
      <p:sp>
        <p:nvSpPr>
          <p:cNvPr id="9" name="Hộp Văn bản 22">
            <a:extLst>
              <a:ext uri="{FF2B5EF4-FFF2-40B4-BE49-F238E27FC236}">
                <a16:creationId xmlns:a16="http://schemas.microsoft.com/office/drawing/2014/main" id="{CE19E95C-6EC3-1F31-C09B-4B111F6CC487}"/>
              </a:ext>
            </a:extLst>
          </p:cNvPr>
          <p:cNvSpPr txBox="1">
            <a:spLocks noChangeAspect="1"/>
          </p:cNvSpPr>
          <p:nvPr/>
        </p:nvSpPr>
        <p:spPr>
          <a:xfrm rot="21388187">
            <a:off x="1092979" y="7092983"/>
            <a:ext cx="1769753" cy="385367"/>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defTabSz="609630">
              <a:lnSpc>
                <a:spcPts val="5920"/>
              </a:lnSpc>
            </a:pPr>
            <a:endParaRPr lang="en-US" sz="4000">
              <a:solidFill>
                <a:srgbClr val="35A29E"/>
              </a:solidFill>
              <a:latin typeface="TH Gyoza Black" pitchFamily="2" charset="0"/>
            </a:endParaRPr>
          </a:p>
        </p:txBody>
      </p:sp>
      <p:sp>
        <p:nvSpPr>
          <p:cNvPr id="10" name="Freeform 2">
            <a:extLst>
              <a:ext uri="{FF2B5EF4-FFF2-40B4-BE49-F238E27FC236}">
                <a16:creationId xmlns:a16="http://schemas.microsoft.com/office/drawing/2014/main" id="{5BE8A444-A988-7088-A36D-D190B07CCD0D}"/>
              </a:ext>
            </a:extLst>
          </p:cNvPr>
          <p:cNvSpPr>
            <a:spLocks noGrp="1" noRot="1" noMove="1" noResize="1" noEditPoints="1" noAdjustHandles="1" noChangeArrowheads="1" noChangeShapeType="1"/>
          </p:cNvSpPr>
          <p:nvPr/>
        </p:nvSpPr>
        <p:spPr>
          <a:xfrm>
            <a:off x="-21772" y="4305457"/>
            <a:ext cx="12213771" cy="2611355"/>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字魂107号-萌趣欢乐体" panose="020F0502020204030204"/>
            </a:endParaRPr>
          </a:p>
        </p:txBody>
      </p:sp>
      <p:sp>
        <p:nvSpPr>
          <p:cNvPr id="11" name="Freeform 14">
            <a:extLst>
              <a:ext uri="{FF2B5EF4-FFF2-40B4-BE49-F238E27FC236}">
                <a16:creationId xmlns:a16="http://schemas.microsoft.com/office/drawing/2014/main" id="{E5B2EEB5-699B-83DA-A9B5-2654EF12EFB8}"/>
              </a:ext>
            </a:extLst>
          </p:cNvPr>
          <p:cNvSpPr/>
          <p:nvPr/>
        </p:nvSpPr>
        <p:spPr>
          <a:xfrm>
            <a:off x="-239668" y="-76200"/>
            <a:ext cx="1538590" cy="14732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字魂107号-萌趣欢乐体" panose="020F0502020204030204"/>
            </a:endParaRPr>
          </a:p>
        </p:txBody>
      </p:sp>
      <p:sp>
        <p:nvSpPr>
          <p:cNvPr id="12" name="Hộp Văn bản 10">
            <a:extLst>
              <a:ext uri="{FF2B5EF4-FFF2-40B4-BE49-F238E27FC236}">
                <a16:creationId xmlns:a16="http://schemas.microsoft.com/office/drawing/2014/main" id="{D4314F89-733C-637C-4C38-7BEA274D0207}"/>
              </a:ext>
            </a:extLst>
          </p:cNvPr>
          <p:cNvSpPr txBox="1"/>
          <p:nvPr/>
        </p:nvSpPr>
        <p:spPr>
          <a:xfrm>
            <a:off x="1341120" y="411481"/>
            <a:ext cx="9753600" cy="1754326"/>
          </a:xfrm>
          <a:prstGeom prst="rect">
            <a:avLst/>
          </a:prstGeom>
          <a:noFill/>
        </p:spPr>
        <p:txBody>
          <a:bodyPr wrap="square">
            <a:spAutoFit/>
          </a:bodyPr>
          <a:lstStyle/>
          <a:p>
            <a:pPr algn="ctr" defTabSz="609630"/>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Về</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nhà</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Tìm đọc các đoạn văn, bài văn tả phong cảnh trong sách báo hoặc trong sách Tiếng Việt đã học ở các lớp trước</a:t>
            </a:r>
            <a:endPar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3" name="Freeform 4">
            <a:extLst>
              <a:ext uri="{FF2B5EF4-FFF2-40B4-BE49-F238E27FC236}">
                <a16:creationId xmlns:a16="http://schemas.microsoft.com/office/drawing/2014/main" id="{921CC4E5-F47E-5DD2-FEAB-C3F9D747B1D7}"/>
              </a:ext>
            </a:extLst>
          </p:cNvPr>
          <p:cNvSpPr/>
          <p:nvPr/>
        </p:nvSpPr>
        <p:spPr>
          <a:xfrm>
            <a:off x="1900093" y="2538624"/>
            <a:ext cx="8203056" cy="4520213"/>
          </a:xfrm>
          <a:custGeom>
            <a:avLst/>
            <a:gdLst/>
            <a:ahLst/>
            <a:cxnLst/>
            <a:rect l="l" t="t" r="r" b="b"/>
            <a:pathLst>
              <a:path w="7140113" h="3775335">
                <a:moveTo>
                  <a:pt x="0" y="0"/>
                </a:moveTo>
                <a:lnTo>
                  <a:pt x="7140113" y="0"/>
                </a:lnTo>
                <a:lnTo>
                  <a:pt x="7140113" y="3775335"/>
                </a:lnTo>
                <a:lnTo>
                  <a:pt x="0" y="3775335"/>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spTree>
    <p:extLst>
      <p:ext uri="{BB962C8B-B14F-4D97-AF65-F5344CB8AC3E}">
        <p14:creationId xmlns:p14="http://schemas.microsoft.com/office/powerpoint/2010/main" val="403365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B6CEBA1-8C08-935D-E2FD-B0A8DCCD8AD4}"/>
              </a:ext>
            </a:extLst>
          </p:cNvPr>
          <p:cNvSpPr txBox="1"/>
          <p:nvPr/>
        </p:nvSpPr>
        <p:spPr>
          <a:xfrm>
            <a:off x="1046480" y="731520"/>
            <a:ext cx="9987280" cy="54356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7F7C5EBF-2DAC-F2EF-87FE-0D8C63E6ED95}"/>
              </a:ext>
            </a:extLst>
          </p:cNvPr>
          <p:cNvSpPr txBox="1"/>
          <p:nvPr/>
        </p:nvSpPr>
        <p:spPr>
          <a:xfrm>
            <a:off x="945932" y="262758"/>
            <a:ext cx="10762592" cy="6001643"/>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Rừng cọ quê tôi     </a:t>
            </a:r>
            <a:endParaRPr lang="en-US" sz="2400" b="1" dirty="0">
              <a:solidFill>
                <a:srgbClr val="FF0000"/>
              </a:solidFill>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Chẳng có nơi nào như sông Thao quê tôi, rừng cọ trập trùng. </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Thân cọ vút thẳng trời hai ba chục mét cao, gió bão không thể quật ngã. Búp cọ vuốt dài như thanh kiếm sắc vung lên. Cây non vừa trồi, lá đã xoà sát mặt đất. Lá cọ tròn xoè ra nhiều phiến nhọn dài, trông xa như một rừng tay vẫy, trưa hè lấp loá nắng như rừng mặt trời mới mọc. Mùa xuân, chim chóc kéo về từng đàn. Chỉ nghe tiếng hót líu lo mà không thấy bóng chim đầu.</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Căn nhà tôi núp dưới rừng cọ. Ngôi trường tôi học cũng khuất trong rừng cọ. Ngày ngày đến lớp, tôi đi trong rừng cọ. Không đếm được có bao nhiêu tàu lá cọ xoè ô lợp kín trên đầu. Ngày nắng, bóng râm mát rượi. Ngày mưa, cũng chẳng ướt đầu. </a:t>
            </a:r>
            <a:endParaRPr lang="en-US"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Quê tôi có câu hát: </a:t>
            </a:r>
            <a:endParaRPr lang="en-US"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  Dù ai đi ngược về xuôi</a:t>
            </a:r>
            <a:endParaRPr lang="en-US" sz="2400" dirty="0">
              <a:latin typeface="Cambria" panose="02040503050406030204" pitchFamily="18" charset="0"/>
              <a:ea typeface="Cambria" panose="02040503050406030204" pitchFamily="18" charset="0"/>
            </a:endParaRPr>
          </a:p>
          <a:p>
            <a:pPr algn="ctr"/>
            <a:r>
              <a:rPr lang="vi-VN" sz="2400" dirty="0">
                <a:latin typeface="Cambria" panose="02040503050406030204" pitchFamily="18" charset="0"/>
                <a:ea typeface="Cambria" panose="02040503050406030204" pitchFamily="18" charset="0"/>
              </a:rPr>
              <a:t>Cơm nắm lá cọ là người sông Thao.</a:t>
            </a:r>
            <a:endParaRPr lang="en-US"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Người sông Thao đi đâu rồi cũng nhớ về rừng cọ quê</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mình.                                            </a:t>
            </a:r>
            <a:endParaRPr lang="en-US" sz="2400" dirty="0">
              <a:latin typeface="Cambria" panose="02040503050406030204" pitchFamily="18" charset="0"/>
              <a:ea typeface="Cambria" panose="02040503050406030204" pitchFamily="18" charset="0"/>
            </a:endParaRPr>
          </a:p>
          <a:p>
            <a:pPr algn="r"/>
            <a:r>
              <a:rPr lang="vi-VN" sz="2400" dirty="0">
                <a:latin typeface="Cambria" panose="02040503050406030204" pitchFamily="18" charset="0"/>
                <a:ea typeface="Cambria" panose="02040503050406030204" pitchFamily="18" charset="0"/>
              </a:rPr>
              <a:t> Theo Nguyễn Thái </a:t>
            </a:r>
            <a:r>
              <a:rPr lang="en-US" sz="2400" dirty="0" err="1">
                <a:latin typeface="Cambria" panose="02040503050406030204" pitchFamily="18" charset="0"/>
                <a:ea typeface="Cambria" panose="02040503050406030204" pitchFamily="18" charset="0"/>
              </a:rPr>
              <a:t>Vận</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017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07579"/>
            <a:ext cx="12193057" cy="727315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408" y="-42019"/>
            <a:ext cx="8823184" cy="694407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6563" y="2781867"/>
            <a:ext cx="4290088" cy="4120184"/>
          </a:xfrm>
          <a:prstGeom prst="rect">
            <a:avLst/>
          </a:prstGeom>
          <a:effectLst>
            <a:outerShdw blurRad="76200" dir="18900000" sy="23000" kx="-1200000" algn="bl" rotWithShape="0">
              <a:prstClr val="black">
                <a:alpha val="20000"/>
              </a:prstClr>
            </a:outerShdw>
          </a:effectLst>
        </p:spPr>
      </p:pic>
      <p:pic>
        <p:nvPicPr>
          <p:cNvPr id="7" name="Picture 6">
            <a:extLst>
              <a:ext uri="{FF2B5EF4-FFF2-40B4-BE49-F238E27FC236}">
                <a16:creationId xmlns:a16="http://schemas.microsoft.com/office/drawing/2014/main" id="{D6A1E30D-D646-65FD-B894-655F1845A747}"/>
              </a:ext>
            </a:extLst>
          </p:cNvPr>
          <p:cNvPicPr>
            <a:picLocks noChangeAspect="1"/>
          </p:cNvPicPr>
          <p:nvPr/>
        </p:nvPicPr>
        <p:blipFill>
          <a:blip r:embed="rId5"/>
          <a:stretch>
            <a:fillRect/>
          </a:stretch>
        </p:blipFill>
        <p:spPr>
          <a:xfrm>
            <a:off x="2587441" y="2630702"/>
            <a:ext cx="7169517" cy="2377646"/>
          </a:xfrm>
          <a:prstGeom prst="rect">
            <a:avLst/>
          </a:prstGeom>
        </p:spPr>
      </p:pic>
    </p:spTree>
    <p:extLst>
      <p:ext uri="{BB962C8B-B14F-4D97-AF65-F5344CB8AC3E}">
        <p14:creationId xmlns:p14="http://schemas.microsoft.com/office/powerpoint/2010/main" val="35523729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19E8FB-9367-4279-92C8-FE706CF6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717373" y="227645"/>
            <a:ext cx="2593865" cy="6402713"/>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hlinkClick r:id="rId5" action="ppaction://hlinksldjump"/>
            <a:extLst>
              <a:ext uri="{FF2B5EF4-FFF2-40B4-BE49-F238E27FC236}">
                <a16:creationId xmlns:a16="http://schemas.microsoft.com/office/drawing/2014/main" id="{668200B7-964B-408F-9B4B-565636C39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65915" y="2328977"/>
            <a:ext cx="2350492" cy="23504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4E1990A-5C30-4E48-9989-733B2208365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20906" y="3593219"/>
            <a:ext cx="1314365" cy="1564720"/>
          </a:xfrm>
          <a:prstGeom prst="rect">
            <a:avLst/>
          </a:prstGeom>
          <a:effectLst>
            <a:outerShdw blurRad="76200" dir="13500000" sy="23000" kx="1200000" algn="br" rotWithShape="0">
              <a:prstClr val="black">
                <a:alpha val="20000"/>
              </a:prstClr>
            </a:outerShdw>
          </a:effectLst>
        </p:spPr>
      </p:pic>
      <p:pic>
        <p:nvPicPr>
          <p:cNvPr id="16" name="Picture 8">
            <a:extLst>
              <a:ext uri="{FF2B5EF4-FFF2-40B4-BE49-F238E27FC236}">
                <a16:creationId xmlns:a16="http://schemas.microsoft.com/office/drawing/2014/main" id="{DF51E381-1350-4F3B-8FFA-DAAB1CFBEBD6}"/>
              </a:ext>
            </a:extLst>
          </p:cNvPr>
          <p:cNvPicPr>
            <a:picLocks noChangeAspect="1"/>
          </p:cNvPicPr>
          <p:nvPr/>
        </p:nvPicPr>
        <p:blipFill rotWithShape="1">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b="24322"/>
          <a:stretch/>
        </p:blipFill>
        <p:spPr>
          <a:xfrm>
            <a:off x="6830521" y="1108942"/>
            <a:ext cx="2136088" cy="2745727"/>
          </a:xfrm>
          <a:prstGeom prst="rect">
            <a:avLst/>
          </a:prstGeom>
        </p:spPr>
      </p:pic>
      <p:pic>
        <p:nvPicPr>
          <p:cNvPr id="17" name="Picture 12">
            <a:extLst>
              <a:ext uri="{FF2B5EF4-FFF2-40B4-BE49-F238E27FC236}">
                <a16:creationId xmlns:a16="http://schemas.microsoft.com/office/drawing/2014/main" id="{1816DEEA-BF19-4D1B-934C-C8D86909A810}"/>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595922" y="2361244"/>
            <a:ext cx="972593" cy="1493425"/>
          </a:xfrm>
          <a:prstGeom prst="rect">
            <a:avLst/>
          </a:prstGeom>
        </p:spPr>
      </p:pic>
      <p:grpSp>
        <p:nvGrpSpPr>
          <p:cNvPr id="13" name="Group 12">
            <a:extLst>
              <a:ext uri="{FF2B5EF4-FFF2-40B4-BE49-F238E27FC236}">
                <a16:creationId xmlns:a16="http://schemas.microsoft.com/office/drawing/2014/main" id="{D94403A8-4F3D-44AB-9B46-22A1238A221D}"/>
              </a:ext>
            </a:extLst>
          </p:cNvPr>
          <p:cNvGrpSpPr/>
          <p:nvPr/>
        </p:nvGrpSpPr>
        <p:grpSpPr>
          <a:xfrm rot="1022877">
            <a:off x="7671551" y="3392735"/>
            <a:ext cx="582796" cy="319236"/>
            <a:chOff x="6244435" y="-1545060"/>
            <a:chExt cx="346462" cy="189780"/>
          </a:xfrm>
          <a:solidFill>
            <a:srgbClr val="993300"/>
          </a:solidFill>
        </p:grpSpPr>
        <p:sp>
          <p:nvSpPr>
            <p:cNvPr id="12" name="Oval 11">
              <a:extLst>
                <a:ext uri="{FF2B5EF4-FFF2-40B4-BE49-F238E27FC236}">
                  <a16:creationId xmlns:a16="http://schemas.microsoft.com/office/drawing/2014/main" id="{D532BB95-A279-401D-9508-9840552F6289}"/>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2068FF9-9844-4657-ACF7-08887A53C56C}"/>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B121429-7466-4FB8-9247-24F41BB5CDD5}"/>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CE0D404-DDFC-48BC-9DE6-DDF783D595D2}"/>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37DD810-F28C-4BCF-B373-92EC3071AEC9}"/>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E6EBE89-ED22-424B-8FEB-9EB495F36F9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94E9FC49-0B5D-46BD-A2D7-A2B837C8F874}"/>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D32DDD-D4F5-45CC-B0BF-501DEC9618B2}"/>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D35245-6A2B-4F90-AD0F-FF46A6D04F92}"/>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a:extLst>
              <a:ext uri="{FF2B5EF4-FFF2-40B4-BE49-F238E27FC236}">
                <a16:creationId xmlns:a16="http://schemas.microsoft.com/office/drawing/2014/main" id="{6A312F06-CE90-4900-BAA5-1372696542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2241" y="3154080"/>
            <a:ext cx="424875" cy="4248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EC14DCC-FC93-4628-B67A-2388C9D0F554}"/>
              </a:ext>
            </a:extLst>
          </p:cNvPr>
          <p:cNvGrpSpPr/>
          <p:nvPr/>
        </p:nvGrpSpPr>
        <p:grpSpPr>
          <a:xfrm rot="1022877">
            <a:off x="7767325" y="3442375"/>
            <a:ext cx="582796" cy="319236"/>
            <a:chOff x="6244435" y="-1545060"/>
            <a:chExt cx="346462" cy="189780"/>
          </a:xfrm>
          <a:solidFill>
            <a:srgbClr val="993300"/>
          </a:solidFill>
        </p:grpSpPr>
        <p:sp>
          <p:nvSpPr>
            <p:cNvPr id="29" name="Oval 28">
              <a:extLst>
                <a:ext uri="{FF2B5EF4-FFF2-40B4-BE49-F238E27FC236}">
                  <a16:creationId xmlns:a16="http://schemas.microsoft.com/office/drawing/2014/main" id="{70A232A5-6364-4E70-A314-D4200F7BAEEF}"/>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8B14569-6633-446E-B1D4-3B0D1CBBECAA}"/>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50C0CD8-8E06-4825-96B9-7918BE16AE7E}"/>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CBA453D9-C230-47B9-9370-0571E81FE59F}"/>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0311701-27A3-4EF3-8BF6-338649AC361A}"/>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633C844-E46F-4B80-A66A-CAA0F1F246D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646192F-2390-4C5E-8979-E474D06A9649}"/>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70F5BE8E-D65D-4149-B0C4-633A00D00751}"/>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41910E7-D293-4681-9A5F-4A8F1D6A4326}"/>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descr="A picture containing text, sign&#10;&#10;Description automatically generated">
            <a:hlinkClick r:id="rId14" action="ppaction://hlinksldjump"/>
            <a:extLst>
              <a:ext uri="{FF2B5EF4-FFF2-40B4-BE49-F238E27FC236}">
                <a16:creationId xmlns:a16="http://schemas.microsoft.com/office/drawing/2014/main" id="{080E8D48-7333-458B-9004-90D91564F2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00" y="381138"/>
            <a:ext cx="1756773" cy="1787255"/>
          </a:xfrm>
          <a:prstGeom prst="rect">
            <a:avLst/>
          </a:prstGeom>
        </p:spPr>
      </p:pic>
      <p:pic>
        <p:nvPicPr>
          <p:cNvPr id="18" name="Picture 17" descr="A picture containing text, businesscard, vector graphics&#10;&#10;Description automatically generated">
            <a:hlinkClick r:id="rId16" action="ppaction://hlinksldjump"/>
            <a:extLst>
              <a:ext uri="{FF2B5EF4-FFF2-40B4-BE49-F238E27FC236}">
                <a16:creationId xmlns:a16="http://schemas.microsoft.com/office/drawing/2014/main" id="{3482858C-3442-4C8C-8396-49F9FDEA56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086" y="4470910"/>
            <a:ext cx="2172415" cy="2097599"/>
          </a:xfrm>
          <a:prstGeom prst="rect">
            <a:avLst/>
          </a:prstGeom>
        </p:spPr>
      </p:pic>
      <p:sp>
        <p:nvSpPr>
          <p:cNvPr id="41" name="Arrow: Right 40">
            <a:hlinkClick r:id="rId18" action="ppaction://hlinksldjump"/>
            <a:extLst>
              <a:ext uri="{FF2B5EF4-FFF2-40B4-BE49-F238E27FC236}">
                <a16:creationId xmlns:a16="http://schemas.microsoft.com/office/drawing/2014/main" id="{375DBA90-A14F-4ADB-9B50-62DEAAC437CF}"/>
              </a:ext>
            </a:extLst>
          </p:cNvPr>
          <p:cNvSpPr/>
          <p:nvPr/>
        </p:nvSpPr>
        <p:spPr>
          <a:xfrm>
            <a:off x="9174913" y="129036"/>
            <a:ext cx="1943767" cy="926123"/>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KẾT THÚC</a:t>
            </a:r>
          </a:p>
        </p:txBody>
      </p:sp>
    </p:spTree>
    <p:extLst>
      <p:ext uri="{BB962C8B-B14F-4D97-AF65-F5344CB8AC3E}">
        <p14:creationId xmlns:p14="http://schemas.microsoft.com/office/powerpoint/2010/main" val="277719536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2543606" y="623712"/>
            <a:ext cx="7357391" cy="119369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Có</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mấy</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cách</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mở</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bài</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trong</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bài</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văn</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tả</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cây</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cối</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và</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tả</a:t>
            </a:r>
            <a:r>
              <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rPr>
              <a:t> con </a:t>
            </a:r>
            <a:r>
              <a:rPr kumimoji="0" lang="en-US" sz="4267" b="1" i="0" u="none" strike="noStrike" kern="1200" cap="none" spc="0" normalizeH="0" baseline="0" noProof="0" dirty="0" err="1">
                <a:ln>
                  <a:noFill/>
                </a:ln>
                <a:solidFill>
                  <a:prstClr val="black"/>
                </a:solidFill>
                <a:effectLst/>
                <a:uLnTx/>
                <a:uFillTx/>
                <a:latin typeface="Calibri Light" panose="020F0302020204030204"/>
                <a:ea typeface="+mn-ea"/>
                <a:cs typeface="+mn-cs"/>
              </a:rPr>
              <a:t>vật</a:t>
            </a:r>
            <a:r>
              <a:rPr lang="en-US" sz="4267" b="1" dirty="0">
                <a:solidFill>
                  <a:prstClr val="black"/>
                </a:solidFill>
                <a:latin typeface="Calibri Light" panose="020F0302020204030204"/>
              </a:rPr>
              <a:t>.</a:t>
            </a:r>
            <a:endParaRPr kumimoji="0" lang="en-US" sz="4267"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9" name="Rectangle: Diagonal Corners Rounded 28">
            <a:extLst>
              <a:ext uri="{FF2B5EF4-FFF2-40B4-BE49-F238E27FC236}">
                <a16:creationId xmlns:a16="http://schemas.microsoft.com/office/drawing/2014/main" id="{3025270F-DE0D-4657-8A2D-591A86A846B7}"/>
              </a:ext>
            </a:extLst>
          </p:cNvPr>
          <p:cNvSpPr/>
          <p:nvPr/>
        </p:nvSpPr>
        <p:spPr>
          <a:xfrm>
            <a:off x="478792" y="5342773"/>
            <a:ext cx="10609763"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 2 </a:t>
            </a:r>
            <a:r>
              <a:rPr kumimoji="0" lang="en-US" sz="4267"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cách</a:t>
            </a:r>
            <a:endPar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32" name="Rectangle: Diagonal Corners Rounded 31">
            <a:extLst>
              <a:ext uri="{FF2B5EF4-FFF2-40B4-BE49-F238E27FC236}">
                <a16:creationId xmlns:a16="http://schemas.microsoft.com/office/drawing/2014/main" id="{C5FF93D9-1B38-4D7F-9CBE-6E9A015A74A6}"/>
              </a:ext>
            </a:extLst>
          </p:cNvPr>
          <p:cNvSpPr/>
          <p:nvPr/>
        </p:nvSpPr>
        <p:spPr>
          <a:xfrm>
            <a:off x="487657" y="3825113"/>
            <a:ext cx="10216855" cy="938049"/>
          </a:xfrm>
          <a:prstGeom prst="round2DiagRect">
            <a:avLst>
              <a:gd name="adj1" fmla="val 16667"/>
              <a:gd name="adj2" fmla="val 3241"/>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a:t>
            </a:r>
            <a:r>
              <a:rPr kumimoji="0" lang="vi-VN"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 </a:t>
            </a:r>
            <a:r>
              <a:rPr kumimoji="0" lang="en-US" sz="4267"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cách</a:t>
            </a:r>
            <a:endParaRPr kumimoji="0" lang="vi-VN"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435D3-D804-4585-BE14-D3EC36FAAE7B}"/>
              </a:ext>
            </a:extLst>
          </p:cNvPr>
          <p:cNvGrpSpPr/>
          <p:nvPr/>
        </p:nvGrpSpPr>
        <p:grpSpPr>
          <a:xfrm>
            <a:off x="815414" y="389272"/>
            <a:ext cx="1368583" cy="1418623"/>
            <a:chOff x="367387" y="5286110"/>
            <a:chExt cx="1164198" cy="1206765"/>
          </a:xfrm>
        </p:grpSpPr>
        <p:pic>
          <p:nvPicPr>
            <p:cNvPr id="9" name="Picture 2">
              <a:hlinkClick r:id="rId6"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27490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Hạt</a:t>
              </a: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giống</a:t>
              </a: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492035" y="2307452"/>
            <a:ext cx="10404499" cy="93804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 </a:t>
            </a:r>
            <a:r>
              <a:rPr kumimoji="0" lang="en-US" sz="4267"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cách</a:t>
            </a:r>
            <a:endParaRPr kumimoji="0" lang="en-US" sz="4267"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247481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29"/>
                                        </p:tgtEl>
                                        <p:attrNameLst>
                                          <p:attrName>style.color</p:attrName>
                                        </p:attrNameLst>
                                      </p:cBhvr>
                                      <p:to>
                                        <a:srgbClr val="D7F47C"/>
                                      </p:to>
                                    </p:animClr>
                                    <p:animClr clrSpc="rgb" dir="cw">
                                      <p:cBhvr>
                                        <p:cTn id="7" dur="1000" fill="hold"/>
                                        <p:tgtEl>
                                          <p:spTgt spid="29"/>
                                        </p:tgtEl>
                                        <p:attrNameLst>
                                          <p:attrName>fillcolor</p:attrName>
                                        </p:attrNameLst>
                                      </p:cBhvr>
                                      <p:to>
                                        <a:srgbClr val="D7F47C"/>
                                      </p:to>
                                    </p:animClr>
                                    <p:set>
                                      <p:cBhvr>
                                        <p:cTn id="8" dur="1000" fill="hold"/>
                                        <p:tgtEl>
                                          <p:spTgt spid="29"/>
                                        </p:tgtEl>
                                        <p:attrNameLst>
                                          <p:attrName>fill.type</p:attrName>
                                        </p:attrNameLst>
                                      </p:cBhvr>
                                      <p:to>
                                        <p:strVal val="solid"/>
                                      </p:to>
                                    </p:set>
                                    <p:set>
                                      <p:cBhvr>
                                        <p:cTn id="9" dur="100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29"/>
                                        </p:tgtEl>
                                        <p:attrNameLst>
                                          <p:attrName>fillcolor</p:attrName>
                                        </p:attrNameLst>
                                      </p:cBhvr>
                                      <p:to>
                                        <a:schemeClr val="accent2"/>
                                      </p:to>
                                    </p:animClr>
                                    <p:set>
                                      <p:cBhvr>
                                        <p:cTn id="12" dur="2000" fill="hold"/>
                                        <p:tgtEl>
                                          <p:spTgt spid="29"/>
                                        </p:tgtEl>
                                        <p:attrNameLst>
                                          <p:attrName>fill.type</p:attrName>
                                        </p:attrNameLst>
                                      </p:cBhvr>
                                      <p:to>
                                        <p:strVal val="solid"/>
                                      </p:to>
                                    </p:set>
                                    <p:set>
                                      <p:cBhvr>
                                        <p:cTn id="13"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32"/>
                                        </p:tgtEl>
                                        <p:attrNameLst>
                                          <p:attrName>style.color</p:attrName>
                                        </p:attrNameLst>
                                      </p:cBhvr>
                                      <p:to>
                                        <a:srgbClr val="FF0000"/>
                                      </p:to>
                                    </p:animClr>
                                    <p:animClr clrSpc="rgb" dir="cw">
                                      <p:cBhvr>
                                        <p:cTn id="19" dur="1000" fill="hold"/>
                                        <p:tgtEl>
                                          <p:spTgt spid="32"/>
                                        </p:tgtEl>
                                        <p:attrNameLst>
                                          <p:attrName>fillcolor</p:attrName>
                                        </p:attrNameLst>
                                      </p:cBhvr>
                                      <p:to>
                                        <a:srgbClr val="FF0000"/>
                                      </p:to>
                                    </p:animClr>
                                    <p:set>
                                      <p:cBhvr>
                                        <p:cTn id="20" dur="1000" fill="hold"/>
                                        <p:tgtEl>
                                          <p:spTgt spid="32"/>
                                        </p:tgtEl>
                                        <p:attrNameLst>
                                          <p:attrName>fill.type</p:attrName>
                                        </p:attrNameLst>
                                      </p:cBhvr>
                                      <p:to>
                                        <p:strVal val="solid"/>
                                      </p:to>
                                    </p:set>
                                    <p:set>
                                      <p:cBhvr>
                                        <p:cTn id="21" dur="1000" fill="hold"/>
                                        <p:tgtEl>
                                          <p:spTgt spid="32"/>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0"/>
                                        </p:tgtEl>
                                        <p:attrNameLst>
                                          <p:attrName>style.color</p:attrName>
                                        </p:attrNameLst>
                                      </p:cBhvr>
                                      <p:to>
                                        <a:srgbClr val="FF0000"/>
                                      </p:to>
                                    </p:animClr>
                                    <p:animClr clrSpc="rgb" dir="cw">
                                      <p:cBhvr>
                                        <p:cTn id="27" dur="1000" fill="hold"/>
                                        <p:tgtEl>
                                          <p:spTgt spid="10"/>
                                        </p:tgtEl>
                                        <p:attrNameLst>
                                          <p:attrName>fillcolor</p:attrName>
                                        </p:attrNameLst>
                                      </p:cBhvr>
                                      <p:to>
                                        <a:srgbClr val="FF0000"/>
                                      </p:to>
                                    </p:animClr>
                                    <p:set>
                                      <p:cBhvr>
                                        <p:cTn id="28" dur="1000" fill="hold"/>
                                        <p:tgtEl>
                                          <p:spTgt spid="10"/>
                                        </p:tgtEl>
                                        <p:attrNameLst>
                                          <p:attrName>fill.type</p:attrName>
                                        </p:attrNameLst>
                                      </p:cBhvr>
                                      <p:to>
                                        <p:strVal val="solid"/>
                                      </p:to>
                                    </p:set>
                                    <p:set>
                                      <p:cBhvr>
                                        <p:cTn id="29" dur="1000" fill="hold"/>
                                        <p:tgtEl>
                                          <p:spTgt spid="1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0"/>
                  </p:tgtEl>
                </p:cond>
              </p:nextCondLst>
            </p:seq>
          </p:childTnLst>
        </p:cTn>
      </p:par>
    </p:tnLst>
    <p:bldLst>
      <p:bldP spid="3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pic>
        <p:nvPicPr>
          <p:cNvPr id="10" name="Picture 9">
            <a:hlinkClick r:id="rId6"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38391" y="1"/>
            <a:ext cx="1871932" cy="18719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2002971" y="152400"/>
            <a:ext cx="9492343" cy="1441309"/>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Calibri Light" panose="020F0302020204030204"/>
              </a:rPr>
              <a:t>Đâu</a:t>
            </a:r>
            <a:r>
              <a:rPr lang="en-US" sz="4800" b="1" dirty="0">
                <a:solidFill>
                  <a:prstClr val="black"/>
                </a:solidFill>
                <a:latin typeface="Calibri Light" panose="020F0302020204030204"/>
              </a:rPr>
              <a:t> </a:t>
            </a:r>
            <a:r>
              <a:rPr lang="en-US" sz="4800" b="1" dirty="0" err="1">
                <a:solidFill>
                  <a:srgbClr val="00B0F0"/>
                </a:solidFill>
                <a:latin typeface="Calibri Light" panose="020F0302020204030204"/>
              </a:rPr>
              <a:t>không</a:t>
            </a:r>
            <a:r>
              <a:rPr lang="en-US" sz="4800" b="1" dirty="0">
                <a:solidFill>
                  <a:srgbClr val="00B0F0"/>
                </a:solidFill>
                <a:latin typeface="Calibri Light" panose="020F0302020204030204"/>
              </a:rPr>
              <a:t> </a:t>
            </a:r>
            <a:r>
              <a:rPr lang="en-US" sz="4800" b="1" dirty="0" err="1">
                <a:solidFill>
                  <a:srgbClr val="00B0F0"/>
                </a:solidFill>
                <a:latin typeface="Calibri Light" panose="020F0302020204030204"/>
              </a:rPr>
              <a:t>phải</a:t>
            </a:r>
            <a:r>
              <a:rPr lang="en-US" sz="4800" b="1" dirty="0">
                <a:solidFill>
                  <a:srgbClr val="00B0F0"/>
                </a:solidFill>
                <a:latin typeface="Calibri Light" panose="020F0302020204030204"/>
              </a:rPr>
              <a:t> </a:t>
            </a:r>
            <a:r>
              <a:rPr lang="en-US" sz="4800" b="1" dirty="0" err="1">
                <a:solidFill>
                  <a:prstClr val="black"/>
                </a:solidFill>
                <a:latin typeface="Calibri Light" panose="020F0302020204030204"/>
              </a:rPr>
              <a:t>kiểu</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kết</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bài</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trong</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bài</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văn</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miêu</a:t>
            </a:r>
            <a:r>
              <a:rPr lang="en-US" sz="4800" b="1" dirty="0">
                <a:solidFill>
                  <a:prstClr val="black"/>
                </a:solidFill>
                <a:latin typeface="Calibri Light" panose="020F0302020204030204"/>
              </a:rPr>
              <a:t> </a:t>
            </a:r>
            <a:r>
              <a:rPr lang="en-US" sz="4800" b="1" dirty="0" err="1">
                <a:solidFill>
                  <a:prstClr val="black"/>
                </a:solidFill>
                <a:latin typeface="Calibri Light" panose="020F0302020204030204"/>
              </a:rPr>
              <a:t>tả</a:t>
            </a:r>
            <a:r>
              <a:rPr lang="en-US" sz="4800" b="1" dirty="0">
                <a:solidFill>
                  <a:prstClr val="black"/>
                </a:solidFill>
                <a:latin typeface="Calibri Light" panose="020F0302020204030204"/>
              </a:rPr>
              <a:t> con </a:t>
            </a:r>
            <a:r>
              <a:rPr lang="en-US" sz="4800" b="1" dirty="0" err="1">
                <a:solidFill>
                  <a:prstClr val="black"/>
                </a:solidFill>
                <a:latin typeface="Calibri Light" panose="020F0302020204030204"/>
              </a:rPr>
              <a:t>vật</a:t>
            </a:r>
            <a:r>
              <a:rPr lang="en-US" sz="4800" b="1" dirty="0">
                <a:solidFill>
                  <a:prstClr val="black"/>
                </a:solidFill>
                <a:latin typeface="Calibri Light" panose="020F0302020204030204"/>
              </a:rPr>
              <a:t>?</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Rectangle: Diagonal Corners Rounded 11">
            <a:extLst>
              <a:ext uri="{FF2B5EF4-FFF2-40B4-BE49-F238E27FC236}">
                <a16:creationId xmlns:a16="http://schemas.microsoft.com/office/drawing/2014/main" id="{0FB797F1-6B62-45C7-A4A0-71DA10E15FB8}"/>
              </a:ext>
            </a:extLst>
          </p:cNvPr>
          <p:cNvSpPr/>
          <p:nvPr/>
        </p:nvSpPr>
        <p:spPr>
          <a:xfrm>
            <a:off x="1074358" y="3744327"/>
            <a:ext cx="9636413" cy="10163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gián</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tiếp</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3" name="Rectangle: Diagonal Corners Rounded 12">
            <a:extLst>
              <a:ext uri="{FF2B5EF4-FFF2-40B4-BE49-F238E27FC236}">
                <a16:creationId xmlns:a16="http://schemas.microsoft.com/office/drawing/2014/main" id="{4D3EB602-9DF2-4B13-967A-9AC446562E38}"/>
              </a:ext>
            </a:extLst>
          </p:cNvPr>
          <p:cNvSpPr/>
          <p:nvPr/>
        </p:nvSpPr>
        <p:spPr>
          <a:xfrm>
            <a:off x="1007435" y="5264295"/>
            <a:ext cx="9985109" cy="101639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không</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mở</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rộng</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2FF6EDE3-C826-401A-85D6-46DFD41D7D50}"/>
              </a:ext>
            </a:extLst>
          </p:cNvPr>
          <p:cNvSpPr/>
          <p:nvPr/>
        </p:nvSpPr>
        <p:spPr>
          <a:xfrm>
            <a:off x="1008978" y="2224359"/>
            <a:ext cx="9636413" cy="10163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mở</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rộng</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2"/>
                                        </p:tgtEl>
                                        <p:attrNameLst>
                                          <p:attrName>style.color</p:attrName>
                                        </p:attrNameLst>
                                      </p:cBhvr>
                                      <p:to>
                                        <a:srgbClr val="D7F47C"/>
                                      </p:to>
                                    </p:animClr>
                                    <p:animClr clrSpc="rgb" dir="cw">
                                      <p:cBhvr>
                                        <p:cTn id="7" dur="1000" fill="hold"/>
                                        <p:tgtEl>
                                          <p:spTgt spid="12"/>
                                        </p:tgtEl>
                                        <p:attrNameLst>
                                          <p:attrName>fillcolor</p:attrName>
                                        </p:attrNameLst>
                                      </p:cBhvr>
                                      <p:to>
                                        <a:srgbClr val="D7F47C"/>
                                      </p:to>
                                    </p:animClr>
                                    <p:set>
                                      <p:cBhvr>
                                        <p:cTn id="8" dur="1000" fill="hold"/>
                                        <p:tgtEl>
                                          <p:spTgt spid="12"/>
                                        </p:tgtEl>
                                        <p:attrNameLst>
                                          <p:attrName>fill.type</p:attrName>
                                        </p:attrNameLst>
                                      </p:cBhvr>
                                      <p:to>
                                        <p:strVal val="solid"/>
                                      </p:to>
                                    </p:set>
                                    <p:set>
                                      <p:cBhvr>
                                        <p:cTn id="9" dur="1000" fill="hold"/>
                                        <p:tgtEl>
                                          <p:spTgt spid="1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2"/>
                                        </p:tgtEl>
                                        <p:attrNameLst>
                                          <p:attrName>fillcolor</p:attrName>
                                        </p:attrNameLst>
                                      </p:cBhvr>
                                      <p:to>
                                        <a:schemeClr val="accent2"/>
                                      </p:to>
                                    </p:animClr>
                                    <p:set>
                                      <p:cBhvr>
                                        <p:cTn id="12" dur="2000" fill="hold"/>
                                        <p:tgtEl>
                                          <p:spTgt spid="12"/>
                                        </p:tgtEl>
                                        <p:attrNameLst>
                                          <p:attrName>fill.type</p:attrName>
                                        </p:attrNameLst>
                                      </p:cBhvr>
                                      <p:to>
                                        <p:strVal val="solid"/>
                                      </p:to>
                                    </p:set>
                                    <p:set>
                                      <p:cBhvr>
                                        <p:cTn id="1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13"/>
                                        </p:tgtEl>
                                        <p:attrNameLst>
                                          <p:attrName>style.color</p:attrName>
                                        </p:attrNameLst>
                                      </p:cBhvr>
                                      <p:to>
                                        <a:srgbClr val="FF0000"/>
                                      </p:to>
                                    </p:animClr>
                                    <p:animClr clrSpc="rgb" dir="cw">
                                      <p:cBhvr>
                                        <p:cTn id="19" dur="1000" fill="hold"/>
                                        <p:tgtEl>
                                          <p:spTgt spid="13"/>
                                        </p:tgtEl>
                                        <p:attrNameLst>
                                          <p:attrName>fillcolor</p:attrName>
                                        </p:attrNameLst>
                                      </p:cBhvr>
                                      <p:to>
                                        <a:srgbClr val="FF0000"/>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4"/>
                                        </p:tgtEl>
                                        <p:attrNameLst>
                                          <p:attrName>style.color</p:attrName>
                                        </p:attrNameLst>
                                      </p:cBhvr>
                                      <p:to>
                                        <a:srgbClr val="FF0000"/>
                                      </p:to>
                                    </p:animClr>
                                    <p:animClr clrSpc="rgb" dir="cw">
                                      <p:cBhvr>
                                        <p:cTn id="27" dur="1000" fill="hold"/>
                                        <p:tgtEl>
                                          <p:spTgt spid="14"/>
                                        </p:tgtEl>
                                        <p:attrNameLst>
                                          <p:attrName>fillcolor</p:attrName>
                                        </p:attrNameLst>
                                      </p:cBhvr>
                                      <p:to>
                                        <a:srgbClr val="FF0000"/>
                                      </p:to>
                                    </p:animClr>
                                    <p:set>
                                      <p:cBhvr>
                                        <p:cTn id="28" dur="1000" fill="hold"/>
                                        <p:tgtEl>
                                          <p:spTgt spid="14"/>
                                        </p:tgtEl>
                                        <p:attrNameLst>
                                          <p:attrName>fill.type</p:attrName>
                                        </p:attrNameLst>
                                      </p:cBhvr>
                                      <p:to>
                                        <p:strVal val="solid"/>
                                      </p:to>
                                    </p:set>
                                    <p:set>
                                      <p:cBhvr>
                                        <p:cTn id="29" dur="1000" fill="hold"/>
                                        <p:tgtEl>
                                          <p:spTgt spid="14"/>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54299" y="387383"/>
            <a:ext cx="1694376" cy="1506729"/>
            <a:chOff x="275946" y="681404"/>
            <a:chExt cx="1624516" cy="1444604"/>
          </a:xfrm>
        </p:grpSpPr>
        <p:pic>
          <p:nvPicPr>
            <p:cNvPr id="35" name="Picture 6">
              <a:hlinkClick r:id="rId6"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801413"/>
              <a:ext cx="990514" cy="3245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bón</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848675" y="475156"/>
            <a:ext cx="10089896" cy="1433515"/>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mn-cs"/>
              </a:rPr>
              <a:t>Cách</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viết</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bài</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văn</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tả</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phong</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cảnh</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thường</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có</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mấy</a:t>
            </a:r>
            <a:r>
              <a:rPr kumimoji="0" lang="en-US" sz="4000" b="1" i="0" u="none" strike="noStrike" kern="1200" cap="none" spc="0" normalizeH="0" baseline="0" noProof="0" dirty="0">
                <a:ln>
                  <a:noFill/>
                </a:ln>
                <a:solidFill>
                  <a:prstClr val="black"/>
                </a:solidFill>
                <a:effectLst/>
                <a:uLnTx/>
                <a:uFillTx/>
                <a:ea typeface="+mn-ea"/>
                <a:cs typeface="+mn-cs"/>
              </a:rPr>
              <a:t> </a:t>
            </a:r>
            <a:r>
              <a:rPr kumimoji="0" lang="en-US" sz="4000" b="1" i="0" u="none" strike="noStrike" kern="1200" cap="none" spc="0" normalizeH="0" baseline="0" noProof="0" dirty="0" err="1">
                <a:ln>
                  <a:noFill/>
                </a:ln>
                <a:solidFill>
                  <a:prstClr val="black"/>
                </a:solidFill>
                <a:effectLst/>
                <a:uLnTx/>
                <a:uFillTx/>
                <a:ea typeface="+mn-ea"/>
                <a:cs typeface="+mn-cs"/>
              </a:rPr>
              <a:t>phần</a:t>
            </a:r>
            <a:r>
              <a:rPr kumimoji="0" lang="en-US" sz="4000" b="1" i="0" u="none" strike="noStrike" kern="1200" cap="none" spc="0" normalizeH="0" baseline="0" noProof="0" dirty="0">
                <a:ln>
                  <a:noFill/>
                </a:ln>
                <a:solidFill>
                  <a:prstClr val="black"/>
                </a:solidFill>
                <a:effectLst/>
                <a:uLnTx/>
                <a:uFillTx/>
                <a:ea typeface="+mn-ea"/>
                <a:cs typeface="+mn-cs"/>
              </a:rPr>
              <a:t>?</a:t>
            </a:r>
          </a:p>
        </p:txBody>
      </p:sp>
      <p:sp>
        <p:nvSpPr>
          <p:cNvPr id="13" name="Rectangle: Diagonal Corners Rounded 12">
            <a:extLst>
              <a:ext uri="{FF2B5EF4-FFF2-40B4-BE49-F238E27FC236}">
                <a16:creationId xmlns:a16="http://schemas.microsoft.com/office/drawing/2014/main" id="{40BA39C9-C37A-46F3-A93A-4F23C9F20F02}"/>
              </a:ext>
            </a:extLst>
          </p:cNvPr>
          <p:cNvSpPr/>
          <p:nvPr/>
        </p:nvSpPr>
        <p:spPr>
          <a:xfrm>
            <a:off x="552523" y="5520839"/>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Mở</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thân</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0B18C344-45D2-41DC-90C8-A09CD6D78620}"/>
              </a:ext>
            </a:extLst>
          </p:cNvPr>
          <p:cNvSpPr/>
          <p:nvPr/>
        </p:nvSpPr>
        <p:spPr>
          <a:xfrm>
            <a:off x="535975" y="3851297"/>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Mở</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đầu</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thân</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bài</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thúc</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5" name="Rectangle: Diagonal Corners Rounded 14">
            <a:extLst>
              <a:ext uri="{FF2B5EF4-FFF2-40B4-BE49-F238E27FC236}">
                <a16:creationId xmlns:a16="http://schemas.microsoft.com/office/drawing/2014/main" id="{D74E08AC-0892-49C2-8A7A-586FF9731341}"/>
              </a:ext>
            </a:extLst>
          </p:cNvPr>
          <p:cNvSpPr/>
          <p:nvPr/>
        </p:nvSpPr>
        <p:spPr>
          <a:xfrm>
            <a:off x="492035" y="2307451"/>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a:t>
            </a:r>
            <a:r>
              <a:rPr kumimoji="0" lang="en-US" sz="4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Mở</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đầu</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phát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triển</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kết</a:t>
            </a:r>
            <a:r>
              <a:rPr kumimoji="0" lang="en-US" sz="4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thúc</a:t>
            </a:r>
            <a:endParaRPr kumimoji="0" lang="en-US" sz="4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148078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3"/>
                                        </p:tgtEl>
                                        <p:attrNameLst>
                                          <p:attrName>style.color</p:attrName>
                                        </p:attrNameLst>
                                      </p:cBhvr>
                                      <p:to>
                                        <a:srgbClr val="D7F47C"/>
                                      </p:to>
                                    </p:animClr>
                                    <p:animClr clrSpc="rgb" dir="cw">
                                      <p:cBhvr>
                                        <p:cTn id="7" dur="1000" fill="hold"/>
                                        <p:tgtEl>
                                          <p:spTgt spid="13"/>
                                        </p:tgtEl>
                                        <p:attrNameLst>
                                          <p:attrName>fillcolor</p:attrName>
                                        </p:attrNameLst>
                                      </p:cBhvr>
                                      <p:to>
                                        <a:srgbClr val="D7F47C"/>
                                      </p:to>
                                    </p:animClr>
                                    <p:set>
                                      <p:cBhvr>
                                        <p:cTn id="8" dur="1000" fill="hold"/>
                                        <p:tgtEl>
                                          <p:spTgt spid="13"/>
                                        </p:tgtEl>
                                        <p:attrNameLst>
                                          <p:attrName>fill.type</p:attrName>
                                        </p:attrNameLst>
                                      </p:cBhvr>
                                      <p:to>
                                        <p:strVal val="solid"/>
                                      </p:to>
                                    </p:set>
                                    <p:set>
                                      <p:cBhvr>
                                        <p:cTn id="9"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3"/>
                                        </p:tgtEl>
                                        <p:attrNameLst>
                                          <p:attrName>fillcolor</p:attrName>
                                        </p:attrNameLst>
                                      </p:cBhvr>
                                      <p:to>
                                        <a:schemeClr val="accent2"/>
                                      </p:to>
                                    </p:animClr>
                                    <p:set>
                                      <p:cBhvr>
                                        <p:cTn id="12" dur="2000" fill="hold"/>
                                        <p:tgtEl>
                                          <p:spTgt spid="13"/>
                                        </p:tgtEl>
                                        <p:attrNameLst>
                                          <p:attrName>fill.type</p:attrName>
                                        </p:attrNameLst>
                                      </p:cBhvr>
                                      <p:to>
                                        <p:strVal val="solid"/>
                                      </p:to>
                                    </p:set>
                                    <p:set>
                                      <p:cBhvr>
                                        <p:cTn id="13"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14"/>
                                        </p:tgtEl>
                                        <p:attrNameLst>
                                          <p:attrName>style.color</p:attrName>
                                        </p:attrNameLst>
                                      </p:cBhvr>
                                      <p:to>
                                        <a:srgbClr val="FF0000"/>
                                      </p:to>
                                    </p:animClr>
                                    <p:animClr clrSpc="rgb" dir="cw">
                                      <p:cBhvr>
                                        <p:cTn id="19" dur="1000" fill="hold"/>
                                        <p:tgtEl>
                                          <p:spTgt spid="14"/>
                                        </p:tgtEl>
                                        <p:attrNameLst>
                                          <p:attrName>fillcolor</p:attrName>
                                        </p:attrNameLst>
                                      </p:cBhvr>
                                      <p:to>
                                        <a:srgbClr val="FF0000"/>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5"/>
                                        </p:tgtEl>
                                        <p:attrNameLst>
                                          <p:attrName>style.color</p:attrName>
                                        </p:attrNameLst>
                                      </p:cBhvr>
                                      <p:to>
                                        <a:srgbClr val="FF0000"/>
                                      </p:to>
                                    </p:animClr>
                                    <p:animClr clrSpc="rgb" dir="cw">
                                      <p:cBhvr>
                                        <p:cTn id="27" dur="1000" fill="hold"/>
                                        <p:tgtEl>
                                          <p:spTgt spid="15"/>
                                        </p:tgtEl>
                                        <p:attrNameLst>
                                          <p:attrName>fillcolor</p:attrName>
                                        </p:attrNameLst>
                                      </p:cBhvr>
                                      <p:to>
                                        <a:srgbClr val="FF0000"/>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sp>
        <p:nvSpPr>
          <p:cNvPr id="22" name="Rounded Rectangle 21"/>
          <p:cNvSpPr/>
          <p:nvPr/>
        </p:nvSpPr>
        <p:spPr>
          <a:xfrm>
            <a:off x="543863" y="649585"/>
            <a:ext cx="11104275" cy="5558830"/>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9534" y="2692190"/>
            <a:ext cx="4290088" cy="4120184"/>
          </a:xfrm>
          <a:prstGeom prst="rect">
            <a:avLst/>
          </a:prstGeom>
          <a:effectLst>
            <a:outerShdw blurRad="76200" dir="18900000" sy="23000" kx="-1200000" algn="bl" rotWithShape="0">
              <a:prstClr val="black">
                <a:alpha val="20000"/>
              </a:prstClr>
            </a:outerShdw>
          </a:effectLst>
        </p:spPr>
      </p:pic>
      <p:pic>
        <p:nvPicPr>
          <p:cNvPr id="16" name="Picture 15">
            <a:extLst>
              <a:ext uri="{FF2B5EF4-FFF2-40B4-BE49-F238E27FC236}">
                <a16:creationId xmlns:a16="http://schemas.microsoft.com/office/drawing/2014/main" id="{1CBBECCB-DE9E-3D29-E6A1-3627057B7CB0}"/>
              </a:ext>
            </a:extLst>
          </p:cNvPr>
          <p:cNvPicPr>
            <a:picLocks noChangeAspect="1"/>
          </p:cNvPicPr>
          <p:nvPr/>
        </p:nvPicPr>
        <p:blipFill>
          <a:blip r:embed="rId5"/>
          <a:stretch>
            <a:fillRect/>
          </a:stretch>
        </p:blipFill>
        <p:spPr>
          <a:xfrm>
            <a:off x="4838359" y="783143"/>
            <a:ext cx="2456901" cy="1603387"/>
          </a:xfrm>
          <a:prstGeom prst="rect">
            <a:avLst/>
          </a:prstGeom>
        </p:spPr>
      </p:pic>
      <p:pic>
        <p:nvPicPr>
          <p:cNvPr id="17" name="Picture 16">
            <a:extLst>
              <a:ext uri="{FF2B5EF4-FFF2-40B4-BE49-F238E27FC236}">
                <a16:creationId xmlns:a16="http://schemas.microsoft.com/office/drawing/2014/main" id="{D23BA226-C76D-008E-DEAC-852CDEA45D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968" y="547646"/>
            <a:ext cx="3432261" cy="3432261"/>
          </a:xfrm>
          <a:prstGeom prst="rect">
            <a:avLst/>
          </a:prstGeom>
        </p:spPr>
      </p:pic>
      <p:pic>
        <p:nvPicPr>
          <p:cNvPr id="21" name="Picture 20">
            <a:extLst>
              <a:ext uri="{FF2B5EF4-FFF2-40B4-BE49-F238E27FC236}">
                <a16:creationId xmlns:a16="http://schemas.microsoft.com/office/drawing/2014/main" id="{05E4EDFE-4A84-F1B3-0FB5-6BD6E23FC5FE}"/>
              </a:ext>
            </a:extLst>
          </p:cNvPr>
          <p:cNvPicPr>
            <a:picLocks noChangeAspect="1"/>
          </p:cNvPicPr>
          <p:nvPr/>
        </p:nvPicPr>
        <p:blipFill>
          <a:blip r:embed="rId7"/>
          <a:stretch>
            <a:fillRect/>
          </a:stretch>
        </p:blipFill>
        <p:spPr>
          <a:xfrm>
            <a:off x="991351" y="2257156"/>
            <a:ext cx="9894666" cy="3090940"/>
          </a:xfrm>
          <a:prstGeom prst="rect">
            <a:avLst/>
          </a:prstGeom>
        </p:spPr>
      </p:pic>
    </p:spTree>
    <p:extLst>
      <p:ext uri="{BB962C8B-B14F-4D97-AF65-F5344CB8AC3E}">
        <p14:creationId xmlns:p14="http://schemas.microsoft.com/office/powerpoint/2010/main" val="41375195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 y="-202646"/>
            <a:ext cx="12192999" cy="72653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780" y="-445067"/>
            <a:ext cx="7949939" cy="7426438"/>
          </a:xfrm>
          <a:prstGeom prst="rect">
            <a:avLst/>
          </a:prstGeom>
        </p:spPr>
      </p:pic>
      <p:pic>
        <p:nvPicPr>
          <p:cNvPr id="11" name="Picture 10"/>
          <p:cNvPicPr>
            <a:picLocks noChangeAspect="1"/>
          </p:cNvPicPr>
          <p:nvPr/>
        </p:nvPicPr>
        <p:blipFill rotWithShape="1">
          <a:blip r:embed="rId3">
            <a:biLevel thresh="25000"/>
            <a:extLst>
              <a:ext uri="{28A0092B-C50C-407E-A947-70E740481C1C}">
                <a14:useLocalDpi xmlns:a14="http://schemas.microsoft.com/office/drawing/2010/main" val="0"/>
              </a:ext>
            </a:extLst>
          </a:blip>
          <a:srcRect l="-1368" t="41954" r="1368"/>
          <a:stretch/>
        </p:blipFill>
        <p:spPr>
          <a:xfrm>
            <a:off x="2274003" y="2450016"/>
            <a:ext cx="8058716" cy="4407984"/>
          </a:xfrm>
          <a:prstGeom prst="rect">
            <a:avLst/>
          </a:prstGeom>
          <a:effectLst>
            <a:softEdge rad="317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721" y="2412875"/>
            <a:ext cx="4371949" cy="41988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9" y="1894665"/>
            <a:ext cx="3432261" cy="343226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4287" t="61126" r="51230" b="4914"/>
          <a:stretch/>
        </p:blipFill>
        <p:spPr>
          <a:xfrm>
            <a:off x="2745301" y="3163472"/>
            <a:ext cx="811358" cy="793042"/>
          </a:xfrm>
          <a:prstGeom prst="ellipse">
            <a:avLst/>
          </a:prstGeom>
        </p:spPr>
      </p:pic>
      <p:sp>
        <p:nvSpPr>
          <p:cNvPr id="14" name="Rectangle 13"/>
          <p:cNvSpPr/>
          <p:nvPr/>
        </p:nvSpPr>
        <p:spPr>
          <a:xfrm>
            <a:off x="3448827" y="3163472"/>
            <a:ext cx="6422939" cy="1490536"/>
          </a:xfrm>
          <a:prstGeom prst="rect">
            <a:avLst/>
          </a:prstGeom>
        </p:spPr>
        <p:txBody>
          <a:bodyPr vert="horz" lIns="91440" tIns="45720" rIns="91440" bIns="45720" rtlCol="0">
            <a:noAutofit/>
          </a:bodyPr>
          <a:lstStyle/>
          <a:p>
            <a:pPr marL="0" marR="0" lvl="0" indent="0" algn="ctr" defTabSz="914400" rtl="0" eaLnBrk="1" fontAlgn="auto" latinLnBrk="0" hangingPunct="1">
              <a:lnSpc>
                <a:spcPct val="110000"/>
              </a:lnSpc>
              <a:spcBef>
                <a:spcPts val="1000"/>
              </a:spcBef>
              <a:spcAft>
                <a:spcPts val="1200"/>
              </a:spcAft>
              <a:buClrTx/>
              <a:buSzTx/>
              <a:buFont typeface="Arial" panose="020B0604020202020204" pitchFamily="34" charset="0"/>
              <a:buNone/>
              <a:tabLst/>
              <a:defRPr/>
            </a:pPr>
            <a:r>
              <a:rPr kumimoji="0" lang="en-US" sz="4400" b="1" i="0" u="none" strike="noStrike" kern="1200" cap="none" spc="0" normalizeH="0" baseline="0" noProof="0" dirty="0" err="1">
                <a:ln>
                  <a:noFill/>
                </a:ln>
                <a:solidFill>
                  <a:prstClr val="black"/>
                </a:solidFill>
                <a:effectLst/>
                <a:uLnTx/>
                <a:uFillTx/>
                <a:ea typeface="+mn-ea"/>
                <a:cs typeface="+mn-cs"/>
              </a:rPr>
              <a:t>Yêu</a:t>
            </a:r>
            <a:r>
              <a:rPr kumimoji="0" lang="en-US" sz="4400" b="1" i="0" u="none" strike="noStrike" kern="1200" cap="none" spc="0" normalizeH="0" baseline="0" noProof="0" dirty="0">
                <a:ln>
                  <a:noFill/>
                </a:ln>
                <a:solidFill>
                  <a:prstClr val="black"/>
                </a:solidFill>
                <a:effectLst/>
                <a:uLnTx/>
                <a:uFillTx/>
                <a:ea typeface="+mn-ea"/>
                <a:cs typeface="+mn-cs"/>
              </a:rPr>
              <a:t> </a:t>
            </a:r>
            <a:r>
              <a:rPr kumimoji="0" lang="en-US" sz="4400" b="1" i="0" u="none" strike="noStrike" kern="1200" cap="none" spc="0" normalizeH="0" baseline="0" noProof="0" dirty="0" err="1">
                <a:ln>
                  <a:noFill/>
                </a:ln>
                <a:solidFill>
                  <a:prstClr val="black"/>
                </a:solidFill>
                <a:effectLst/>
                <a:uLnTx/>
                <a:uFillTx/>
                <a:ea typeface="+mn-ea"/>
                <a:cs typeface="+mn-cs"/>
              </a:rPr>
              <a:t>cầu</a:t>
            </a:r>
            <a:r>
              <a:rPr kumimoji="0" lang="en-US" sz="4400" b="1"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a:ln>
                  <a:noFill/>
                </a:ln>
                <a:solidFill>
                  <a:prstClr val="black"/>
                </a:solidFill>
                <a:effectLst/>
                <a:uLnTx/>
                <a:uFillTx/>
                <a:ea typeface="+mn-ea"/>
                <a:cs typeface="+mn-cs"/>
              </a:rPr>
              <a:t>Quan </a:t>
            </a:r>
            <a:r>
              <a:rPr kumimoji="0" lang="en-US" sz="4400" i="0" u="none" strike="noStrike" kern="1200" cap="none" spc="0" normalizeH="0" baseline="0" noProof="0" dirty="0" err="1">
                <a:ln>
                  <a:noFill/>
                </a:ln>
                <a:solidFill>
                  <a:prstClr val="black"/>
                </a:solidFill>
                <a:effectLst/>
                <a:uLnTx/>
                <a:uFillTx/>
                <a:ea typeface="+mn-ea"/>
                <a:cs typeface="+mn-cs"/>
              </a:rPr>
              <a:t>sát</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một</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cảnh</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ao</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hồ</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sông</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suối</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hoặc</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biển</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đảo</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và</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ghi</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lại</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kết</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quả</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quan</a:t>
            </a:r>
            <a:r>
              <a:rPr kumimoji="0" lang="en-US" sz="4400" i="0" u="none" strike="noStrike" kern="1200" cap="none" spc="0" normalizeH="0" baseline="0" noProof="0" dirty="0">
                <a:ln>
                  <a:noFill/>
                </a:ln>
                <a:solidFill>
                  <a:prstClr val="black"/>
                </a:solidFill>
                <a:effectLst/>
                <a:uLnTx/>
                <a:uFillTx/>
                <a:ea typeface="+mn-ea"/>
                <a:cs typeface="+mn-cs"/>
              </a:rPr>
              <a:t> </a:t>
            </a:r>
            <a:r>
              <a:rPr kumimoji="0" lang="en-US" sz="4400" i="0" u="none" strike="noStrike" kern="1200" cap="none" spc="0" normalizeH="0" baseline="0" noProof="0" dirty="0" err="1">
                <a:ln>
                  <a:noFill/>
                </a:ln>
                <a:solidFill>
                  <a:prstClr val="black"/>
                </a:solidFill>
                <a:effectLst/>
                <a:uLnTx/>
                <a:uFillTx/>
                <a:ea typeface="+mn-ea"/>
                <a:cs typeface="+mn-cs"/>
              </a:rPr>
              <a:t>sát</a:t>
            </a:r>
            <a:r>
              <a:rPr kumimoji="0" lang="en-US" sz="4400" i="0" u="none" strike="noStrike" kern="1200" cap="none" spc="0" normalizeH="0" baseline="0" noProof="0" dirty="0">
                <a:ln>
                  <a:noFill/>
                </a:ln>
                <a:solidFill>
                  <a:prstClr val="black"/>
                </a:solidFill>
                <a:effectLst/>
                <a:uLnTx/>
                <a:uFillTx/>
                <a:ea typeface="+mn-ea"/>
                <a:cs typeface="+mn-cs"/>
              </a:rPr>
              <a:t>. </a:t>
            </a:r>
          </a:p>
        </p:txBody>
      </p:sp>
    </p:spTree>
    <p:extLst>
      <p:ext uri="{BB962C8B-B14F-4D97-AF65-F5344CB8AC3E}">
        <p14:creationId xmlns:p14="http://schemas.microsoft.com/office/powerpoint/2010/main" val="6795820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29" y="-280738"/>
            <a:ext cx="12193057" cy="7419475"/>
          </a:xfrm>
          <a:prstGeom prst="rect">
            <a:avLst/>
          </a:prstGeom>
        </p:spPr>
      </p:pic>
      <p:sp>
        <p:nvSpPr>
          <p:cNvPr id="5" name="Rounded Rectangle 4"/>
          <p:cNvSpPr/>
          <p:nvPr/>
        </p:nvSpPr>
        <p:spPr>
          <a:xfrm>
            <a:off x="348343" y="121921"/>
            <a:ext cx="11495315" cy="6502718"/>
          </a:xfrm>
          <a:prstGeom prst="roundRect">
            <a:avLst/>
          </a:prstGeom>
          <a:solidFill>
            <a:srgbClr val="FFFFFF">
              <a:alpha val="91000"/>
            </a:srgb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文本框 9">
            <a:extLst>
              <a:ext uri="{FF2B5EF4-FFF2-40B4-BE49-F238E27FC236}">
                <a16:creationId xmlns:a16="http://schemas.microsoft.com/office/drawing/2014/main" id="{56180FD1-53B4-43EE-4246-6C9B754E9CC0}"/>
              </a:ext>
            </a:extLst>
          </p:cNvPr>
          <p:cNvSpPr txBox="1"/>
          <p:nvPr/>
        </p:nvSpPr>
        <p:spPr>
          <a:xfrm>
            <a:off x="4620853" y="0"/>
            <a:ext cx="3246784" cy="961192"/>
          </a:xfrm>
          <a:prstGeom prst="roundRect">
            <a:avLst>
              <a:gd name="adj" fmla="val 45855"/>
            </a:avLst>
          </a:prstGeom>
          <a:gradFill>
            <a:gsLst>
              <a:gs pos="52000">
                <a:schemeClr val="accent1">
                  <a:lumMod val="5000"/>
                  <a:lumOff val="95000"/>
                </a:schemeClr>
              </a:gs>
              <a:gs pos="100000">
                <a:srgbClr val="FDB446"/>
              </a:gs>
              <a:gs pos="72000">
                <a:srgbClr val="FDB446"/>
              </a:gs>
            </a:gsLst>
            <a:lin ang="5400000" scaled="1"/>
          </a:gra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1. CHUẨN</a:t>
            </a:r>
            <a:r>
              <a:rPr kumimoji="0" lang="en-US" altLang="zh-CN" sz="4000" b="0" i="0" u="none" strike="noStrike" kern="1200" cap="none" spc="0" normalizeH="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rPr>
              <a:t> BỊ</a:t>
            </a:r>
            <a:endParaRPr kumimoji="0" lang="zh-CN" altLang="en-US" sz="4000" b="0" i="0" u="none" strike="noStrike" kern="1200" cap="none" spc="0" normalizeH="0" baseline="0" noProof="0" dirty="0">
              <a:ln>
                <a:noFill/>
              </a:ln>
              <a:solidFill>
                <a:srgbClr val="115722"/>
              </a:solidFill>
              <a:effectLst/>
              <a:uLnTx/>
              <a:uFillTx/>
              <a:latin typeface="#9Slide07 IcielPony" panose="02000000000000000000" pitchFamily="2" charset="0"/>
              <a:ea typeface="字魂70号-灵悦黑体" panose="00000500000000000000" pitchFamily="2" charset="-122"/>
              <a:cs typeface="经典综艺体简" panose="02010609000101010101" pitchFamily="49" charset="-122"/>
            </a:endParaRPr>
          </a:p>
        </p:txBody>
      </p:sp>
      <p:sp>
        <p:nvSpPr>
          <p:cNvPr id="4" name="TextBox 3">
            <a:extLst>
              <a:ext uri="{FF2B5EF4-FFF2-40B4-BE49-F238E27FC236}">
                <a16:creationId xmlns:a16="http://schemas.microsoft.com/office/drawing/2014/main" id="{946F7F2A-55CA-F4D3-03DE-9C98663B6A17}"/>
              </a:ext>
            </a:extLst>
          </p:cNvPr>
          <p:cNvSpPr txBox="1"/>
          <p:nvPr/>
        </p:nvSpPr>
        <p:spPr>
          <a:xfrm>
            <a:off x="800101" y="1295400"/>
            <a:ext cx="10458450" cy="1200329"/>
          </a:xfrm>
          <a:prstGeom prst="rect">
            <a:avLst/>
          </a:prstGeom>
          <a:noFill/>
        </p:spPr>
        <p:txBody>
          <a:bodyPr wrap="square" rtlCol="0">
            <a:spAutoFit/>
          </a:bodyPr>
          <a:lstStyle/>
          <a:p>
            <a:pPr marL="342900" marR="0" lvl="0" indent="-342900" algn="just">
              <a:spcBef>
                <a:spcPts val="0"/>
              </a:spcBef>
              <a:spcAft>
                <a:spcPts val="0"/>
              </a:spcAft>
              <a:buFont typeface="Symbol" panose="05050102010706020507" pitchFamily="18" charset="2"/>
              <a:buChar char=""/>
            </a:pP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Lựa chọn phong cảnh để quan sát (cảnh ao, hồ, sông, suối, biển, đảo,…). </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hi tiết tin tức - Sở Tài nguyên và Môi trường">
            <a:extLst>
              <a:ext uri="{FF2B5EF4-FFF2-40B4-BE49-F238E27FC236}">
                <a16:creationId xmlns:a16="http://schemas.microsoft.com/office/drawing/2014/main" id="{3F91E7DC-D247-C1D4-6A3E-519DDC15F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719281"/>
            <a:ext cx="3841340" cy="23480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ối ở Việt Nam – 11+ con suối trong lành, đẹp tựa tranh vẽ">
            <a:extLst>
              <a:ext uri="{FF2B5EF4-FFF2-40B4-BE49-F238E27FC236}">
                <a16:creationId xmlns:a16="http://schemas.microsoft.com/office/drawing/2014/main" id="{E83F90B1-39DF-A6E7-CDF6-848D9CE6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48" y="2743200"/>
            <a:ext cx="360520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ển Kiên Giang | Gọi tên 7 bãi biển CỰC ĐẸP đừng bỏ lỡ">
            <a:extLst>
              <a:ext uri="{FF2B5EF4-FFF2-40B4-BE49-F238E27FC236}">
                <a16:creationId xmlns:a16="http://schemas.microsoft.com/office/drawing/2014/main" id="{70102D74-B83C-8BAB-6A4D-A0F07C5DE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8174" y="2695575"/>
            <a:ext cx="341947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3761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down)">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wipe(down)">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954</Words>
  <Application>Microsoft Office PowerPoint</Application>
  <PresentationFormat>Widescreen</PresentationFormat>
  <Paragraphs>96</Paragraphs>
  <Slides>22</Slides>
  <Notes>8</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等线</vt:lpstr>
      <vt:lpstr>#9Slide07 IcielPony</vt:lpstr>
      <vt:lpstr>Arial</vt:lpstr>
      <vt:lpstr>Calibri</vt:lpstr>
      <vt:lpstr>Calibri Light</vt:lpstr>
      <vt:lpstr>Cambria</vt:lpstr>
      <vt:lpstr>Coiny</vt:lpstr>
      <vt:lpstr>iCiel Showcase Script</vt:lpstr>
      <vt:lpstr>Symbol</vt:lpstr>
      <vt:lpstr>TH Gyoza Black</vt:lpstr>
      <vt:lpstr>UTM Arruba KT</vt:lpstr>
      <vt:lpstr>字魂107号-萌趣欢乐体</vt:lpstr>
      <vt:lpstr>Custom Design</vt:lpstr>
      <vt:lpstr>1_Office 主题​​</vt:lpstr>
      <vt:lpstr>1_Custom Design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 ngày …. tháng …. năm …..</dc:title>
  <dc:creator>Thao Tran</dc:creator>
  <cp:lastModifiedBy>ADMIN</cp:lastModifiedBy>
  <cp:revision>29</cp:revision>
  <dcterms:created xsi:type="dcterms:W3CDTF">2024-07-15T15:44:18Z</dcterms:created>
  <dcterms:modified xsi:type="dcterms:W3CDTF">2024-10-17T11:56:00Z</dcterms:modified>
</cp:coreProperties>
</file>