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62" r:id="rId3"/>
    <p:sldId id="445" r:id="rId4"/>
    <p:sldId id="446" r:id="rId5"/>
    <p:sldId id="357" r:id="rId6"/>
    <p:sldId id="374" r:id="rId7"/>
    <p:sldId id="447" r:id="rId8"/>
    <p:sldId id="310" r:id="rId9"/>
    <p:sldId id="448" r:id="rId10"/>
    <p:sldId id="377" r:id="rId11"/>
    <p:sldId id="260" r:id="rId12"/>
    <p:sldId id="449" r:id="rId13"/>
    <p:sldId id="450" r:id="rId14"/>
    <p:sldId id="452" r:id="rId15"/>
    <p:sldId id="451" r:id="rId16"/>
    <p:sldId id="453" r:id="rId17"/>
    <p:sldId id="454" r:id="rId18"/>
    <p:sldId id="261" r:id="rId19"/>
    <p:sldId id="455" r:id="rId20"/>
    <p:sldId id="456" r:id="rId21"/>
    <p:sldId id="313" r:id="rId22"/>
    <p:sldId id="31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FAD2D4"/>
    <a:srgbClr val="F7B7BA"/>
    <a:srgbClr val="EADCF4"/>
    <a:srgbClr val="DFC9EF"/>
    <a:srgbClr val="F1777C"/>
    <a:srgbClr val="E6E6E6"/>
    <a:srgbClr val="FFEDB3"/>
    <a:srgbClr val="C5F0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81725" autoAdjust="0"/>
  </p:normalViewPr>
  <p:slideViewPr>
    <p:cSldViewPr snapToGrid="0">
      <p:cViewPr varScale="1">
        <p:scale>
          <a:sx n="49" d="100"/>
          <a:sy n="49" d="100"/>
        </p:scale>
        <p:origin x="122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C273-540C-45E7-99D4-C1D11C869608}" type="slidenum">
              <a:rPr lang="en-US" smtClean="0"/>
              <a:t>15</a:t>
            </a:fld>
            <a:endParaRPr lang="en-US"/>
          </a:p>
        </p:txBody>
      </p:sp>
    </p:spTree>
    <p:extLst>
      <p:ext uri="{BB962C8B-B14F-4D97-AF65-F5344CB8AC3E}">
        <p14:creationId xmlns:p14="http://schemas.microsoft.com/office/powerpoint/2010/main" val="273150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021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3311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184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62632868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08995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7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97586269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403130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71349543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2644575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54333896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48722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631587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136871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2/15/2025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909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3079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662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16824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946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156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33640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2/15/2025</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73073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Description automatically generated">
            <a:extLst>
              <a:ext uri="{FF2B5EF4-FFF2-40B4-BE49-F238E27FC236}">
                <a16:creationId xmlns:a16="http://schemas.microsoft.com/office/drawing/2014/main" id="{6224F0C6-39CB-EE75-9C28-EF7E906611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4417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5C33E16C-016B-EFCE-7C37-78F3248638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4251217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505200" y="2883535"/>
            <a:ext cx="1790065" cy="2630170"/>
          </a:xfrm>
          <a:prstGeom prst="rect">
            <a:avLst/>
          </a:prstGeom>
        </p:spPr>
      </p:pic>
      <p:pic>
        <p:nvPicPr>
          <p:cNvPr id="3"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06000" y="2743200"/>
            <a:ext cx="1453515" cy="2911475"/>
          </a:xfrm>
          <a:prstGeom prst="rect">
            <a:avLst/>
          </a:prstGeom>
        </p:spPr>
      </p:pic>
      <p:grpSp>
        <p:nvGrpSpPr>
          <p:cNvPr id="4" name="Group 3"/>
          <p:cNvGrpSpPr/>
          <p:nvPr/>
        </p:nvGrpSpPr>
        <p:grpSpPr>
          <a:xfrm>
            <a:off x="3478412" y="381000"/>
            <a:ext cx="6852163" cy="2454275"/>
            <a:chOff x="7324" y="600"/>
            <a:chExt cx="5502" cy="3865"/>
          </a:xfrm>
          <a:solidFill>
            <a:schemeClr val="accent4">
              <a:lumMod val="60000"/>
              <a:lumOff val="40000"/>
            </a:schemeClr>
          </a:solidFill>
        </p:grpSpPr>
        <p:pic>
          <p:nvPicPr>
            <p:cNvPr id="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45" y="600"/>
              <a:ext cx="5481" cy="3865"/>
            </a:xfrm>
            <a:prstGeom prst="rect">
              <a:avLst/>
            </a:prstGeom>
          </p:spPr>
        </p:pic>
        <p:sp>
          <p:nvSpPr>
            <p:cNvPr id="16" name="Text Box 15"/>
            <p:cNvSpPr txBox="1"/>
            <p:nvPr/>
          </p:nvSpPr>
          <p:spPr>
            <a:xfrm>
              <a:off x="7324" y="1200"/>
              <a:ext cx="5490" cy="2082"/>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Chào các bạn! Hãy cùng đến trường với chúng tớ nào!</a:t>
              </a:r>
            </a:p>
          </p:txBody>
        </p:sp>
      </p:grpSp>
      <p:grpSp>
        <p:nvGrpSpPr>
          <p:cNvPr id="5" name="Group 4"/>
          <p:cNvGrpSpPr/>
          <p:nvPr/>
        </p:nvGrpSpPr>
        <p:grpSpPr>
          <a:xfrm>
            <a:off x="5410200" y="457200"/>
            <a:ext cx="4855210" cy="2453640"/>
            <a:chOff x="8832" y="4800"/>
            <a:chExt cx="7646" cy="3864"/>
          </a:xfrm>
        </p:grpSpPr>
        <p:pic>
          <p:nvPicPr>
            <p:cNvPr id="6"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2" y="4800"/>
              <a:ext cx="7216" cy="3865"/>
            </a:xfrm>
            <a:prstGeom prst="rect">
              <a:avLst/>
            </a:prstGeom>
          </p:spPr>
        </p:pic>
        <p:sp>
          <p:nvSpPr>
            <p:cNvPr id="8" name="Text Box 7"/>
            <p:cNvSpPr txBox="1"/>
            <p:nvPr/>
          </p:nvSpPr>
          <p:spPr>
            <a:xfrm>
              <a:off x="9102" y="5040"/>
              <a:ext cx="7377" cy="3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Trước khi đi chúng ta hãy cùng khởi động nhé!</a:t>
              </a:r>
            </a:p>
          </p:txBody>
        </p:sp>
      </p:grpSp>
      <p:pic>
        <p:nvPicPr>
          <p:cNvPr id="9" name="Picture 8" descr="A round pink circle with white text and a black background&#10;&#10;Description automatically generated">
            <a:extLst>
              <a:ext uri="{FF2B5EF4-FFF2-40B4-BE49-F238E27FC236}">
                <a16:creationId xmlns:a16="http://schemas.microsoft.com/office/drawing/2014/main" id="{FD4AE212-493C-7E55-0944-6B68166EC8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chairs&#10;&#10;Description automatically generated">
            <a:extLst>
              <a:ext uri="{FF2B5EF4-FFF2-40B4-BE49-F238E27FC236}">
                <a16:creationId xmlns:a16="http://schemas.microsoft.com/office/drawing/2014/main" id="{F6B3DBFD-9511-016F-4B92-F22F389FD65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5AD69C-1910-1E0F-80BE-B13F06C5D735}"/>
              </a:ext>
            </a:extLst>
          </p:cNvPr>
          <p:cNvSpPr txBox="1"/>
          <p:nvPr/>
        </p:nvSpPr>
        <p:spPr>
          <a:xfrm>
            <a:off x="2426923" y="1470825"/>
            <a:ext cx="7416532" cy="2800767"/>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Một số danh từ chung có thể được viết hoa để thể hiện sự tôn trọng đặc biệt đối với đối tượng được nói đến.</a:t>
            </a:r>
            <a:endParaRPr lang="en-US" sz="4400" dirty="0">
              <a:solidFill>
                <a:schemeClr val="bg1"/>
              </a:solidFill>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7A6FC077-CB27-F24E-89FA-B87BA8141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61" y="239859"/>
            <a:ext cx="4109060" cy="1414395"/>
          </a:xfrm>
          <a:prstGeom prst="rect">
            <a:avLst/>
          </a:prstGeom>
        </p:spPr>
      </p:pic>
    </p:spTree>
    <p:extLst>
      <p:ext uri="{BB962C8B-B14F-4D97-AF65-F5344CB8AC3E}">
        <p14:creationId xmlns:p14="http://schemas.microsoft.com/office/powerpoint/2010/main" val="325879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653144" y="483326"/>
            <a:ext cx="11168742" cy="1077218"/>
          </a:xfrm>
          <a:prstGeom prst="rect">
            <a:avLst/>
          </a:prstGeom>
          <a:noFill/>
        </p:spPr>
        <p:txBody>
          <a:bodyPr wrap="square" rtlCol="0">
            <a:spAutoFit/>
          </a:bodyPr>
          <a:lstStyle/>
          <a:p>
            <a:pPr lvl="0" algn="ctr">
              <a:defRPr/>
            </a:pPr>
            <a:r>
              <a:rPr lang="en-US"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Tìm danh từ chung được viết hoa trong những câu thơ, câu văn dưới đây và cho biết tác dụng của việc viết hoa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7E69592-03F5-58F2-F03F-4CA7DAB571D1}"/>
              </a:ext>
            </a:extLst>
          </p:cNvPr>
          <p:cNvSpPr/>
          <p:nvPr/>
        </p:nvSpPr>
        <p:spPr>
          <a:xfrm>
            <a:off x="1332411" y="1815738"/>
            <a:ext cx="10097589" cy="224681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Khi ta lớn lên Đất Nước đã có rồi</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có trong những cái “ngày xửa ngày xưa…” mẹ thường hay kể.</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bắt đầu với miếng trầu bây giờ bà ăn</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lớn lên khi dân mình biết trồng tre mà đánh giặc.</a:t>
            </a:r>
          </a:p>
          <a:p>
            <a:pPr algn="just"/>
            <a:r>
              <a:rPr lang="vi-VN" sz="2400" b="0" i="0" dirty="0">
                <a:solidFill>
                  <a:srgbClr val="000000"/>
                </a:solidFill>
                <a:effectLst/>
                <a:latin typeface="Cambria" panose="02040503050406030204" pitchFamily="18" charset="0"/>
                <a:ea typeface="Cambria" panose="02040503050406030204" pitchFamily="18" charset="0"/>
              </a:rPr>
              <a:t>                                                                                (Nguyễn Khoa Điềm)</a:t>
            </a:r>
          </a:p>
        </p:txBody>
      </p:sp>
      <p:sp>
        <p:nvSpPr>
          <p:cNvPr id="7" name="Rectangle: Rounded Corners 6">
            <a:extLst>
              <a:ext uri="{FF2B5EF4-FFF2-40B4-BE49-F238E27FC236}">
                <a16:creationId xmlns:a16="http://schemas.microsoft.com/office/drawing/2014/main" id="{2CC47CAF-D52D-E39B-52A8-65161EAF722B}"/>
              </a:ext>
            </a:extLst>
          </p:cNvPr>
          <p:cNvSpPr/>
          <p:nvPr/>
        </p:nvSpPr>
        <p:spPr>
          <a:xfrm>
            <a:off x="587829" y="4336869"/>
            <a:ext cx="5460274" cy="23251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b.</a:t>
            </a:r>
          </a:p>
          <a:p>
            <a:pPr algn="ctr"/>
            <a:r>
              <a:rPr lang="vi-VN" sz="2400" b="0" i="0" dirty="0">
                <a:solidFill>
                  <a:srgbClr val="000000"/>
                </a:solidFill>
                <a:effectLst/>
                <a:latin typeface="Cambria" panose="02040503050406030204" pitchFamily="18" charset="0"/>
                <a:ea typeface="Cambria" panose="02040503050406030204" pitchFamily="18" charset="0"/>
              </a:rPr>
              <a:t>Vì sao trái đất nặng ân tình</a:t>
            </a:r>
          </a:p>
          <a:p>
            <a:pPr algn="ctr"/>
            <a:r>
              <a:rPr lang="vi-VN" sz="2400" b="0" i="0" dirty="0">
                <a:solidFill>
                  <a:srgbClr val="000000"/>
                </a:solidFill>
                <a:effectLst/>
                <a:latin typeface="Cambria" panose="02040503050406030204" pitchFamily="18" charset="0"/>
                <a:ea typeface="Cambria" panose="02040503050406030204" pitchFamily="18" charset="0"/>
              </a:rPr>
              <a:t>Nhắc mãi tên Người – Hồ Chí Minh</a:t>
            </a:r>
          </a:p>
          <a:p>
            <a:pPr algn="ctr"/>
            <a:r>
              <a:rPr lang="vi-VN" sz="2400" b="0" i="0" dirty="0">
                <a:solidFill>
                  <a:srgbClr val="000000"/>
                </a:solidFill>
                <a:effectLst/>
                <a:latin typeface="Cambria" panose="02040503050406030204" pitchFamily="18" charset="0"/>
                <a:ea typeface="Cambria" panose="02040503050406030204" pitchFamily="18" charset="0"/>
              </a:rPr>
              <a:t>Như một niềm tin, như dũng khí</a:t>
            </a:r>
          </a:p>
          <a:p>
            <a:pPr algn="ctr"/>
            <a:r>
              <a:rPr lang="vi-VN" sz="2400" b="0" i="0" dirty="0">
                <a:solidFill>
                  <a:srgbClr val="000000"/>
                </a:solidFill>
                <a:effectLst/>
                <a:latin typeface="Cambria" panose="02040503050406030204" pitchFamily="18" charset="0"/>
                <a:ea typeface="Cambria" panose="02040503050406030204" pitchFamily="18" charset="0"/>
              </a:rPr>
              <a:t>Như lòng nhân nghĩa, đức hi sinh</a:t>
            </a:r>
          </a:p>
          <a:p>
            <a:pPr algn="ctr"/>
            <a:r>
              <a:rPr lang="vi-VN" sz="2400" b="0" i="0" dirty="0">
                <a:solidFill>
                  <a:srgbClr val="000000"/>
                </a:solidFill>
                <a:effectLst/>
                <a:latin typeface="Cambria" panose="02040503050406030204" pitchFamily="18" charset="0"/>
                <a:ea typeface="Cambria" panose="02040503050406030204" pitchFamily="18" charset="0"/>
              </a:rPr>
              <a:t>                                           (Tố Hữu)</a:t>
            </a:r>
          </a:p>
        </p:txBody>
      </p:sp>
      <p:sp>
        <p:nvSpPr>
          <p:cNvPr id="11" name="Rectangle: Rounded Corners 10">
            <a:extLst>
              <a:ext uri="{FF2B5EF4-FFF2-40B4-BE49-F238E27FC236}">
                <a16:creationId xmlns:a16="http://schemas.microsoft.com/office/drawing/2014/main" id="{B8E82D79-C338-DF37-B41E-CCB870C0916F}"/>
              </a:ext>
            </a:extLst>
          </p:cNvPr>
          <p:cNvSpPr/>
          <p:nvPr/>
        </p:nvSpPr>
        <p:spPr>
          <a:xfrm>
            <a:off x="6622869" y="4336869"/>
            <a:ext cx="5460274" cy="23251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c. Sóng thần, động đất, bão lũ, hạn hán, dịch bệnh,… là những lời cảnh báo nghiêm khắc của Mẹ Thiên Nhiên đối với loài người.</a:t>
            </a:r>
          </a:p>
          <a:p>
            <a:pPr algn="r"/>
            <a:r>
              <a:rPr lang="vi-VN" sz="2400" dirty="0">
                <a:solidFill>
                  <a:srgbClr val="002060"/>
                </a:solidFill>
                <a:latin typeface="Cambria" panose="02040503050406030204" pitchFamily="18" charset="0"/>
                <a:ea typeface="Cambria" panose="02040503050406030204" pitchFamily="18" charset="0"/>
              </a:rPr>
              <a:t> (Báo </a:t>
            </a:r>
            <a:r>
              <a:rPr lang="vi-VN" sz="2400" i="1" dirty="0">
                <a:solidFill>
                  <a:srgbClr val="002060"/>
                </a:solidFill>
                <a:latin typeface="Cambria" panose="02040503050406030204" pitchFamily="18" charset="0"/>
                <a:ea typeface="Cambria" panose="02040503050406030204" pitchFamily="18" charset="0"/>
              </a:rPr>
              <a:t>Văn nghệ</a:t>
            </a:r>
            <a:r>
              <a:rPr lang="vi-VN"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9965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CB0630E-1F9B-F034-0B54-856E0D090A03}"/>
              </a:ext>
            </a:extLst>
          </p:cNvPr>
          <p:cNvPicPr>
            <a:picLocks noChangeAspect="1"/>
          </p:cNvPicPr>
          <p:nvPr/>
        </p:nvPicPr>
        <p:blipFill>
          <a:blip r:embed="rId3"/>
          <a:stretch>
            <a:fillRect/>
          </a:stretch>
        </p:blipFill>
        <p:spPr>
          <a:xfrm>
            <a:off x="1642518" y="1271178"/>
            <a:ext cx="8742454" cy="5150865"/>
          </a:xfrm>
          <a:prstGeom prst="rect">
            <a:avLst/>
          </a:prstGeom>
        </p:spPr>
      </p:pic>
    </p:spTree>
    <p:extLst>
      <p:ext uri="{BB962C8B-B14F-4D97-AF65-F5344CB8AC3E}">
        <p14:creationId xmlns:p14="http://schemas.microsoft.com/office/powerpoint/2010/main" val="225306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370026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62C8E0C-3157-3221-F9DB-0AF055BB529B}"/>
              </a:ext>
            </a:extLst>
          </p:cNvPr>
          <p:cNvPicPr>
            <a:picLocks noChangeAspect="1"/>
          </p:cNvPicPr>
          <p:nvPr/>
        </p:nvPicPr>
        <p:blipFill>
          <a:blip r:embed="rId3"/>
          <a:stretch>
            <a:fillRect/>
          </a:stretch>
        </p:blipFill>
        <p:spPr>
          <a:xfrm>
            <a:off x="1292133" y="1329281"/>
            <a:ext cx="9642351" cy="3921988"/>
          </a:xfrm>
          <a:prstGeom prst="rect">
            <a:avLst/>
          </a:prstGeom>
        </p:spPr>
      </p:pic>
    </p:spTree>
    <p:extLst>
      <p:ext uri="{BB962C8B-B14F-4D97-AF65-F5344CB8AC3E}">
        <p14:creationId xmlns:p14="http://schemas.microsoft.com/office/powerpoint/2010/main" val="408930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384663" y="494677"/>
            <a:ext cx="9366067" cy="1200329"/>
          </a:xfrm>
          <a:prstGeom prst="rect">
            <a:avLst/>
          </a:prstGeom>
          <a:noFill/>
        </p:spPr>
        <p:txBody>
          <a:bodyPr wrap="square" rtlCol="0">
            <a:spAutoFit/>
          </a:bodyPr>
          <a:lstStyle/>
          <a:p>
            <a:pPr lvl="0" algn="ctr">
              <a:defRPr/>
            </a:pPr>
            <a:r>
              <a:rPr lang="en-US" sz="3600" dirty="0">
                <a:solidFill>
                  <a:srgbClr val="000000"/>
                </a:solidFill>
                <a:latin typeface="Cambria" panose="02040503050406030204" pitchFamily="18" charset="0"/>
                <a:ea typeface="Cambria" panose="02040503050406030204" pitchFamily="18" charset="0"/>
              </a:rPr>
              <a:t>4. </a:t>
            </a:r>
            <a:r>
              <a:rPr lang="vi-VN" sz="3600" dirty="0">
                <a:solidFill>
                  <a:srgbClr val="000000"/>
                </a:solidFill>
                <a:latin typeface="Cambria" panose="02040503050406030204" pitchFamily="18" charset="0"/>
                <a:ea typeface="Cambria" panose="02040503050406030204" pitchFamily="18" charset="0"/>
              </a:rPr>
              <a:t>Viết 2 – 3 câu trong đó có danh từ chung được viết hoa thể hiện sự tôn trọng đặc biệt.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9198972" cy="3046988"/>
          </a:xfrm>
          <a:prstGeom prst="rect">
            <a:avLst/>
          </a:prstGeom>
          <a:noFill/>
        </p:spPr>
        <p:txBody>
          <a:bodyPr wrap="square" rtlCol="0">
            <a:spAutoFit/>
          </a:bodyPr>
          <a:lstStyle/>
          <a:p>
            <a:pPr lvl="0" algn="ctr">
              <a:defRPr/>
            </a:pPr>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Chủ tịch Hồ Chí Minh luôn dành muôn vàn tình thương yêu cho các cháu thiếu niên, nhi đồng. Nhân dịp tết Trung thu hoặc dịp khai giảng,... Bác đã viết thư cho các cháu để căn dặn rất ân cần, trìu mến. Người đã đặt niềm tin yêu của mình vào những chủ nhân tương lai của đất nước.</a:t>
            </a: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4"/>
          <a:stretch>
            <a:fillRect/>
          </a:stretch>
        </p:blipFill>
        <p:spPr>
          <a:xfrm flipH="1">
            <a:off x="-638757" y="3492760"/>
            <a:ext cx="3166156" cy="3304810"/>
          </a:xfrm>
          <a:prstGeom prst="rect">
            <a:avLst/>
          </a:prstGeom>
        </p:spPr>
      </p:pic>
    </p:spTree>
    <p:extLst>
      <p:ext uri="{BB962C8B-B14F-4D97-AF65-F5344CB8AC3E}">
        <p14:creationId xmlns:p14="http://schemas.microsoft.com/office/powerpoint/2010/main" val="225861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3" name="TextBox 2">
            <a:extLst>
              <a:ext uri="{FF2B5EF4-FFF2-40B4-BE49-F238E27FC236}">
                <a16:creationId xmlns:a16="http://schemas.microsoft.com/office/drawing/2014/main" id="{AEA4B2EC-88DB-63F1-E32C-614F945BE195}"/>
              </a:ext>
            </a:extLst>
          </p:cNvPr>
          <p:cNvSpPr txBox="1"/>
          <p:nvPr/>
        </p:nvSpPr>
        <p:spPr>
          <a:xfrm>
            <a:off x="2351314" y="1214846"/>
            <a:ext cx="8046720" cy="2704011"/>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8C5B69C5-BA90-26EF-532C-3CADC6C5703B}"/>
              </a:ext>
            </a:extLst>
          </p:cNvPr>
          <p:cNvSpPr txBox="1"/>
          <p:nvPr/>
        </p:nvSpPr>
        <p:spPr>
          <a:xfrm>
            <a:off x="2011680" y="822961"/>
            <a:ext cx="8190412" cy="3970318"/>
          </a:xfrm>
          <a:prstGeom prst="rect">
            <a:avLst/>
          </a:prstGeom>
          <a:noFill/>
        </p:spPr>
        <p:txBody>
          <a:bodyPr wrap="square" rtlCol="0">
            <a:spAutoFit/>
          </a:bodyPr>
          <a:lstStyle/>
          <a:p>
            <a:pPr algn="just"/>
            <a:r>
              <a:rPr lang="en-US" sz="2800"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Ngoài những từ chỉ lãnh tụ, tổ quốc, đất nước,... có những danh từ chung vốn được viết thường như tất cả những danh từ chung khác nhưng đôi khi vẫn được viết hoa, chẳng hạn, danh từ chỉ quan hệ trong gia đình (ông, bà, bố, mẹ,...), danh từ chỉ thầy cô giáo,... để thể hiện sự tôn trọng đặc biệt. Những trường hợp viết hoa này được coi là “viết hoa tu từ”, vì vậy không nên lạm dụng (chỉ viết hoa khi thực sự muốn nhấn mạnh ý tôn trọng đặc biệt).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436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house with flowers and trees&#10;&#10;Description automatically generated">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Rounded Corners 3">
            <a:extLst>
              <a:ext uri="{FF2B5EF4-FFF2-40B4-BE49-F238E27FC236}">
                <a16:creationId xmlns:a16="http://schemas.microsoft.com/office/drawing/2014/main" id="{3160BB2C-7993-726C-8DBA-22E87C6A6BBA}"/>
              </a:ext>
            </a:extLst>
          </p:cNvPr>
          <p:cNvSpPr/>
          <p:nvPr/>
        </p:nvSpPr>
        <p:spPr>
          <a:xfrm>
            <a:off x="540773" y="393290"/>
            <a:ext cx="11002297" cy="6066504"/>
          </a:xfrm>
          <a:prstGeom prst="roundRect">
            <a:avLst/>
          </a:prstGeom>
          <a:solidFill>
            <a:schemeClr val="bg1">
              <a:alpha val="96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0" dirty="0">
              <a:ln>
                <a:solidFill>
                  <a:schemeClr val="accent6">
                    <a:lumMod val="50000"/>
                  </a:schemeClr>
                </a:solidFill>
              </a:ln>
              <a:solidFill>
                <a:srgbClr val="00B0F0"/>
              </a:solidFill>
              <a:latin typeface="SVN-Gretoon" panose="02040603050506020204" pitchFamily="18" charset="0"/>
            </a:endParaRPr>
          </a:p>
        </p:txBody>
      </p:sp>
      <p:pic>
        <p:nvPicPr>
          <p:cNvPr id="5" name="Picture 4" descr="A yellow and pink text on a black background&#10;&#10;Description automatically generated">
            <a:extLst>
              <a:ext uri="{FF2B5EF4-FFF2-40B4-BE49-F238E27FC236}">
                <a16:creationId xmlns:a16="http://schemas.microsoft.com/office/drawing/2014/main" id="{27B9DA00-CA42-2715-1E52-25F33C309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2" y="1840854"/>
            <a:ext cx="9455716" cy="3176291"/>
          </a:xfrm>
          <a:prstGeom prst="rect">
            <a:avLst/>
          </a:prstGeom>
        </p:spPr>
      </p:pic>
    </p:spTree>
    <p:extLst>
      <p:ext uri="{BB962C8B-B14F-4D97-AF65-F5344CB8AC3E}">
        <p14:creationId xmlns:p14="http://schemas.microsoft.com/office/powerpoint/2010/main" val="373432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a:t>
            </a:r>
            <a:r>
              <a:rPr lang="en-US" sz="2200" b="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chung</a:t>
            </a: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được viết hoa để thể hiện sự tôn trọng đặc biệt trong những dòng thơ sau là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 Bác lòng ta trong sáng hơn,</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Xin nguyện cùng Người vươn tới mãi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Vững như muôn ngọn dải Trường Sơn</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(Tố Hữu )</a:t>
            </a: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Sơn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Lê -nin đi vắng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Nhưng trong vườn sên đầy nắng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Chiếc ghế sơn xanh còn ấm hơi Người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(Tố Hữu)</a:t>
            </a:r>
          </a:p>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Từ Người trong câu thơ trên được viết hoa để thể hiện sự tôn trọng đặc biệt đối với ai</a:t>
            </a:r>
            <a:r>
              <a:rPr lang="en-US"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Lê</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Nin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trên</a:t>
            </a:r>
            <a:endPar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Hồ</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0911"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extLst>
      <p:ext uri="{BB962C8B-B14F-4D97-AF65-F5344CB8AC3E}">
        <p14:creationId xmlns:p14="http://schemas.microsoft.com/office/powerpoint/2010/main" val="339583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469355" y="429623"/>
            <a:ext cx="4852035" cy="1815882"/>
          </a:xfrm>
          <a:prstGeom prst="rect">
            <a:avLst/>
          </a:prstGeom>
          <a:noFill/>
        </p:spPr>
        <p:txBody>
          <a:bodyPr wrap="square" rtlCol="0">
            <a:spAutoFit/>
          </a:bodyPr>
          <a:lstStyle/>
          <a:p>
            <a:pPr lvl="0" algn="ctr"/>
            <a:r>
              <a:rPr lang="vi-VN"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riêng nào cần viết hoa trong câu dưới đây? </a:t>
            </a:r>
            <a:endParaRPr lang="en-US"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Anh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kim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rất</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thông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minh</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dũng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cảm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28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Kim </a:t>
            </a:r>
            <a:r>
              <a:rPr kumimoji="0" lang="en-US" sz="4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endPar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0" y="6096635"/>
            <a:ext cx="4370854" cy="761365"/>
            <a:chOff x="248" y="8974"/>
            <a:chExt cx="3596" cy="1589"/>
          </a:xfrm>
        </p:grpSpPr>
        <p:sp>
          <p:nvSpPr>
            <p:cNvPr id="8" name="Rounded Rectangle 7"/>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9"/>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1" name="Graphic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762" y="2121"/>
            <a:ext cx="12190476" cy="6853756"/>
          </a:xfrm>
          <a:prstGeom prst="rect">
            <a:avLst/>
          </a:prstGeom>
        </p:spPr>
      </p:pic>
      <p:sp>
        <p:nvSpPr>
          <p:cNvPr id="2" name="Rectangle: Rounded Corners 1">
            <a:extLst>
              <a:ext uri="{FF2B5EF4-FFF2-40B4-BE49-F238E27FC236}">
                <a16:creationId xmlns:a16="http://schemas.microsoft.com/office/drawing/2014/main" id="{23570CAB-052F-ED11-3051-6BF2215D31CC}"/>
              </a:ext>
            </a:extLst>
          </p:cNvPr>
          <p:cNvSpPr/>
          <p:nvPr/>
        </p:nvSpPr>
        <p:spPr>
          <a:xfrm>
            <a:off x="4572000" y="1066800"/>
            <a:ext cx="6620935" cy="5063604"/>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Cambria" panose="02040503050406030204" pitchFamily="18" charset="0"/>
              <a:ea typeface="Cambria" panose="02040503050406030204" pitchFamily="18" charset="0"/>
            </a:endParaRPr>
          </a:p>
        </p:txBody>
      </p:sp>
      <p:pic>
        <p:nvPicPr>
          <p:cNvPr id="10" name="Picture 9" descr="A cartoon character with different expressions&#10;&#10;Description automatically generated">
            <a:extLst>
              <a:ext uri="{FF2B5EF4-FFF2-40B4-BE49-F238E27FC236}">
                <a16:creationId xmlns:a16="http://schemas.microsoft.com/office/drawing/2014/main" id="{D76A0764-939D-EBB4-42D1-7471CAF175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155" b="74889" l="27750" r="49168">
                        <a14:foregroundMark x1="27750" y1="39426" x2="29575" y2="39749"/>
                        <a14:foregroundMark x1="39857" y1="60736" x2="42491" y2="60776"/>
                        <a14:foregroundMark x1="42491" y1="60776" x2="42491" y2="60736"/>
                        <a14:foregroundMark x1="37361" y1="48767" x2="37546" y2="49656"/>
                        <a14:foregroundMark x1="49099" y1="49414" x2="48521" y2="57016"/>
                        <a14:foregroundMark x1="40481" y1="62273" x2="41567" y2="64577"/>
                        <a14:foregroundMark x1="49168" y1="56490" x2="49030" y2="56894"/>
                        <a14:backgroundMark x1="49653" y1="49009" x2="49653" y2="55924"/>
                        <a14:backgroundMark x1="49653" y1="49535" x2="49653" y2="50991"/>
                        <a14:backgroundMark x1="49584" y1="49778" x2="49723" y2="51314"/>
                      </a14:backgroundRemoval>
                    </a14:imgEffect>
                  </a14:imgLayer>
                </a14:imgProps>
              </a:ext>
              <a:ext uri="{28A0092B-C50C-407E-A947-70E740481C1C}">
                <a14:useLocalDpi xmlns:a14="http://schemas.microsoft.com/office/drawing/2010/main" val="0"/>
              </a:ext>
            </a:extLst>
          </a:blip>
          <a:srcRect l="26514" t="23460" r="48498" b="19319"/>
          <a:stretch/>
        </p:blipFill>
        <p:spPr>
          <a:xfrm>
            <a:off x="73624" y="864751"/>
            <a:ext cx="4668117" cy="6108516"/>
          </a:xfrm>
          <a:prstGeom prst="rect">
            <a:avLst/>
          </a:prstGeom>
        </p:spPr>
      </p:pic>
      <p:grpSp>
        <p:nvGrpSpPr>
          <p:cNvPr id="24" name="Group 23">
            <a:extLst>
              <a:ext uri="{FF2B5EF4-FFF2-40B4-BE49-F238E27FC236}">
                <a16:creationId xmlns:a16="http://schemas.microsoft.com/office/drawing/2014/main" id="{8A64A751-B316-E315-964F-C8B97DC52C0B}"/>
              </a:ext>
            </a:extLst>
          </p:cNvPr>
          <p:cNvGrpSpPr/>
          <p:nvPr/>
        </p:nvGrpSpPr>
        <p:grpSpPr>
          <a:xfrm>
            <a:off x="4893875" y="1631216"/>
            <a:ext cx="5821087" cy="933766"/>
            <a:chOff x="4893875" y="1631216"/>
            <a:chExt cx="5821087" cy="933766"/>
          </a:xfrm>
        </p:grpSpPr>
        <p:sp>
          <p:nvSpPr>
            <p:cNvPr id="13" name="TextBox 12">
              <a:extLst>
                <a:ext uri="{FF2B5EF4-FFF2-40B4-BE49-F238E27FC236}">
                  <a16:creationId xmlns:a16="http://schemas.microsoft.com/office/drawing/2014/main" id="{0CA66157-0220-FFF1-21C0-0EA70F89306C}"/>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11" name="Freeform 7">
              <a:extLst>
                <a:ext uri="{FF2B5EF4-FFF2-40B4-BE49-F238E27FC236}">
                  <a16:creationId xmlns:a16="http://schemas.microsoft.com/office/drawing/2014/main" id="{20A7CDEB-8C89-FC15-F15B-74DBDEEB0F70}"/>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EC596F1C-0A0E-DA6E-A82D-731F9E0C6564}"/>
              </a:ext>
            </a:extLst>
          </p:cNvPr>
          <p:cNvGrpSpPr/>
          <p:nvPr/>
        </p:nvGrpSpPr>
        <p:grpSpPr>
          <a:xfrm>
            <a:off x="4893875" y="2706622"/>
            <a:ext cx="5821087" cy="933766"/>
            <a:chOff x="4893875" y="1631216"/>
            <a:chExt cx="5821087" cy="933766"/>
          </a:xfrm>
        </p:grpSpPr>
        <p:sp>
          <p:nvSpPr>
            <p:cNvPr id="26" name="TextBox 25">
              <a:extLst>
                <a:ext uri="{FF2B5EF4-FFF2-40B4-BE49-F238E27FC236}">
                  <a16:creationId xmlns:a16="http://schemas.microsoft.com/office/drawing/2014/main" id="{4F04A6DF-FDDA-D7FE-AC39-331D8F2561EF}"/>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27" name="Freeform 7">
              <a:extLst>
                <a:ext uri="{FF2B5EF4-FFF2-40B4-BE49-F238E27FC236}">
                  <a16:creationId xmlns:a16="http://schemas.microsoft.com/office/drawing/2014/main" id="{54EC4611-1EF9-EC81-80F7-71496C240DE6}"/>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D5B00AA6-B016-B2B3-32AC-2EC4ADD41713}"/>
              </a:ext>
            </a:extLst>
          </p:cNvPr>
          <p:cNvGrpSpPr/>
          <p:nvPr/>
        </p:nvGrpSpPr>
        <p:grpSpPr>
          <a:xfrm>
            <a:off x="4893875" y="3782028"/>
            <a:ext cx="5821087" cy="933766"/>
            <a:chOff x="4893875" y="1631216"/>
            <a:chExt cx="5821087" cy="933766"/>
          </a:xfrm>
        </p:grpSpPr>
        <p:sp>
          <p:nvSpPr>
            <p:cNvPr id="29" name="TextBox 28">
              <a:extLst>
                <a:ext uri="{FF2B5EF4-FFF2-40B4-BE49-F238E27FC236}">
                  <a16:creationId xmlns:a16="http://schemas.microsoft.com/office/drawing/2014/main" id="{40AF7B32-8D65-9C83-AC26-9A8E7CDCD7AD}"/>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30" name="Freeform 7">
              <a:extLst>
                <a:ext uri="{FF2B5EF4-FFF2-40B4-BE49-F238E27FC236}">
                  <a16:creationId xmlns:a16="http://schemas.microsoft.com/office/drawing/2014/main" id="{015476C8-FDED-EC35-4799-1DAAE820559C}"/>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7985398C-3F8E-71F7-0DBF-51230A30AE70}"/>
              </a:ext>
            </a:extLst>
          </p:cNvPr>
          <p:cNvGrpSpPr/>
          <p:nvPr/>
        </p:nvGrpSpPr>
        <p:grpSpPr>
          <a:xfrm>
            <a:off x="4893875" y="4857434"/>
            <a:ext cx="5821087" cy="933766"/>
            <a:chOff x="4893875" y="1631216"/>
            <a:chExt cx="5821087" cy="933766"/>
          </a:xfrm>
        </p:grpSpPr>
        <p:sp>
          <p:nvSpPr>
            <p:cNvPr id="32" name="TextBox 31">
              <a:extLst>
                <a:ext uri="{FF2B5EF4-FFF2-40B4-BE49-F238E27FC236}">
                  <a16:creationId xmlns:a16="http://schemas.microsoft.com/office/drawing/2014/main" id="{3BBD0C6D-C0A1-FC97-0912-A08908045DBE}"/>
                </a:ext>
              </a:extLst>
            </p:cNvPr>
            <p:cNvSpPr txBox="1"/>
            <p:nvPr/>
          </p:nvSpPr>
          <p:spPr>
            <a:xfrm>
              <a:off x="5866737" y="1631216"/>
              <a:ext cx="4848225" cy="707886"/>
            </a:xfrm>
            <a:prstGeom prst="rect">
              <a:avLst/>
            </a:prstGeom>
            <a:noFill/>
          </p:spPr>
          <p:txBody>
            <a:bodyPr wrap="square" rtlCol="0">
              <a:spAutoFit/>
            </a:bodyPr>
            <a:lstStyle/>
            <a:p>
              <a:r>
                <a:rPr lang="en-US" sz="4000" dirty="0">
                  <a:solidFill>
                    <a:srgbClr val="0594FF"/>
                  </a:solidFill>
                  <a:latin typeface="Cambria" panose="02040503050406030204" pitchFamily="18" charset="0"/>
                  <a:ea typeface="Cambria" panose="02040503050406030204" pitchFamily="18" charset="0"/>
                </a:rPr>
                <a:t>GV </a:t>
              </a:r>
              <a:r>
                <a:rPr lang="en-US" sz="4000" dirty="0" err="1">
                  <a:solidFill>
                    <a:srgbClr val="0594FF"/>
                  </a:solidFill>
                  <a:latin typeface="Cambria" panose="02040503050406030204" pitchFamily="18" charset="0"/>
                  <a:ea typeface="Cambria" panose="02040503050406030204" pitchFamily="18" charset="0"/>
                </a:rPr>
                <a:t>ghi</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dặn</a:t>
              </a:r>
              <a:r>
                <a:rPr lang="en-US" sz="4000" dirty="0">
                  <a:solidFill>
                    <a:srgbClr val="0594FF"/>
                  </a:solidFill>
                  <a:latin typeface="Cambria" panose="02040503050406030204" pitchFamily="18" charset="0"/>
                  <a:ea typeface="Cambria" panose="02040503050406030204" pitchFamily="18" charset="0"/>
                </a:rPr>
                <a:t> </a:t>
              </a:r>
              <a:r>
                <a:rPr lang="en-US" sz="4000" dirty="0" err="1">
                  <a:solidFill>
                    <a:srgbClr val="0594FF"/>
                  </a:solidFill>
                  <a:latin typeface="Cambria" panose="02040503050406030204" pitchFamily="18" charset="0"/>
                  <a:ea typeface="Cambria" panose="02040503050406030204" pitchFamily="18" charset="0"/>
                </a:rPr>
                <a:t>dò</a:t>
              </a:r>
              <a:r>
                <a:rPr lang="en-US" sz="4000" dirty="0">
                  <a:solidFill>
                    <a:srgbClr val="0594FF"/>
                  </a:solidFill>
                  <a:latin typeface="Cambria" panose="02040503050406030204" pitchFamily="18" charset="0"/>
                  <a:ea typeface="Cambria" panose="02040503050406030204" pitchFamily="18" charset="0"/>
                </a:rPr>
                <a:t> ở </a:t>
              </a:r>
              <a:r>
                <a:rPr lang="en-US" sz="4000" dirty="0" err="1">
                  <a:solidFill>
                    <a:srgbClr val="0594FF"/>
                  </a:solidFill>
                  <a:latin typeface="Cambria" panose="02040503050406030204" pitchFamily="18" charset="0"/>
                  <a:ea typeface="Cambria" panose="02040503050406030204" pitchFamily="18" charset="0"/>
                </a:rPr>
                <a:t>đây</a:t>
              </a:r>
              <a:endParaRPr lang="en-US" sz="4000" dirty="0">
                <a:solidFill>
                  <a:srgbClr val="0594FF"/>
                </a:solidFill>
                <a:latin typeface="Cambria" panose="02040503050406030204" pitchFamily="18" charset="0"/>
                <a:ea typeface="Cambria" panose="02040503050406030204" pitchFamily="18" charset="0"/>
              </a:endParaRPr>
            </a:p>
          </p:txBody>
        </p:sp>
        <p:sp>
          <p:nvSpPr>
            <p:cNvPr id="33" name="Freeform 7">
              <a:extLst>
                <a:ext uri="{FF2B5EF4-FFF2-40B4-BE49-F238E27FC236}">
                  <a16:creationId xmlns:a16="http://schemas.microsoft.com/office/drawing/2014/main" id="{DCF8CFF4-3D93-9C08-D295-5BCC1E949651}"/>
                </a:ext>
              </a:extLst>
            </p:cNvPr>
            <p:cNvSpPr/>
            <p:nvPr/>
          </p:nvSpPr>
          <p:spPr>
            <a:xfrm>
              <a:off x="4893875" y="1664275"/>
              <a:ext cx="972862" cy="900707"/>
            </a:xfrm>
            <a:custGeom>
              <a:avLst/>
              <a:gdLst/>
              <a:ahLst/>
              <a:cxnLst/>
              <a:rect l="l" t="t" r="r" b="b"/>
              <a:pathLst>
                <a:path w="1209927" h="1120190">
                  <a:moveTo>
                    <a:pt x="0" y="0"/>
                  </a:moveTo>
                  <a:lnTo>
                    <a:pt x="1209927" y="0"/>
                  </a:lnTo>
                  <a:lnTo>
                    <a:pt x="1209927" y="1120190"/>
                  </a:lnTo>
                  <a:lnTo>
                    <a:pt x="0" y="1120190"/>
                  </a:lnTo>
                  <a:lnTo>
                    <a:pt x="0" y="0"/>
                  </a:lnTo>
                  <a:close/>
                </a:path>
              </a:pathLst>
            </a:custGeom>
            <a:blipFill>
              <a:blip r:embed="rId5"/>
              <a:stretch>
                <a:fillRect/>
              </a:stretch>
            </a:blipFill>
          </p:spPr>
          <p:txBody>
            <a:bodyPr/>
            <a:lstStyle/>
            <a:p>
              <a:endParaRPr lang="en-US" sz="140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C229A21-CC38-5261-F1D4-1A63E3E89C22}"/>
              </a:ext>
            </a:extLst>
          </p:cNvPr>
          <p:cNvPicPr>
            <a:picLocks noChangeAspect="1"/>
          </p:cNvPicPr>
          <p:nvPr/>
        </p:nvPicPr>
        <p:blipFill>
          <a:blip r:embed="rId6"/>
          <a:stretch>
            <a:fillRect/>
          </a:stretch>
        </p:blipFill>
        <p:spPr>
          <a:xfrm>
            <a:off x="5741365" y="117059"/>
            <a:ext cx="4523624" cy="1633870"/>
          </a:xfrm>
          <a:prstGeom prst="rect">
            <a:avLst/>
          </a:prstGeom>
        </p:spPr>
      </p:pic>
    </p:spTree>
    <p:extLst>
      <p:ext uri="{BB962C8B-B14F-4D97-AF65-F5344CB8AC3E}">
        <p14:creationId xmlns:p14="http://schemas.microsoft.com/office/powerpoint/2010/main" val="227374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875F6FEB-03A1-6355-7205-AE70CB395A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
        <p:nvSpPr>
          <p:cNvPr id="2" name="Freeform 6">
            <a:extLst>
              <a:ext uri="{FF2B5EF4-FFF2-40B4-BE49-F238E27FC236}">
                <a16:creationId xmlns:a16="http://schemas.microsoft.com/office/drawing/2014/main" id="{14FB7EC0-D07D-AFBA-D077-D66CE6A66785}"/>
              </a:ext>
            </a:extLst>
          </p:cNvPr>
          <p:cNvSpPr/>
          <p:nvPr/>
        </p:nvSpPr>
        <p:spPr>
          <a:xfrm>
            <a:off x="1496403" y="1843496"/>
            <a:ext cx="4379088" cy="4652417"/>
          </a:xfrm>
          <a:custGeom>
            <a:avLst/>
            <a:gdLst/>
            <a:ahLst/>
            <a:cxnLst/>
            <a:rect l="l" t="t" r="r" b="b"/>
            <a:pathLst>
              <a:path w="4255467" h="4521080">
                <a:moveTo>
                  <a:pt x="0" y="0"/>
                </a:moveTo>
                <a:lnTo>
                  <a:pt x="4255467" y="0"/>
                </a:lnTo>
                <a:lnTo>
                  <a:pt x="4255467" y="4521080"/>
                </a:lnTo>
                <a:lnTo>
                  <a:pt x="0" y="4521080"/>
                </a:lnTo>
                <a:lnTo>
                  <a:pt x="0" y="0"/>
                </a:lnTo>
                <a:close/>
              </a:path>
            </a:pathLst>
          </a:custGeom>
          <a:blipFill>
            <a:blip r:embed="rId3"/>
            <a:stretch>
              <a:fillRect/>
            </a:stretch>
          </a:blipFill>
        </p:spPr>
        <p:txBody>
          <a:bodyPr/>
          <a:lstStyle/>
          <a:p>
            <a:endParaRPr lang="en-US"/>
          </a:p>
        </p:txBody>
      </p:sp>
      <p:sp>
        <p:nvSpPr>
          <p:cNvPr id="3" name="Freeform 7">
            <a:extLst>
              <a:ext uri="{FF2B5EF4-FFF2-40B4-BE49-F238E27FC236}">
                <a16:creationId xmlns:a16="http://schemas.microsoft.com/office/drawing/2014/main" id="{8A9A0B3A-3CEF-D309-8BE4-1ACA9541CA82}"/>
              </a:ext>
            </a:extLst>
          </p:cNvPr>
          <p:cNvSpPr/>
          <p:nvPr/>
        </p:nvSpPr>
        <p:spPr>
          <a:xfrm>
            <a:off x="6316511" y="1982274"/>
            <a:ext cx="3456139" cy="4374860"/>
          </a:xfrm>
          <a:custGeom>
            <a:avLst/>
            <a:gdLst/>
            <a:ahLst/>
            <a:cxnLst/>
            <a:rect l="l" t="t" r="r" b="b"/>
            <a:pathLst>
              <a:path w="3358572" h="4251357">
                <a:moveTo>
                  <a:pt x="0" y="0"/>
                </a:moveTo>
                <a:lnTo>
                  <a:pt x="3358571" y="0"/>
                </a:lnTo>
                <a:lnTo>
                  <a:pt x="3358571" y="4251357"/>
                </a:lnTo>
                <a:lnTo>
                  <a:pt x="0" y="4251357"/>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D49EE057-87AC-FAD1-C572-15D4E9237414}"/>
              </a:ext>
            </a:extLst>
          </p:cNvPr>
          <p:cNvPicPr>
            <a:picLocks noChangeAspect="1"/>
          </p:cNvPicPr>
          <p:nvPr/>
        </p:nvPicPr>
        <p:blipFill>
          <a:blip r:embed="rId5"/>
          <a:stretch>
            <a:fillRect/>
          </a:stretch>
        </p:blipFill>
        <p:spPr>
          <a:xfrm>
            <a:off x="0" y="905109"/>
            <a:ext cx="12192000" cy="1364055"/>
          </a:xfrm>
          <a:prstGeom prst="rect">
            <a:avLst/>
          </a:prstGeom>
        </p:spPr>
      </p:pic>
    </p:spTree>
    <p:extLst>
      <p:ext uri="{BB962C8B-B14F-4D97-AF65-F5344CB8AC3E}">
        <p14:creationId xmlns:p14="http://schemas.microsoft.com/office/powerpoint/2010/main" val="29194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8BE6F8-FCAE-1985-FBD8-1A239493615B}"/>
              </a:ext>
            </a:extLst>
          </p:cNvPr>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06 NK PowerSkills">
            <a:extLst>
              <a:ext uri="{FF2B5EF4-FFF2-40B4-BE49-F238E27FC236}">
                <a16:creationId xmlns:a16="http://schemas.microsoft.com/office/drawing/2014/main" id="{5CAD156B-324A-F985-F984-494966BF8EAF}"/>
              </a:ext>
            </a:extLst>
          </p:cNvPr>
          <p:cNvSpPr txBox="1"/>
          <p:nvPr/>
        </p:nvSpPr>
        <p:spPr>
          <a:xfrm>
            <a:off x="364852" y="298995"/>
            <a:ext cx="4852035" cy="2062103"/>
          </a:xfrm>
          <a:prstGeom prst="rect">
            <a:avLst/>
          </a:prstGeom>
          <a:noFill/>
        </p:spPr>
        <p:txBody>
          <a:bodyPr wrap="square" rtlCol="0">
            <a:spAutoFit/>
          </a:bodyPr>
          <a:lstStyle/>
          <a:p>
            <a:pPr lvl="0" algn="ctr"/>
            <a:r>
              <a:rPr lang="vi-VN" sz="3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Từ nào viết hoa chưa đúng trong câu sau? </a:t>
            </a:r>
          </a:p>
          <a:p>
            <a:pPr lvl="0" algn="ctr"/>
            <a:r>
              <a:rPr lang="vi-VN" sz="32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Lan và Hoa là hai Chị Em sinh đôi. </a:t>
            </a:r>
          </a:p>
        </p:txBody>
      </p:sp>
      <p:sp>
        <p:nvSpPr>
          <p:cNvPr id="4" name="Đúng">
            <a:extLst>
              <a:ext uri="{FF2B5EF4-FFF2-40B4-BE49-F238E27FC236}">
                <a16:creationId xmlns:a16="http://schemas.microsoft.com/office/drawing/2014/main" id="{1E943DC1-D892-343D-AB27-1520ADB1E530}"/>
              </a:ext>
            </a:extLst>
          </p:cNvPr>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5400" b="1" dirty="0" err="1">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Chị</a:t>
            </a:r>
            <a:r>
              <a:rPr lang="en-US" sz="5400" b="1" dirty="0">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Em</a:t>
            </a:r>
            <a:endParaRPr kumimoji="0" lang="en-US" sz="54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4" descr="Káº¿t quáº£ hÃ¬nh áº£nh cho right icon">
            <a:extLst>
              <a:ext uri="{FF2B5EF4-FFF2-40B4-BE49-F238E27FC236}">
                <a16:creationId xmlns:a16="http://schemas.microsoft.com/office/drawing/2014/main" id="{00AFAC3C-E79B-F792-7CA2-293CE32F53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D0B365-DD7E-A0EE-43D1-0EC8A787E370}"/>
              </a:ext>
            </a:extLst>
          </p:cNvPr>
          <p:cNvGrpSpPr/>
          <p:nvPr/>
        </p:nvGrpSpPr>
        <p:grpSpPr>
          <a:xfrm>
            <a:off x="304800" y="6096635"/>
            <a:ext cx="4370854" cy="761365"/>
            <a:chOff x="248" y="8974"/>
            <a:chExt cx="3596" cy="1589"/>
          </a:xfrm>
        </p:grpSpPr>
        <p:sp>
          <p:nvSpPr>
            <p:cNvPr id="8" name="Rounded Rectangle 7">
              <a:extLst>
                <a:ext uri="{FF2B5EF4-FFF2-40B4-BE49-F238E27FC236}">
                  <a16:creationId xmlns:a16="http://schemas.microsoft.com/office/drawing/2014/main" id="{D5258F98-EA17-F03A-A015-BFCCBCD758C7}"/>
                </a:ext>
              </a:extLst>
            </p:cNvPr>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Box 9">
              <a:extLst>
                <a:ext uri="{FF2B5EF4-FFF2-40B4-BE49-F238E27FC236}">
                  <a16:creationId xmlns:a16="http://schemas.microsoft.com/office/drawing/2014/main" id="{82370310-415A-AB54-A425-97536382993A}"/>
                </a:ext>
              </a:extLst>
            </p:cNvPr>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4" name="Graphic 6">
            <a:extLst>
              <a:ext uri="{FF2B5EF4-FFF2-40B4-BE49-F238E27FC236}">
                <a16:creationId xmlns:a16="http://schemas.microsoft.com/office/drawing/2014/main" id="{F57DD1D6-8DB0-9278-00C9-7DA526216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5" name="Graphic 1">
            <a:extLst>
              <a:ext uri="{FF2B5EF4-FFF2-40B4-BE49-F238E27FC236}">
                <a16:creationId xmlns:a16="http://schemas.microsoft.com/office/drawing/2014/main" id="{EF778E63-996C-2ECF-6664-B9447C561B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landscape with mountains and trees&#10;&#10;Description automatically generated">
            <a:extLst>
              <a:ext uri="{FF2B5EF4-FFF2-40B4-BE49-F238E27FC236}">
                <a16:creationId xmlns:a16="http://schemas.microsoft.com/office/drawing/2014/main" id="{C5521AE0-1CDA-E24C-78B9-E7AD01BBA86F}"/>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14EC6187-76AA-85BA-F755-B1DB741DD122}"/>
              </a:ext>
            </a:extLst>
          </p:cNvPr>
          <p:cNvSpPr/>
          <p:nvPr/>
        </p:nvSpPr>
        <p:spPr>
          <a:xfrm>
            <a:off x="1454943" y="633412"/>
            <a:ext cx="9282113" cy="5735857"/>
          </a:xfrm>
          <a:prstGeom prst="roundRect">
            <a:avLst/>
          </a:prstGeom>
          <a:solidFill>
            <a:schemeClr val="bg1">
              <a:alpha val="74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E057A26-4EE2-3A2A-E864-5ED034DFDBBB}"/>
              </a:ext>
            </a:extLst>
          </p:cNvPr>
          <p:cNvSpPr txBox="1"/>
          <p:nvPr/>
        </p:nvSpPr>
        <p:spPr>
          <a:xfrm>
            <a:off x="2810215" y="821568"/>
            <a:ext cx="6651171" cy="584775"/>
          </a:xfrm>
          <a:prstGeom prst="rect">
            <a:avLst/>
          </a:prstGeom>
          <a:noFill/>
        </p:spPr>
        <p:txBody>
          <a:bodyPr wrap="square" rtlCol="0">
            <a:spAutoFit/>
          </a:bodyPr>
          <a:lstStyle/>
          <a:p>
            <a:pPr algn="ctr"/>
            <a:r>
              <a:rPr lang="en-US" sz="3200" dirty="0" err="1">
                <a:solidFill>
                  <a:srgbClr val="0070C0"/>
                </a:solidFill>
              </a:rPr>
              <a:t>Thứ</a:t>
            </a:r>
            <a:r>
              <a:rPr lang="en-US" sz="3200" dirty="0">
                <a:solidFill>
                  <a:srgbClr val="0070C0"/>
                </a:solidFill>
              </a:rPr>
              <a:t> ....., </a:t>
            </a:r>
            <a:r>
              <a:rPr lang="en-US" sz="3200" dirty="0" err="1">
                <a:solidFill>
                  <a:srgbClr val="0070C0"/>
                </a:solidFill>
              </a:rPr>
              <a:t>ngày</a:t>
            </a:r>
            <a:r>
              <a:rPr lang="en-US" sz="3200" dirty="0">
                <a:solidFill>
                  <a:srgbClr val="0070C0"/>
                </a:solidFill>
              </a:rPr>
              <a:t> ..... </a:t>
            </a:r>
            <a:r>
              <a:rPr lang="en-US" sz="3200" dirty="0" err="1">
                <a:solidFill>
                  <a:srgbClr val="0070C0"/>
                </a:solidFill>
              </a:rPr>
              <a:t>tháng</a:t>
            </a:r>
            <a:r>
              <a:rPr lang="en-US" sz="3200" dirty="0">
                <a:solidFill>
                  <a:srgbClr val="0070C0"/>
                </a:solidFill>
              </a:rPr>
              <a:t> ...... </a:t>
            </a:r>
            <a:r>
              <a:rPr lang="en-US" sz="3200" dirty="0" err="1">
                <a:solidFill>
                  <a:srgbClr val="0070C0"/>
                </a:solidFill>
              </a:rPr>
              <a:t>năm</a:t>
            </a:r>
            <a:r>
              <a:rPr lang="en-US" sz="3200" dirty="0">
                <a:solidFill>
                  <a:srgbClr val="0070C0"/>
                </a:solidFill>
              </a:rPr>
              <a:t> .....</a:t>
            </a:r>
          </a:p>
        </p:txBody>
      </p:sp>
      <p:pic>
        <p:nvPicPr>
          <p:cNvPr id="5" name="Picture 4">
            <a:extLst>
              <a:ext uri="{FF2B5EF4-FFF2-40B4-BE49-F238E27FC236}">
                <a16:creationId xmlns:a16="http://schemas.microsoft.com/office/drawing/2014/main" id="{62791984-100D-623A-A211-5EF8722AD7AA}"/>
              </a:ext>
            </a:extLst>
          </p:cNvPr>
          <p:cNvPicPr>
            <a:picLocks noChangeAspect="1"/>
          </p:cNvPicPr>
          <p:nvPr/>
        </p:nvPicPr>
        <p:blipFill>
          <a:blip r:embed="rId3"/>
          <a:stretch>
            <a:fillRect/>
          </a:stretch>
        </p:blipFill>
        <p:spPr>
          <a:xfrm>
            <a:off x="4343678" y="1198236"/>
            <a:ext cx="3609145" cy="1457070"/>
          </a:xfrm>
          <a:prstGeom prst="rect">
            <a:avLst/>
          </a:prstGeom>
        </p:spPr>
      </p:pic>
      <p:sp>
        <p:nvSpPr>
          <p:cNvPr id="10" name="Freeform 5">
            <a:extLst>
              <a:ext uri="{FF2B5EF4-FFF2-40B4-BE49-F238E27FC236}">
                <a16:creationId xmlns:a16="http://schemas.microsoft.com/office/drawing/2014/main" id="{4F6B1053-F791-6BE2-F4E5-63A53CFB67B3}"/>
              </a:ext>
            </a:extLst>
          </p:cNvPr>
          <p:cNvSpPr/>
          <p:nvPr/>
        </p:nvSpPr>
        <p:spPr>
          <a:xfrm>
            <a:off x="9311046" y="1167228"/>
            <a:ext cx="2880954" cy="5690772"/>
          </a:xfrm>
          <a:custGeom>
            <a:avLst/>
            <a:gdLst/>
            <a:ahLst/>
            <a:cxnLst/>
            <a:rect l="l" t="t" r="r" b="b"/>
            <a:pathLst>
              <a:path w="2880954" h="5690772">
                <a:moveTo>
                  <a:pt x="0" y="0"/>
                </a:moveTo>
                <a:lnTo>
                  <a:pt x="2880954" y="0"/>
                </a:lnTo>
                <a:lnTo>
                  <a:pt x="2880954" y="5690772"/>
                </a:lnTo>
                <a:lnTo>
                  <a:pt x="0" y="5690772"/>
                </a:lnTo>
                <a:lnTo>
                  <a:pt x="0" y="0"/>
                </a:lnTo>
                <a:close/>
              </a:path>
            </a:pathLst>
          </a:custGeom>
          <a:blipFill>
            <a:blip r:embed="rId4"/>
            <a:stretch>
              <a:fillRect/>
            </a:stretch>
          </a:blipFill>
        </p:spPr>
        <p:txBody>
          <a:bodyPr/>
          <a:lstStyle/>
          <a:p>
            <a:endParaRPr lang="en-US" dirty="0"/>
          </a:p>
        </p:txBody>
      </p:sp>
      <p:pic>
        <p:nvPicPr>
          <p:cNvPr id="11" name="Picture 10">
            <a:extLst>
              <a:ext uri="{FF2B5EF4-FFF2-40B4-BE49-F238E27FC236}">
                <a16:creationId xmlns:a16="http://schemas.microsoft.com/office/drawing/2014/main" id="{B4F658D5-4109-B7DF-95DF-7EF452EC370C}"/>
              </a:ext>
            </a:extLst>
          </p:cNvPr>
          <p:cNvPicPr>
            <a:picLocks noChangeAspect="1"/>
          </p:cNvPicPr>
          <p:nvPr/>
        </p:nvPicPr>
        <p:blipFill>
          <a:blip r:embed="rId5"/>
          <a:stretch>
            <a:fillRect/>
          </a:stretch>
        </p:blipFill>
        <p:spPr>
          <a:xfrm>
            <a:off x="1659483" y="2589810"/>
            <a:ext cx="8559526" cy="2749534"/>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id="{F4C2D02D-0053-7B87-B87D-8E7C7422D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3345688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Nêu điểm giống nhau về cách viết những từ in đậm trong các đoạn thơ dưới đây. Các từ đó có phải danh từ riêng không?</a:t>
            </a:r>
            <a:endParaRPr lang="en-US" sz="28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F4A9B72-8EB0-0E33-5025-F9A11A1D1BB2}"/>
              </a:ext>
            </a:extLst>
          </p:cNvPr>
          <p:cNvSpPr txBox="1"/>
          <p:nvPr/>
        </p:nvSpPr>
        <p:spPr>
          <a:xfrm>
            <a:off x="483325" y="1881051"/>
            <a:ext cx="7080069" cy="2677656"/>
          </a:xfrm>
          <a:prstGeom prst="rect">
            <a:avLst/>
          </a:prstGeom>
          <a:noFill/>
        </p:spPr>
        <p:txBody>
          <a:bodyPr wrap="square" rtlCol="0">
            <a:spAutoFit/>
          </a:bodyPr>
          <a:lstStyle/>
          <a:p>
            <a:pPr algn="just"/>
            <a:r>
              <a:rPr lang="vi-VN" sz="2800" b="0" i="0" dirty="0">
                <a:solidFill>
                  <a:srgbClr val="7030A0"/>
                </a:solidFill>
                <a:effectLst/>
                <a:latin typeface="Cambria" panose="02040503050406030204" pitchFamily="18" charset="0"/>
                <a:ea typeface="Cambria" panose="02040503050406030204" pitchFamily="18" charset="0"/>
              </a:rPr>
              <a:t>a. Con ở miền Nam ra thăm lăng </a:t>
            </a:r>
            <a:r>
              <a:rPr lang="vi-VN" sz="2800" b="1" i="0" dirty="0">
                <a:solidFill>
                  <a:srgbClr val="7030A0"/>
                </a:solidFill>
                <a:effectLst/>
                <a:latin typeface="Cambria" panose="02040503050406030204" pitchFamily="18" charset="0"/>
                <a:ea typeface="Cambria" panose="02040503050406030204" pitchFamily="18" charset="0"/>
              </a:rPr>
              <a:t>Bác</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Đã thấy trong sương hàng tre bát ngát</a:t>
            </a:r>
          </a:p>
          <a:p>
            <a:pPr algn="just"/>
            <a:r>
              <a:rPr lang="vi-VN" sz="2800" b="0" i="0" dirty="0">
                <a:solidFill>
                  <a:srgbClr val="7030A0"/>
                </a:solidFill>
                <a:effectLst/>
                <a:latin typeface="Cambria" panose="02040503050406030204" pitchFamily="18" charset="0"/>
                <a:ea typeface="Cambria" panose="02040503050406030204" pitchFamily="18" charset="0"/>
              </a:rPr>
              <a:t>    Ôi! Hàng tre xanh xanh Việt Nam</a:t>
            </a:r>
          </a:p>
          <a:p>
            <a:pPr algn="just"/>
            <a:r>
              <a:rPr lang="vi-VN" sz="2800" b="0" i="0" dirty="0">
                <a:solidFill>
                  <a:srgbClr val="7030A0"/>
                </a:solidFill>
                <a:effectLst/>
                <a:latin typeface="Cambria" panose="02040503050406030204" pitchFamily="18" charset="0"/>
                <a:ea typeface="Cambria" panose="02040503050406030204" pitchFamily="18" charset="0"/>
              </a:rPr>
              <a:t>    Bão táp mưa sa đứng thẳng hàng.</a:t>
            </a:r>
          </a:p>
          <a:p>
            <a:pPr algn="r"/>
            <a:r>
              <a:rPr lang="vi-VN" sz="2800" b="0" i="0" dirty="0">
                <a:solidFill>
                  <a:srgbClr val="7030A0"/>
                </a:solidFill>
                <a:effectLst/>
                <a:latin typeface="Cambria" panose="02040503050406030204" pitchFamily="18" charset="0"/>
                <a:ea typeface="Cambria" panose="02040503050406030204" pitchFamily="18" charset="0"/>
              </a:rPr>
              <a:t>(Viễn Phương)</a:t>
            </a:r>
          </a:p>
          <a:p>
            <a:endParaRPr lang="en-US" sz="2800" dirty="0">
              <a:solidFill>
                <a:srgbClr val="7030A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C3C6D35-22B2-6227-D5A8-DA773361AA63}"/>
              </a:ext>
            </a:extLst>
          </p:cNvPr>
          <p:cNvPicPr>
            <a:picLocks noChangeAspect="1"/>
          </p:cNvPicPr>
          <p:nvPr/>
        </p:nvPicPr>
        <p:blipFill>
          <a:blip r:embed="rId3"/>
          <a:stretch>
            <a:fillRect/>
          </a:stretch>
        </p:blipFill>
        <p:spPr>
          <a:xfrm>
            <a:off x="7599588" y="1743211"/>
            <a:ext cx="3924371" cy="2619783"/>
          </a:xfrm>
          <a:prstGeom prst="rect">
            <a:avLst/>
          </a:prstGeom>
        </p:spPr>
      </p:pic>
      <p:sp>
        <p:nvSpPr>
          <p:cNvPr id="10" name="TextBox 9">
            <a:extLst>
              <a:ext uri="{FF2B5EF4-FFF2-40B4-BE49-F238E27FC236}">
                <a16:creationId xmlns:a16="http://schemas.microsoft.com/office/drawing/2014/main" id="{8E527724-3157-9857-C207-8D91EC10BC84}"/>
              </a:ext>
            </a:extLst>
          </p:cNvPr>
          <p:cNvSpPr txBox="1"/>
          <p:nvPr/>
        </p:nvSpPr>
        <p:spPr>
          <a:xfrm>
            <a:off x="692331" y="4180344"/>
            <a:ext cx="7080069" cy="2246769"/>
          </a:xfrm>
          <a:prstGeom prst="rect">
            <a:avLst/>
          </a:prstGeom>
          <a:noFill/>
        </p:spPr>
        <p:txBody>
          <a:bodyPr wrap="square" rtlCol="0">
            <a:spAutoFit/>
          </a:bodyPr>
          <a:lstStyle/>
          <a:p>
            <a:pPr algn="just"/>
            <a:r>
              <a:rPr lang="vi-VN" sz="2800" dirty="0">
                <a:solidFill>
                  <a:srgbClr val="7030A0"/>
                </a:solidFill>
                <a:latin typeface="Cambria" panose="02040503050406030204" pitchFamily="18" charset="0"/>
                <a:ea typeface="Cambria" panose="02040503050406030204" pitchFamily="18" charset="0"/>
              </a:rPr>
              <a:t>b. Giọt giọt mồ hôi rơi</a:t>
            </a:r>
          </a:p>
          <a:p>
            <a:pPr algn="just"/>
            <a:r>
              <a:rPr lang="vi-VN" sz="2800" dirty="0">
                <a:solidFill>
                  <a:srgbClr val="7030A0"/>
                </a:solidFill>
                <a:latin typeface="Cambria" panose="02040503050406030204" pitchFamily="18" charset="0"/>
                <a:ea typeface="Cambria" panose="02040503050406030204" pitchFamily="18" charset="0"/>
              </a:rPr>
              <a:t>    Trên má anh vàng nghệ</a:t>
            </a:r>
          </a:p>
          <a:p>
            <a:pPr algn="just"/>
            <a:r>
              <a:rPr lang="vi-VN" sz="2800" dirty="0">
                <a:solidFill>
                  <a:srgbClr val="7030A0"/>
                </a:solidFill>
                <a:latin typeface="Cambria" panose="02040503050406030204" pitchFamily="18" charset="0"/>
                <a:ea typeface="Cambria" panose="02040503050406030204" pitchFamily="18" charset="0"/>
              </a:rPr>
              <a:t>    </a:t>
            </a:r>
            <a:r>
              <a:rPr lang="vi-VN" sz="2800" b="1" dirty="0">
                <a:solidFill>
                  <a:srgbClr val="7030A0"/>
                </a:solidFill>
                <a:latin typeface="Cambria" panose="02040503050406030204" pitchFamily="18" charset="0"/>
                <a:ea typeface="Cambria" panose="02040503050406030204" pitchFamily="18" charset="0"/>
              </a:rPr>
              <a:t>Anh Vệ quốc </a:t>
            </a:r>
            <a:r>
              <a:rPr lang="vi-VN" sz="2800" dirty="0">
                <a:solidFill>
                  <a:srgbClr val="7030A0"/>
                </a:solidFill>
                <a:latin typeface="Cambria" panose="02040503050406030204" pitchFamily="18" charset="0"/>
                <a:ea typeface="Cambria" panose="02040503050406030204" pitchFamily="18" charset="0"/>
              </a:rPr>
              <a:t>quân ơi</a:t>
            </a:r>
          </a:p>
          <a:p>
            <a:pPr algn="just"/>
            <a:r>
              <a:rPr lang="vi-VN" sz="2800" dirty="0">
                <a:solidFill>
                  <a:srgbClr val="7030A0"/>
                </a:solidFill>
                <a:latin typeface="Cambria" panose="02040503050406030204" pitchFamily="18" charset="0"/>
                <a:ea typeface="Cambria" panose="02040503050406030204" pitchFamily="18" charset="0"/>
              </a:rPr>
              <a:t>    Sao mà yêu anh thế!</a:t>
            </a:r>
          </a:p>
          <a:p>
            <a:pPr algn="just"/>
            <a:r>
              <a:rPr lang="vi-VN" sz="2800" dirty="0">
                <a:solidFill>
                  <a:srgbClr val="7030A0"/>
                </a:solidFill>
                <a:latin typeface="Cambria" panose="02040503050406030204" pitchFamily="18" charset="0"/>
                <a:ea typeface="Cambria" panose="02040503050406030204" pitchFamily="18" charset="0"/>
              </a:rPr>
              <a:t>                                (Tố Hữu)</a:t>
            </a:r>
            <a:endParaRPr lang="en-US" sz="28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599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C60A3168-D86A-3490-038F-79246D5ECE6F}"/>
              </a:ext>
            </a:extLst>
          </p:cNvPr>
          <p:cNvPicPr>
            <a:picLocks noChangeAspect="1"/>
          </p:cNvPicPr>
          <p:nvPr/>
        </p:nvPicPr>
        <p:blipFill>
          <a:blip r:embed="rId3"/>
          <a:stretch>
            <a:fillRect/>
          </a:stretch>
        </p:blipFill>
        <p:spPr>
          <a:xfrm>
            <a:off x="3425190" y="1254306"/>
            <a:ext cx="5784124" cy="4899774"/>
          </a:xfrm>
          <a:prstGeom prst="rect">
            <a:avLst/>
          </a:prstGeom>
        </p:spPr>
      </p:pic>
    </p:spTree>
    <p:extLst>
      <p:ext uri="{BB962C8B-B14F-4D97-AF65-F5344CB8AC3E}">
        <p14:creationId xmlns:p14="http://schemas.microsoft.com/office/powerpoint/2010/main" val="2288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57515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432997B-25FA-8BFD-4E48-8D57173D677E}"/>
              </a:ext>
            </a:extLst>
          </p:cNvPr>
          <p:cNvPicPr>
            <a:picLocks noChangeAspect="1"/>
          </p:cNvPicPr>
          <p:nvPr/>
        </p:nvPicPr>
        <p:blipFill>
          <a:blip r:embed="rId3"/>
          <a:stretch>
            <a:fillRect/>
          </a:stretch>
        </p:blipFill>
        <p:spPr>
          <a:xfrm>
            <a:off x="1126263" y="1129664"/>
            <a:ext cx="9689783" cy="4383961"/>
          </a:xfrm>
          <a:prstGeom prst="rect">
            <a:avLst/>
          </a:prstGeom>
        </p:spPr>
      </p:pic>
    </p:spTree>
    <p:extLst>
      <p:ext uri="{BB962C8B-B14F-4D97-AF65-F5344CB8AC3E}">
        <p14:creationId xmlns:p14="http://schemas.microsoft.com/office/powerpoint/2010/main" val="37763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794861" y="364048"/>
            <a:ext cx="84724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mbria" panose="02040503050406030204" pitchFamily="18" charset="0"/>
                <a:ea typeface="Cambria" panose="02040503050406030204" pitchFamily="18" charset="0"/>
              </a:rPr>
              <a:t>2.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in </a:t>
            </a:r>
            <a:r>
              <a:rPr lang="en-US" sz="4400" b="0" i="0" dirty="0" err="1">
                <a:solidFill>
                  <a:srgbClr val="000000"/>
                </a:solidFill>
                <a:effectLst/>
                <a:latin typeface="Cambria" panose="02040503050406030204" pitchFamily="18" charset="0"/>
                <a:ea typeface="Cambria" panose="02040503050406030204" pitchFamily="18" charset="0"/>
              </a:rPr>
              <a:t>đậm</a:t>
            </a:r>
            <a:r>
              <a:rPr lang="en-US" sz="4400" b="0" i="0" dirty="0">
                <a:solidFill>
                  <a:srgbClr val="000000"/>
                </a:solidFill>
                <a:effectLst/>
                <a:latin typeface="Cambria" panose="02040503050406030204" pitchFamily="18" charset="0"/>
                <a:ea typeface="Cambria" panose="02040503050406030204" pitchFamily="18" charset="0"/>
              </a:rPr>
              <a:t> ở </a:t>
            </a:r>
            <a:r>
              <a:rPr lang="en-US" sz="4400" b="0" i="0" dirty="0" err="1">
                <a:solidFill>
                  <a:srgbClr val="000000"/>
                </a:solidFill>
                <a:effectLst/>
                <a:latin typeface="Cambria" panose="02040503050406030204" pitchFamily="18" charset="0"/>
                <a:ea typeface="Cambria" panose="02040503050406030204" pitchFamily="18" charset="0"/>
              </a:rPr>
              <a:t>bài</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tập</a:t>
            </a:r>
            <a:r>
              <a:rPr lang="en-US" sz="4400" b="0" i="0" dirty="0">
                <a:solidFill>
                  <a:srgbClr val="000000"/>
                </a:solidFill>
                <a:effectLst/>
                <a:latin typeface="Cambria" panose="02040503050406030204" pitchFamily="18" charset="0"/>
                <a:ea typeface="Cambria" panose="02040503050406030204" pitchFamily="18" charset="0"/>
              </a:rPr>
              <a:t> 1 </a:t>
            </a:r>
            <a:r>
              <a:rPr lang="en-US" sz="4400" b="0" i="0" dirty="0" err="1">
                <a:solidFill>
                  <a:srgbClr val="000000"/>
                </a:solidFill>
                <a:effectLst/>
                <a:latin typeface="Cambria" panose="02040503050406030204" pitchFamily="18" charset="0"/>
                <a:ea typeface="Cambria" panose="02040503050406030204" pitchFamily="18" charset="0"/>
              </a:rPr>
              <a:t>có</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dụng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gì</a:t>
            </a:r>
            <a:r>
              <a:rPr lang="en-US" sz="4400" b="0" i="0" dirty="0">
                <a:solidFill>
                  <a:srgbClr val="000000"/>
                </a:solidFill>
                <a:effectLst/>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847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Cambria" panose="02040503050406030204" pitchFamily="18" charset="0"/>
                <a:ea typeface="Cambria" panose="02040503050406030204" pitchFamily="18" charset="0"/>
              </a:rPr>
              <a:t>Cách viết các từ in đậm ở bài tập 1 để thể hiện sự tôn trọng đặc biệt đối với đối tượng được nói đến: Bác (Chủ tịch Hồ Chí Minh), (anh) Vệ quốc quân.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3"/>
          <a:stretch>
            <a:fillRect/>
          </a:stretch>
        </p:blipFill>
        <p:spPr>
          <a:xfrm flipH="1">
            <a:off x="-638757" y="3492760"/>
            <a:ext cx="3166156" cy="330481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7DE145B-7FAA-1D45-5AA0-780F9B071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385" y="4158302"/>
            <a:ext cx="2039907" cy="2778280"/>
          </a:xfrm>
          <a:prstGeom prst="rect">
            <a:avLst/>
          </a:prstGeom>
        </p:spPr>
      </p:pic>
    </p:spTree>
    <p:extLst>
      <p:ext uri="{BB962C8B-B14F-4D97-AF65-F5344CB8AC3E}">
        <p14:creationId xmlns:p14="http://schemas.microsoft.com/office/powerpoint/2010/main" val="298058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1218</TotalTime>
  <Words>800</Words>
  <Application>Microsoft Office PowerPoint</Application>
  <PresentationFormat>Widescreen</PresentationFormat>
  <Paragraphs>65</Paragraphs>
  <Slides>21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Cambria</vt:lpstr>
      <vt:lpstr>SVN-Gretoon</vt:lpstr>
      <vt:lpstr>SVN-The Voice Heavy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thao</dc:creator>
  <cp:lastModifiedBy>Thao Tran</cp:lastModifiedBy>
  <cp:revision>15</cp:revision>
  <dcterms:created xsi:type="dcterms:W3CDTF">2023-07-25T08:01:24Z</dcterms:created>
  <dcterms:modified xsi:type="dcterms:W3CDTF">2025-02-15T01:41:00Z</dcterms:modified>
</cp:coreProperties>
</file>