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2.xml" ContentType="application/vnd.ms-office.activeX+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07" r:id="rId2"/>
    <p:sldMasterId id="2147483753" r:id="rId3"/>
    <p:sldMasterId id="2147483774" r:id="rId4"/>
    <p:sldMasterId id="2147483780" r:id="rId5"/>
    <p:sldMasterId id="2147483783" r:id="rId6"/>
    <p:sldMasterId id="2147483796" r:id="rId7"/>
  </p:sldMasterIdLst>
  <p:notesMasterIdLst>
    <p:notesMasterId r:id="rId42"/>
  </p:notesMasterIdLst>
  <p:sldIdLst>
    <p:sldId id="301" r:id="rId8"/>
    <p:sldId id="306" r:id="rId9"/>
    <p:sldId id="259" r:id="rId10"/>
    <p:sldId id="257" r:id="rId11"/>
    <p:sldId id="321" r:id="rId12"/>
    <p:sldId id="303" r:id="rId13"/>
    <p:sldId id="262" r:id="rId14"/>
    <p:sldId id="304" r:id="rId15"/>
    <p:sldId id="307" r:id="rId16"/>
    <p:sldId id="309" r:id="rId17"/>
    <p:sldId id="265" r:id="rId18"/>
    <p:sldId id="266" r:id="rId19"/>
    <p:sldId id="276" r:id="rId20"/>
    <p:sldId id="311" r:id="rId21"/>
    <p:sldId id="322" r:id="rId22"/>
    <p:sldId id="3932" r:id="rId23"/>
    <p:sldId id="3931" r:id="rId24"/>
    <p:sldId id="431" r:id="rId25"/>
    <p:sldId id="3933" r:id="rId26"/>
    <p:sldId id="314" r:id="rId27"/>
    <p:sldId id="315" r:id="rId28"/>
    <p:sldId id="316" r:id="rId29"/>
    <p:sldId id="317" r:id="rId30"/>
    <p:sldId id="318" r:id="rId31"/>
    <p:sldId id="319" r:id="rId32"/>
    <p:sldId id="4411" r:id="rId33"/>
    <p:sldId id="325" r:id="rId34"/>
    <p:sldId id="396" r:id="rId35"/>
    <p:sldId id="407" r:id="rId36"/>
    <p:sldId id="441" r:id="rId37"/>
    <p:sldId id="355" r:id="rId38"/>
    <p:sldId id="357" r:id="rId39"/>
    <p:sldId id="296" r:id="rId40"/>
    <p:sldId id="4410"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85" autoAdjust="0"/>
  </p:normalViewPr>
  <p:slideViewPr>
    <p:cSldViewPr snapToGrid="0">
      <p:cViewPr varScale="1">
        <p:scale>
          <a:sx n="56" d="100"/>
          <a:sy n="56" d="100"/>
        </p:scale>
        <p:origin x="10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CBB5C-AA8B-40AD-B9E2-E63AE833DD8F}"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886D-8B9F-4491-9433-A4E420C3CAF7}" type="slidenum">
              <a:rPr lang="en-US" smtClean="0"/>
              <a:t>‹#›</a:t>
            </a:fld>
            <a:endParaRPr lang="en-US"/>
          </a:p>
        </p:txBody>
      </p:sp>
    </p:spTree>
    <p:extLst>
      <p:ext uri="{BB962C8B-B14F-4D97-AF65-F5344CB8AC3E}">
        <p14:creationId xmlns:p14="http://schemas.microsoft.com/office/powerpoint/2010/main" val="315605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3015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vô</a:t>
            </a:r>
            <a:r>
              <a:rPr lang="en-US" baseline="0" dirty="0"/>
              <a:t> </a:t>
            </a:r>
            <a:r>
              <a:rPr lang="en-US" baseline="0" dirty="0" err="1"/>
              <a:t>tên</a:t>
            </a:r>
            <a:r>
              <a:rPr lang="en-US" baseline="0" dirty="0"/>
              <a:t> game </a:t>
            </a:r>
            <a:r>
              <a:rPr lang="en-US" baseline="0" dirty="0" err="1"/>
              <a:t>để</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fld id="{93A1886D-8B9F-4491-9433-A4E420C3CAF7}" type="slidenum">
              <a:rPr lang="en-US" smtClean="0"/>
              <a:t>20</a:t>
            </a:fld>
            <a:endParaRPr lang="en-US"/>
          </a:p>
        </p:txBody>
      </p:sp>
    </p:spTree>
    <p:extLst>
      <p:ext uri="{BB962C8B-B14F-4D97-AF65-F5344CB8AC3E}">
        <p14:creationId xmlns:p14="http://schemas.microsoft.com/office/powerpoint/2010/main" val="324521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búp</a:t>
            </a:r>
            <a:r>
              <a:rPr lang="en-US" dirty="0"/>
              <a:t> </a:t>
            </a:r>
            <a:r>
              <a:rPr lang="en-US" dirty="0" err="1"/>
              <a:t>măng</a:t>
            </a:r>
            <a:r>
              <a:rPr lang="en-US" dirty="0"/>
              <a:t> quay </a:t>
            </a:r>
            <a:r>
              <a:rPr lang="en-US" dirty="0" err="1"/>
              <a:t>lại</a:t>
            </a:r>
            <a:endParaRPr dirty="0"/>
          </a:p>
        </p:txBody>
      </p:sp>
    </p:spTree>
    <p:extLst>
      <p:ext uri="{BB962C8B-B14F-4D97-AF65-F5344CB8AC3E}">
        <p14:creationId xmlns:p14="http://schemas.microsoft.com/office/powerpoint/2010/main" val="200435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27D09-DF36-4F80-BD2C-33A34405ADA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3886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6798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8938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0801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2098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19168604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4696777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1360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523979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591186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33988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438112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6410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50117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502762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59847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802880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4927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0007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00798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7057304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233514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584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435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5309330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2099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321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112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039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857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69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2931041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30213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91660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5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5033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337514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87443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51048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31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145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03603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327738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41331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1535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927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2/15/2025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09415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141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260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225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21972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10670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54901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6678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91554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9014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205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6406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5901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245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945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6273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7.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9.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A0E94322-F6B3-2A0F-C2E6-484BC25B4F5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12470129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61" r:id="rId13"/>
    <p:sldLayoutId id="2147483663" r:id="rId14"/>
    <p:sldLayoutId id="2147483664"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descr="A round pink circle with white text and a black background&#10;&#10;Description automatically generated">
            <a:extLst>
              <a:ext uri="{FF2B5EF4-FFF2-40B4-BE49-F238E27FC236}">
                <a16:creationId xmlns:a16="http://schemas.microsoft.com/office/drawing/2014/main" id="{AAE26E78-4DA5-E270-755A-D5FA1AB01D0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179521674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92D7AC8F-31E0-612E-A2EB-F285BD7E7AE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1144" y="0"/>
            <a:ext cx="1508593" cy="1508593"/>
          </a:xfrm>
          <a:prstGeom prst="rect">
            <a:avLst/>
          </a:prstGeom>
        </p:spPr>
      </p:pic>
    </p:spTree>
    <p:extLst>
      <p:ext uri="{BB962C8B-B14F-4D97-AF65-F5344CB8AC3E}">
        <p14:creationId xmlns:p14="http://schemas.microsoft.com/office/powerpoint/2010/main" val="35794852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7" r:id="rId3"/>
    <p:sldLayoutId id="2147483758" r:id="rId4"/>
    <p:sldLayoutId id="214748375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8672963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830681"/>
      </p:ext>
    </p:extLst>
  </p:cSld>
  <p:clrMap bg1="lt1" tx1="dk1" bg2="dk2" tx2="lt2" accent1="accent1" accent2="accent2" accent3="accent3" accent4="accent4" accent5="accent5" accent6="accent6" hlink="hlink" folHlink="folHlink"/>
  <p:sldLayoutIdLst>
    <p:sldLayoutId id="2147483781" r:id="rId1"/>
    <p:sldLayoutId id="2147483782"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6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9" name="Picture 8" descr="A screenshot of a qr code&#10;&#10;Description automatically generated">
            <a:extLst>
              <a:ext uri="{FF2B5EF4-FFF2-40B4-BE49-F238E27FC236}">
                <a16:creationId xmlns:a16="http://schemas.microsoft.com/office/drawing/2014/main" id="{4FAEA258-D418-44C3-347A-8356E23980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63613" y="253877"/>
            <a:ext cx="2513039" cy="3829392"/>
          </a:xfrm>
          <a:prstGeom prst="rect">
            <a:avLst/>
          </a:prstGeom>
        </p:spPr>
      </p:pic>
    </p:spTree>
    <p:extLst>
      <p:ext uri="{BB962C8B-B14F-4D97-AF65-F5344CB8AC3E}">
        <p14:creationId xmlns:p14="http://schemas.microsoft.com/office/powerpoint/2010/main" val="102079663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1.png"/><Relationship Id="rId7" Type="http://schemas.openxmlformats.org/officeDocument/2006/relationships/image" Target="../media/image50.png"/><Relationship Id="rId2" Type="http://schemas.openxmlformats.org/officeDocument/2006/relationships/image" Target="../media/image20.png"/><Relationship Id="rId1" Type="http://schemas.openxmlformats.org/officeDocument/2006/relationships/slideLayout" Target="../slideLayouts/slideLayout33.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4.wdp"/><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53.jpeg"/><Relationship Id="rId1" Type="http://schemas.openxmlformats.org/officeDocument/2006/relationships/slideLayout" Target="../slideLayouts/slideLayout4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6.png"/><Relationship Id="rId3" Type="http://schemas.openxmlformats.org/officeDocument/2006/relationships/image" Target="../media/image54.png"/><Relationship Id="rId7" Type="http://schemas.openxmlformats.org/officeDocument/2006/relationships/image" Target="../media/image58.svg"/><Relationship Id="rId12" Type="http://schemas.openxmlformats.org/officeDocument/2006/relationships/image" Target="../media/image65.png"/><Relationship Id="rId2" Type="http://schemas.openxmlformats.org/officeDocument/2006/relationships/image" Target="../media/image53.jpeg"/><Relationship Id="rId1" Type="http://schemas.openxmlformats.org/officeDocument/2006/relationships/slideLayout" Target="../slideLayouts/slideLayout4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70.sv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9.png"/><Relationship Id="rId2" Type="http://schemas.openxmlformats.org/officeDocument/2006/relationships/slideLayout" Target="../slideLayouts/slideLayout46.xml"/><Relationship Id="rId1" Type="http://schemas.openxmlformats.org/officeDocument/2006/relationships/control" Target="../activeX/activeX1.xml"/><Relationship Id="rId6" Type="http://schemas.openxmlformats.org/officeDocument/2006/relationships/image" Target="../media/image56.svg"/><Relationship Id="rId11" Type="http://schemas.openxmlformats.org/officeDocument/2006/relationships/image" Target="../media/image68.svg"/><Relationship Id="rId5" Type="http://schemas.openxmlformats.org/officeDocument/2006/relationships/image" Target="../media/image55.png"/><Relationship Id="rId15" Type="http://schemas.openxmlformats.org/officeDocument/2006/relationships/image" Target="../media/image72.wmf"/><Relationship Id="rId10" Type="http://schemas.openxmlformats.org/officeDocument/2006/relationships/image" Target="../media/image67.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3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sv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76.png"/><Relationship Id="rId5" Type="http://schemas.openxmlformats.org/officeDocument/2006/relationships/image" Target="../media/image77.jpeg"/><Relationship Id="rId4" Type="http://schemas.openxmlformats.org/officeDocument/2006/relationships/image" Target="../media/image74.sv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4.sv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76.png"/><Relationship Id="rId5" Type="http://schemas.openxmlformats.org/officeDocument/2006/relationships/image" Target="../media/image80.png"/><Relationship Id="rId4" Type="http://schemas.openxmlformats.org/officeDocument/2006/relationships/image" Target="../media/image74.svg"/></Relationships>
</file>

<file path=ppt/slides/_rels/slide1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46.xml"/><Relationship Id="rId6" Type="http://schemas.openxmlformats.org/officeDocument/2006/relationships/image" Target="../media/image76.png"/><Relationship Id="rId5" Type="http://schemas.microsoft.com/office/2007/relationships/hdphoto" Target="../media/hdphoto9.wdp"/><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3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18" Type="http://schemas.openxmlformats.org/officeDocument/2006/relationships/slide" Target="slide25.xml"/><Relationship Id="rId3" Type="http://schemas.openxmlformats.org/officeDocument/2006/relationships/audio" Target="../media/audio3.wav"/><Relationship Id="rId21" Type="http://schemas.openxmlformats.org/officeDocument/2006/relationships/image" Target="../media/image92.png"/><Relationship Id="rId7" Type="http://schemas.openxmlformats.org/officeDocument/2006/relationships/image" Target="../media/image84.png"/><Relationship Id="rId12" Type="http://schemas.openxmlformats.org/officeDocument/2006/relationships/slide" Target="slide22.xml"/><Relationship Id="rId17" Type="http://schemas.openxmlformats.org/officeDocument/2006/relationships/image" Target="../media/image90.png"/><Relationship Id="rId2" Type="http://schemas.openxmlformats.org/officeDocument/2006/relationships/notesSlide" Target="../notesSlides/notesSlide3.xml"/><Relationship Id="rId16" Type="http://schemas.openxmlformats.org/officeDocument/2006/relationships/slide" Target="slide24.xml"/><Relationship Id="rId20" Type="http://schemas.openxmlformats.org/officeDocument/2006/relationships/slide" Target="slide26.xml"/><Relationship Id="rId1" Type="http://schemas.openxmlformats.org/officeDocument/2006/relationships/slideLayout" Target="../slideLayouts/slideLayout38.xml"/><Relationship Id="rId6" Type="http://schemas.openxmlformats.org/officeDocument/2006/relationships/image" Target="../media/image83.png"/><Relationship Id="rId11" Type="http://schemas.openxmlformats.org/officeDocument/2006/relationships/image" Target="../media/image87.png"/><Relationship Id="rId5" Type="http://schemas.microsoft.com/office/2007/relationships/hdphoto" Target="../media/hdphoto10.wdp"/><Relationship Id="rId15" Type="http://schemas.openxmlformats.org/officeDocument/2006/relationships/image" Target="../media/image89.png"/><Relationship Id="rId10" Type="http://schemas.openxmlformats.org/officeDocument/2006/relationships/slide" Target="slide21.xml"/><Relationship Id="rId19" Type="http://schemas.openxmlformats.org/officeDocument/2006/relationships/image" Target="../media/image91.png"/><Relationship Id="rId4" Type="http://schemas.openxmlformats.org/officeDocument/2006/relationships/image" Target="../media/image82.png"/><Relationship Id="rId9" Type="http://schemas.openxmlformats.org/officeDocument/2006/relationships/image" Target="../media/image86.png"/><Relationship Id="rId14" Type="http://schemas.openxmlformats.org/officeDocument/2006/relationships/slide" Target="slide23.xml"/></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microsoft.com/office/2007/relationships/hdphoto" Target="../media/hdphoto10.wdp"/><Relationship Id="rId5" Type="http://schemas.openxmlformats.org/officeDocument/2006/relationships/image" Target="../media/image85.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microsoft.com/office/2007/relationships/hdphoto" Target="../media/hdphoto10.wdp"/><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microsoft.com/office/2007/relationships/hdphoto" Target="../media/hdphoto10.wdp"/><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microsoft.com/office/2007/relationships/hdphoto" Target="../media/hdphoto10.wdp"/><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microsoft.com/office/2007/relationships/hdphoto" Target="../media/hdphoto10.wdp"/><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33.xml"/><Relationship Id="rId6" Type="http://schemas.openxmlformats.org/officeDocument/2006/relationships/image" Target="../media/image94.png"/><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svg"/><Relationship Id="rId26" Type="http://schemas.openxmlformats.org/officeDocument/2006/relationships/image" Target="../media/image117.svg"/><Relationship Id="rId3" Type="http://schemas.openxmlformats.org/officeDocument/2006/relationships/image" Target="../media/image95.png"/><Relationship Id="rId21" Type="http://schemas.openxmlformats.org/officeDocument/2006/relationships/image" Target="../media/image113.png"/><Relationship Id="rId7" Type="http://schemas.openxmlformats.org/officeDocument/2006/relationships/image" Target="../media/image99.svg"/><Relationship Id="rId12" Type="http://schemas.openxmlformats.org/officeDocument/2006/relationships/image" Target="../media/image104.png"/><Relationship Id="rId17" Type="http://schemas.openxmlformats.org/officeDocument/2006/relationships/image" Target="../media/image109.png"/><Relationship Id="rId25" Type="http://schemas.openxmlformats.org/officeDocument/2006/relationships/image" Target="../media/image116.png"/><Relationship Id="rId2" Type="http://schemas.openxmlformats.org/officeDocument/2006/relationships/audio" Target="../media/audio3.wav"/><Relationship Id="rId16" Type="http://schemas.openxmlformats.org/officeDocument/2006/relationships/image" Target="../media/image108.svg"/><Relationship Id="rId20" Type="http://schemas.openxmlformats.org/officeDocument/2006/relationships/image" Target="../media/image112.svg"/><Relationship Id="rId1" Type="http://schemas.openxmlformats.org/officeDocument/2006/relationships/slideLayout" Target="../slideLayouts/slideLayout40.xml"/><Relationship Id="rId6" Type="http://schemas.openxmlformats.org/officeDocument/2006/relationships/image" Target="../media/image98.png"/><Relationship Id="rId11" Type="http://schemas.openxmlformats.org/officeDocument/2006/relationships/image" Target="../media/image103.svg"/><Relationship Id="rId24" Type="http://schemas.openxmlformats.org/officeDocument/2006/relationships/image" Target="../media/image115.png"/><Relationship Id="rId5" Type="http://schemas.openxmlformats.org/officeDocument/2006/relationships/image" Target="../media/image97.svg"/><Relationship Id="rId15" Type="http://schemas.openxmlformats.org/officeDocument/2006/relationships/image" Target="../media/image107.png"/><Relationship Id="rId23" Type="http://schemas.openxmlformats.org/officeDocument/2006/relationships/image" Target="../media/image114.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svg"/><Relationship Id="rId14" Type="http://schemas.openxmlformats.org/officeDocument/2006/relationships/image" Target="../media/image106.svg"/><Relationship Id="rId22"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svg"/><Relationship Id="rId3" Type="http://schemas.openxmlformats.org/officeDocument/2006/relationships/image" Target="../media/image95.png"/><Relationship Id="rId21" Type="http://schemas.openxmlformats.org/officeDocument/2006/relationships/image" Target="../media/image113.png"/><Relationship Id="rId7" Type="http://schemas.openxmlformats.org/officeDocument/2006/relationships/image" Target="../media/image99.svg"/><Relationship Id="rId12" Type="http://schemas.openxmlformats.org/officeDocument/2006/relationships/image" Target="../media/image104.png"/><Relationship Id="rId17" Type="http://schemas.openxmlformats.org/officeDocument/2006/relationships/image" Target="../media/image109.png"/><Relationship Id="rId25" Type="http://schemas.openxmlformats.org/officeDocument/2006/relationships/image" Target="../media/image119.svg"/><Relationship Id="rId2" Type="http://schemas.openxmlformats.org/officeDocument/2006/relationships/audio" Target="../media/audio3.wav"/><Relationship Id="rId16" Type="http://schemas.openxmlformats.org/officeDocument/2006/relationships/image" Target="../media/image108.svg"/><Relationship Id="rId20" Type="http://schemas.openxmlformats.org/officeDocument/2006/relationships/image" Target="../media/image112.svg"/><Relationship Id="rId1" Type="http://schemas.openxmlformats.org/officeDocument/2006/relationships/slideLayout" Target="../slideLayouts/slideLayout40.xml"/><Relationship Id="rId6" Type="http://schemas.openxmlformats.org/officeDocument/2006/relationships/image" Target="../media/image98.png"/><Relationship Id="rId11" Type="http://schemas.openxmlformats.org/officeDocument/2006/relationships/image" Target="../media/image103.svg"/><Relationship Id="rId24" Type="http://schemas.openxmlformats.org/officeDocument/2006/relationships/image" Target="../media/image118.png"/><Relationship Id="rId5" Type="http://schemas.openxmlformats.org/officeDocument/2006/relationships/image" Target="../media/image97.svg"/><Relationship Id="rId15" Type="http://schemas.openxmlformats.org/officeDocument/2006/relationships/image" Target="../media/image107.png"/><Relationship Id="rId23" Type="http://schemas.openxmlformats.org/officeDocument/2006/relationships/image" Target="../media/image114.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svg"/><Relationship Id="rId14" Type="http://schemas.openxmlformats.org/officeDocument/2006/relationships/image" Target="../media/image106.svg"/><Relationship Id="rId22"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svg"/><Relationship Id="rId18" Type="http://schemas.openxmlformats.org/officeDocument/2006/relationships/image" Target="../media/image136.png"/><Relationship Id="rId3" Type="http://schemas.openxmlformats.org/officeDocument/2006/relationships/image" Target="../media/image121.png"/><Relationship Id="rId21" Type="http://schemas.openxmlformats.org/officeDocument/2006/relationships/image" Target="../media/image139.svg"/><Relationship Id="rId7" Type="http://schemas.openxmlformats.org/officeDocument/2006/relationships/image" Target="../media/image125.sv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image" Target="../media/image120.png"/><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46.xml"/><Relationship Id="rId6" Type="http://schemas.openxmlformats.org/officeDocument/2006/relationships/image" Target="../media/image124.png"/><Relationship Id="rId11" Type="http://schemas.openxmlformats.org/officeDocument/2006/relationships/image" Target="../media/image129.svg"/><Relationship Id="rId24" Type="http://schemas.openxmlformats.org/officeDocument/2006/relationships/image" Target="../media/image142.png"/><Relationship Id="rId5" Type="http://schemas.openxmlformats.org/officeDocument/2006/relationships/image" Target="../media/image123.svg"/><Relationship Id="rId15" Type="http://schemas.openxmlformats.org/officeDocument/2006/relationships/image" Target="../media/image133.svg"/><Relationship Id="rId23" Type="http://schemas.openxmlformats.org/officeDocument/2006/relationships/image" Target="../media/image141.svg"/><Relationship Id="rId10" Type="http://schemas.openxmlformats.org/officeDocument/2006/relationships/image" Target="../media/image128.png"/><Relationship Id="rId19" Type="http://schemas.openxmlformats.org/officeDocument/2006/relationships/image" Target="../media/image137.svg"/><Relationship Id="rId4" Type="http://schemas.openxmlformats.org/officeDocument/2006/relationships/image" Target="../media/image122.png"/><Relationship Id="rId9" Type="http://schemas.openxmlformats.org/officeDocument/2006/relationships/image" Target="../media/image127.svg"/><Relationship Id="rId14" Type="http://schemas.openxmlformats.org/officeDocument/2006/relationships/image" Target="../media/image132.png"/><Relationship Id="rId22" Type="http://schemas.openxmlformats.org/officeDocument/2006/relationships/image" Target="../media/image14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6.xml"/><Relationship Id="rId6" Type="http://schemas.openxmlformats.org/officeDocument/2006/relationships/image" Target="../media/image143.png"/><Relationship Id="rId5" Type="http://schemas.openxmlformats.org/officeDocument/2006/relationships/image" Target="../media/image39.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145.png"/></Relationships>
</file>

<file path=ppt/slides/_rels/slide32.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svg"/><Relationship Id="rId3" Type="http://schemas.openxmlformats.org/officeDocument/2006/relationships/image" Target="../media/image146.png"/><Relationship Id="rId7" Type="http://schemas.openxmlformats.org/officeDocument/2006/relationships/image" Target="../media/image150.svg"/><Relationship Id="rId12" Type="http://schemas.openxmlformats.org/officeDocument/2006/relationships/image" Target="../media/image155.png"/><Relationship Id="rId2" Type="http://schemas.openxmlformats.org/officeDocument/2006/relationships/slideLayout" Target="../slideLayouts/slideLayout40.xml"/><Relationship Id="rId1" Type="http://schemas.openxmlformats.org/officeDocument/2006/relationships/control" Target="../activeX/activeX2.xml"/><Relationship Id="rId6" Type="http://schemas.openxmlformats.org/officeDocument/2006/relationships/image" Target="../media/image149.png"/><Relationship Id="rId11" Type="http://schemas.openxmlformats.org/officeDocument/2006/relationships/image" Target="../media/image154.svg"/><Relationship Id="rId5" Type="http://schemas.openxmlformats.org/officeDocument/2006/relationships/image" Target="../media/image148.png"/><Relationship Id="rId15" Type="http://schemas.openxmlformats.org/officeDocument/2006/relationships/image" Target="../media/image158.wmf"/><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svg"/><Relationship Id="rId14" Type="http://schemas.openxmlformats.org/officeDocument/2006/relationships/image" Target="../media/image157.png"/></Relationships>
</file>

<file path=ppt/slides/_rels/slide33.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gif"/><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162.gif"/><Relationship Id="rId5" Type="http://schemas.openxmlformats.org/officeDocument/2006/relationships/image" Target="../media/image161.png"/><Relationship Id="rId4" Type="http://schemas.openxmlformats.org/officeDocument/2006/relationships/image" Target="../media/image160.png"/></Relationships>
</file>

<file path=ppt/slides/_rels/slide3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33.xml"/><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6.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png"/><Relationship Id="rId4" Type="http://schemas.microsoft.com/office/2007/relationships/hdphoto" Target="../media/hdphoto4.wdp"/><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0.png"/><Relationship Id="rId7" Type="http://schemas.microsoft.com/office/2007/relationships/hdphoto" Target="../media/hdphoto8.wdp"/><Relationship Id="rId2" Type="http://schemas.openxmlformats.org/officeDocument/2006/relationships/image" Target="../media/image7.jpeg"/><Relationship Id="rId1" Type="http://schemas.openxmlformats.org/officeDocument/2006/relationships/slideLayout" Target="../slideLayouts/slideLayout33.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ransparent Haunted House Clipart - Transparent Background House Clipart,  HD Png Download , Transparent Png Image - PNGite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1481" y="1778922"/>
            <a:ext cx="6043903" cy="5362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105042" y="3931920"/>
            <a:ext cx="4824619" cy="3209210"/>
          </a:xfrm>
          <a:prstGeom prst="rect">
            <a:avLst/>
          </a:prstGeom>
        </p:spPr>
      </p:pic>
      <p:pic>
        <p:nvPicPr>
          <p:cNvPr id="13" name="图片 9">
            <a:extLst>
              <a:ext uri="{FF2B5EF4-FFF2-40B4-BE49-F238E27FC236}">
                <a16:creationId xmlns:a16="http://schemas.microsoft.com/office/drawing/2014/main" id="{A7BB1EC3-F73B-4C93-9D57-711440893F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659465"/>
            <a:ext cx="3481665" cy="348166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pic>
        <p:nvPicPr>
          <p:cNvPr id="3" name="Picture 2">
            <a:extLst>
              <a:ext uri="{FF2B5EF4-FFF2-40B4-BE49-F238E27FC236}">
                <a16:creationId xmlns:a16="http://schemas.microsoft.com/office/drawing/2014/main" id="{CD0E1999-FD27-E110-357E-9EAE7FE0D226}"/>
              </a:ext>
            </a:extLst>
          </p:cNvPr>
          <p:cNvPicPr>
            <a:picLocks noChangeAspect="1"/>
          </p:cNvPicPr>
          <p:nvPr/>
        </p:nvPicPr>
        <p:blipFill>
          <a:blip r:embed="rId9"/>
          <a:stretch>
            <a:fillRect/>
          </a:stretch>
        </p:blipFill>
        <p:spPr>
          <a:xfrm>
            <a:off x="1273192" y="207206"/>
            <a:ext cx="2536156" cy="1322947"/>
          </a:xfrm>
          <a:prstGeom prst="rect">
            <a:avLst/>
          </a:prstGeom>
        </p:spPr>
      </p:pic>
      <p:pic>
        <p:nvPicPr>
          <p:cNvPr id="6" name="Picture 5">
            <a:extLst>
              <a:ext uri="{FF2B5EF4-FFF2-40B4-BE49-F238E27FC236}">
                <a16:creationId xmlns:a16="http://schemas.microsoft.com/office/drawing/2014/main" id="{992F9366-8818-F780-F5CD-2F74D44CED6A}"/>
              </a:ext>
            </a:extLst>
          </p:cNvPr>
          <p:cNvPicPr>
            <a:picLocks noChangeAspect="1"/>
          </p:cNvPicPr>
          <p:nvPr/>
        </p:nvPicPr>
        <p:blipFill>
          <a:blip r:embed="rId10"/>
          <a:stretch>
            <a:fillRect/>
          </a:stretch>
        </p:blipFill>
        <p:spPr>
          <a:xfrm>
            <a:off x="2729190" y="1201553"/>
            <a:ext cx="8395862" cy="3450457"/>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4" name="图片 27" descr="卡通人物&#10;&#10;低可信度描述已自动生成">
            <a:extLst>
              <a:ext uri="{FF2B5EF4-FFF2-40B4-BE49-F238E27FC236}">
                <a16:creationId xmlns:a16="http://schemas.microsoft.com/office/drawing/2014/main" id="{00AAC6C4-3936-4611-84CE-FBCD7F934D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grpSp>
        <p:nvGrpSpPr>
          <p:cNvPr id="13" name="Group 12"/>
          <p:cNvGrpSpPr/>
          <p:nvPr/>
        </p:nvGrpSpPr>
        <p:grpSpPr>
          <a:xfrm>
            <a:off x="-827327" y="-318194"/>
            <a:ext cx="5521248" cy="2389272"/>
            <a:chOff x="-732159" y="3476542"/>
            <a:chExt cx="7973637" cy="3592286"/>
          </a:xfrm>
        </p:grpSpPr>
        <p:grpSp>
          <p:nvGrpSpPr>
            <p:cNvPr id="16" name="Group 15"/>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7" name="TextBox 16"/>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1" name="Rectangle 20"/>
          <p:cNvSpPr/>
          <p:nvPr/>
        </p:nvSpPr>
        <p:spPr>
          <a:xfrm>
            <a:off x="3257551" y="2071078"/>
            <a:ext cx="8298180" cy="3416320"/>
          </a:xfrm>
          <a:prstGeom prst="rect">
            <a:avLst/>
          </a:prstGeom>
          <a:solidFill>
            <a:schemeClr val="bg1"/>
          </a:solidFill>
        </p:spPr>
        <p:txBody>
          <a:bodyPr wrap="square">
            <a:spAutoFit/>
          </a:bodyPr>
          <a:lstStyle/>
          <a:p>
            <a:r>
              <a:rPr lang="vi-VN" sz="3600" dirty="0">
                <a:solidFill>
                  <a:schemeClr val="accent2">
                    <a:lumMod val="75000"/>
                  </a:schemeClr>
                </a:solidFill>
                <a:latin typeface="Cambria" panose="02040503050406030204" pitchFamily="18" charset="0"/>
                <a:ea typeface="Cambria" panose="02040503050406030204" pitchFamily="18" charset="0"/>
              </a:rPr>
              <a:t>Chiều đi học về/</a:t>
            </a:r>
          </a:p>
          <a:p>
            <a:r>
              <a:rPr lang="vi-VN" sz="3600" dirty="0">
                <a:solidFill>
                  <a:schemeClr val="accent2">
                    <a:lumMod val="75000"/>
                  </a:schemeClr>
                </a:solidFill>
                <a:latin typeface="Cambria" panose="02040503050406030204" pitchFamily="18" charset="0"/>
                <a:ea typeface="Cambria" panose="02040503050406030204" pitchFamily="18" charset="0"/>
              </a:rPr>
              <a:t>Chúng em qua ngôi nhà xây dở/</a:t>
            </a:r>
          </a:p>
          <a:p>
            <a:r>
              <a:rPr lang="vi-VN" sz="3600" dirty="0">
                <a:solidFill>
                  <a:schemeClr val="accent2">
                    <a:lumMod val="75000"/>
                  </a:schemeClr>
                </a:solidFill>
                <a:latin typeface="Cambria" panose="02040503050406030204" pitchFamily="18" charset="0"/>
                <a:ea typeface="Cambria" panose="02040503050406030204" pitchFamily="18" charset="0"/>
              </a:rPr>
              <a:t>Giàn giáo tự</a:t>
            </a:r>
            <a:r>
              <a:rPr lang="en-US" sz="3600" dirty="0">
                <a:solidFill>
                  <a:schemeClr val="accent2">
                    <a:lumMod val="75000"/>
                  </a:schemeClr>
                </a:solidFill>
                <a:latin typeface="Cambria" panose="02040503050406030204" pitchFamily="18" charset="0"/>
                <a:ea typeface="Cambria" panose="02040503050406030204" pitchFamily="18" charset="0"/>
              </a:rPr>
              <a:t>a</a:t>
            </a:r>
            <a:r>
              <a:rPr lang="vi-VN" sz="3600" dirty="0">
                <a:solidFill>
                  <a:schemeClr val="accent2">
                    <a:lumMod val="75000"/>
                  </a:schemeClr>
                </a:solidFill>
                <a:latin typeface="Cambria" panose="02040503050406030204" pitchFamily="18" charset="0"/>
                <a:ea typeface="Cambria" panose="02040503050406030204" pitchFamily="18" charset="0"/>
              </a:rPr>
              <a:t> cái lồng che chở/</a:t>
            </a:r>
          </a:p>
          <a:p>
            <a:r>
              <a:rPr lang="vi-VN" sz="3600" dirty="0">
                <a:solidFill>
                  <a:schemeClr val="accent2">
                    <a:lumMod val="75000"/>
                  </a:schemeClr>
                </a:solidFill>
                <a:latin typeface="Cambria" panose="02040503050406030204" pitchFamily="18" charset="0"/>
                <a:ea typeface="Cambria" panose="02040503050406030204" pitchFamily="18" charset="0"/>
              </a:rPr>
              <a:t>Trụ bê tông nhú lên như một mầm cây/</a:t>
            </a:r>
          </a:p>
          <a:p>
            <a:r>
              <a:rPr lang="vi-VN" sz="3600" dirty="0">
                <a:solidFill>
                  <a:schemeClr val="accent2">
                    <a:lumMod val="75000"/>
                  </a:schemeClr>
                </a:solidFill>
                <a:latin typeface="Cambria" panose="02040503050406030204" pitchFamily="18" charset="0"/>
                <a:ea typeface="Cambria" panose="02040503050406030204" pitchFamily="18" charset="0"/>
              </a:rPr>
              <a:t>Bác thợ nề ra về/ còn huơ huơ cái bay:/</a:t>
            </a:r>
          </a:p>
          <a:p>
            <a:r>
              <a:rPr lang="vi-VN" sz="3600" dirty="0">
                <a:solidFill>
                  <a:schemeClr val="accent2">
                    <a:lumMod val="75000"/>
                  </a:schemeClr>
                </a:solidFill>
                <a:latin typeface="Cambria" panose="02040503050406030204" pitchFamily="18" charset="0"/>
                <a:ea typeface="Cambria" panose="02040503050406030204" pitchFamily="18" charset="0"/>
              </a:rPr>
              <a:t>Tạm biệt!//</a:t>
            </a:r>
          </a:p>
        </p:txBody>
      </p:sp>
      <p:pic>
        <p:nvPicPr>
          <p:cNvPr id="22" name="图片 8" descr="图片包含 乐高, 玩具, 游戏机, 小&#10;&#10;描述已自动生成">
            <a:extLst>
              <a:ext uri="{FF2B5EF4-FFF2-40B4-BE49-F238E27FC236}">
                <a16:creationId xmlns:a16="http://schemas.microsoft.com/office/drawing/2014/main" id="{4E9677CA-45AD-4E82-AEE9-6F8AB7636A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23460" y="3280410"/>
            <a:ext cx="4737554" cy="4737554"/>
          </a:xfrm>
          <a:prstGeom prst="rect">
            <a:avLst/>
          </a:prstGeom>
        </p:spPr>
      </p:pic>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7">
            <a:extLst>
              <a:ext uri="{FF2B5EF4-FFF2-40B4-BE49-F238E27FC236}">
                <a16:creationId xmlns:a16="http://schemas.microsoft.com/office/drawing/2014/main" id="{0C2527B4-70C8-407B-AC61-3C2BE40491FA}"/>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23">
            <a:extLst>
              <a:ext uri="{FF2B5EF4-FFF2-40B4-BE49-F238E27FC236}">
                <a16:creationId xmlns:a16="http://schemas.microsoft.com/office/drawing/2014/main" id="{AC120E0B-7E61-4E17-8E3E-8D351CD55E32}"/>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37" name="Picture 5">
            <a:extLst>
              <a:ext uri="{FF2B5EF4-FFF2-40B4-BE49-F238E27FC236}">
                <a16:creationId xmlns:a16="http://schemas.microsoft.com/office/drawing/2014/main" id="{D914A5DC-B300-4FAB-94F2-3CE2F8610E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38" name="Picture 10">
            <a:extLst>
              <a:ext uri="{FF2B5EF4-FFF2-40B4-BE49-F238E27FC236}">
                <a16:creationId xmlns:a16="http://schemas.microsoft.com/office/drawing/2014/main" id="{39AEE6C2-A834-432D-B17F-3B5B6821E4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39" name="Picture 10">
            <a:extLst>
              <a:ext uri="{FF2B5EF4-FFF2-40B4-BE49-F238E27FC236}">
                <a16:creationId xmlns:a16="http://schemas.microsoft.com/office/drawing/2014/main" id="{32F4B2D1-C392-46DE-86F3-8FACBFCC80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40" name="Picture 10">
            <a:extLst>
              <a:ext uri="{FF2B5EF4-FFF2-40B4-BE49-F238E27FC236}">
                <a16:creationId xmlns:a16="http://schemas.microsoft.com/office/drawing/2014/main" id="{B37EE462-4649-4B74-B971-C561B1876F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41" name="Picture 40" descr="A group of paper planes&#10;&#10;Description automatically generated">
            <a:extLst>
              <a:ext uri="{FF2B5EF4-FFF2-40B4-BE49-F238E27FC236}">
                <a16:creationId xmlns:a16="http://schemas.microsoft.com/office/drawing/2014/main" id="{BF9F505D-2F2B-4EBF-8793-F136DB9391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674140" cy="2709729"/>
            <a:chOff x="6096000" y="3244032"/>
            <a:chExt cx="567414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9"/>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10"/>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11"/>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9"/>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10"/>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11"/>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86829" y="5152432"/>
              <a:ext cx="1583311" cy="469963"/>
              <a:chOff x="3384718" y="418330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9"/>
              <a:stretch>
                <a:fillRect/>
              </a:stretch>
            </p:blipFill>
            <p:spPr>
              <a:xfrm>
                <a:off x="3941392" y="418330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10"/>
              <a:stretch>
                <a:fillRect/>
              </a:stretch>
            </p:blipFill>
            <p:spPr>
              <a:xfrm>
                <a:off x="3384718" y="418330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11"/>
              <a:stretch>
                <a:fillRect/>
              </a:stretch>
            </p:blipFill>
            <p:spPr>
              <a:xfrm>
                <a:off x="4498066" y="418330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86173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chí</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đánh</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giá</a:t>
              </a:r>
              <a:endPar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12"/>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12"/>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12"/>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64F47D13-1893-A8A6-B8C1-6073466EFCEF}"/>
              </a:ext>
            </a:extLst>
          </p:cNvPr>
          <p:cNvPicPr>
            <a:picLocks noChangeAspect="1"/>
          </p:cNvPicPr>
          <p:nvPr/>
        </p:nvPicPr>
        <p:blipFill>
          <a:blip r:embed="rId13"/>
          <a:stretch>
            <a:fillRect/>
          </a:stretch>
        </p:blipFill>
        <p:spPr>
          <a:xfrm>
            <a:off x="133067" y="720750"/>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EAB41B2-A26B-45AF-AD1C-B5C43D5AB28A}"/>
              </a:ext>
            </a:extLst>
          </p:cNvPr>
          <p:cNvGrpSpPr/>
          <p:nvPr/>
        </p:nvGrpSpPr>
        <p:grpSpPr>
          <a:xfrm>
            <a:off x="0" y="0"/>
            <a:ext cx="12192000" cy="6858000"/>
            <a:chOff x="0" y="0"/>
            <a:chExt cx="12192000" cy="6858000"/>
          </a:xfrm>
        </p:grpSpPr>
        <p:sp>
          <p:nvSpPr>
            <p:cNvPr id="24" name="Freeform 7">
              <a:extLst>
                <a:ext uri="{FF2B5EF4-FFF2-40B4-BE49-F238E27FC236}">
                  <a16:creationId xmlns:a16="http://schemas.microsoft.com/office/drawing/2014/main" id="{1DA58FA6-3FC2-4A07-9871-B935223AA29B}"/>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23">
              <a:extLst>
                <a:ext uri="{FF2B5EF4-FFF2-40B4-BE49-F238E27FC236}">
                  <a16:creationId xmlns:a16="http://schemas.microsoft.com/office/drawing/2014/main" id="{68454DA0-2079-417C-B600-9B57F15EC780}"/>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26" name="Picture 5">
              <a:extLst>
                <a:ext uri="{FF2B5EF4-FFF2-40B4-BE49-F238E27FC236}">
                  <a16:creationId xmlns:a16="http://schemas.microsoft.com/office/drawing/2014/main" id="{BA8877B8-A622-4F7C-A74E-3D90007193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27" name="Picture 10">
              <a:extLst>
                <a:ext uri="{FF2B5EF4-FFF2-40B4-BE49-F238E27FC236}">
                  <a16:creationId xmlns:a16="http://schemas.microsoft.com/office/drawing/2014/main" id="{E5CD3160-D42C-44AE-B4D4-3A61BEA253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9784" y="1105469"/>
              <a:ext cx="3875000" cy="2346136"/>
            </a:xfrm>
            <a:prstGeom prst="rect">
              <a:avLst/>
            </a:prstGeom>
          </p:spPr>
        </p:pic>
        <p:pic>
          <p:nvPicPr>
            <p:cNvPr id="28" name="Picture 10">
              <a:extLst>
                <a:ext uri="{FF2B5EF4-FFF2-40B4-BE49-F238E27FC236}">
                  <a16:creationId xmlns:a16="http://schemas.microsoft.com/office/drawing/2014/main" id="{BAF06161-8C2F-4018-9820-E7B352D6AE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83003" y="0"/>
              <a:ext cx="2654297" cy="1607056"/>
            </a:xfrm>
            <a:prstGeom prst="rect">
              <a:avLst/>
            </a:prstGeom>
          </p:spPr>
        </p:pic>
        <p:pic>
          <p:nvPicPr>
            <p:cNvPr id="29" name="Picture 10">
              <a:extLst>
                <a:ext uri="{FF2B5EF4-FFF2-40B4-BE49-F238E27FC236}">
                  <a16:creationId xmlns:a16="http://schemas.microsoft.com/office/drawing/2014/main" id="{BC43E0F0-DF52-4172-809A-9FB299E8BA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2558" y="1607056"/>
              <a:ext cx="3480189" cy="2107096"/>
            </a:xfrm>
            <a:prstGeom prst="rect">
              <a:avLst/>
            </a:prstGeom>
          </p:spPr>
        </p:pic>
        <p:pic>
          <p:nvPicPr>
            <p:cNvPr id="30" name="Picture 29" descr="A group of paper planes&#10;&#10;Description automatically generated">
              <a:extLst>
                <a:ext uri="{FF2B5EF4-FFF2-40B4-BE49-F238E27FC236}">
                  <a16:creationId xmlns:a16="http://schemas.microsoft.com/office/drawing/2014/main" id="{4EAFEEDC-0220-46C4-91C2-0ADEF96986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9" name="Group 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9"/>
            <a:stretch>
              <a:fillRect/>
            </a:stretch>
          </p:blipFill>
          <p:spPr>
            <a:xfrm>
              <a:off x="7748429" y="5091951"/>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10"/>
            <a:stretch>
              <a:fillRect/>
            </a:stretch>
          </p:blipFill>
          <p:spPr>
            <a:xfrm>
              <a:off x="7191755" y="5091951"/>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11"/>
            <a:stretch>
              <a:fillRect/>
            </a:stretch>
          </p:blipFill>
          <p:spPr>
            <a:xfrm>
              <a:off x="8305103" y="5091951"/>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9"/>
            <a:stretch>
              <a:fillRect/>
            </a:stretch>
          </p:blipFill>
          <p:spPr>
            <a:xfrm>
              <a:off x="7879523" y="5661150"/>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10"/>
            <a:stretch>
              <a:fillRect/>
            </a:stretch>
          </p:blipFill>
          <p:spPr>
            <a:xfrm>
              <a:off x="7322848" y="5661150"/>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11"/>
            <a:stretch>
              <a:fillRect/>
            </a:stretch>
          </p:blipFill>
          <p:spPr>
            <a:xfrm>
              <a:off x="8436197" y="5661150"/>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9"/>
            <a:stretch>
              <a:fillRect/>
            </a:stretch>
          </p:blipFill>
          <p:spPr>
            <a:xfrm>
              <a:off x="9425516" y="6125269"/>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10"/>
            <a:stretch>
              <a:fillRect/>
            </a:stretch>
          </p:blipFill>
          <p:spPr>
            <a:xfrm>
              <a:off x="8868842" y="6125269"/>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11"/>
            <a:stretch>
              <a:fillRect/>
            </a:stretch>
          </p:blipFill>
          <p:spPr>
            <a:xfrm>
              <a:off x="9982191" y="6125269"/>
              <a:ext cx="469963" cy="469963"/>
            </a:xfrm>
            <a:prstGeom prst="rect">
              <a:avLst/>
            </a:prstGeom>
          </p:spPr>
        </p:pic>
      </p:grpSp>
      <p:pic>
        <p:nvPicPr>
          <p:cNvPr id="22" name="Picture 21" descr="A bunch of balloons with swirls and butterflies&#10;&#10;Description automatically generated">
            <a:extLst>
              <a:ext uri="{FF2B5EF4-FFF2-40B4-BE49-F238E27FC236}">
                <a16:creationId xmlns:a16="http://schemas.microsoft.com/office/drawing/2014/main" id="{4668A933-F07E-4A9D-A8AB-39B63DF19B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2" name="Picture 1">
            <a:extLst>
              <a:ext uri="{FF2B5EF4-FFF2-40B4-BE49-F238E27FC236}">
                <a16:creationId xmlns:a16="http://schemas.microsoft.com/office/drawing/2014/main" id="{993B3B99-9852-5725-2FDB-53F909DC734F}"/>
              </a:ext>
            </a:extLst>
          </p:cNvPr>
          <p:cNvPicPr>
            <a:picLocks noChangeAspect="1"/>
          </p:cNvPicPr>
          <p:nvPr/>
        </p:nvPicPr>
        <p:blipFill>
          <a:blip r:embed="rId13"/>
          <a:stretch>
            <a:fillRect/>
          </a:stretch>
        </p:blipFill>
        <p:spPr>
          <a:xfrm>
            <a:off x="317993" y="816804"/>
            <a:ext cx="12058933" cy="13839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whoosh.wav"/>
                                            </p:tgtEl>
                                          </p:cMediaNode>
                                        </p:audio>
                                      </p:sub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500"/>
                                </p:stCondLst>
                                <p:childTnLst>
                                  <p:par>
                                    <p:cTn id="21" presetID="26" presetClass="emph" presetSubtype="0" fill="hold" nodeType="after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7">
            <a:extLst>
              <a:ext uri="{FF2B5EF4-FFF2-40B4-BE49-F238E27FC236}">
                <a16:creationId xmlns:a16="http://schemas.microsoft.com/office/drawing/2014/main" id="{95872820-2084-4F74-8C5D-46EA7839BC68}"/>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23">
            <a:extLst>
              <a:ext uri="{FF2B5EF4-FFF2-40B4-BE49-F238E27FC236}">
                <a16:creationId xmlns:a16="http://schemas.microsoft.com/office/drawing/2014/main" id="{62E58B00-DE7A-495C-8D40-3C9D40A2BF11}"/>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5">
            <a:extLst>
              <a:ext uri="{FF2B5EF4-FFF2-40B4-BE49-F238E27FC236}">
                <a16:creationId xmlns:a16="http://schemas.microsoft.com/office/drawing/2014/main" id="{66F68482-E9F2-426C-BDDC-D030BC1229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6655" y="113992"/>
            <a:ext cx="2881258" cy="2164545"/>
          </a:xfrm>
          <a:prstGeom prst="rect">
            <a:avLst/>
          </a:prstGeom>
        </p:spPr>
      </p:pic>
      <p:pic>
        <p:nvPicPr>
          <p:cNvPr id="13" name="Picture 10">
            <a:extLst>
              <a:ext uri="{FF2B5EF4-FFF2-40B4-BE49-F238E27FC236}">
                <a16:creationId xmlns:a16="http://schemas.microsoft.com/office/drawing/2014/main" id="{94D72515-992F-40A7-A4A8-5F68298297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9784" y="1105469"/>
            <a:ext cx="3875000" cy="2346136"/>
          </a:xfrm>
          <a:prstGeom prst="rect">
            <a:avLst/>
          </a:prstGeom>
        </p:spPr>
      </p:pic>
      <p:pic>
        <p:nvPicPr>
          <p:cNvPr id="14" name="Picture 10">
            <a:extLst>
              <a:ext uri="{FF2B5EF4-FFF2-40B4-BE49-F238E27FC236}">
                <a16:creationId xmlns:a16="http://schemas.microsoft.com/office/drawing/2014/main" id="{E143B152-E574-4707-988B-8BA4D935D7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283003" y="0"/>
            <a:ext cx="2654297" cy="1607056"/>
          </a:xfrm>
          <a:prstGeom prst="rect">
            <a:avLst/>
          </a:prstGeom>
        </p:spPr>
      </p:pic>
      <p:pic>
        <p:nvPicPr>
          <p:cNvPr id="15" name="Picture 10">
            <a:extLst>
              <a:ext uri="{FF2B5EF4-FFF2-40B4-BE49-F238E27FC236}">
                <a16:creationId xmlns:a16="http://schemas.microsoft.com/office/drawing/2014/main" id="{2C9E2B0A-6E4D-4CA9-B249-B1250CE9A5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12558" y="1607056"/>
            <a:ext cx="3480189" cy="2107096"/>
          </a:xfrm>
          <a:prstGeom prst="rect">
            <a:avLst/>
          </a:prstGeom>
        </p:spPr>
      </p:pic>
      <p:pic>
        <p:nvPicPr>
          <p:cNvPr id="16" name="Picture 15" descr="A group of paper planes&#10;&#10;Description automatically generated">
            <a:extLst>
              <a:ext uri="{FF2B5EF4-FFF2-40B4-BE49-F238E27FC236}">
                <a16:creationId xmlns:a16="http://schemas.microsoft.com/office/drawing/2014/main" id="{80F53357-5EF4-4459-A4A9-9DC892E52A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sp>
        <p:nvSpPr>
          <p:cNvPr id="7" name="Freeform 4">
            <a:extLst>
              <a:ext uri="{FF2B5EF4-FFF2-40B4-BE49-F238E27FC236}">
                <a16:creationId xmlns:a16="http://schemas.microsoft.com/office/drawing/2014/main" id="{390CFE55-1681-4312-A95F-06A362B6BDA9}"/>
              </a:ext>
            </a:extLst>
          </p:cNvPr>
          <p:cNvSpPr/>
          <p:nvPr/>
        </p:nvSpPr>
        <p:spPr>
          <a:xfrm>
            <a:off x="6029564" y="1028700"/>
            <a:ext cx="5940927" cy="5829300"/>
          </a:xfrm>
          <a:custGeom>
            <a:avLst/>
            <a:gdLst/>
            <a:ahLst/>
            <a:cxnLst/>
            <a:rect l="l" t="t" r="r" b="b"/>
            <a:pathLst>
              <a:path w="2935763" h="2700902">
                <a:moveTo>
                  <a:pt x="0" y="0"/>
                </a:moveTo>
                <a:lnTo>
                  <a:pt x="2935763" y="0"/>
                </a:lnTo>
                <a:lnTo>
                  <a:pt x="2935763" y="2700902"/>
                </a:lnTo>
                <a:lnTo>
                  <a:pt x="0" y="27009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E7637B63-FD9B-4684-91E6-B299C9983DA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3913764"/>
            <a:ext cx="6870965" cy="3066168"/>
          </a:xfrm>
          <a:prstGeom prst="rect">
            <a:avLst/>
          </a:prstGeom>
        </p:spPr>
      </p:pic>
      <p:pic>
        <p:nvPicPr>
          <p:cNvPr id="5" name="Picture 4">
            <a:extLst>
              <a:ext uri="{FF2B5EF4-FFF2-40B4-BE49-F238E27FC236}">
                <a16:creationId xmlns:a16="http://schemas.microsoft.com/office/drawing/2014/main" id="{DFF3FF51-89D6-A7DF-F6B4-F70585508ACB}"/>
              </a:ext>
            </a:extLst>
          </p:cNvPr>
          <p:cNvPicPr>
            <a:picLocks noChangeAspect="1"/>
          </p:cNvPicPr>
          <p:nvPr/>
        </p:nvPicPr>
        <p:blipFill>
          <a:blip r:embed="rId14"/>
          <a:stretch>
            <a:fillRect/>
          </a:stretch>
        </p:blipFill>
        <p:spPr>
          <a:xfrm>
            <a:off x="0" y="256738"/>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5"/>
                <a:stretch>
                  <a:fillRect/>
                </a:stretch>
              </p:blipFill>
              <p:spPr>
                <a:xfrm>
                  <a:off x="626260" y="203485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sp>
        <p:nvSpPr>
          <p:cNvPr id="17" name="矩形 12">
            <a:extLst>
              <a:ext uri="{FF2B5EF4-FFF2-40B4-BE49-F238E27FC236}">
                <a16:creationId xmlns:a16="http://schemas.microsoft.com/office/drawing/2014/main" id="{EC7B0485-E2F8-4C90-9AA5-12A39097D7C9}"/>
              </a:ext>
            </a:extLst>
          </p:cNvPr>
          <p:cNvSpPr/>
          <p:nvPr/>
        </p:nvSpPr>
        <p:spPr>
          <a:xfrm rot="21235976">
            <a:off x="2322538" y="2807043"/>
            <a:ext cx="8276017" cy="1862048"/>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1500" b="0" i="0" u="none" strike="noStrike" kern="1200" cap="none" spc="0" normalizeH="0" baseline="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Tìm</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hiểu</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bài</a:t>
            </a:r>
            <a:endParaRPr kumimoji="0" lang="zh-CN" altLang="zh-CN" sz="11500" b="0" i="0" u="none" strike="noStrike" kern="1200" cap="none" spc="0" normalizeH="0" baseline="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Giàn giáo: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giàn làm bằng gỗ, tre hoặc sắt để công nhân xây dựng làm việc trên cao.</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197" name="Picture 5" descr="1 bộ giàn giáo tiêu chuẩn bao nhiêu chân (42 chân hay 2 chân)">
            <a:extLst>
              <a:ext uri="{FF2B5EF4-FFF2-40B4-BE49-F238E27FC236}">
                <a16:creationId xmlns:a16="http://schemas.microsoft.com/office/drawing/2014/main" id="{B94D4FA1-1E62-0D70-22FD-6216893B07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6643" y="2294102"/>
            <a:ext cx="6096000" cy="4048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81113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ít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dùng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Thợ xây dựng và những điều cần biết - Blog Việcngay.vn">
            <a:extLst>
              <a:ext uri="{FF2B5EF4-FFF2-40B4-BE49-F238E27FC236}">
                <a16:creationId xmlns:a16="http://schemas.microsoft.com/office/drawing/2014/main" id="{12C40FA5-C5B8-4D8B-D96B-EDC4AF1871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381" y="2425079"/>
            <a:ext cx="5586966" cy="37184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AC60F6-8D64-2479-17AE-8D8BFAC3332C}"/>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570235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Trụ bê tông: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bằng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xi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măng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cốt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338" name="Picture 2" descr="Kích thước cột nhà dân dụng và những tiêu chuẩn cần biết mới nhất 2022">
            <a:extLst>
              <a:ext uri="{FF2B5EF4-FFF2-40B4-BE49-F238E27FC236}">
                <a16:creationId xmlns:a16="http://schemas.microsoft.com/office/drawing/2014/main" id="{FA75C794-322F-DF96-0F0F-BD150865A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380" y="2222938"/>
            <a:ext cx="5654364" cy="4235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ụ bê tông cốt thép tại Habarovsk từ Cửa hàng trực tuyến Tehnologii  Kapitalnogo Stroitelstva, OOO | Mua Trụ bê tông cốt thép Habarovsk (Nga) |  Tehnologii Kapitalnogo Stroitelstva, OOO : Allbiz">
            <a:extLst>
              <a:ext uri="{FF2B5EF4-FFF2-40B4-BE49-F238E27FC236}">
                <a16:creationId xmlns:a16="http://schemas.microsoft.com/office/drawing/2014/main" id="{636887C9-1D9E-49C1-669F-B81FFD3F8D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1380" y="2372805"/>
            <a:ext cx="5853396" cy="3890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5BE057A-089E-0B97-8935-CCBFDDC94C69}"/>
              </a:ext>
            </a:extLst>
          </p:cNvPr>
          <p:cNvPicPr>
            <a:picLocks noChangeAspect="1"/>
          </p:cNvPicPr>
          <p:nvPr/>
        </p:nvPicPr>
        <p:blipFill>
          <a:blip r:embed="rId7"/>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3929621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300235"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Cái bay: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dụng cụ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nề</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gồm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miếng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mỏng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362" name="Picture 2" descr="Bay Xây Dựng, Bay Thợ Hồ | Chính Hãng, Phân Phối Toàn Quốc">
            <a:extLst>
              <a:ext uri="{FF2B5EF4-FFF2-40B4-BE49-F238E27FC236}">
                <a16:creationId xmlns:a16="http://schemas.microsoft.com/office/drawing/2014/main" id="{52999529-E8AF-C330-21A7-8F5E3B26E8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035" y="1895864"/>
            <a:ext cx="762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730094-855A-F3F4-166A-F1D64E2BCD11}"/>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05950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917455" cy="2308324"/>
          </a:xfrm>
          <a:prstGeom prst="rect">
            <a:avLst/>
          </a:prstGeom>
          <a:noFill/>
        </p:spPr>
        <p:txBody>
          <a:bodyPr wrap="square">
            <a:spAutoFit/>
          </a:bodyPr>
          <a:lstStyle/>
          <a:p>
            <a:pPr lvl="0" algn="ctr">
              <a:defRPr/>
            </a:pP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hú lên:</a:t>
            </a:r>
            <a:endParaRPr lang="en-US" sz="3600" b="1" dirty="0">
              <a:solidFill>
                <a:srgbClr val="FF0000"/>
              </a:solidFill>
              <a:latin typeface="Calibri" panose="020F0502020204030204" pitchFamily="34" charset="0"/>
              <a:cs typeface="Calibri" panose="020F0502020204030204" pitchFamily="34" charset="0"/>
            </a:endParaRPr>
          </a:p>
          <a:p>
            <a:pPr lvl="0" algn="ctr">
              <a:defRPr/>
            </a:pPr>
            <a:r>
              <a:rPr lang="vi-VN" sz="3600" b="1" dirty="0">
                <a:latin typeface="Calibri" panose="020F0502020204030204" pitchFamily="34" charset="0"/>
                <a:cs typeface="Calibri" panose="020F0502020204030204" pitchFamily="34" charset="0"/>
              </a:rPr>
              <a:t>Mới nhô lên, thò ra…(Mầ</a:t>
            </a:r>
            <a:r>
              <a:rPr lang="en-US" sz="3600" b="1" dirty="0">
                <a:latin typeface="Calibri" panose="020F0502020204030204" pitchFamily="34" charset="0"/>
                <a:cs typeface="Calibri" panose="020F0502020204030204" pitchFamily="34" charset="0"/>
              </a:rPr>
              <a:t>m</a:t>
            </a:r>
            <a:r>
              <a:rPr lang="vi-VN" sz="3600" b="1" dirty="0">
                <a:latin typeface="Calibri" panose="020F0502020204030204" pitchFamily="34" charset="0"/>
                <a:cs typeface="Calibri" panose="020F0502020204030204" pitchFamily="34" charset="0"/>
              </a:rPr>
              <a:t> cây nhú lên khỏi mặt đất)</a:t>
            </a:r>
            <a:endParaRPr kumimoji="0" lang="vi-VN" sz="36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4098" name="Picture 2" descr="Hình ảnh Vẽ Mầm Cây PNG Với Nền Trong Suốt | Tải Xuống Miễn Phí Trên  Lovepik.com">
            <a:extLst>
              <a:ext uri="{FF2B5EF4-FFF2-40B4-BE49-F238E27FC236}">
                <a16:creationId xmlns:a16="http://schemas.microsoft.com/office/drawing/2014/main" id="{D1016FA0-8F34-055C-E0CE-8F5B66228B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9260" y="1619250"/>
            <a:ext cx="5844540" cy="58445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CA99286-7959-EB6B-A92E-32BF599F8500}"/>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3229175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E74CF507-1A55-02EF-AC4F-4576D119CD31}"/>
              </a:ext>
            </a:extLst>
          </p:cNvPr>
          <p:cNvPicPr>
            <a:picLocks noChangeAspect="1"/>
          </p:cNvPicPr>
          <p:nvPr/>
        </p:nvPicPr>
        <p:blipFill>
          <a:blip r:embed="rId6"/>
          <a:stretch>
            <a:fillRect/>
          </a:stretch>
        </p:blipFill>
        <p:spPr>
          <a:xfrm>
            <a:off x="2793986" y="1724984"/>
            <a:ext cx="6169687" cy="4230991"/>
          </a:xfrm>
          <a:prstGeom prst="rect">
            <a:avLst/>
          </a:prstGeom>
        </p:spPr>
      </p:pic>
    </p:spTree>
    <p:extLst>
      <p:ext uri="{BB962C8B-B14F-4D97-AF65-F5344CB8AC3E}">
        <p14:creationId xmlns:p14="http://schemas.microsoft.com/office/powerpoint/2010/main" val="821723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a16="http://schemas.microsoft.com/office/drawing/2014/main"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4628532" y="1978798"/>
            <a:ext cx="2409552" cy="3199495"/>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CA5DD1EA-058F-16FD-8C9B-2B773C741B8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294" b="47649" l="67697" r="85441">
                        <a14:foregroundMark x1="70667" y1="34509" x2="72708" y2="37989"/>
                        <a14:foregroundMark x1="75543" y1="32589" x2="76968" y2="35133"/>
                        <a14:foregroundMark x1="71461" y1="33861" x2="71461" y2="33861"/>
                        <a14:foregroundMark x1="71461" y1="33861" x2="71461" y2="33861"/>
                        <a14:foregroundMark x1="75867" y1="33237" x2="75867" y2="33237"/>
                        <a14:foregroundMark x1="75867" y1="33237" x2="75867" y2="33237"/>
                        <a14:foregroundMark x1="71931" y1="30382" x2="71607" y2="34821"/>
                        <a14:foregroundMark x1="76174" y1="32589" x2="76174" y2="32589"/>
                        <a14:foregroundMark x1="76498" y1="32589" x2="76498" y2="32589"/>
                        <a14:foregroundMark x1="75705" y1="31653" x2="75235" y2="31965"/>
                      </a14:backgroundRemoval>
                    </a14:imgEffect>
                    <a14:imgEffect>
                      <a14:saturation sat="200000"/>
                    </a14:imgEffect>
                  </a14:imgLayer>
                </a14:imgProps>
              </a:ext>
            </a:extLst>
          </a:blip>
          <a:srcRect l="65479" r="12341" b="58349"/>
          <a:stretch/>
        </p:blipFill>
        <p:spPr>
          <a:xfrm rot="340777">
            <a:off x="7216496" y="3322168"/>
            <a:ext cx="3339865" cy="2810800"/>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5E7E6427-F3E8-736D-06DE-D6600ED85EC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2955160" y="2839127"/>
            <a:ext cx="2550781" cy="2951981"/>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F2AE68EA-0FD1-2CA2-8437-0991965754B5}"/>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23863" y="1371092"/>
            <a:ext cx="2680364" cy="2913733"/>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13D9A866-BA66-09A1-4400-B1F5B2D50E6E}"/>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001" b="45001" l="41522" r="56749">
                        <a14:foregroundMark x1="47797" y1="32181" x2="48429" y2="35373"/>
                        <a14:foregroundMark x1="51409" y1="31557" x2="52041" y2="38229"/>
                        <a14:foregroundMark x1="48429" y1="31246" x2="47489" y2="35037"/>
                        <a14:foregroundMark x1="51895" y1="34101" x2="50939" y2="38229"/>
                        <a14:foregroundMark x1="51895" y1="34101" x2="51895" y2="34101"/>
                        <a14:foregroundMark x1="52365" y1="34101" x2="52365" y2="34101"/>
                        <a14:foregroundMark x1="47959" y1="32829" x2="47959" y2="32829"/>
                        <a14:foregroundMark x1="47328" y1="32829" x2="47328" y2="32829"/>
                        <a14:foregroundMark x1="52365" y1="34413" x2="52365" y2="34413"/>
                        <a14:foregroundMark x1="52511" y1="34413" x2="52511" y2="34413"/>
                        <a14:foregroundMark x1="47328" y1="35037" x2="48737" y2="36309"/>
                        <a14:foregroundMark x1="52511" y1="33453" x2="52511" y2="33453"/>
                        <a14:foregroundMark x1="52511" y1="33141" x2="52511" y2="33141"/>
                        <a14:foregroundMark x1="52365" y1="31869" x2="53142" y2="36957"/>
                        <a14:foregroundMark x1="51263" y1="31557" x2="50939" y2="35037"/>
                      </a14:backgroundRemoval>
                    </a14:imgEffect>
                    <a14:imgEffect>
                      <a14:saturation sat="200000"/>
                    </a14:imgEffect>
                  </a14:imgLayer>
                </a14:imgProps>
              </a:ext>
            </a:extLst>
          </a:blip>
          <a:srcRect l="39618" t="1" r="41348" b="49999"/>
          <a:stretch/>
        </p:blipFill>
        <p:spPr>
          <a:xfrm rot="20608117">
            <a:off x="8552596" y="1876209"/>
            <a:ext cx="2810781" cy="3307819"/>
          </a:xfrm>
          <a:prstGeom prst="rect">
            <a:avLst/>
          </a:prstGeom>
        </p:spPr>
      </p:pic>
      <p:pic>
        <p:nvPicPr>
          <p:cNvPr id="23" name="Picture 22">
            <a:hlinkClick r:id="rId10"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11"/>
          <a:stretch>
            <a:fillRect/>
          </a:stretch>
        </p:blipFill>
        <p:spPr>
          <a:xfrm>
            <a:off x="454749" y="3660442"/>
            <a:ext cx="3032007" cy="1520068"/>
          </a:xfrm>
          <a:prstGeom prst="rect">
            <a:avLst/>
          </a:prstGeom>
        </p:spPr>
      </p:pic>
      <p:pic>
        <p:nvPicPr>
          <p:cNvPr id="1025" name="Picture 1024">
            <a:hlinkClick r:id="rId12"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3"/>
          <a:stretch>
            <a:fillRect/>
          </a:stretch>
        </p:blipFill>
        <p:spPr>
          <a:xfrm>
            <a:off x="2069487" y="5206230"/>
            <a:ext cx="3452773" cy="1862044"/>
          </a:xfrm>
          <a:prstGeom prst="rect">
            <a:avLst/>
          </a:prstGeom>
        </p:spPr>
      </p:pic>
      <p:pic>
        <p:nvPicPr>
          <p:cNvPr id="1027" name="Picture 1026">
            <a:hlinkClick r:id="rId14"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5"/>
          <a:stretch>
            <a:fillRect/>
          </a:stretch>
        </p:blipFill>
        <p:spPr>
          <a:xfrm>
            <a:off x="4754321" y="4015799"/>
            <a:ext cx="3283775" cy="1576968"/>
          </a:xfrm>
          <a:prstGeom prst="rect">
            <a:avLst/>
          </a:prstGeom>
        </p:spPr>
      </p:pic>
      <p:pic>
        <p:nvPicPr>
          <p:cNvPr id="1028" name="Picture 1027">
            <a:hlinkClick r:id="rId16" action="ppaction://hlinksldjump"/>
            <a:extLst>
              <a:ext uri="{FF2B5EF4-FFF2-40B4-BE49-F238E27FC236}">
                <a16:creationId xmlns:a16="http://schemas.microsoft.com/office/drawing/2014/main" id="{2FC7F476-0465-D684-09F2-146E4A7000BA}"/>
              </a:ext>
            </a:extLst>
          </p:cNvPr>
          <p:cNvPicPr>
            <a:picLocks noChangeAspect="1"/>
          </p:cNvPicPr>
          <p:nvPr/>
        </p:nvPicPr>
        <p:blipFill>
          <a:blip r:embed="rId17"/>
          <a:stretch>
            <a:fillRect/>
          </a:stretch>
        </p:blipFill>
        <p:spPr>
          <a:xfrm>
            <a:off x="6242451" y="5555605"/>
            <a:ext cx="3495343" cy="1552583"/>
          </a:xfrm>
          <a:prstGeom prst="rect">
            <a:avLst/>
          </a:prstGeom>
        </p:spPr>
      </p:pic>
      <p:pic>
        <p:nvPicPr>
          <p:cNvPr id="1029" name="Picture 1028">
            <a:hlinkClick r:id="rId18" action="ppaction://hlinksldjump"/>
            <a:extLst>
              <a:ext uri="{FF2B5EF4-FFF2-40B4-BE49-F238E27FC236}">
                <a16:creationId xmlns:a16="http://schemas.microsoft.com/office/drawing/2014/main" id="{6854E0DA-945C-BB92-DC3D-9614DD49EF9D}"/>
              </a:ext>
            </a:extLst>
          </p:cNvPr>
          <p:cNvPicPr>
            <a:picLocks noChangeAspect="1"/>
          </p:cNvPicPr>
          <p:nvPr/>
        </p:nvPicPr>
        <p:blipFill>
          <a:blip r:embed="rId19"/>
          <a:stretch>
            <a:fillRect/>
          </a:stretch>
        </p:blipFill>
        <p:spPr>
          <a:xfrm>
            <a:off x="9182841" y="4017696"/>
            <a:ext cx="3162064" cy="1576968"/>
          </a:xfrm>
          <a:prstGeom prst="rect">
            <a:avLst/>
          </a:prstGeom>
        </p:spPr>
      </p:pic>
      <p:pic>
        <p:nvPicPr>
          <p:cNvPr id="3" name="Picture 2">
            <a:hlinkClick r:id="rId20" action="ppaction://hlinksldjump"/>
            <a:extLst>
              <a:ext uri="{FF2B5EF4-FFF2-40B4-BE49-F238E27FC236}">
                <a16:creationId xmlns:a16="http://schemas.microsoft.com/office/drawing/2014/main" id="{60CBF929-C7C2-4863-244B-71527BDDFF3E}"/>
              </a:ext>
            </a:extLst>
          </p:cNvPr>
          <p:cNvPicPr>
            <a:picLocks noChangeAspect="1"/>
          </p:cNvPicPr>
          <p:nvPr/>
        </p:nvPicPr>
        <p:blipFill>
          <a:blip r:embed="rId21"/>
          <a:stretch>
            <a:fillRect/>
          </a:stretch>
        </p:blipFill>
        <p:spPr>
          <a:xfrm>
            <a:off x="1476173" y="255262"/>
            <a:ext cx="9532555" cy="2098980"/>
          </a:xfrm>
          <a:prstGeom prst="rect">
            <a:avLst/>
          </a:prstGeom>
        </p:spPr>
      </p:pic>
    </p:spTree>
    <p:extLst>
      <p:ext uri="{BB962C8B-B14F-4D97-AF65-F5344CB8AC3E}">
        <p14:creationId xmlns:p14="http://schemas.microsoft.com/office/powerpoint/2010/main" val="19512753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par>
                                <p:cTn id="20" presetID="14" presetClass="entr" presetSubtype="1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randombar(horizontal)">
                                      <p:cBhvr>
                                        <p:cTn id="22" dur="500"/>
                                        <p:tgtEl>
                                          <p:spTgt spid="1028"/>
                                        </p:tgtEl>
                                      </p:cBhvr>
                                    </p:animEffect>
                                  </p:childTnLst>
                                </p:cTn>
                              </p:par>
                              <p:par>
                                <p:cTn id="23" presetID="14" presetClass="entr" presetSubtype="10" fill="hold" nodeType="with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randombar(horizontal)">
                                      <p:cBhvr>
                                        <p:cTn id="25"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4" fill="hold">
                      <p:stCondLst>
                        <p:cond delay="indefinite"/>
                      </p:stCondLst>
                      <p:childTnLst>
                        <p:par>
                          <p:cTn id="35" fill="hold">
                            <p:stCondLst>
                              <p:cond delay="0"/>
                            </p:stCondLst>
                            <p:childTnLst>
                              <p:par>
                                <p:cTn id="36" presetID="32" presetClass="emph" presetSubtype="0" repeatCount="indefinite" fill="hold" nodeType="clickEffect">
                                  <p:stCondLst>
                                    <p:cond delay="0"/>
                                  </p:stCondLst>
                                  <p:childTnLst>
                                    <p:animRot by="120000">
                                      <p:cBhvr>
                                        <p:cTn id="37" dur="100" fill="hold">
                                          <p:stCondLst>
                                            <p:cond delay="0"/>
                                          </p:stCondLst>
                                        </p:cTn>
                                        <p:tgtEl>
                                          <p:spTgt spid="28"/>
                                        </p:tgtEl>
                                        <p:attrNameLst>
                                          <p:attrName>r</p:attrName>
                                        </p:attrNameLst>
                                      </p:cBhvr>
                                    </p:animRot>
                                    <p:animRot by="-240000">
                                      <p:cBhvr>
                                        <p:cTn id="38" dur="200" fill="hold">
                                          <p:stCondLst>
                                            <p:cond delay="200"/>
                                          </p:stCondLst>
                                        </p:cTn>
                                        <p:tgtEl>
                                          <p:spTgt spid="28"/>
                                        </p:tgtEl>
                                        <p:attrNameLst>
                                          <p:attrName>r</p:attrName>
                                        </p:attrNameLst>
                                      </p:cBhvr>
                                    </p:animRot>
                                    <p:animRot by="240000">
                                      <p:cBhvr>
                                        <p:cTn id="39" dur="200" fill="hold">
                                          <p:stCondLst>
                                            <p:cond delay="400"/>
                                          </p:stCondLst>
                                        </p:cTn>
                                        <p:tgtEl>
                                          <p:spTgt spid="28"/>
                                        </p:tgtEl>
                                        <p:attrNameLst>
                                          <p:attrName>r</p:attrName>
                                        </p:attrNameLst>
                                      </p:cBhvr>
                                    </p:animRot>
                                    <p:animRot by="-240000">
                                      <p:cBhvr>
                                        <p:cTn id="40" dur="200" fill="hold">
                                          <p:stCondLst>
                                            <p:cond delay="600"/>
                                          </p:stCondLst>
                                        </p:cTn>
                                        <p:tgtEl>
                                          <p:spTgt spid="28"/>
                                        </p:tgtEl>
                                        <p:attrNameLst>
                                          <p:attrName>r</p:attrName>
                                        </p:attrNameLst>
                                      </p:cBhvr>
                                    </p:animRot>
                                    <p:animRot by="120000">
                                      <p:cBhvr>
                                        <p:cTn id="41"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1025"/>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50" fill="hold">
                      <p:stCondLst>
                        <p:cond delay="indefinite"/>
                      </p:stCondLst>
                      <p:childTnLst>
                        <p:par>
                          <p:cTn id="51" fill="hold">
                            <p:stCondLst>
                              <p:cond delay="0"/>
                            </p:stCondLst>
                            <p:childTnLst>
                              <p:par>
                                <p:cTn id="52" presetID="32" presetClass="emph" presetSubtype="0" repeatCount="indefinite" fill="hold" nodeType="clickEffect">
                                  <p:stCondLst>
                                    <p:cond delay="0"/>
                                  </p:stCondLst>
                                  <p:childTnLst>
                                    <p:animRot by="120000">
                                      <p:cBhvr>
                                        <p:cTn id="53" dur="100" fill="hold">
                                          <p:stCondLst>
                                            <p:cond delay="0"/>
                                          </p:stCondLst>
                                        </p:cTn>
                                        <p:tgtEl>
                                          <p:spTgt spid="30"/>
                                        </p:tgtEl>
                                        <p:attrNameLst>
                                          <p:attrName>r</p:attrName>
                                        </p:attrNameLst>
                                      </p:cBhvr>
                                    </p:animRot>
                                    <p:animRot by="-240000">
                                      <p:cBhvr>
                                        <p:cTn id="54" dur="200" fill="hold">
                                          <p:stCondLst>
                                            <p:cond delay="200"/>
                                          </p:stCondLst>
                                        </p:cTn>
                                        <p:tgtEl>
                                          <p:spTgt spid="30"/>
                                        </p:tgtEl>
                                        <p:attrNameLst>
                                          <p:attrName>r</p:attrName>
                                        </p:attrNameLst>
                                      </p:cBhvr>
                                    </p:animRot>
                                    <p:animRot by="240000">
                                      <p:cBhvr>
                                        <p:cTn id="55" dur="200" fill="hold">
                                          <p:stCondLst>
                                            <p:cond delay="400"/>
                                          </p:stCondLst>
                                        </p:cTn>
                                        <p:tgtEl>
                                          <p:spTgt spid="30"/>
                                        </p:tgtEl>
                                        <p:attrNameLst>
                                          <p:attrName>r</p:attrName>
                                        </p:attrNameLst>
                                      </p:cBhvr>
                                    </p:animRot>
                                    <p:animRot by="-240000">
                                      <p:cBhvr>
                                        <p:cTn id="56" dur="200" fill="hold">
                                          <p:stCondLst>
                                            <p:cond delay="600"/>
                                          </p:stCondLst>
                                        </p:cTn>
                                        <p:tgtEl>
                                          <p:spTgt spid="30"/>
                                        </p:tgtEl>
                                        <p:attrNameLst>
                                          <p:attrName>r</p:attrName>
                                        </p:attrNameLst>
                                      </p:cBhvr>
                                    </p:animRot>
                                    <p:animRot by="120000">
                                      <p:cBhvr>
                                        <p:cTn id="57"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1025"/>
                  </p:tgtEl>
                </p:cond>
              </p:nextCondLst>
            </p:seq>
            <p:seq concurrent="1" nextAc="seek">
              <p:cTn id="58" restart="whenNotActive" fill="hold" evtFilter="cancelBubble" nodeType="interactiveSeq">
                <p:stCondLst>
                  <p:cond evt="onClick" delay="0">
                    <p:tgtEl>
                      <p:spTgt spid="1027"/>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par>
                    <p:cTn id="66" fill="hold">
                      <p:stCondLst>
                        <p:cond delay="indefinite"/>
                      </p:stCondLst>
                      <p:childTnLst>
                        <p:par>
                          <p:cTn id="67" fill="hold">
                            <p:stCondLst>
                              <p:cond delay="0"/>
                            </p:stCondLst>
                            <p:childTnLst>
                              <p:par>
                                <p:cTn id="68" presetID="32" presetClass="emph" presetSubtype="0" repeatCount="indefinite" fill="hold" nodeType="clickEffect">
                                  <p:stCondLst>
                                    <p:cond delay="0"/>
                                  </p:stCondLst>
                                  <p:childTnLst>
                                    <p:animRot by="120000">
                                      <p:cBhvr>
                                        <p:cTn id="69" dur="100" fill="hold">
                                          <p:stCondLst>
                                            <p:cond delay="0"/>
                                          </p:stCondLst>
                                        </p:cTn>
                                        <p:tgtEl>
                                          <p:spTgt spid="31"/>
                                        </p:tgtEl>
                                        <p:attrNameLst>
                                          <p:attrName>r</p:attrName>
                                        </p:attrNameLst>
                                      </p:cBhvr>
                                    </p:animRot>
                                    <p:animRot by="-240000">
                                      <p:cBhvr>
                                        <p:cTn id="70" dur="200" fill="hold">
                                          <p:stCondLst>
                                            <p:cond delay="200"/>
                                          </p:stCondLst>
                                        </p:cTn>
                                        <p:tgtEl>
                                          <p:spTgt spid="31"/>
                                        </p:tgtEl>
                                        <p:attrNameLst>
                                          <p:attrName>r</p:attrName>
                                        </p:attrNameLst>
                                      </p:cBhvr>
                                    </p:animRot>
                                    <p:animRot by="240000">
                                      <p:cBhvr>
                                        <p:cTn id="71" dur="200" fill="hold">
                                          <p:stCondLst>
                                            <p:cond delay="400"/>
                                          </p:stCondLst>
                                        </p:cTn>
                                        <p:tgtEl>
                                          <p:spTgt spid="31"/>
                                        </p:tgtEl>
                                        <p:attrNameLst>
                                          <p:attrName>r</p:attrName>
                                        </p:attrNameLst>
                                      </p:cBhvr>
                                    </p:animRot>
                                    <p:animRot by="-240000">
                                      <p:cBhvr>
                                        <p:cTn id="72" dur="200" fill="hold">
                                          <p:stCondLst>
                                            <p:cond delay="600"/>
                                          </p:stCondLst>
                                        </p:cTn>
                                        <p:tgtEl>
                                          <p:spTgt spid="31"/>
                                        </p:tgtEl>
                                        <p:attrNameLst>
                                          <p:attrName>r</p:attrName>
                                        </p:attrNameLst>
                                      </p:cBhvr>
                                    </p:animRot>
                                    <p:animRot by="120000">
                                      <p:cBhvr>
                                        <p:cTn id="73" dur="200" fill="hold">
                                          <p:stCondLst>
                                            <p:cond delay="800"/>
                                          </p:stCondLst>
                                        </p:cTn>
                                        <p:tgtEl>
                                          <p:spTgt spid="31"/>
                                        </p:tgtEl>
                                        <p:attrNameLst>
                                          <p:attrName>r</p:attrName>
                                        </p:attrNameLst>
                                      </p:cBhvr>
                                    </p:animRot>
                                  </p:childTnLst>
                                </p:cTn>
                              </p:par>
                            </p:childTnLst>
                          </p:cTn>
                        </p:par>
                      </p:childTnLst>
                    </p:cTn>
                  </p:par>
                </p:childTnLst>
              </p:cTn>
              <p:nextCondLst>
                <p:cond evt="onClick" delay="0">
                  <p:tgtEl>
                    <p:spTgt spid="1027"/>
                  </p:tgtEl>
                </p:cond>
              </p:nextCondLst>
            </p:seq>
            <p:seq concurrent="1" nextAc="seek">
              <p:cTn id="74" restart="whenNotActive" fill="hold" evtFilter="cancelBubble" nodeType="interactiveSeq">
                <p:stCondLst>
                  <p:cond evt="onClick" delay="0">
                    <p:tgtEl>
                      <p:spTgt spid="1028"/>
                    </p:tgtEl>
                  </p:cond>
                </p:stCondLst>
                <p:endSync evt="end" delay="0">
                  <p:rtn val="all"/>
                </p:endSync>
                <p:childTnLst>
                  <p:par>
                    <p:cTn id="75" fill="hold">
                      <p:stCondLst>
                        <p:cond delay="0"/>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2" fill="hold">
                      <p:stCondLst>
                        <p:cond delay="indefinite"/>
                      </p:stCondLst>
                      <p:childTnLst>
                        <p:par>
                          <p:cTn id="83" fill="hold">
                            <p:stCondLst>
                              <p:cond delay="0"/>
                            </p:stCondLst>
                            <p:childTnLst>
                              <p:par>
                                <p:cTn id="84" presetID="32" presetClass="emph" presetSubtype="0" repeatCount="indefinite" fill="hold" nodeType="clickEffect">
                                  <p:stCondLst>
                                    <p:cond delay="0"/>
                                  </p:stCondLst>
                                  <p:childTnLst>
                                    <p:animRot by="120000">
                                      <p:cBhvr>
                                        <p:cTn id="85" dur="100" fill="hold">
                                          <p:stCondLst>
                                            <p:cond delay="0"/>
                                          </p:stCondLst>
                                        </p:cTn>
                                        <p:tgtEl>
                                          <p:spTgt spid="29"/>
                                        </p:tgtEl>
                                        <p:attrNameLst>
                                          <p:attrName>r</p:attrName>
                                        </p:attrNameLst>
                                      </p:cBhvr>
                                    </p:animRot>
                                    <p:animRot by="-240000">
                                      <p:cBhvr>
                                        <p:cTn id="86" dur="200" fill="hold">
                                          <p:stCondLst>
                                            <p:cond delay="200"/>
                                          </p:stCondLst>
                                        </p:cTn>
                                        <p:tgtEl>
                                          <p:spTgt spid="29"/>
                                        </p:tgtEl>
                                        <p:attrNameLst>
                                          <p:attrName>r</p:attrName>
                                        </p:attrNameLst>
                                      </p:cBhvr>
                                    </p:animRot>
                                    <p:animRot by="240000">
                                      <p:cBhvr>
                                        <p:cTn id="87" dur="200" fill="hold">
                                          <p:stCondLst>
                                            <p:cond delay="400"/>
                                          </p:stCondLst>
                                        </p:cTn>
                                        <p:tgtEl>
                                          <p:spTgt spid="29"/>
                                        </p:tgtEl>
                                        <p:attrNameLst>
                                          <p:attrName>r</p:attrName>
                                        </p:attrNameLst>
                                      </p:cBhvr>
                                    </p:animRot>
                                    <p:animRot by="-240000">
                                      <p:cBhvr>
                                        <p:cTn id="88" dur="200" fill="hold">
                                          <p:stCondLst>
                                            <p:cond delay="600"/>
                                          </p:stCondLst>
                                        </p:cTn>
                                        <p:tgtEl>
                                          <p:spTgt spid="29"/>
                                        </p:tgtEl>
                                        <p:attrNameLst>
                                          <p:attrName>r</p:attrName>
                                        </p:attrNameLst>
                                      </p:cBhvr>
                                    </p:animRot>
                                    <p:animRot by="120000">
                                      <p:cBhvr>
                                        <p:cTn id="89"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1028"/>
                  </p:tgtEl>
                </p:cond>
              </p:nextCondLst>
            </p:seq>
            <p:seq concurrent="1" nextAc="seek">
              <p:cTn id="90" restart="whenNotActive" fill="hold" evtFilter="cancelBubble" nodeType="interactiveSeq">
                <p:stCondLst>
                  <p:cond evt="onClick" delay="0">
                    <p:tgtEl>
                      <p:spTgt spid="1029"/>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32" presetClass="emph" presetSubtype="0" repeatCount="indefinite" fill="hold" nodeType="clickEffect">
                                  <p:stCondLst>
                                    <p:cond delay="0"/>
                                  </p:stCondLst>
                                  <p:childTnLst>
                                    <p:animRot by="120000">
                                      <p:cBhvr>
                                        <p:cTn id="101" dur="100" fill="hold">
                                          <p:stCondLst>
                                            <p:cond delay="0"/>
                                          </p:stCondLst>
                                        </p:cTn>
                                        <p:tgtEl>
                                          <p:spTgt spid="32"/>
                                        </p:tgtEl>
                                        <p:attrNameLst>
                                          <p:attrName>r</p:attrName>
                                        </p:attrNameLst>
                                      </p:cBhvr>
                                    </p:animRot>
                                    <p:animRot by="-240000">
                                      <p:cBhvr>
                                        <p:cTn id="102" dur="200" fill="hold">
                                          <p:stCondLst>
                                            <p:cond delay="200"/>
                                          </p:stCondLst>
                                        </p:cTn>
                                        <p:tgtEl>
                                          <p:spTgt spid="32"/>
                                        </p:tgtEl>
                                        <p:attrNameLst>
                                          <p:attrName>r</p:attrName>
                                        </p:attrNameLst>
                                      </p:cBhvr>
                                    </p:animRot>
                                    <p:animRot by="240000">
                                      <p:cBhvr>
                                        <p:cTn id="103" dur="200" fill="hold">
                                          <p:stCondLst>
                                            <p:cond delay="400"/>
                                          </p:stCondLst>
                                        </p:cTn>
                                        <p:tgtEl>
                                          <p:spTgt spid="32"/>
                                        </p:tgtEl>
                                        <p:attrNameLst>
                                          <p:attrName>r</p:attrName>
                                        </p:attrNameLst>
                                      </p:cBhvr>
                                    </p:animRot>
                                    <p:animRot by="-240000">
                                      <p:cBhvr>
                                        <p:cTn id="104" dur="200" fill="hold">
                                          <p:stCondLst>
                                            <p:cond delay="600"/>
                                          </p:stCondLst>
                                        </p:cTn>
                                        <p:tgtEl>
                                          <p:spTgt spid="32"/>
                                        </p:tgtEl>
                                        <p:attrNameLst>
                                          <p:attrName>r</p:attrName>
                                        </p:attrNameLst>
                                      </p:cBhvr>
                                    </p:animRot>
                                    <p:animRot by="120000">
                                      <p:cBhvr>
                                        <p:cTn id="105"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102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14462" y="32238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Theo cảm nhận của các bạn nhỏ, ngôi nhà đang xây hiện ra như thế nào?</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4" name="Group 3">
            <a:extLst>
              <a:ext uri="{FF2B5EF4-FFF2-40B4-BE49-F238E27FC236}">
                <a16:creationId xmlns:a16="http://schemas.microsoft.com/office/drawing/2014/main" id="{0A056643-E2BA-2B2D-80B4-C5C43D1616C5}"/>
              </a:ext>
            </a:extLst>
          </p:cNvPr>
          <p:cNvGrpSpPr/>
          <p:nvPr/>
        </p:nvGrpSpPr>
        <p:grpSpPr>
          <a:xfrm>
            <a:off x="866217" y="2142391"/>
            <a:ext cx="4826350" cy="1048719"/>
            <a:chOff x="663786" y="2296137"/>
            <a:chExt cx="4826350" cy="1048719"/>
          </a:xfrm>
        </p:grpSpPr>
        <p:sp>
          <p:nvSpPr>
            <p:cNvPr id="6" name="TextBox 5">
              <a:extLst>
                <a:ext uri="{FF2B5EF4-FFF2-40B4-BE49-F238E27FC236}">
                  <a16:creationId xmlns:a16="http://schemas.microsoft.com/office/drawing/2014/main" id="{298A4588-5FB5-15BB-DF12-F83C8B0E1C6F}"/>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Giàn</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4000" dirty="0" err="1">
                  <a:solidFill>
                    <a:prstClr val="black"/>
                  </a:solidFill>
                  <a:latin typeface="Calibri" panose="020F0502020204030204"/>
                  <a:ea typeface="Roboto" panose="02000000000000000000" pitchFamily="2" charset="0"/>
                </a:rPr>
                <a:t>gi</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áo</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4" name="Picture 3583" descr="A light bulb with stars and dots&#10;&#10;Description automatically generated">
              <a:extLst>
                <a:ext uri="{FF2B5EF4-FFF2-40B4-BE49-F238E27FC236}">
                  <a16:creationId xmlns:a16="http://schemas.microsoft.com/office/drawing/2014/main" id="{4F5122FF-2CB6-5160-5B74-DA5CFA4D44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grpSp>
        <p:nvGrpSpPr>
          <p:cNvPr id="3585" name="Group 3584">
            <a:extLst>
              <a:ext uri="{FF2B5EF4-FFF2-40B4-BE49-F238E27FC236}">
                <a16:creationId xmlns:a16="http://schemas.microsoft.com/office/drawing/2014/main" id="{8AD770B9-AC76-0E04-8EC3-0950AB00EB69}"/>
              </a:ext>
            </a:extLst>
          </p:cNvPr>
          <p:cNvGrpSpPr/>
          <p:nvPr/>
        </p:nvGrpSpPr>
        <p:grpSpPr>
          <a:xfrm>
            <a:off x="5936838" y="2092233"/>
            <a:ext cx="5378171" cy="1064179"/>
            <a:chOff x="111965" y="2280677"/>
            <a:chExt cx="5378171" cy="1064179"/>
          </a:xfrm>
        </p:grpSpPr>
        <p:sp>
          <p:nvSpPr>
            <p:cNvPr id="3586" name="TextBox 3585">
              <a:extLst>
                <a:ext uri="{FF2B5EF4-FFF2-40B4-BE49-F238E27FC236}">
                  <a16:creationId xmlns:a16="http://schemas.microsoft.com/office/drawing/2014/main" id="{3AF61099-477E-24D2-76A7-DB1D54F40F65}"/>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Trụ</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bê</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7" name="Picture 3586" descr="A light bulb with stars and dots&#10;&#10;Description automatically generated">
              <a:extLst>
                <a:ext uri="{FF2B5EF4-FFF2-40B4-BE49-F238E27FC236}">
                  <a16:creationId xmlns:a16="http://schemas.microsoft.com/office/drawing/2014/main" id="{D4500EDB-8E2A-E4C2-0626-7CE0C9E9BD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grpSp>
        <p:nvGrpSpPr>
          <p:cNvPr id="3588" name="Group 3587">
            <a:extLst>
              <a:ext uri="{FF2B5EF4-FFF2-40B4-BE49-F238E27FC236}">
                <a16:creationId xmlns:a16="http://schemas.microsoft.com/office/drawing/2014/main" id="{FFB88A7C-C7C3-B8C9-6EC0-995DA6F2E0AC}"/>
              </a:ext>
            </a:extLst>
          </p:cNvPr>
          <p:cNvGrpSpPr/>
          <p:nvPr/>
        </p:nvGrpSpPr>
        <p:grpSpPr>
          <a:xfrm>
            <a:off x="3410808" y="3498123"/>
            <a:ext cx="5881781" cy="1064179"/>
            <a:chOff x="111965" y="2280677"/>
            <a:chExt cx="5881781" cy="1064179"/>
          </a:xfrm>
        </p:grpSpPr>
        <p:sp>
          <p:nvSpPr>
            <p:cNvPr id="3589" name="TextBox 3588">
              <a:extLst>
                <a:ext uri="{FF2B5EF4-FFF2-40B4-BE49-F238E27FC236}">
                  <a16:creationId xmlns:a16="http://schemas.microsoft.com/office/drawing/2014/main" id="{BEDF9967-6ED2-11C9-D47D-8BB3A1E5EDB7}"/>
                </a:ext>
              </a:extLst>
            </p:cNvPr>
            <p:cNvSpPr txBox="1"/>
            <p:nvPr/>
          </p:nvSpPr>
          <p:spPr>
            <a:xfrm>
              <a:off x="962633" y="2561663"/>
              <a:ext cx="5031113"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Ngôi</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nhà</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đang</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xây</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dở</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90" name="Picture 3589" descr="A light bulb with stars and dots&#10;&#10;Description automatically generated">
              <a:extLst>
                <a:ext uri="{FF2B5EF4-FFF2-40B4-BE49-F238E27FC236}">
                  <a16:creationId xmlns:a16="http://schemas.microsoft.com/office/drawing/2014/main" id="{FD468D3A-E1DC-BFB8-D258-DE84C1CA6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sp>
        <p:nvSpPr>
          <p:cNvPr id="3593" name="TextBox 3592">
            <a:extLst>
              <a:ext uri="{FF2B5EF4-FFF2-40B4-BE49-F238E27FC236}">
                <a16:creationId xmlns:a16="http://schemas.microsoft.com/office/drawing/2014/main" id="{5F829057-8680-4608-4B0B-C4496F892D24}"/>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Giàn giáo: giống cái lồng che chở</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Trụ bê tông: nhú lên như một mầm cây</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Ngôi nhà đang xây dở: tựa vào nền trời sẫm, thở ra mùi vôi vữa nồng hăng; ngôi nhà giống bài thơ sắp làm xong, bức tranh còn nguyên màu vôi gạch.</a:t>
            </a:r>
          </a:p>
        </p:txBody>
      </p:sp>
      <p:pic>
        <p:nvPicPr>
          <p:cNvPr id="3594" name="Picture 3593" descr="A picture containing diagram&#10;&#10;Description automatically generated">
            <a:hlinkClick r:id="rId4" action="ppaction://hlinksldjump"/>
            <a:extLst>
              <a:ext uri="{FF2B5EF4-FFF2-40B4-BE49-F238E27FC236}">
                <a16:creationId xmlns:a16="http://schemas.microsoft.com/office/drawing/2014/main" id="{D9B7713F-4ECC-2473-3880-182F1285270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3585"/>
                                        </p:tgtEl>
                                        <p:attrNameLst>
                                          <p:attrName>style.visibility</p:attrName>
                                        </p:attrNameLst>
                                      </p:cBhvr>
                                      <p:to>
                                        <p:strVal val="visible"/>
                                      </p:to>
                                    </p:set>
                                    <p:animEffect transition="in" filter="wipe(down)">
                                      <p:cBhvr>
                                        <p:cTn id="18" dur="500"/>
                                        <p:tgtEl>
                                          <p:spTgt spid="3585"/>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588"/>
                                        </p:tgtEl>
                                        <p:attrNameLst>
                                          <p:attrName>style.visibility</p:attrName>
                                        </p:attrNameLst>
                                      </p:cBhvr>
                                      <p:to>
                                        <p:strVal val="visible"/>
                                      </p:to>
                                    </p:set>
                                    <p:animEffect transition="in" filter="wipe(down)">
                                      <p:cBhvr>
                                        <p:cTn id="22" dur="500"/>
                                        <p:tgtEl>
                                          <p:spTgt spid="358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93"/>
                                        </p:tgtEl>
                                        <p:attrNameLst>
                                          <p:attrName>style.visibility</p:attrName>
                                        </p:attrNameLst>
                                      </p:cBhvr>
                                      <p:to>
                                        <p:strVal val="visible"/>
                                      </p:to>
                                    </p:set>
                                    <p:anim calcmode="lin" valueType="num">
                                      <p:cBhvr additive="base">
                                        <p:cTn id="27" dur="500" fill="hold"/>
                                        <p:tgtEl>
                                          <p:spTgt spid="3593"/>
                                        </p:tgtEl>
                                        <p:attrNameLst>
                                          <p:attrName>ppt_x</p:attrName>
                                        </p:attrNameLst>
                                      </p:cBhvr>
                                      <p:tavLst>
                                        <p:tav tm="0">
                                          <p:val>
                                            <p:strVal val="#ppt_x"/>
                                          </p:val>
                                        </p:tav>
                                        <p:tav tm="100000">
                                          <p:val>
                                            <p:strVal val="#ppt_x"/>
                                          </p:val>
                                        </p:tav>
                                      </p:tavLst>
                                    </p:anim>
                                    <p:anim calcmode="lin" valueType="num">
                                      <p:cBhvr additive="base">
                                        <p:cTn id="28" dur="500" fill="hold"/>
                                        <p:tgtEl>
                                          <p:spTgt spid="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90130" y="-562522"/>
            <a:ext cx="11957269" cy="2894242"/>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23520" y="137985"/>
              <a:ext cx="7300661"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lvl="0">
                <a:buClrTx/>
                <a:buSzTx/>
                <a:defRPr/>
              </a:pPr>
              <a:r>
                <a:rPr lang="en-US" sz="3600" b="1" dirty="0">
                  <a:solidFill>
                    <a:prstClr val="black">
                      <a:lumMod val="75000"/>
                      <a:lumOff val="25000"/>
                    </a:prstClr>
                  </a:solidFill>
                  <a:latin typeface="Arial" panose="020B0604020202020204" pitchFamily="34" charset="0"/>
                  <a:cs typeface="Arial" panose="020B0604020202020204" pitchFamily="34" charset="0"/>
                </a:rPr>
                <a:t>2. </a:t>
              </a:r>
              <a:r>
                <a:rPr lang="en-US" sz="3600" b="1" dirty="0" err="1">
                  <a:solidFill>
                    <a:prstClr val="black">
                      <a:lumMod val="75000"/>
                      <a:lumOff val="25000"/>
                    </a:prstClr>
                  </a:solidFill>
                  <a:latin typeface="Arial" panose="020B0604020202020204" pitchFamily="34" charset="0"/>
                  <a:cs typeface="Arial" panose="020B0604020202020204" pitchFamily="34" charset="0"/>
                </a:rPr>
                <a:t>Tìm</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trong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bài</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những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hình</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ảnh</a:t>
              </a:r>
              <a:r>
                <a:rPr lang="en-US" sz="3600" b="1" dirty="0">
                  <a:solidFill>
                    <a:prstClr val="black">
                      <a:lumMod val="75000"/>
                      <a:lumOff val="25000"/>
                    </a:prstClr>
                  </a:solidFill>
                  <a:latin typeface="Arial" panose="020B0604020202020204" pitchFamily="34" charset="0"/>
                  <a:cs typeface="Arial" panose="020B0604020202020204" pitchFamily="34" charset="0"/>
                </a:rPr>
                <a:t> so </a:t>
              </a:r>
              <a:r>
                <a:rPr lang="en-US" sz="3600" b="1" dirty="0" err="1">
                  <a:solidFill>
                    <a:prstClr val="black">
                      <a:lumMod val="75000"/>
                      <a:lumOff val="25000"/>
                    </a:prstClr>
                  </a:solidFill>
                  <a:latin typeface="Arial" panose="020B0604020202020204" pitchFamily="34" charset="0"/>
                  <a:cs typeface="Arial" panose="020B0604020202020204" pitchFamily="34" charset="0"/>
                </a:rPr>
                <a:t>sánh</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nhân</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hoá</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và</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cho</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biết</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tác</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dụng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của</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chúng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trong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việc</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miêu</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tả</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ngôi</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nhà</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đang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xây</a:t>
              </a:r>
              <a:r>
                <a:rPr lang="en-US" sz="3600" b="1" dirty="0">
                  <a:solidFill>
                    <a:prstClr val="black">
                      <a:lumMod val="75000"/>
                      <a:lumOff val="25000"/>
                    </a:prstClr>
                  </a:solidFill>
                  <a:latin typeface="Arial" panose="020B0604020202020204" pitchFamily="34" charset="0"/>
                  <a:cs typeface="Arial" panose="020B0604020202020204" pitchFamily="34" charset="0"/>
                </a:rPr>
                <a:t>.</a:t>
              </a:r>
              <a:endParaRPr lang="en-US" sz="5400" b="1"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66" name="Picture 65" descr="A picture containing diagram&#10;&#10;Description automatically generated">
              <a:hlinkClick r:id="rId3"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2" name="TextBox 1">
            <a:extLst>
              <a:ext uri="{FF2B5EF4-FFF2-40B4-BE49-F238E27FC236}">
                <a16:creationId xmlns:a16="http://schemas.microsoft.com/office/drawing/2014/main" id="{EE46131F-F9E4-7F03-F0F5-5307AA9A1529}"/>
              </a:ext>
            </a:extLst>
          </p:cNvPr>
          <p:cNvSpPr txBox="1"/>
          <p:nvPr/>
        </p:nvSpPr>
        <p:spPr>
          <a:xfrm>
            <a:off x="765853" y="2628960"/>
            <a:ext cx="10728873" cy="3371136"/>
          </a:xfrm>
          <a:prstGeom prst="roundRect">
            <a:avLst/>
          </a:prstGeom>
          <a:solidFill>
            <a:schemeClr val="accent4">
              <a:lumMod val="20000"/>
              <a:lumOff val="80000"/>
            </a:schemeClr>
          </a:solidFill>
          <a:ln w="38100">
            <a:solidFill>
              <a:schemeClr val="accent2"/>
            </a:solidFill>
          </a:ln>
        </p:spPr>
        <p:txBody>
          <a:bodyPr wrap="square" rtlCol="0">
            <a:spAutoFit/>
          </a:bodyP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so sánh: </a:t>
            </a:r>
            <a:r>
              <a:rPr lang="vi-VN" sz="3200" dirty="0">
                <a:solidFill>
                  <a:srgbClr val="FF0000"/>
                </a:solidFill>
                <a:latin typeface="Calibri" panose="020F0502020204030204"/>
                <a:ea typeface="Roboto" panose="02000000000000000000" pitchFamily="2" charset="0"/>
                <a:sym typeface="Wingdings" panose="05000000000000000000" pitchFamily="2" charset="2"/>
              </a:rPr>
              <a:t>giàn giáo như cái lồng; trụ bê tông như một mầm cây, ngôi nhà giống bài thơ sắp làm xong, ngôi nhà như trẻ nhỏ.</a:t>
            </a:r>
          </a:p>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nhân hoá: </a:t>
            </a:r>
            <a:r>
              <a:rPr lang="vi-VN" sz="3200" dirty="0">
                <a:solidFill>
                  <a:srgbClr val="FF0000"/>
                </a:solidFill>
                <a:latin typeface="Calibri" panose="020F0502020204030204"/>
                <a:ea typeface="Roboto" panose="02000000000000000000" pitchFamily="2" charset="0"/>
                <a:sym typeface="Wingdings" panose="05000000000000000000" pitchFamily="2" charset="2"/>
              </a:rPr>
              <a:t>ngôi nhà thở; bầy chim đi ăn về, rót vào ô cửa; nắng đứng ngủ quên; làn gió mang hương; ngôi nhà lớn lên.</a:t>
            </a:r>
          </a:p>
        </p:txBody>
      </p:sp>
      <p:sp>
        <p:nvSpPr>
          <p:cNvPr id="5" name="TextBox 4">
            <a:extLst>
              <a:ext uri="{FF2B5EF4-FFF2-40B4-BE49-F238E27FC236}">
                <a16:creationId xmlns:a16="http://schemas.microsoft.com/office/drawing/2014/main" id="{5EB2B940-0FE7-70B7-BF9C-BAF8223129A9}"/>
              </a:ext>
            </a:extLst>
          </p:cNvPr>
          <p:cNvSpPr txBox="1"/>
          <p:nvPr/>
        </p:nvSpPr>
        <p:spPr>
          <a:xfrm>
            <a:off x="712116" y="2541006"/>
            <a:ext cx="10728873" cy="384786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400" dirty="0">
                <a:solidFill>
                  <a:prstClr val="black"/>
                </a:solidFill>
                <a:latin typeface="Calibri" panose="020F0502020204030204"/>
                <a:ea typeface="Roboto" panose="02000000000000000000" pitchFamily="2" charset="0"/>
                <a:sym typeface="Wingdings" panose="05000000000000000000" pitchFamily="2" charset="2"/>
              </a:rPr>
              <a:t>Tác dụng của những hình ảnh so sánh, nhân hoá: giúp ngôi nhà trở nên gần gũi, thân thiện với trẻ em; trông như những người bạn cùng trẻ em, cùng cảm xúc, cùng suy nghĩ với các bạn nhỏ.</a:t>
            </a:r>
            <a:endPar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descr="A picture containing diagram&#10;&#10;Description automatically generated">
            <a:hlinkClick r:id="rId3" action="ppaction://hlinksldjump"/>
            <a:extLst>
              <a:ext uri="{FF2B5EF4-FFF2-40B4-BE49-F238E27FC236}">
                <a16:creationId xmlns:a16="http://schemas.microsoft.com/office/drawing/2014/main" id="{9304A2A7-990D-7F9B-EE58-4BAC5885A8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7FA7DCB6-70FA-A916-5895-91FF247ACF37}"/>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D71D3B27-BAF8-596A-1DAE-68B9F9E9A614}"/>
                </a:ext>
              </a:extLst>
            </p:cNvPr>
            <p:cNvGrpSpPr/>
            <p:nvPr/>
          </p:nvGrpSpPr>
          <p:grpSpPr>
            <a:xfrm>
              <a:off x="646746" y="192450"/>
              <a:ext cx="8221471" cy="1336219"/>
              <a:chOff x="3374500" y="2400975"/>
              <a:chExt cx="2395004" cy="1696203"/>
            </a:xfrm>
          </p:grpSpPr>
          <p:sp>
            <p:nvSpPr>
              <p:cNvPr id="3584" name="Google Shape;3580;p43">
                <a:extLst>
                  <a:ext uri="{FF2B5EF4-FFF2-40B4-BE49-F238E27FC236}">
                    <a16:creationId xmlns:a16="http://schemas.microsoft.com/office/drawing/2014/main" id="{2AD3D64A-138E-C7F3-4EDA-390B2277188E}"/>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3585" name="Google Shape;3581;p43">
                <a:extLst>
                  <a:ext uri="{FF2B5EF4-FFF2-40B4-BE49-F238E27FC236}">
                    <a16:creationId xmlns:a16="http://schemas.microsoft.com/office/drawing/2014/main" id="{F0EA85AE-6C86-EC67-4883-4AA012E630A0}"/>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6" name="Google Shape;3582;p43">
                <a:extLst>
                  <a:ext uri="{FF2B5EF4-FFF2-40B4-BE49-F238E27FC236}">
                    <a16:creationId xmlns:a16="http://schemas.microsoft.com/office/drawing/2014/main" id="{4953B703-B558-BBA0-C8CE-6FC199375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7" name="Google Shape;3583;p43">
                <a:extLst>
                  <a:ext uri="{FF2B5EF4-FFF2-40B4-BE49-F238E27FC236}">
                    <a16:creationId xmlns:a16="http://schemas.microsoft.com/office/drawing/2014/main" id="{98A588CB-E751-C989-84A2-C029A2016D3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8" name="Google Shape;3584;p43">
                <a:extLst>
                  <a:ext uri="{FF2B5EF4-FFF2-40B4-BE49-F238E27FC236}">
                    <a16:creationId xmlns:a16="http://schemas.microsoft.com/office/drawing/2014/main" id="{0A15D0C6-C85A-7A40-6DE7-806C6E48BED7}"/>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9" name="Google Shape;3585;p43">
                <a:extLst>
                  <a:ext uri="{FF2B5EF4-FFF2-40B4-BE49-F238E27FC236}">
                    <a16:creationId xmlns:a16="http://schemas.microsoft.com/office/drawing/2014/main" id="{31EB3267-1870-668D-F173-7C9BB7776FD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A8AB3404-0FD7-30E2-FD60-4587833CF5EA}"/>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3. </a:t>
              </a:r>
              <a:r>
                <a:rPr lang="en-US" sz="3200" b="1" i="0" dirty="0" err="1">
                  <a:solidFill>
                    <a:srgbClr val="000000"/>
                  </a:solidFill>
                  <a:effectLst/>
                  <a:latin typeface="Cambria" panose="02040503050406030204" pitchFamily="18" charset="0"/>
                  <a:ea typeface="Cambria" panose="02040503050406030204" pitchFamily="18" charset="0"/>
                </a:rPr>
                <a:t>Những</a:t>
              </a:r>
              <a:r>
                <a:rPr lang="en-US" sz="3200" b="1" i="0" dirty="0">
                  <a:solidFill>
                    <a:srgbClr val="000000"/>
                  </a:solidFill>
                  <a:effectLst/>
                  <a:latin typeface="Cambria" panose="02040503050406030204" pitchFamily="18" charset="0"/>
                  <a:ea typeface="Cambria" panose="02040503050406030204" pitchFamily="18" charset="0"/>
                </a:rPr>
                <a:t> chi </a:t>
              </a:r>
              <a:r>
                <a:rPr lang="en-US" sz="3200" b="1" i="0" dirty="0" err="1">
                  <a:solidFill>
                    <a:srgbClr val="000000"/>
                  </a:solidFill>
                  <a:effectLst/>
                  <a:latin typeface="Cambria" panose="02040503050406030204" pitchFamily="18" charset="0"/>
                  <a:ea typeface="Cambria" panose="02040503050406030204" pitchFamily="18" charset="0"/>
                </a:rPr>
                <a:t>tiết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thấy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động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xây</a:t>
              </a:r>
              <a:r>
                <a:rPr lang="en-US" sz="3200" b="1" i="0" dirty="0">
                  <a:solidFill>
                    <a:srgbClr val="000000"/>
                  </a:solidFill>
                  <a:effectLst/>
                  <a:latin typeface="Cambria" panose="02040503050406030204" pitchFamily="18" charset="0"/>
                  <a:ea typeface="Cambria" panose="02040503050406030204" pitchFamily="18" charset="0"/>
                </a:rPr>
                <a:t>?</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 name="Picture 5" descr="A picture containing diagram&#10;&#10;Description automatically generated">
              <a:hlinkClick r:id="rId3" action="ppaction://hlinksldjump"/>
              <a:extLst>
                <a:ext uri="{FF2B5EF4-FFF2-40B4-BE49-F238E27FC236}">
                  <a16:creationId xmlns:a16="http://schemas.microsoft.com/office/drawing/2014/main" id="{58E320AB-2ABE-032E-886E-71DAAAEDD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3590" name="TextBox 3589">
            <a:extLst>
              <a:ext uri="{FF2B5EF4-FFF2-40B4-BE49-F238E27FC236}">
                <a16:creationId xmlns:a16="http://schemas.microsoft.com/office/drawing/2014/main" id="{B5337A2E-9176-8CEF-2AE8-3B1CEDB625F0}"/>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Những chi tiết cho thấy cảnh vật thiên nhiên mang đến sự sống động cho ngôi nhà đang xây: </a:t>
            </a:r>
            <a:r>
              <a:rPr lang="vi-VN" sz="4000" i="1" dirty="0">
                <a:solidFill>
                  <a:srgbClr val="FF0000"/>
                </a:solidFill>
                <a:latin typeface="Calibri" panose="020F0502020204030204"/>
                <a:ea typeface="Roboto" panose="02000000000000000000" pitchFamily="2" charset="0"/>
                <a:sym typeface="Wingdings" panose="05000000000000000000" pitchFamily="2" charset="2"/>
              </a:rPr>
              <a:t>nền trời sẫm biếc, nắng ngủ quên trên tường, làn gió ủ những rãnh tường chưa trát vữa, ngôi nhà lớn cùng trời xanh. </a:t>
            </a:r>
          </a:p>
        </p:txBody>
      </p:sp>
      <p:pic>
        <p:nvPicPr>
          <p:cNvPr id="3592" name="Picture 3591" descr="A picture containing diagram&#10;&#10;Description automatically generated">
            <a:hlinkClick r:id="rId3" action="ppaction://hlinksldjump"/>
            <a:extLst>
              <a:ext uri="{FF2B5EF4-FFF2-40B4-BE49-F238E27FC236}">
                <a16:creationId xmlns:a16="http://schemas.microsoft.com/office/drawing/2014/main" id="{9E3EE6F3-31AE-0B30-EB07-A4602BBD43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590"/>
                                        </p:tgtEl>
                                        <p:attrNameLst>
                                          <p:attrName>style.visibility</p:attrName>
                                        </p:attrNameLst>
                                      </p:cBhvr>
                                      <p:to>
                                        <p:strVal val="visible"/>
                                      </p:to>
                                    </p:set>
                                    <p:anim calcmode="lin" valueType="num">
                                      <p:cBhvr additive="base">
                                        <p:cTn id="15" dur="500" fill="hold"/>
                                        <p:tgtEl>
                                          <p:spTgt spid="3590"/>
                                        </p:tgtEl>
                                        <p:attrNameLst>
                                          <p:attrName>ppt_x</p:attrName>
                                        </p:attrNameLst>
                                      </p:cBhvr>
                                      <p:tavLst>
                                        <p:tav tm="0">
                                          <p:val>
                                            <p:strVal val="#ppt_x"/>
                                          </p:val>
                                        </p:tav>
                                        <p:tav tm="100000">
                                          <p:val>
                                            <p:strVal val="#ppt_x"/>
                                          </p:val>
                                        </p:tav>
                                      </p:tavLst>
                                    </p:anim>
                                    <p:anim calcmode="lin" valueType="num">
                                      <p:cBhvr additive="base">
                                        <p:cTn id="16" dur="500" fill="hold"/>
                                        <p:tgtEl>
                                          <p:spTgt spid="35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0AA84EB6-B55B-9899-0AA6-9C74A360FEBD}"/>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FACA233B-6214-761C-36E4-39E054D96868}"/>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4AF592E8-A775-77A5-67E6-81AAD478C98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2DA4B671-3A78-5E15-4FA6-0436E918000B}"/>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1E0DF1DF-72D0-0F62-5DB1-0EA3AE2052DF}"/>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C7F46AA1-47BE-C3B1-B9A3-D9F434623FBD}"/>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EB5B2653-91F7-9605-6437-7D7767A2F66C}"/>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DCC1372-0CBC-97BB-F798-75AA3E82C953}"/>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65388E10-80F2-617F-3025-BE43BFF7D7F4}"/>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Nêu cảm nghĩ của em khi đọc hai dòng thơ “Ngôi nhà như trẻ nhỏ/ Lớn lên với trời xanh…”.</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46DBD4A1-46B3-B2EF-D17B-0BD464F9CA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025F1D61-BFE8-9215-3C9E-7F5F377A4878}"/>
              </a:ext>
            </a:extLst>
          </p:cNvPr>
          <p:cNvSpPr txBox="1"/>
          <p:nvPr/>
        </p:nvSpPr>
        <p:spPr>
          <a:xfrm>
            <a:off x="388620" y="2175246"/>
            <a:ext cx="11361420"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Khi đọc hai dòng thơ “Ngôi nhà như trẻ nhỏ/ Lớn lên với trời xanh…”, em cảm thấy ngôi nhà không ở yên, không cố định, cứng nhắc mà như còn lớn lên, sẽ cao lên và cao tới tận trời xanh; ngôi nhà cũng có tâm hồn, cũng vui tươi như những đứa trẻ.</a:t>
            </a:r>
            <a:endParaRPr lang="vi-VN" sz="40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5A5DDBD3-BE79-8E28-A023-D7D064E28E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22F413F2-0828-050E-F67B-D78303D50EBC}"/>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97BF9EBB-D8A9-5088-A7F1-7D082B6B2C3C}"/>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B670BB4D-388E-3538-11A9-6D0B62F3E2A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4CFB44E1-BC92-AFD4-847D-96AA5ABB7581}"/>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7C8A2A7B-9E24-9484-4E1F-1CA1F6149062}"/>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FE7D57A8-5F27-532B-B833-6C53F21AEEC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9D8F7B68-F0E0-7612-3BC4-BEDB22356588}"/>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5EC9760-342C-EC31-064E-466577266D9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5D196BB4-5A7A-4EC2-5B3D-294E7F2FAB91}"/>
                </a:ext>
              </a:extLst>
            </p:cNvPr>
            <p:cNvSpPr txBox="1">
              <a:spLocks/>
            </p:cNvSpPr>
            <p:nvPr/>
          </p:nvSpPr>
          <p:spPr>
            <a:xfrm>
              <a:off x="1448752" y="39096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Theo em, hình ảnh ngôi nhà đang xây nói lên điều gì về cuộc sống trên đất nước ta?</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A5CEE2F1-E5CC-E1CA-7031-A128A39BE5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62316F3D-3D7C-EE7F-D023-769203AB9A6F}"/>
              </a:ext>
            </a:extLst>
          </p:cNvPr>
          <p:cNvSpPr txBox="1"/>
          <p:nvPr/>
        </p:nvSpPr>
        <p:spPr>
          <a:xfrm>
            <a:off x="388620" y="2175246"/>
            <a:ext cx="11361420" cy="439269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vi-VN" sz="3600" dirty="0">
                <a:solidFill>
                  <a:srgbClr val="FF0000"/>
                </a:solidFill>
                <a:latin typeface="Calibri" panose="020F0502020204030204"/>
                <a:ea typeface="Roboto" panose="02000000000000000000" pitchFamily="2" charset="0"/>
                <a:sym typeface="Wingdings" panose="05000000000000000000" pitchFamily="2" charset="2"/>
              </a:rPr>
              <a:t>Theo em, hình ảnh ngôi nhà đang xây nói lên cuộc sống trên đất nước ta đang ngày càng phát triển. Đất nước ta đang không ngừng xây dựng các đô thị, hệ thống nhà cửa, công xưởng, trung tâm thương mại,… phục vụ cuộc sống hiện đại. Ngay hiện tại vẫn còn rất nhiều những dự án, những dự định đang được ấp ủ và chờ được thực hiện, phát triển hơn cả hiện tại. </a:t>
            </a:r>
            <a:endParaRPr lang="vi-VN" sz="36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8C8F338E-A463-54A5-5B75-0A614AA950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B46FB1E9-E3B5-0D74-2527-B4C18CAD576C}"/>
              </a:ext>
            </a:extLst>
          </p:cNvPr>
          <p:cNvPicPr>
            <a:picLocks noChangeAspect="1"/>
          </p:cNvPicPr>
          <p:nvPr/>
        </p:nvPicPr>
        <p:blipFill>
          <a:blip r:embed="rId6"/>
          <a:stretch>
            <a:fillRect/>
          </a:stretch>
        </p:blipFill>
        <p:spPr>
          <a:xfrm>
            <a:off x="1993024" y="2126604"/>
            <a:ext cx="8480271" cy="3176291"/>
          </a:xfrm>
          <a:prstGeom prst="rect">
            <a:avLst/>
          </a:prstGeom>
        </p:spPr>
      </p:pic>
    </p:spTree>
    <p:extLst>
      <p:ext uri="{BB962C8B-B14F-4D97-AF65-F5344CB8AC3E}">
        <p14:creationId xmlns:p14="http://schemas.microsoft.com/office/powerpoint/2010/main" val="39913769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79FFFF"/>
            </a:gs>
          </a:gsLst>
          <a:lin ang="81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50EEF2-262F-491A-BA9B-7EA8860AAB82}"/>
              </a:ext>
            </a:extLst>
          </p:cNvPr>
          <p:cNvGrpSpPr/>
          <p:nvPr/>
        </p:nvGrpSpPr>
        <p:grpSpPr>
          <a:xfrm>
            <a:off x="-2744008" y="-604920"/>
            <a:ext cx="15311753" cy="7462920"/>
            <a:chOff x="-2820208" y="-958997"/>
            <a:chExt cx="15311753" cy="7462920"/>
          </a:xfrm>
        </p:grpSpPr>
        <p:pic>
          <p:nvPicPr>
            <p:cNvPr id="11" name="Picture 15">
              <a:extLst>
                <a:ext uri="{FF2B5EF4-FFF2-40B4-BE49-F238E27FC236}">
                  <a16:creationId xmlns:a16="http://schemas.microsoft.com/office/drawing/2014/main" id="{A653465E-9C83-42FA-B5E2-017217758FD4}"/>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12" name="Picture 15">
              <a:extLst>
                <a:ext uri="{FF2B5EF4-FFF2-40B4-BE49-F238E27FC236}">
                  <a16:creationId xmlns:a16="http://schemas.microsoft.com/office/drawing/2014/main" id="{C0122174-A253-43EC-81BD-223CEE871FF7}"/>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13" name="Freeform 3">
              <a:extLst>
                <a:ext uri="{FF2B5EF4-FFF2-40B4-BE49-F238E27FC236}">
                  <a16:creationId xmlns:a16="http://schemas.microsoft.com/office/drawing/2014/main" id="{73212463-416A-4D3A-86F6-A92F9BC5E783}"/>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190A3BCF-1A89-41B3-A596-06A3FBF09AD0}"/>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
              <a:extLst>
                <a:ext uri="{FF2B5EF4-FFF2-40B4-BE49-F238E27FC236}">
                  <a16:creationId xmlns:a16="http://schemas.microsoft.com/office/drawing/2014/main" id="{571F7C43-D787-4ADE-9B78-C9815E4913CA}"/>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
              <a:extLst>
                <a:ext uri="{FF2B5EF4-FFF2-40B4-BE49-F238E27FC236}">
                  <a16:creationId xmlns:a16="http://schemas.microsoft.com/office/drawing/2014/main" id="{01171028-CDDF-41AE-966E-278C1158DA5F}"/>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2EED2774-546B-4FD6-8A88-284D24EE35BB}"/>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3">
              <a:extLst>
                <a:ext uri="{FF2B5EF4-FFF2-40B4-BE49-F238E27FC236}">
                  <a16:creationId xmlns:a16="http://schemas.microsoft.com/office/drawing/2014/main" id="{29697263-5309-4392-B4FF-62D8A8DDA1E3}"/>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
              <a:extLst>
                <a:ext uri="{FF2B5EF4-FFF2-40B4-BE49-F238E27FC236}">
                  <a16:creationId xmlns:a16="http://schemas.microsoft.com/office/drawing/2014/main" id="{D2EF650B-2EF1-43DF-82F3-219D3C3A2CD2}"/>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B4CD92D0-8199-4D42-9F9D-C4A7E7BA6AA0}"/>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11">
              <a:extLst>
                <a:ext uri="{FF2B5EF4-FFF2-40B4-BE49-F238E27FC236}">
                  <a16:creationId xmlns:a16="http://schemas.microsoft.com/office/drawing/2014/main" id="{B3F557D8-CEEE-4312-A323-6D73F2790E3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3018" y="33885"/>
              <a:ext cx="1496731" cy="1547372"/>
            </a:xfrm>
            <a:prstGeom prst="rect">
              <a:avLst/>
            </a:prstGeom>
          </p:spPr>
        </p:pic>
        <p:pic>
          <p:nvPicPr>
            <p:cNvPr id="25" name="Picture 12">
              <a:extLst>
                <a:ext uri="{FF2B5EF4-FFF2-40B4-BE49-F238E27FC236}">
                  <a16:creationId xmlns:a16="http://schemas.microsoft.com/office/drawing/2014/main" id="{829F6CD0-827A-4B90-B079-5993186CD62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816" y="512097"/>
              <a:ext cx="2458121" cy="1859233"/>
            </a:xfrm>
            <a:prstGeom prst="rect">
              <a:avLst/>
            </a:prstGeom>
          </p:spPr>
        </p:pic>
        <p:pic>
          <p:nvPicPr>
            <p:cNvPr id="26" name="Picture 14">
              <a:extLst>
                <a:ext uri="{FF2B5EF4-FFF2-40B4-BE49-F238E27FC236}">
                  <a16:creationId xmlns:a16="http://schemas.microsoft.com/office/drawing/2014/main" id="{B87467F0-18F8-44A9-B423-7C4514141F39}"/>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7" name="Picture 15">
              <a:extLst>
                <a:ext uri="{FF2B5EF4-FFF2-40B4-BE49-F238E27FC236}">
                  <a16:creationId xmlns:a16="http://schemas.microsoft.com/office/drawing/2014/main" id="{E9F1EF4F-AE38-4D04-926E-10A8A146AC2F}"/>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925830" y="2695708"/>
            <a:ext cx="10024110" cy="3762242"/>
          </a:xfrm>
          <a:prstGeom prst="roundRect">
            <a:avLst/>
          </a:prstGeom>
          <a:solidFill>
            <a:srgbClr val="AFFFFF"/>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i="1">
                <a:solidFill>
                  <a:prstClr val="black"/>
                </a:solidFill>
                <a:latin typeface="Calibri" panose="020F0502020204030204"/>
              </a:rPr>
              <a:t>Những ngôi nhà đang xây hiện ra thật mộng mơ, dễ thương. Những ngôi nhà được xây nên chính là những hi vọng về sự trở mình, lớn lên của đất nước, quê hương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Freeform 27">
            <a:extLst>
              <a:ext uri="{FF2B5EF4-FFF2-40B4-BE49-F238E27FC236}">
                <a16:creationId xmlns:a16="http://schemas.microsoft.com/office/drawing/2014/main" id="{AAD86B76-5D40-45E6-9085-D7DE711018C6}"/>
              </a:ext>
            </a:extLst>
          </p:cNvPr>
          <p:cNvSpPr/>
          <p:nvPr/>
        </p:nvSpPr>
        <p:spPr>
          <a:xfrm>
            <a:off x="5642195" y="1511157"/>
            <a:ext cx="4649533" cy="1342553"/>
          </a:xfrm>
          <a:custGeom>
            <a:avLst/>
            <a:gdLst/>
            <a:ahLst/>
            <a:cxnLst/>
            <a:rect l="l" t="t" r="r" b="b"/>
            <a:pathLst>
              <a:path w="4649533" h="1342553">
                <a:moveTo>
                  <a:pt x="0" y="0"/>
                </a:moveTo>
                <a:lnTo>
                  <a:pt x="4649533" y="0"/>
                </a:lnTo>
                <a:lnTo>
                  <a:pt x="4649533" y="1342553"/>
                </a:lnTo>
                <a:lnTo>
                  <a:pt x="0" y="1342553"/>
                </a:lnTo>
                <a:lnTo>
                  <a:pt x="0" y="0"/>
                </a:lnTo>
                <a:close/>
              </a:path>
            </a:pathLst>
          </a:custGeom>
          <a:blipFill>
            <a:blip r:embed="rId2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2">
            <a:extLst>
              <a:ext uri="{FF2B5EF4-FFF2-40B4-BE49-F238E27FC236}">
                <a16:creationId xmlns:a16="http://schemas.microsoft.com/office/drawing/2014/main" id="{2E57CE01-9781-4996-BCE5-70B1E00944B4}"/>
              </a:ext>
            </a:extLst>
          </p:cNvPr>
          <p:cNvSpPr/>
          <p:nvPr/>
        </p:nvSpPr>
        <p:spPr>
          <a:xfrm>
            <a:off x="34015" y="5183170"/>
            <a:ext cx="1558686" cy="1661479"/>
          </a:xfrm>
          <a:custGeom>
            <a:avLst/>
            <a:gdLst/>
            <a:ahLst/>
            <a:cxnLst/>
            <a:rect l="l" t="t" r="r" b="b"/>
            <a:pathLst>
              <a:path w="2742905" h="2513498">
                <a:moveTo>
                  <a:pt x="0" y="0"/>
                </a:moveTo>
                <a:lnTo>
                  <a:pt x="2742905" y="0"/>
                </a:lnTo>
                <a:lnTo>
                  <a:pt x="2742905" y="2513498"/>
                </a:lnTo>
                <a:lnTo>
                  <a:pt x="0" y="251349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71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B3B7A1-B1D5-2CFB-0C7F-A780109CBB8D}"/>
              </a:ext>
            </a:extLst>
          </p:cNvPr>
          <p:cNvGrpSpPr/>
          <p:nvPr/>
        </p:nvGrpSpPr>
        <p:grpSpPr>
          <a:xfrm>
            <a:off x="-2744008" y="-604920"/>
            <a:ext cx="15311753" cy="7462920"/>
            <a:chOff x="-2820208" y="-958997"/>
            <a:chExt cx="15311753" cy="7462920"/>
          </a:xfrm>
        </p:grpSpPr>
        <p:pic>
          <p:nvPicPr>
            <p:cNvPr id="3" name="Picture 15">
              <a:extLst>
                <a:ext uri="{FF2B5EF4-FFF2-40B4-BE49-F238E27FC236}">
                  <a16:creationId xmlns:a16="http://schemas.microsoft.com/office/drawing/2014/main" id="{521D9C5D-2798-0FB0-AE80-3FDF66BD21A2}"/>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4" name="Picture 15">
              <a:extLst>
                <a:ext uri="{FF2B5EF4-FFF2-40B4-BE49-F238E27FC236}">
                  <a16:creationId xmlns:a16="http://schemas.microsoft.com/office/drawing/2014/main" id="{FDFA3D6C-4E09-9FC5-63B9-61189BE16C30}"/>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6" name="Freeform 3">
              <a:extLst>
                <a:ext uri="{FF2B5EF4-FFF2-40B4-BE49-F238E27FC236}">
                  <a16:creationId xmlns:a16="http://schemas.microsoft.com/office/drawing/2014/main" id="{54969B0D-FB81-E0D3-07EE-D6D7646BE69C}"/>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8">
              <a:extLst>
                <a:ext uri="{FF2B5EF4-FFF2-40B4-BE49-F238E27FC236}">
                  <a16:creationId xmlns:a16="http://schemas.microsoft.com/office/drawing/2014/main" id="{037CCEE0-65FB-61E7-CFC0-750582ED2CE8}"/>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3">
              <a:extLst>
                <a:ext uri="{FF2B5EF4-FFF2-40B4-BE49-F238E27FC236}">
                  <a16:creationId xmlns:a16="http://schemas.microsoft.com/office/drawing/2014/main" id="{D48C6BCB-75A2-137D-19F0-DEB297A335FB}"/>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
              <a:extLst>
                <a:ext uri="{FF2B5EF4-FFF2-40B4-BE49-F238E27FC236}">
                  <a16:creationId xmlns:a16="http://schemas.microsoft.com/office/drawing/2014/main" id="{7CE4C7C2-7971-85ED-322F-CD9BD22CDB54}"/>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7ADC88F5-E477-393F-0507-36BDA7FAD45E}"/>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3">
              <a:extLst>
                <a:ext uri="{FF2B5EF4-FFF2-40B4-BE49-F238E27FC236}">
                  <a16:creationId xmlns:a16="http://schemas.microsoft.com/office/drawing/2014/main" id="{E0AC0C40-4BC3-FF6B-3277-7ED61E8C3089}"/>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
              <a:extLst>
                <a:ext uri="{FF2B5EF4-FFF2-40B4-BE49-F238E27FC236}">
                  <a16:creationId xmlns:a16="http://schemas.microsoft.com/office/drawing/2014/main" id="{A453311B-D612-EF09-B424-DC350E45E92B}"/>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58FA5AD0-8B16-CC9F-C20D-D26ABD1883BE}"/>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icture 11">
              <a:extLst>
                <a:ext uri="{FF2B5EF4-FFF2-40B4-BE49-F238E27FC236}">
                  <a16:creationId xmlns:a16="http://schemas.microsoft.com/office/drawing/2014/main" id="{0CC2C246-3781-5A8B-4347-C5F8BE4585A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3018" y="33885"/>
              <a:ext cx="1496731" cy="1547372"/>
            </a:xfrm>
            <a:prstGeom prst="rect">
              <a:avLst/>
            </a:prstGeom>
          </p:spPr>
        </p:pic>
        <p:pic>
          <p:nvPicPr>
            <p:cNvPr id="26" name="Picture 12">
              <a:extLst>
                <a:ext uri="{FF2B5EF4-FFF2-40B4-BE49-F238E27FC236}">
                  <a16:creationId xmlns:a16="http://schemas.microsoft.com/office/drawing/2014/main" id="{539DE642-D701-CA0C-DDE1-2910FC02AAB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518816" y="512097"/>
              <a:ext cx="2458121" cy="1859233"/>
            </a:xfrm>
            <a:prstGeom prst="rect">
              <a:avLst/>
            </a:prstGeom>
          </p:spPr>
        </p:pic>
        <p:pic>
          <p:nvPicPr>
            <p:cNvPr id="27" name="Picture 14">
              <a:extLst>
                <a:ext uri="{FF2B5EF4-FFF2-40B4-BE49-F238E27FC236}">
                  <a16:creationId xmlns:a16="http://schemas.microsoft.com/office/drawing/2014/main" id="{DAF1604B-0A45-6282-ABE6-360FE866374E}"/>
                </a:ext>
              </a:extLst>
            </p:cNvPr>
            <p:cNvPicPr>
              <a:picLocks noChangeAspect="1"/>
            </p:cNvPicPr>
            <p:nvPr/>
          </p:nvPicPr>
          <p:blipFill>
            <a:blip r:embed="rId21"/>
            <a:srcRect/>
            <a:stretch>
              <a:fillRect/>
            </a:stretch>
          </p:blipFill>
          <p:spPr>
            <a:xfrm>
              <a:off x="10270667" y="1294111"/>
              <a:ext cx="2220878" cy="1127096"/>
            </a:xfrm>
            <a:prstGeom prst="rect">
              <a:avLst/>
            </a:prstGeom>
          </p:spPr>
        </p:pic>
        <p:pic>
          <p:nvPicPr>
            <p:cNvPr id="28" name="Picture 15">
              <a:extLst>
                <a:ext uri="{FF2B5EF4-FFF2-40B4-BE49-F238E27FC236}">
                  <a16:creationId xmlns:a16="http://schemas.microsoft.com/office/drawing/2014/main" id="{403AA705-1FFC-D486-6525-147D872C6E78}"/>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256924" y="2934487"/>
            <a:ext cx="9581170" cy="2667321"/>
          </a:xfrm>
          <a:prstGeom prst="roundRect">
            <a:avLst/>
          </a:prstGeom>
          <a:solidFill>
            <a:srgbClr val="9BFFFF"/>
          </a:solidFill>
          <a:ln w="57150">
            <a:solidFill>
              <a:srgbClr val="00B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 Mỗi bạn nhỏ giống như một ngôi nhà đang xây, đang dần hoàn thiện với bao điều đẹp đẽ</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Freeform 19">
            <a:extLst>
              <a:ext uri="{FF2B5EF4-FFF2-40B4-BE49-F238E27FC236}">
                <a16:creationId xmlns:a16="http://schemas.microsoft.com/office/drawing/2014/main" id="{60CA1626-7B05-4862-9BC1-6B901D7FDF1A}"/>
              </a:ext>
            </a:extLst>
          </p:cNvPr>
          <p:cNvSpPr/>
          <p:nvPr/>
        </p:nvSpPr>
        <p:spPr>
          <a:xfrm>
            <a:off x="992059" y="1813482"/>
            <a:ext cx="1728563" cy="882226"/>
          </a:xfrm>
          <a:custGeom>
            <a:avLst/>
            <a:gdLst/>
            <a:ahLst/>
            <a:cxnLst/>
            <a:rect l="l" t="t" r="r" b="b"/>
            <a:pathLst>
              <a:path w="3149670" h="1615518">
                <a:moveTo>
                  <a:pt x="0" y="0"/>
                </a:moveTo>
                <a:lnTo>
                  <a:pt x="3149670" y="0"/>
                </a:lnTo>
                <a:lnTo>
                  <a:pt x="3149670" y="1615518"/>
                </a:lnTo>
                <a:lnTo>
                  <a:pt x="0" y="161551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06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4B646D7-B640-9D69-298A-6F9A11EE2DAC}"/>
              </a:ext>
            </a:extLst>
          </p:cNvPr>
          <p:cNvPicPr>
            <a:picLocks noChangeAspect="1"/>
          </p:cNvPicPr>
          <p:nvPr/>
        </p:nvPicPr>
        <p:blipFill>
          <a:blip r:embed="rId24"/>
          <a:stretch>
            <a:fillRect/>
          </a:stretch>
        </p:blipFill>
        <p:spPr>
          <a:xfrm>
            <a:off x="2590496" y="1023172"/>
            <a:ext cx="7011008" cy="4468755"/>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274F9C-AA9F-417C-8499-C3FAE5B314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177888" y="242199"/>
            <a:ext cx="11873387" cy="1576873"/>
            <a:chOff x="177888" y="242199"/>
            <a:chExt cx="11873387" cy="1576873"/>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576873"/>
            </a:xfrm>
            <a:custGeom>
              <a:avLst/>
              <a:gdLst>
                <a:gd name="connsiteX0" fmla="*/ 0 w 11409278"/>
                <a:gd name="connsiteY0" fmla="*/ 443038 h 1576873"/>
                <a:gd name="connsiteX1" fmla="*/ 443038 w 11409278"/>
                <a:gd name="connsiteY1" fmla="*/ 0 h 1576873"/>
                <a:gd name="connsiteX2" fmla="*/ 785042 w 11409278"/>
                <a:gd name="connsiteY2" fmla="*/ 0 h 1576873"/>
                <a:gd name="connsiteX3" fmla="*/ 1547974 w 11409278"/>
                <a:gd name="connsiteY3" fmla="*/ 0 h 1576873"/>
                <a:gd name="connsiteX4" fmla="*/ 2310906 w 11409278"/>
                <a:gd name="connsiteY4" fmla="*/ 0 h 1576873"/>
                <a:gd name="connsiteX5" fmla="*/ 2863374 w 11409278"/>
                <a:gd name="connsiteY5" fmla="*/ 0 h 1576873"/>
                <a:gd name="connsiteX6" fmla="*/ 3205379 w 11409278"/>
                <a:gd name="connsiteY6" fmla="*/ 0 h 1576873"/>
                <a:gd name="connsiteX7" fmla="*/ 3652615 w 11409278"/>
                <a:gd name="connsiteY7" fmla="*/ 0 h 1576873"/>
                <a:gd name="connsiteX8" fmla="*/ 4310315 w 11409278"/>
                <a:gd name="connsiteY8" fmla="*/ 0 h 1576873"/>
                <a:gd name="connsiteX9" fmla="*/ 4757551 w 11409278"/>
                <a:gd name="connsiteY9" fmla="*/ 0 h 1576873"/>
                <a:gd name="connsiteX10" fmla="*/ 5625715 w 11409278"/>
                <a:gd name="connsiteY10" fmla="*/ 0 h 1576873"/>
                <a:gd name="connsiteX11" fmla="*/ 6072951 w 11409278"/>
                <a:gd name="connsiteY11" fmla="*/ 0 h 1576873"/>
                <a:gd name="connsiteX12" fmla="*/ 6625419 w 11409278"/>
                <a:gd name="connsiteY12" fmla="*/ 0 h 1576873"/>
                <a:gd name="connsiteX13" fmla="*/ 7283119 w 11409278"/>
                <a:gd name="connsiteY13" fmla="*/ 0 h 1576873"/>
                <a:gd name="connsiteX14" fmla="*/ 8046051 w 11409278"/>
                <a:gd name="connsiteY14" fmla="*/ 0 h 1576873"/>
                <a:gd name="connsiteX15" fmla="*/ 8808984 w 11409278"/>
                <a:gd name="connsiteY15" fmla="*/ 0 h 1576873"/>
                <a:gd name="connsiteX16" fmla="*/ 9361452 w 11409278"/>
                <a:gd name="connsiteY16" fmla="*/ 0 h 1576873"/>
                <a:gd name="connsiteX17" fmla="*/ 9913920 w 11409278"/>
                <a:gd name="connsiteY17" fmla="*/ 0 h 1576873"/>
                <a:gd name="connsiteX18" fmla="*/ 10966240 w 11409278"/>
                <a:gd name="connsiteY18" fmla="*/ 0 h 1576873"/>
                <a:gd name="connsiteX19" fmla="*/ 11409278 w 11409278"/>
                <a:gd name="connsiteY19" fmla="*/ 443038 h 1576873"/>
                <a:gd name="connsiteX20" fmla="*/ 11409278 w 11409278"/>
                <a:gd name="connsiteY20" fmla="*/ 1133835 h 1576873"/>
                <a:gd name="connsiteX21" fmla="*/ 10966240 w 11409278"/>
                <a:gd name="connsiteY21" fmla="*/ 1576873 h 1576873"/>
                <a:gd name="connsiteX22" fmla="*/ 10308540 w 11409278"/>
                <a:gd name="connsiteY22" fmla="*/ 1576873 h 1576873"/>
                <a:gd name="connsiteX23" fmla="*/ 9756072 w 11409278"/>
                <a:gd name="connsiteY23" fmla="*/ 1576873 h 1576873"/>
                <a:gd name="connsiteX24" fmla="*/ 9414068 w 11409278"/>
                <a:gd name="connsiteY24" fmla="*/ 1576873 h 1576873"/>
                <a:gd name="connsiteX25" fmla="*/ 8651136 w 11409278"/>
                <a:gd name="connsiteY25" fmla="*/ 1576873 h 1576873"/>
                <a:gd name="connsiteX26" fmla="*/ 7993435 w 11409278"/>
                <a:gd name="connsiteY26" fmla="*/ 1576873 h 1576873"/>
                <a:gd name="connsiteX27" fmla="*/ 7125271 w 11409278"/>
                <a:gd name="connsiteY27" fmla="*/ 1576873 h 1576873"/>
                <a:gd name="connsiteX28" fmla="*/ 6467571 w 11409278"/>
                <a:gd name="connsiteY28" fmla="*/ 1576873 h 1576873"/>
                <a:gd name="connsiteX29" fmla="*/ 5704639 w 11409278"/>
                <a:gd name="connsiteY29" fmla="*/ 1576873 h 1576873"/>
                <a:gd name="connsiteX30" fmla="*/ 5046939 w 11409278"/>
                <a:gd name="connsiteY30" fmla="*/ 1576873 h 1576873"/>
                <a:gd name="connsiteX31" fmla="*/ 4389239 w 11409278"/>
                <a:gd name="connsiteY31" fmla="*/ 1576873 h 1576873"/>
                <a:gd name="connsiteX32" fmla="*/ 3626307 w 11409278"/>
                <a:gd name="connsiteY32" fmla="*/ 1576873 h 1576873"/>
                <a:gd name="connsiteX33" fmla="*/ 2968606 w 11409278"/>
                <a:gd name="connsiteY33" fmla="*/ 1576873 h 1576873"/>
                <a:gd name="connsiteX34" fmla="*/ 2310906 w 11409278"/>
                <a:gd name="connsiteY34" fmla="*/ 1576873 h 1576873"/>
                <a:gd name="connsiteX35" fmla="*/ 1653206 w 11409278"/>
                <a:gd name="connsiteY35" fmla="*/ 1576873 h 1576873"/>
                <a:gd name="connsiteX36" fmla="*/ 1100738 w 11409278"/>
                <a:gd name="connsiteY36" fmla="*/ 1576873 h 1576873"/>
                <a:gd name="connsiteX37" fmla="*/ 443038 w 11409278"/>
                <a:gd name="connsiteY37" fmla="*/ 1576873 h 1576873"/>
                <a:gd name="connsiteX38" fmla="*/ 0 w 11409278"/>
                <a:gd name="connsiteY38" fmla="*/ 1133835 h 1576873"/>
                <a:gd name="connsiteX39" fmla="*/ 0 w 11409278"/>
                <a:gd name="connsiteY39" fmla="*/ 443038 h 157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576873" fill="none" extrusionOk="0">
                  <a:moveTo>
                    <a:pt x="0" y="443038"/>
                  </a:moveTo>
                  <a:cubicBezTo>
                    <a:pt x="34289" y="169675"/>
                    <a:pt x="175362" y="11050"/>
                    <a:pt x="443038" y="0"/>
                  </a:cubicBezTo>
                  <a:cubicBezTo>
                    <a:pt x="553000" y="-2104"/>
                    <a:pt x="666690" y="10077"/>
                    <a:pt x="785042" y="0"/>
                  </a:cubicBezTo>
                  <a:cubicBezTo>
                    <a:pt x="903394" y="-10077"/>
                    <a:pt x="1384577" y="-14003"/>
                    <a:pt x="1547974" y="0"/>
                  </a:cubicBezTo>
                  <a:cubicBezTo>
                    <a:pt x="1711371" y="14003"/>
                    <a:pt x="2066698" y="6452"/>
                    <a:pt x="2310906" y="0"/>
                  </a:cubicBezTo>
                  <a:cubicBezTo>
                    <a:pt x="2555114" y="-6452"/>
                    <a:pt x="2590580" y="-17750"/>
                    <a:pt x="2863374" y="0"/>
                  </a:cubicBezTo>
                  <a:cubicBezTo>
                    <a:pt x="3136168" y="17750"/>
                    <a:pt x="3055178" y="-5077"/>
                    <a:pt x="3205379" y="0"/>
                  </a:cubicBezTo>
                  <a:cubicBezTo>
                    <a:pt x="3355580" y="5077"/>
                    <a:pt x="3526193" y="-4653"/>
                    <a:pt x="3652615" y="0"/>
                  </a:cubicBezTo>
                  <a:cubicBezTo>
                    <a:pt x="3779037" y="4653"/>
                    <a:pt x="4001974" y="14030"/>
                    <a:pt x="4310315" y="0"/>
                  </a:cubicBezTo>
                  <a:cubicBezTo>
                    <a:pt x="4618656" y="-14030"/>
                    <a:pt x="4557073" y="20926"/>
                    <a:pt x="4757551" y="0"/>
                  </a:cubicBezTo>
                  <a:cubicBezTo>
                    <a:pt x="4958029" y="-20926"/>
                    <a:pt x="5266695" y="4637"/>
                    <a:pt x="5625715" y="0"/>
                  </a:cubicBezTo>
                  <a:cubicBezTo>
                    <a:pt x="5984735" y="-4637"/>
                    <a:pt x="5878095" y="20351"/>
                    <a:pt x="6072951" y="0"/>
                  </a:cubicBezTo>
                  <a:cubicBezTo>
                    <a:pt x="6267807" y="-20351"/>
                    <a:pt x="6374318" y="-7870"/>
                    <a:pt x="6625419" y="0"/>
                  </a:cubicBezTo>
                  <a:cubicBezTo>
                    <a:pt x="6876520" y="7870"/>
                    <a:pt x="7117716" y="-12301"/>
                    <a:pt x="7283119" y="0"/>
                  </a:cubicBezTo>
                  <a:cubicBezTo>
                    <a:pt x="7448522" y="12301"/>
                    <a:pt x="7700160" y="-16595"/>
                    <a:pt x="8046051" y="0"/>
                  </a:cubicBezTo>
                  <a:cubicBezTo>
                    <a:pt x="8391942" y="16595"/>
                    <a:pt x="8606876" y="21317"/>
                    <a:pt x="8808984" y="0"/>
                  </a:cubicBezTo>
                  <a:cubicBezTo>
                    <a:pt x="9011092" y="-21317"/>
                    <a:pt x="9185949" y="21501"/>
                    <a:pt x="9361452" y="0"/>
                  </a:cubicBezTo>
                  <a:cubicBezTo>
                    <a:pt x="9536955" y="-21501"/>
                    <a:pt x="9637825" y="-26192"/>
                    <a:pt x="9913920" y="0"/>
                  </a:cubicBezTo>
                  <a:cubicBezTo>
                    <a:pt x="10190015" y="26192"/>
                    <a:pt x="10516034" y="187"/>
                    <a:pt x="10966240" y="0"/>
                  </a:cubicBezTo>
                  <a:cubicBezTo>
                    <a:pt x="11229000" y="-4685"/>
                    <a:pt x="11364185" y="230769"/>
                    <a:pt x="11409278" y="443038"/>
                  </a:cubicBezTo>
                  <a:cubicBezTo>
                    <a:pt x="11391258" y="785463"/>
                    <a:pt x="11441796" y="857722"/>
                    <a:pt x="11409278" y="1133835"/>
                  </a:cubicBezTo>
                  <a:cubicBezTo>
                    <a:pt x="11420574" y="1414152"/>
                    <a:pt x="11222020" y="1593342"/>
                    <a:pt x="10966240" y="1576873"/>
                  </a:cubicBezTo>
                  <a:cubicBezTo>
                    <a:pt x="10655175" y="1581624"/>
                    <a:pt x="10496296" y="1592615"/>
                    <a:pt x="10308540" y="1576873"/>
                  </a:cubicBezTo>
                  <a:cubicBezTo>
                    <a:pt x="10120784" y="1561131"/>
                    <a:pt x="9935952" y="1581684"/>
                    <a:pt x="9756072" y="1576873"/>
                  </a:cubicBezTo>
                  <a:cubicBezTo>
                    <a:pt x="9576192" y="1572062"/>
                    <a:pt x="9563921" y="1573226"/>
                    <a:pt x="9414068" y="1576873"/>
                  </a:cubicBezTo>
                  <a:cubicBezTo>
                    <a:pt x="9264215" y="1580520"/>
                    <a:pt x="8974103" y="1589927"/>
                    <a:pt x="8651136" y="1576873"/>
                  </a:cubicBezTo>
                  <a:cubicBezTo>
                    <a:pt x="8328169" y="1563819"/>
                    <a:pt x="8156818" y="1584054"/>
                    <a:pt x="7993435" y="1576873"/>
                  </a:cubicBezTo>
                  <a:cubicBezTo>
                    <a:pt x="7830052" y="1569692"/>
                    <a:pt x="7524977" y="1614952"/>
                    <a:pt x="7125271" y="1576873"/>
                  </a:cubicBezTo>
                  <a:cubicBezTo>
                    <a:pt x="6725565" y="1538794"/>
                    <a:pt x="6785029" y="1557154"/>
                    <a:pt x="6467571" y="1576873"/>
                  </a:cubicBezTo>
                  <a:cubicBezTo>
                    <a:pt x="6150113" y="1596592"/>
                    <a:pt x="6069582" y="1561344"/>
                    <a:pt x="5704639" y="1576873"/>
                  </a:cubicBezTo>
                  <a:cubicBezTo>
                    <a:pt x="5339696" y="1592402"/>
                    <a:pt x="5188573" y="1552033"/>
                    <a:pt x="5046939" y="1576873"/>
                  </a:cubicBezTo>
                  <a:cubicBezTo>
                    <a:pt x="4905305" y="1601713"/>
                    <a:pt x="4699602" y="1577574"/>
                    <a:pt x="4389239" y="1576873"/>
                  </a:cubicBezTo>
                  <a:cubicBezTo>
                    <a:pt x="4078876" y="1576172"/>
                    <a:pt x="3887455" y="1582984"/>
                    <a:pt x="3626307" y="1576873"/>
                  </a:cubicBezTo>
                  <a:cubicBezTo>
                    <a:pt x="3365159" y="1570762"/>
                    <a:pt x="3201949" y="1590226"/>
                    <a:pt x="2968606" y="1576873"/>
                  </a:cubicBezTo>
                  <a:cubicBezTo>
                    <a:pt x="2735263" y="1563520"/>
                    <a:pt x="2481804" y="1558011"/>
                    <a:pt x="2310906" y="1576873"/>
                  </a:cubicBezTo>
                  <a:cubicBezTo>
                    <a:pt x="2140008" y="1595735"/>
                    <a:pt x="1969053" y="1602854"/>
                    <a:pt x="1653206" y="1576873"/>
                  </a:cubicBezTo>
                  <a:cubicBezTo>
                    <a:pt x="1337359" y="1550892"/>
                    <a:pt x="1373934" y="1587586"/>
                    <a:pt x="1100738" y="1576873"/>
                  </a:cubicBezTo>
                  <a:cubicBezTo>
                    <a:pt x="827542" y="1566160"/>
                    <a:pt x="599856" y="1595771"/>
                    <a:pt x="443038" y="1576873"/>
                  </a:cubicBezTo>
                  <a:cubicBezTo>
                    <a:pt x="190338" y="1575059"/>
                    <a:pt x="27041" y="1379844"/>
                    <a:pt x="0" y="1133835"/>
                  </a:cubicBezTo>
                  <a:cubicBezTo>
                    <a:pt x="-29468" y="910069"/>
                    <a:pt x="-24504" y="775352"/>
                    <a:pt x="0" y="443038"/>
                  </a:cubicBezTo>
                  <a:close/>
                </a:path>
                <a:path w="11409278" h="1576873" stroke="0" extrusionOk="0">
                  <a:moveTo>
                    <a:pt x="0" y="443038"/>
                  </a:moveTo>
                  <a:cubicBezTo>
                    <a:pt x="-15052" y="179096"/>
                    <a:pt x="239680" y="7202"/>
                    <a:pt x="443038" y="0"/>
                  </a:cubicBezTo>
                  <a:cubicBezTo>
                    <a:pt x="553666" y="14946"/>
                    <a:pt x="660311" y="9390"/>
                    <a:pt x="785042" y="0"/>
                  </a:cubicBezTo>
                  <a:cubicBezTo>
                    <a:pt x="909773" y="-9390"/>
                    <a:pt x="1040006" y="-11158"/>
                    <a:pt x="1127046" y="0"/>
                  </a:cubicBezTo>
                  <a:cubicBezTo>
                    <a:pt x="1214086" y="11158"/>
                    <a:pt x="1637899" y="-19558"/>
                    <a:pt x="1784746" y="0"/>
                  </a:cubicBezTo>
                  <a:cubicBezTo>
                    <a:pt x="1931593" y="19558"/>
                    <a:pt x="2023607" y="-7825"/>
                    <a:pt x="2126750" y="0"/>
                  </a:cubicBezTo>
                  <a:cubicBezTo>
                    <a:pt x="2229893" y="7825"/>
                    <a:pt x="2685944" y="23093"/>
                    <a:pt x="2889682" y="0"/>
                  </a:cubicBezTo>
                  <a:cubicBezTo>
                    <a:pt x="3093420" y="-23093"/>
                    <a:pt x="3174939" y="18320"/>
                    <a:pt x="3442151" y="0"/>
                  </a:cubicBezTo>
                  <a:cubicBezTo>
                    <a:pt x="3709363" y="-18320"/>
                    <a:pt x="3737565" y="9870"/>
                    <a:pt x="3889387" y="0"/>
                  </a:cubicBezTo>
                  <a:cubicBezTo>
                    <a:pt x="4041209" y="-9870"/>
                    <a:pt x="4141504" y="-20440"/>
                    <a:pt x="4336623" y="0"/>
                  </a:cubicBezTo>
                  <a:cubicBezTo>
                    <a:pt x="4531742" y="20440"/>
                    <a:pt x="4819932" y="413"/>
                    <a:pt x="5204787" y="0"/>
                  </a:cubicBezTo>
                  <a:cubicBezTo>
                    <a:pt x="5589642" y="-413"/>
                    <a:pt x="5659832" y="-19131"/>
                    <a:pt x="5967719" y="0"/>
                  </a:cubicBezTo>
                  <a:cubicBezTo>
                    <a:pt x="6275606" y="19131"/>
                    <a:pt x="6289286" y="19387"/>
                    <a:pt x="6414955" y="0"/>
                  </a:cubicBezTo>
                  <a:cubicBezTo>
                    <a:pt x="6540624" y="-19387"/>
                    <a:pt x="6604592" y="-12646"/>
                    <a:pt x="6756959" y="0"/>
                  </a:cubicBezTo>
                  <a:cubicBezTo>
                    <a:pt x="6909326" y="12646"/>
                    <a:pt x="7177528" y="-8344"/>
                    <a:pt x="7309427" y="0"/>
                  </a:cubicBezTo>
                  <a:cubicBezTo>
                    <a:pt x="7441326" y="8344"/>
                    <a:pt x="7715265" y="11582"/>
                    <a:pt x="7967127" y="0"/>
                  </a:cubicBezTo>
                  <a:cubicBezTo>
                    <a:pt x="8218989" y="-11582"/>
                    <a:pt x="8233834" y="7790"/>
                    <a:pt x="8309131" y="0"/>
                  </a:cubicBezTo>
                  <a:cubicBezTo>
                    <a:pt x="8384428" y="-7790"/>
                    <a:pt x="8867644" y="-22957"/>
                    <a:pt x="9177296" y="0"/>
                  </a:cubicBezTo>
                  <a:cubicBezTo>
                    <a:pt x="9486948" y="22957"/>
                    <a:pt x="9521846" y="-11998"/>
                    <a:pt x="9624532" y="0"/>
                  </a:cubicBezTo>
                  <a:cubicBezTo>
                    <a:pt x="9727218" y="11998"/>
                    <a:pt x="9828606" y="11565"/>
                    <a:pt x="9966536" y="0"/>
                  </a:cubicBezTo>
                  <a:cubicBezTo>
                    <a:pt x="10104466" y="-11565"/>
                    <a:pt x="10655075" y="-35951"/>
                    <a:pt x="10966240" y="0"/>
                  </a:cubicBezTo>
                  <a:cubicBezTo>
                    <a:pt x="11178049" y="2127"/>
                    <a:pt x="11430423" y="212375"/>
                    <a:pt x="11409278" y="443038"/>
                  </a:cubicBezTo>
                  <a:cubicBezTo>
                    <a:pt x="11382774" y="669355"/>
                    <a:pt x="11377469" y="854486"/>
                    <a:pt x="11409278" y="1133835"/>
                  </a:cubicBezTo>
                  <a:cubicBezTo>
                    <a:pt x="11416529" y="1393794"/>
                    <a:pt x="11229780" y="1548756"/>
                    <a:pt x="10966240" y="1576873"/>
                  </a:cubicBezTo>
                  <a:cubicBezTo>
                    <a:pt x="10726466" y="1595021"/>
                    <a:pt x="10499279" y="1576252"/>
                    <a:pt x="10203308" y="1576873"/>
                  </a:cubicBezTo>
                  <a:cubicBezTo>
                    <a:pt x="9907337" y="1577494"/>
                    <a:pt x="9707404" y="1597172"/>
                    <a:pt x="9545608" y="1576873"/>
                  </a:cubicBezTo>
                  <a:cubicBezTo>
                    <a:pt x="9383812" y="1556574"/>
                    <a:pt x="9220390" y="1580187"/>
                    <a:pt x="8993140" y="1576873"/>
                  </a:cubicBezTo>
                  <a:cubicBezTo>
                    <a:pt x="8765890" y="1573559"/>
                    <a:pt x="8674652" y="1589864"/>
                    <a:pt x="8545904" y="1576873"/>
                  </a:cubicBezTo>
                  <a:cubicBezTo>
                    <a:pt x="8417156" y="1563882"/>
                    <a:pt x="8297707" y="1562564"/>
                    <a:pt x="8203899" y="1576873"/>
                  </a:cubicBezTo>
                  <a:cubicBezTo>
                    <a:pt x="8110091" y="1591182"/>
                    <a:pt x="7761258" y="1557745"/>
                    <a:pt x="7440967" y="1576873"/>
                  </a:cubicBezTo>
                  <a:cubicBezTo>
                    <a:pt x="7120676" y="1596001"/>
                    <a:pt x="7160372" y="1596943"/>
                    <a:pt x="6993731" y="1576873"/>
                  </a:cubicBezTo>
                  <a:cubicBezTo>
                    <a:pt x="6827090" y="1556803"/>
                    <a:pt x="6640199" y="1577075"/>
                    <a:pt x="6441263" y="1576873"/>
                  </a:cubicBezTo>
                  <a:cubicBezTo>
                    <a:pt x="6242327" y="1576671"/>
                    <a:pt x="6103626" y="1598482"/>
                    <a:pt x="5994027" y="1576873"/>
                  </a:cubicBezTo>
                  <a:cubicBezTo>
                    <a:pt x="5884428" y="1555264"/>
                    <a:pt x="5650952" y="1574649"/>
                    <a:pt x="5336327" y="1576873"/>
                  </a:cubicBezTo>
                  <a:cubicBezTo>
                    <a:pt x="5021702" y="1579097"/>
                    <a:pt x="4838065" y="1544277"/>
                    <a:pt x="4573395" y="1576873"/>
                  </a:cubicBezTo>
                  <a:cubicBezTo>
                    <a:pt x="4308725" y="1609469"/>
                    <a:pt x="4346904" y="1581530"/>
                    <a:pt x="4231391" y="1576873"/>
                  </a:cubicBezTo>
                  <a:cubicBezTo>
                    <a:pt x="4115878" y="1572216"/>
                    <a:pt x="3903775" y="1581277"/>
                    <a:pt x="3784155" y="1576873"/>
                  </a:cubicBezTo>
                  <a:cubicBezTo>
                    <a:pt x="3664535" y="1572469"/>
                    <a:pt x="3440590" y="1570554"/>
                    <a:pt x="3231687" y="1576873"/>
                  </a:cubicBezTo>
                  <a:cubicBezTo>
                    <a:pt x="3022784" y="1583192"/>
                    <a:pt x="2764786" y="1547076"/>
                    <a:pt x="2363522" y="1576873"/>
                  </a:cubicBezTo>
                  <a:cubicBezTo>
                    <a:pt x="1962258" y="1606670"/>
                    <a:pt x="2140293" y="1564879"/>
                    <a:pt x="2021518" y="1576873"/>
                  </a:cubicBezTo>
                  <a:cubicBezTo>
                    <a:pt x="1902743" y="1588867"/>
                    <a:pt x="1624313" y="1604506"/>
                    <a:pt x="1363818" y="1576873"/>
                  </a:cubicBezTo>
                  <a:cubicBezTo>
                    <a:pt x="1103323" y="1549240"/>
                    <a:pt x="663672" y="1612221"/>
                    <a:pt x="443038" y="1576873"/>
                  </a:cubicBezTo>
                  <a:cubicBezTo>
                    <a:pt x="206005" y="1577730"/>
                    <a:pt x="-20931" y="1389751"/>
                    <a:pt x="0" y="1133835"/>
                  </a:cubicBezTo>
                  <a:cubicBezTo>
                    <a:pt x="-23403" y="963483"/>
                    <a:pt x="19892" y="745374"/>
                    <a:pt x="0" y="443038"/>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646884" y="311597"/>
              <a:ext cx="94223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Giới thiệu một công trình xây dựng mà em yêu thích</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14" name="Picture 13" descr="A rainbow colored circle&#10;&#10;Description automatically generated">
            <a:extLst>
              <a:ext uri="{FF2B5EF4-FFF2-40B4-BE49-F238E27FC236}">
                <a16:creationId xmlns:a16="http://schemas.microsoft.com/office/drawing/2014/main" id="{2D6CD289-07C1-4DA9-9D9C-063ACFAF7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86" y="2087451"/>
            <a:ext cx="5416958" cy="2708479"/>
          </a:xfrm>
          <a:prstGeom prst="rect">
            <a:avLst/>
          </a:prstGeom>
        </p:spPr>
      </p:pic>
      <p:sp>
        <p:nvSpPr>
          <p:cNvPr id="10" name="Freeform 7">
            <a:extLst>
              <a:ext uri="{FF2B5EF4-FFF2-40B4-BE49-F238E27FC236}">
                <a16:creationId xmlns:a16="http://schemas.microsoft.com/office/drawing/2014/main" id="{474FB2A3-3774-466F-8B9E-B9F22C29798F}"/>
              </a:ext>
            </a:extLst>
          </p:cNvPr>
          <p:cNvSpPr/>
          <p:nvPr/>
        </p:nvSpPr>
        <p:spPr>
          <a:xfrm>
            <a:off x="320286" y="2548647"/>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descr="A group of colorful birds&#10;&#10;Description automatically generated">
            <a:extLst>
              <a:ext uri="{FF2B5EF4-FFF2-40B4-BE49-F238E27FC236}">
                <a16:creationId xmlns:a16="http://schemas.microsoft.com/office/drawing/2014/main" id="{3AB7B480-6DC8-4290-A825-282BEB4107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592" y="4270972"/>
            <a:ext cx="1792228" cy="2100076"/>
          </a:xfrm>
          <a:prstGeom prst="rect">
            <a:avLst/>
          </a:prstGeom>
        </p:spPr>
      </p:pic>
      <p:pic>
        <p:nvPicPr>
          <p:cNvPr id="3" name="Picture 2">
            <a:extLst>
              <a:ext uri="{FF2B5EF4-FFF2-40B4-BE49-F238E27FC236}">
                <a16:creationId xmlns:a16="http://schemas.microsoft.com/office/drawing/2014/main" id="{B9B0252C-1CBD-1366-4D8F-8F19A1247D7B}"/>
              </a:ext>
            </a:extLst>
          </p:cNvPr>
          <p:cNvPicPr>
            <a:picLocks noChangeAspect="1"/>
          </p:cNvPicPr>
          <p:nvPr/>
        </p:nvPicPr>
        <p:blipFill>
          <a:blip r:embed="rId7"/>
          <a:stretch>
            <a:fillRect/>
          </a:stretch>
        </p:blipFill>
        <p:spPr>
          <a:xfrm>
            <a:off x="5169873" y="3347309"/>
            <a:ext cx="6858594" cy="3615241"/>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F5DF069D-4342-AC14-4B88-F55E63A74BF8}"/>
              </a:ext>
            </a:extLst>
          </p:cNvPr>
          <p:cNvPicPr>
            <a:picLocks noChangeAspect="1"/>
          </p:cNvPicPr>
          <p:nvPr/>
        </p:nvPicPr>
        <p:blipFill>
          <a:blip r:embed="rId6"/>
          <a:stretch>
            <a:fillRect/>
          </a:stretch>
        </p:blipFill>
        <p:spPr>
          <a:xfrm>
            <a:off x="2267309" y="367218"/>
            <a:ext cx="9303302" cy="1505843"/>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2CCF23CF-28F2-35B0-793A-51722ADD4913}"/>
              </a:ext>
            </a:extLst>
          </p:cNvPr>
          <p:cNvSpPr/>
          <p:nvPr/>
        </p:nvSpPr>
        <p:spPr>
          <a:xfrm>
            <a:off x="0" y="0"/>
            <a:ext cx="12192000" cy="6858000"/>
          </a:xfrm>
          <a:custGeom>
            <a:avLst/>
            <a:gdLst/>
            <a:ahLst/>
            <a:cxnLst/>
            <a:rect l="l" t="t" r="r" b="b"/>
            <a:pathLst>
              <a:path w="3214814" h="2143210">
                <a:moveTo>
                  <a:pt x="0" y="0"/>
                </a:moveTo>
                <a:lnTo>
                  <a:pt x="3214814" y="0"/>
                </a:lnTo>
                <a:lnTo>
                  <a:pt x="3214814" y="2143209"/>
                </a:lnTo>
                <a:lnTo>
                  <a:pt x="0" y="214320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D9A61AF-3B32-9055-8136-0294CB5C448E}"/>
              </a:ext>
            </a:extLst>
          </p:cNvPr>
          <p:cNvSpPr/>
          <p:nvPr/>
        </p:nvSpPr>
        <p:spPr>
          <a:xfrm>
            <a:off x="201372" y="389820"/>
            <a:ext cx="11650826" cy="6154560"/>
          </a:xfrm>
          <a:prstGeom prst="roundRect">
            <a:avLst>
              <a:gd name="adj" fmla="val 8726"/>
            </a:avLst>
          </a:prstGeom>
          <a:solidFill>
            <a:schemeClr val="bg1">
              <a:alpha val="87000"/>
            </a:schemeClr>
          </a:solidFill>
          <a:ln w="38100">
            <a:solidFill>
              <a:srgbClr val="7136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76413" algn="l"/>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65B214A-4159-708E-C9FA-144DC23AD95E}"/>
              </a:ext>
            </a:extLst>
          </p:cNvPr>
          <p:cNvSpPr txBox="1"/>
          <p:nvPr/>
        </p:nvSpPr>
        <p:spPr>
          <a:xfrm>
            <a:off x="2884974" y="1561871"/>
            <a:ext cx="7371545" cy="4722127"/>
          </a:xfrm>
          <a:prstGeom prst="rect">
            <a:avLst/>
          </a:prstGeom>
          <a:noFill/>
        </p:spPr>
        <p:txBody>
          <a:bodyPr wrap="square">
            <a:spAutoFit/>
          </a:bodyPr>
          <a:lstStyle/>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Bầy chim đi ăn về/</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Rót</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vào ô cửa chưa sơn/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vài nốt nhạc</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Nắng/ đứng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ngủ quên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Trên những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bức tường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Làn gió</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nào về/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mang hương</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Ủ đầy</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những rãnh tường/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chưa trát vữa</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Bao 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đã hoàn thành</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Đều qua/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những ngày xây dở</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1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Ngôi nhà </a:t>
            </a: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như trẻ nhỏ</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381000" algn="just" defTabSz="914400" rtl="0" eaLnBrk="1" fontAlgn="auto" latinLnBrk="0" hangingPunct="1">
              <a:lnSpc>
                <a:spcPct val="115000"/>
              </a:lnSpc>
              <a:spcBef>
                <a:spcPts val="0"/>
              </a:spcBef>
              <a:spcAft>
                <a:spcPts val="0"/>
              </a:spcAft>
              <a:buClrTx/>
              <a:buSzTx/>
              <a:buFontTx/>
              <a:buNone/>
              <a:tabLst/>
              <a:defRPr/>
            </a:pPr>
            <a:r>
              <a:rPr kumimoji="0" lang="vi-VN" sz="2400" b="1" i="1"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Lớn lên</a:t>
            </a:r>
            <a:r>
              <a:rPr kumimoji="0" lang="vi-VN"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với trời xanh...//</a:t>
            </a:r>
            <a:endParaRPr kumimoji="0" lang="en-US" sz="24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AE4FE34-1626-FF12-ACB4-D3A4DCAEA731}"/>
              </a:ext>
            </a:extLst>
          </p:cNvPr>
          <p:cNvPicPr>
            <a:picLocks noChangeAspect="1"/>
          </p:cNvPicPr>
          <p:nvPr/>
        </p:nvPicPr>
        <p:blipFill>
          <a:blip r:embed="rId4"/>
          <a:stretch>
            <a:fillRect/>
          </a:stretch>
        </p:blipFill>
        <p:spPr>
          <a:xfrm>
            <a:off x="2800350" y="251341"/>
            <a:ext cx="6640534" cy="1173186"/>
          </a:xfrm>
          <a:prstGeom prst="rect">
            <a:avLst/>
          </a:prstGeom>
        </p:spPr>
      </p:pic>
    </p:spTree>
    <p:extLst>
      <p:ext uri="{BB962C8B-B14F-4D97-AF65-F5344CB8AC3E}">
        <p14:creationId xmlns:p14="http://schemas.microsoft.com/office/powerpoint/2010/main" val="1946931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28EC8E24-B0AE-42D4-B48E-D7CE10936A37}"/>
              </a:ext>
            </a:extLst>
          </p:cNvPr>
          <p:cNvSpPr/>
          <p:nvPr/>
        </p:nvSpPr>
        <p:spPr>
          <a:xfrm>
            <a:off x="0" y="0"/>
            <a:ext cx="12192000" cy="6858000"/>
          </a:xfrm>
          <a:custGeom>
            <a:avLst/>
            <a:gdLst/>
            <a:ahLst/>
            <a:cxnLst/>
            <a:rect l="l" t="t" r="r" b="b"/>
            <a:pathLst>
              <a:path w="2450102" h="1730385">
                <a:moveTo>
                  <a:pt x="0" y="0"/>
                </a:moveTo>
                <a:lnTo>
                  <a:pt x="2450102" y="0"/>
                </a:lnTo>
                <a:lnTo>
                  <a:pt x="2450102" y="1730384"/>
                </a:lnTo>
                <a:lnTo>
                  <a:pt x="0" y="173038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5">
            <a:extLst>
              <a:ext uri="{FF2B5EF4-FFF2-40B4-BE49-F238E27FC236}">
                <a16:creationId xmlns:a16="http://schemas.microsoft.com/office/drawing/2014/main" id="{E1A7922D-822F-47C7-85C5-7EF73B82DD83}"/>
              </a:ext>
            </a:extLst>
          </p:cNvPr>
          <p:cNvSpPr/>
          <p:nvPr/>
        </p:nvSpPr>
        <p:spPr>
          <a:xfrm>
            <a:off x="73566" y="-270942"/>
            <a:ext cx="3966977" cy="2261177"/>
          </a:xfrm>
          <a:custGeom>
            <a:avLst/>
            <a:gdLst/>
            <a:ahLst/>
            <a:cxnLst/>
            <a:rect l="l" t="t" r="r" b="b"/>
            <a:pathLst>
              <a:path w="3966977" h="2261177">
                <a:moveTo>
                  <a:pt x="0" y="0"/>
                </a:moveTo>
                <a:lnTo>
                  <a:pt x="3966977" y="0"/>
                </a:lnTo>
                <a:lnTo>
                  <a:pt x="3966977" y="2261177"/>
                </a:lnTo>
                <a:lnTo>
                  <a:pt x="0" y="226117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3">
            <a:extLst>
              <a:ext uri="{FF2B5EF4-FFF2-40B4-BE49-F238E27FC236}">
                <a16:creationId xmlns:a16="http://schemas.microsoft.com/office/drawing/2014/main" id="{D4C70974-C152-4DD1-ADCD-99AC00B69A3F}"/>
              </a:ext>
            </a:extLst>
          </p:cNvPr>
          <p:cNvSpPr/>
          <p:nvPr/>
        </p:nvSpPr>
        <p:spPr>
          <a:xfrm>
            <a:off x="4707238" y="1670291"/>
            <a:ext cx="3201641" cy="3242168"/>
          </a:xfrm>
          <a:custGeom>
            <a:avLst/>
            <a:gdLst/>
            <a:ahLst/>
            <a:cxnLst/>
            <a:rect l="l" t="t" r="r" b="b"/>
            <a:pathLst>
              <a:path w="3201641" h="3242168">
                <a:moveTo>
                  <a:pt x="0" y="0"/>
                </a:moveTo>
                <a:lnTo>
                  <a:pt x="3201641" y="0"/>
                </a:lnTo>
                <a:lnTo>
                  <a:pt x="3201641" y="3242169"/>
                </a:lnTo>
                <a:lnTo>
                  <a:pt x="0" y="324216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2">
            <a:extLst>
              <a:ext uri="{FF2B5EF4-FFF2-40B4-BE49-F238E27FC236}">
                <a16:creationId xmlns:a16="http://schemas.microsoft.com/office/drawing/2014/main" id="{1E98FC13-3835-4A1B-B0D4-B4E37F40944C}"/>
              </a:ext>
            </a:extLst>
          </p:cNvPr>
          <p:cNvSpPr/>
          <p:nvPr/>
        </p:nvSpPr>
        <p:spPr>
          <a:xfrm>
            <a:off x="-283388" y="3063839"/>
            <a:ext cx="2769510" cy="2835592"/>
          </a:xfrm>
          <a:custGeom>
            <a:avLst/>
            <a:gdLst/>
            <a:ahLst/>
            <a:cxnLst/>
            <a:rect l="l" t="t" r="r" b="b"/>
            <a:pathLst>
              <a:path w="1237250" h="1420086">
                <a:moveTo>
                  <a:pt x="0" y="0"/>
                </a:moveTo>
                <a:lnTo>
                  <a:pt x="1237250" y="0"/>
                </a:lnTo>
                <a:lnTo>
                  <a:pt x="1237250" y="1420086"/>
                </a:lnTo>
                <a:lnTo>
                  <a:pt x="0" y="14200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id="{97A12270-7FBE-40A6-9221-DC42AF458919}"/>
              </a:ext>
            </a:extLst>
          </p:cNvPr>
          <p:cNvSpPr/>
          <p:nvPr/>
        </p:nvSpPr>
        <p:spPr>
          <a:xfrm>
            <a:off x="1350942" y="2984154"/>
            <a:ext cx="4133760" cy="3946574"/>
          </a:xfrm>
          <a:custGeom>
            <a:avLst/>
            <a:gdLst/>
            <a:ahLst/>
            <a:cxnLst/>
            <a:rect l="l" t="t" r="r" b="b"/>
            <a:pathLst>
              <a:path w="2961616" h="2535883">
                <a:moveTo>
                  <a:pt x="0" y="0"/>
                </a:moveTo>
                <a:lnTo>
                  <a:pt x="2961616" y="0"/>
                </a:lnTo>
                <a:lnTo>
                  <a:pt x="2961616" y="2535883"/>
                </a:lnTo>
                <a:lnTo>
                  <a:pt x="0" y="25358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7">
            <a:extLst>
              <a:ext uri="{FF2B5EF4-FFF2-40B4-BE49-F238E27FC236}">
                <a16:creationId xmlns:a16="http://schemas.microsoft.com/office/drawing/2014/main" id="{049393D7-8372-44E5-86A2-DA25A48F84B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96000" y="2439042"/>
            <a:ext cx="2768001" cy="4491686"/>
          </a:xfrm>
          <a:prstGeom prst="rect">
            <a:avLst/>
          </a:prstGeom>
        </p:spPr>
      </p:pic>
      <p:pic>
        <p:nvPicPr>
          <p:cNvPr id="18" name="Picture 18">
            <a:extLst>
              <a:ext uri="{FF2B5EF4-FFF2-40B4-BE49-F238E27FC236}">
                <a16:creationId xmlns:a16="http://schemas.microsoft.com/office/drawing/2014/main" id="{1DEA246D-5ADF-4933-8E4C-92D357D3186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89821" y="2292722"/>
            <a:ext cx="3084291" cy="4491686"/>
          </a:xfrm>
          <a:prstGeom prst="rect">
            <a:avLst/>
          </a:prstGeom>
        </p:spPr>
      </p:pic>
      <p:pic>
        <p:nvPicPr>
          <p:cNvPr id="2" name="Picture 1">
            <a:extLst>
              <a:ext uri="{FF2B5EF4-FFF2-40B4-BE49-F238E27FC236}">
                <a16:creationId xmlns:a16="http://schemas.microsoft.com/office/drawing/2014/main" id="{7D53340E-181A-2FB6-D377-C3D971ED9A61}"/>
              </a:ext>
            </a:extLst>
          </p:cNvPr>
          <p:cNvPicPr>
            <a:picLocks noChangeAspect="1"/>
          </p:cNvPicPr>
          <p:nvPr/>
        </p:nvPicPr>
        <p:blipFill>
          <a:blip r:embed="rId14"/>
          <a:stretch>
            <a:fillRect/>
          </a:stretch>
        </p:blipFill>
        <p:spPr>
          <a:xfrm>
            <a:off x="0" y="0"/>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15"/>
                <a:stretch>
                  <a:fillRect/>
                </a:stretch>
              </p:blipFill>
              <p:spPr>
                <a:xfrm>
                  <a:off x="441609" y="1662741"/>
                  <a:ext cx="4850611" cy="1394141"/>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8"/>
                                        </p:tgtEl>
                                      </p:cBhvr>
                                    </p:animEffect>
                                    <p:animScale>
                                      <p:cBhvr>
                                        <p:cTn id="11"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8536" y="3595057"/>
            <a:ext cx="4292807" cy="3480654"/>
          </a:xfrm>
          <a:prstGeom prst="rect">
            <a:avLst/>
          </a:prstGeom>
        </p:spPr>
      </p:pic>
      <p:sp>
        <p:nvSpPr>
          <p:cNvPr id="12" name="文本框 14">
            <a:extLst>
              <a:ext uri="{FF2B5EF4-FFF2-40B4-BE49-F238E27FC236}">
                <a16:creationId xmlns:a16="http://schemas.microsoft.com/office/drawing/2014/main" id="{F7B7643C-B7FA-4F38-BEA4-BAE7893105B8}"/>
              </a:ext>
            </a:extLst>
          </p:cNvPr>
          <p:cNvSpPr txBox="1"/>
          <p:nvPr/>
        </p:nvSpPr>
        <p:spPr>
          <a:xfrm rot="16200000">
            <a:off x="5484736" y="-2361977"/>
            <a:ext cx="1538883" cy="859599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Chào</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tạm</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biệt</a:t>
            </a:r>
            <a:endParaRPr kumimoji="0" lang="zh-CN" altLang="en-US"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4" name="Picture 2" descr="الصوت القصير لحرف الصاد ( صَ ، صُ ، صِ ) | Other - Quizizz"/>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1161" y="351353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917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9" name="图片 28" descr="图片包含 游戏机, 花&#10;&#10;描述已自动生成">
            <a:extLst>
              <a:ext uri="{FF2B5EF4-FFF2-40B4-BE49-F238E27FC236}">
                <a16:creationId xmlns:a16="http://schemas.microsoft.com/office/drawing/2014/main" id="{BC839597-67AA-4D4E-80BB-4A65EBFB36E9}"/>
              </a:ext>
            </a:extLst>
          </p:cNvPr>
          <p:cNvPicPr>
            <a:picLocks noChangeAspect="1"/>
          </p:cNvPicPr>
          <p:nvPr/>
        </p:nvPicPr>
        <p:blipFill rotWithShape="1">
          <a:blip r:embed="rId5">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pic>
        <p:nvPicPr>
          <p:cNvPr id="18" name="图片 17" descr="卡通人物&#10;&#10;低可信度描述已自动生成">
            <a:extLst>
              <a:ext uri="{FF2B5EF4-FFF2-40B4-BE49-F238E27FC236}">
                <a16:creationId xmlns:a16="http://schemas.microsoft.com/office/drawing/2014/main" id="{564BF291-7FAB-45ED-B95D-C69E43045F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516" y="4483413"/>
            <a:ext cx="2457107" cy="2457107"/>
          </a:xfrm>
          <a:prstGeom prst="rect">
            <a:avLst/>
          </a:pr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5" name="TextBox 4">
            <a:extLst>
              <a:ext uri="{FF2B5EF4-FFF2-40B4-BE49-F238E27FC236}">
                <a16:creationId xmlns:a16="http://schemas.microsoft.com/office/drawing/2014/main" id="{E79F93D7-4E63-D9A2-0DEF-4F323F8722AC}"/>
              </a:ext>
            </a:extLst>
          </p:cNvPr>
          <p:cNvSpPr txBox="1"/>
          <p:nvPr/>
        </p:nvSpPr>
        <p:spPr>
          <a:xfrm>
            <a:off x="951548" y="1151662"/>
            <a:ext cx="4980622" cy="4401205"/>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công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xây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dựng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em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yêu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thích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Cột</a:t>
            </a:r>
            <a:r>
              <a:rPr lang="en-US" sz="2800" b="0" i="0" dirty="0">
                <a:solidFill>
                  <a:srgbClr val="000000"/>
                </a:solidFill>
                <a:effectLst/>
                <a:latin typeface="Cambria" panose="02040503050406030204" pitchFamily="18" charset="0"/>
                <a:ea typeface="Cambria" panose="02040503050406030204" pitchFamily="18" charset="0"/>
              </a:rPr>
              <a:t> hay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gọi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Liên Hoa </a:t>
            </a:r>
            <a:r>
              <a:rPr lang="en-US" sz="2800" b="0" i="0" dirty="0" err="1">
                <a:solidFill>
                  <a:srgbClr val="000000"/>
                </a:solidFill>
                <a:effectLst/>
                <a:latin typeface="Cambria" panose="02040503050406030204" pitchFamily="18" charset="0"/>
                <a:ea typeface="Cambria" panose="02040503050406030204" pitchFamily="18" charset="0"/>
              </a:rPr>
              <a:t>Đài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kiến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đáo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từ</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thời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nhà</a:t>
            </a:r>
            <a:r>
              <a:rPr lang="en-US" sz="2800" b="0" i="0" dirty="0">
                <a:solidFill>
                  <a:srgbClr val="000000"/>
                </a:solidFill>
                <a:effectLst/>
                <a:latin typeface="Cambria" panose="02040503050406030204" pitchFamily="18" charset="0"/>
                <a:ea typeface="Cambria" panose="02040503050406030204" pitchFamily="18" charset="0"/>
              </a:rPr>
              <a:t> Lý.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gồm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điện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thờ</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đặt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trụ</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duy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nằm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quần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thể</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kiến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Diên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Hựu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nghĩa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ngôi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lâu</a:t>
            </a:r>
            <a:r>
              <a:rPr lang="en-US" sz="2800" b="0" i="0" dirty="0">
                <a:solidFill>
                  <a:srgbClr val="000000"/>
                </a:solidFill>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3074" name="Picture 2" descr="Chùa Một Cột - HOÀNG THÀNH THĂNG LONG">
            <a:extLst>
              <a:ext uri="{FF2B5EF4-FFF2-40B4-BE49-F238E27FC236}">
                <a16:creationId xmlns:a16="http://schemas.microsoft.com/office/drawing/2014/main" id="{4668F483-A3F8-E3A4-321C-B2943C5D1E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5040" y="1134450"/>
            <a:ext cx="5410200" cy="356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38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7A84CCC4-4F7F-D251-25FC-B9EC427CA467}"/>
              </a:ext>
            </a:extLst>
          </p:cNvPr>
          <p:cNvPicPr>
            <a:picLocks noChangeAspect="1"/>
          </p:cNvPicPr>
          <p:nvPr/>
        </p:nvPicPr>
        <p:blipFill>
          <a:blip r:embed="rId6"/>
          <a:stretch>
            <a:fillRect/>
          </a:stretch>
        </p:blipFill>
        <p:spPr>
          <a:xfrm>
            <a:off x="2851136" y="1724984"/>
            <a:ext cx="6169687" cy="4230991"/>
          </a:xfrm>
          <a:prstGeom prst="rect">
            <a:avLst/>
          </a:prstGeom>
        </p:spPr>
      </p:pic>
    </p:spTree>
    <p:extLst>
      <p:ext uri="{BB962C8B-B14F-4D97-AF65-F5344CB8AC3E}">
        <p14:creationId xmlns:p14="http://schemas.microsoft.com/office/powerpoint/2010/main" val="2206240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891454AF-5DCE-DAA3-5151-53ABAF001F2D}"/>
              </a:ext>
            </a:extLst>
          </p:cNvPr>
          <p:cNvPicPr>
            <a:picLocks noChangeAspect="1"/>
          </p:cNvPicPr>
          <p:nvPr/>
        </p:nvPicPr>
        <p:blipFill>
          <a:blip r:embed="rId6"/>
          <a:stretch>
            <a:fillRect/>
          </a:stretch>
        </p:blipFill>
        <p:spPr>
          <a:xfrm>
            <a:off x="2427329" y="707070"/>
            <a:ext cx="9303302" cy="1511939"/>
          </a:xfrm>
          <a:prstGeom prst="rect">
            <a:avLst/>
          </a:prstGeom>
        </p:spPr>
      </p:pic>
    </p:spTree>
    <p:extLst>
      <p:ext uri="{BB962C8B-B14F-4D97-AF65-F5344CB8AC3E}">
        <p14:creationId xmlns:p14="http://schemas.microsoft.com/office/powerpoint/2010/main" val="2606923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卡通人物&#10;&#10;低可信度描述已自动生成">
            <a:extLst>
              <a:ext uri="{FF2B5EF4-FFF2-40B4-BE49-F238E27FC236}">
                <a16:creationId xmlns:a16="http://schemas.microsoft.com/office/drawing/2014/main" id="{2ECB0466-1E0E-4A14-85FB-0D62C07F0CE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flipH="1">
            <a:off x="-166479" y="8721"/>
            <a:ext cx="3454400" cy="2583543"/>
          </a:xfrm>
          <a:prstGeom prst="rect">
            <a:avLst/>
          </a:prstGeom>
        </p:spPr>
      </p:pic>
      <p:pic>
        <p:nvPicPr>
          <p:cNvPr id="31" name="图片 30" descr="几个人在黑暗中&#10;&#10;低可信度描述已自动生成">
            <a:extLst>
              <a:ext uri="{FF2B5EF4-FFF2-40B4-BE49-F238E27FC236}">
                <a16:creationId xmlns:a16="http://schemas.microsoft.com/office/drawing/2014/main" id="{33FDE6E7-B618-4BEA-B934-D67D1C537A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103" r="27211" b="50320"/>
          <a:stretch/>
        </p:blipFill>
        <p:spPr>
          <a:xfrm flipH="1">
            <a:off x="7228187" y="67651"/>
            <a:ext cx="1939719" cy="1324281"/>
          </a:xfrm>
          <a:prstGeom prst="rect">
            <a:avLst/>
          </a:prstGeom>
        </p:spPr>
      </p:pic>
      <p:pic>
        <p:nvPicPr>
          <p:cNvPr id="47" name="图片 46" descr="卡通人物&#10;&#10;低可信度描述已自动生成">
            <a:extLst>
              <a:ext uri="{FF2B5EF4-FFF2-40B4-BE49-F238E27FC236}">
                <a16:creationId xmlns:a16="http://schemas.microsoft.com/office/drawing/2014/main" id="{83A9FCFA-D689-4BAB-A3D2-669FD4EF2FE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46" name="Picture 4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8492" b="98062" l="15675" r="24625"/>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14759" t="85060" r="75497" b="1949"/>
          <a:stretch/>
        </p:blipFill>
        <p:spPr>
          <a:xfrm>
            <a:off x="0" y="-98397"/>
            <a:ext cx="1170289" cy="1170289"/>
          </a:xfrm>
          <a:prstGeom prst="rect">
            <a:avLst/>
          </a:prstGeom>
        </p:spPr>
      </p:pic>
      <p:pic>
        <p:nvPicPr>
          <p:cNvPr id="50" name="Picture 4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9482763" y="-2772063"/>
            <a:ext cx="3697692" cy="5679428"/>
          </a:xfrm>
          <a:prstGeom prst="rect">
            <a:avLst/>
          </a:prstGeom>
        </p:spPr>
      </p:pic>
      <p:pic>
        <p:nvPicPr>
          <p:cNvPr id="52" name="Picture 5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6408950" y="-2772064"/>
            <a:ext cx="3697692" cy="5679428"/>
          </a:xfrm>
          <a:prstGeom prst="rect">
            <a:avLst/>
          </a:prstGeom>
        </p:spPr>
      </p:pic>
      <p:pic>
        <p:nvPicPr>
          <p:cNvPr id="2" name="Picture 1">
            <a:extLst>
              <a:ext uri="{FF2B5EF4-FFF2-40B4-BE49-F238E27FC236}">
                <a16:creationId xmlns:a16="http://schemas.microsoft.com/office/drawing/2014/main" id="{14477C62-988D-3C9C-0309-750653C3F643}"/>
              </a:ext>
            </a:extLst>
          </p:cNvPr>
          <p:cNvPicPr>
            <a:picLocks noChangeAspect="1"/>
          </p:cNvPicPr>
          <p:nvPr/>
        </p:nvPicPr>
        <p:blipFill>
          <a:blip r:embed="rId10"/>
          <a:stretch>
            <a:fillRect/>
          </a:stretch>
        </p:blipFill>
        <p:spPr>
          <a:xfrm>
            <a:off x="3417189" y="154300"/>
            <a:ext cx="8222887" cy="803970"/>
          </a:xfrm>
          <a:prstGeom prst="rect">
            <a:avLst/>
          </a:prstGeom>
        </p:spPr>
      </p:pic>
      <p:pic>
        <p:nvPicPr>
          <p:cNvPr id="6" name="Picture 5">
            <a:extLst>
              <a:ext uri="{FF2B5EF4-FFF2-40B4-BE49-F238E27FC236}">
                <a16:creationId xmlns:a16="http://schemas.microsoft.com/office/drawing/2014/main" id="{2FF91EF7-13C4-1AF1-17C1-817DE03700CF}"/>
              </a:ext>
            </a:extLst>
          </p:cNvPr>
          <p:cNvPicPr>
            <a:picLocks noChangeAspect="1"/>
          </p:cNvPicPr>
          <p:nvPr/>
        </p:nvPicPr>
        <p:blipFill>
          <a:blip r:embed="rId11"/>
          <a:stretch>
            <a:fillRect/>
          </a:stretch>
        </p:blipFill>
        <p:spPr>
          <a:xfrm>
            <a:off x="9458325" y="1704975"/>
            <a:ext cx="2733675" cy="5153025"/>
          </a:xfrm>
          <a:prstGeom prst="rect">
            <a:avLst/>
          </a:prstGeom>
        </p:spPr>
      </p:pic>
      <p:sp>
        <p:nvSpPr>
          <p:cNvPr id="7" name="TextBox 6">
            <a:extLst>
              <a:ext uri="{FF2B5EF4-FFF2-40B4-BE49-F238E27FC236}">
                <a16:creationId xmlns:a16="http://schemas.microsoft.com/office/drawing/2014/main" id="{A80C2EA6-81CD-369A-C246-96F9D0A689C7}"/>
              </a:ext>
            </a:extLst>
          </p:cNvPr>
          <p:cNvSpPr txBox="1"/>
          <p:nvPr/>
        </p:nvSpPr>
        <p:spPr>
          <a:xfrm>
            <a:off x="171450" y="2205990"/>
            <a:ext cx="673227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Chiều đi học về</a:t>
            </a:r>
          </a:p>
          <a:p>
            <a:pPr algn="just"/>
            <a:r>
              <a:rPr lang="vi-VN" sz="2400" b="0" i="0" dirty="0">
                <a:solidFill>
                  <a:srgbClr val="000000"/>
                </a:solidFill>
                <a:effectLst/>
                <a:latin typeface="Cambria" panose="02040503050406030204" pitchFamily="18" charset="0"/>
                <a:ea typeface="Cambria" panose="02040503050406030204" pitchFamily="18" charset="0"/>
              </a:rPr>
              <a:t>Chúng em qua ngôi nhà xây dở</a:t>
            </a:r>
          </a:p>
          <a:p>
            <a:pPr algn="just"/>
            <a:r>
              <a:rPr lang="vi-VN" sz="2400" b="0" i="0" dirty="0">
                <a:solidFill>
                  <a:srgbClr val="000000"/>
                </a:solidFill>
                <a:effectLst/>
                <a:latin typeface="Cambria" panose="02040503050406030204" pitchFamily="18" charset="0"/>
                <a:ea typeface="Cambria" panose="02040503050406030204" pitchFamily="18" charset="0"/>
              </a:rPr>
              <a:t>Giàn giáo tựa cái lồng che chở</a:t>
            </a:r>
          </a:p>
          <a:p>
            <a:pPr algn="just"/>
            <a:r>
              <a:rPr lang="vi-VN" sz="2400" b="0" i="0" dirty="0">
                <a:solidFill>
                  <a:srgbClr val="000000"/>
                </a:solidFill>
                <a:effectLst/>
                <a:latin typeface="Cambria" panose="02040503050406030204" pitchFamily="18" charset="0"/>
                <a:ea typeface="Cambria" panose="02040503050406030204" pitchFamily="18" charset="0"/>
              </a:rPr>
              <a:t>Trụ bê tông nhú lên như một mầm cây</a:t>
            </a:r>
          </a:p>
          <a:p>
            <a:pPr algn="just"/>
            <a:r>
              <a:rPr lang="vi-VN" sz="2400" b="0" i="0" dirty="0">
                <a:solidFill>
                  <a:srgbClr val="000000"/>
                </a:solidFill>
                <a:effectLst/>
                <a:latin typeface="Cambria" panose="02040503050406030204" pitchFamily="18" charset="0"/>
                <a:ea typeface="Cambria" panose="02040503050406030204" pitchFamily="18" charset="0"/>
              </a:rPr>
              <a:t>Bác thợ nề ra vẻ còn huơ huơ cái bay:</a:t>
            </a:r>
          </a:p>
          <a:p>
            <a:pPr algn="just"/>
            <a:r>
              <a:rPr lang="vi-VN" sz="2400" b="0" i="0" dirty="0">
                <a:solidFill>
                  <a:srgbClr val="000000"/>
                </a:solidFill>
                <a:effectLst/>
                <a:latin typeface="Cambria" panose="02040503050406030204" pitchFamily="18" charset="0"/>
                <a:ea typeface="Cambria" panose="02040503050406030204" pitchFamily="18" charset="0"/>
              </a:rPr>
              <a:t>Tạm biệt!</a:t>
            </a:r>
          </a:p>
          <a:p>
            <a:pPr algn="just"/>
            <a:r>
              <a:rPr lang="vi-VN" sz="2400" b="0" i="0" dirty="0">
                <a:solidFill>
                  <a:srgbClr val="000000"/>
                </a:solidFill>
                <a:effectLst/>
                <a:latin typeface="Cambria" panose="02040503050406030204" pitchFamily="18" charset="0"/>
                <a:ea typeface="Cambria" panose="02040503050406030204" pitchFamily="18" charset="0"/>
              </a:rPr>
              <a:t>Ngôi nhà tựa vào nền trời sẫm biếc</a:t>
            </a:r>
          </a:p>
          <a:p>
            <a:pPr algn="just"/>
            <a:r>
              <a:rPr lang="vi-VN" sz="2400" b="0" i="0" dirty="0">
                <a:solidFill>
                  <a:srgbClr val="000000"/>
                </a:solidFill>
                <a:effectLst/>
                <a:latin typeface="Cambria" panose="02040503050406030204" pitchFamily="18" charset="0"/>
                <a:ea typeface="Cambria" panose="02040503050406030204" pitchFamily="18" charset="0"/>
              </a:rPr>
              <a:t>Thở ra mùi vôi vữa nồng hăng</a:t>
            </a:r>
          </a:p>
          <a:p>
            <a:pPr algn="just"/>
            <a:r>
              <a:rPr lang="vi-VN" sz="2400" b="0" i="0" dirty="0">
                <a:solidFill>
                  <a:srgbClr val="000000"/>
                </a:solidFill>
                <a:effectLst/>
                <a:latin typeface="Cambria" panose="02040503050406030204" pitchFamily="18" charset="0"/>
                <a:ea typeface="Cambria" panose="02040503050406030204" pitchFamily="18" charset="0"/>
              </a:rPr>
              <a:t>Ngôi nhà giống bài thơ sắp làm xong</a:t>
            </a:r>
          </a:p>
          <a:p>
            <a:pPr algn="just"/>
            <a:r>
              <a:rPr lang="vi-VN" sz="2400" b="0" i="0" dirty="0">
                <a:solidFill>
                  <a:srgbClr val="000000"/>
                </a:solidFill>
                <a:effectLst/>
                <a:latin typeface="Cambria" panose="02040503050406030204" pitchFamily="18" charset="0"/>
                <a:ea typeface="Cambria" panose="02040503050406030204" pitchFamily="18" charset="0"/>
              </a:rPr>
              <a:t>Là bức tranh còn nguyên màu vôi, gạch.</a:t>
            </a:r>
          </a:p>
        </p:txBody>
      </p:sp>
      <p:sp>
        <p:nvSpPr>
          <p:cNvPr id="8" name="TextBox 7">
            <a:extLst>
              <a:ext uri="{FF2B5EF4-FFF2-40B4-BE49-F238E27FC236}">
                <a16:creationId xmlns:a16="http://schemas.microsoft.com/office/drawing/2014/main" id="{84653BD6-3CE3-DB2D-03D1-48158731AEB7}"/>
              </a:ext>
            </a:extLst>
          </p:cNvPr>
          <p:cNvSpPr txBox="1"/>
          <p:nvPr/>
        </p:nvSpPr>
        <p:spPr>
          <a:xfrm>
            <a:off x="6236970" y="1874520"/>
            <a:ext cx="6732270" cy="452431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Bầy chim đi ăn về</a:t>
            </a:r>
          </a:p>
          <a:p>
            <a:pPr algn="just"/>
            <a:r>
              <a:rPr lang="vi-VN" sz="2400" b="0" i="0" dirty="0">
                <a:solidFill>
                  <a:srgbClr val="000000"/>
                </a:solidFill>
                <a:effectLst/>
                <a:latin typeface="Cambria" panose="02040503050406030204" pitchFamily="18" charset="0"/>
                <a:ea typeface="Cambria" panose="02040503050406030204" pitchFamily="18" charset="0"/>
              </a:rPr>
              <a:t>Rót vào ô cửa chưa sơn vài nốt nhạc.</a:t>
            </a:r>
          </a:p>
          <a:p>
            <a:pPr algn="just"/>
            <a:r>
              <a:rPr lang="vi-VN" sz="2400" b="0" i="0" dirty="0">
                <a:solidFill>
                  <a:srgbClr val="000000"/>
                </a:solidFill>
                <a:effectLst/>
                <a:latin typeface="Cambria" panose="02040503050406030204" pitchFamily="18" charset="0"/>
                <a:ea typeface="Cambria" panose="02040503050406030204" pitchFamily="18" charset="0"/>
              </a:rPr>
              <a:t>Nắng đứng ngủ quên</a:t>
            </a:r>
          </a:p>
          <a:p>
            <a:pPr algn="just"/>
            <a:r>
              <a:rPr lang="vi-VN" sz="2400" b="0" i="0" dirty="0">
                <a:solidFill>
                  <a:srgbClr val="000000"/>
                </a:solidFill>
                <a:effectLst/>
                <a:latin typeface="Cambria" panose="02040503050406030204" pitchFamily="18" charset="0"/>
                <a:ea typeface="Cambria" panose="02040503050406030204" pitchFamily="18" charset="0"/>
              </a:rPr>
              <a:t>Trên những bức tường</a:t>
            </a:r>
          </a:p>
          <a:p>
            <a:pPr algn="just"/>
            <a:r>
              <a:rPr lang="vi-VN" sz="2400" b="0" i="0" dirty="0">
                <a:solidFill>
                  <a:srgbClr val="000000"/>
                </a:solidFill>
                <a:effectLst/>
                <a:latin typeface="Cambria" panose="02040503050406030204" pitchFamily="18" charset="0"/>
                <a:ea typeface="Cambria" panose="02040503050406030204" pitchFamily="18" charset="0"/>
              </a:rPr>
              <a:t>Làn gió nào về mang hương</a:t>
            </a:r>
          </a:p>
          <a:p>
            <a:pPr algn="just"/>
            <a:r>
              <a:rPr lang="vi-VN" sz="2400" b="0" i="0" dirty="0">
                <a:solidFill>
                  <a:srgbClr val="000000"/>
                </a:solidFill>
                <a:effectLst/>
                <a:latin typeface="Cambria" panose="02040503050406030204" pitchFamily="18" charset="0"/>
                <a:ea typeface="Cambria" panose="02040503050406030204" pitchFamily="18" charset="0"/>
              </a:rPr>
              <a:t>Ủ đầy những rãnh tường chưa trát vữa.</a:t>
            </a:r>
          </a:p>
          <a:p>
            <a:pPr algn="just"/>
            <a:r>
              <a:rPr lang="vi-VN" sz="2400" b="0" i="0" dirty="0">
                <a:solidFill>
                  <a:srgbClr val="000000"/>
                </a:solidFill>
                <a:effectLst/>
                <a:latin typeface="Cambria" panose="02040503050406030204" pitchFamily="18" charset="0"/>
                <a:ea typeface="Cambria" panose="02040503050406030204" pitchFamily="18" charset="0"/>
              </a:rPr>
              <a:t>Bao ngôi nhà đã hoàn thành</a:t>
            </a:r>
          </a:p>
          <a:p>
            <a:pPr algn="just"/>
            <a:r>
              <a:rPr lang="vi-VN" sz="2400" b="0" i="0" dirty="0">
                <a:solidFill>
                  <a:srgbClr val="000000"/>
                </a:solidFill>
                <a:effectLst/>
                <a:latin typeface="Cambria" panose="02040503050406030204" pitchFamily="18" charset="0"/>
                <a:ea typeface="Cambria" panose="02040503050406030204" pitchFamily="18" charset="0"/>
              </a:rPr>
              <a:t>Đều qua những ngày xây dở.</a:t>
            </a:r>
          </a:p>
          <a:p>
            <a:pPr algn="just"/>
            <a:r>
              <a:rPr lang="vi-VN" sz="2400" b="0" i="0" dirty="0">
                <a:solidFill>
                  <a:srgbClr val="000000"/>
                </a:solidFill>
                <a:effectLst/>
                <a:latin typeface="Cambria" panose="02040503050406030204" pitchFamily="18" charset="0"/>
                <a:ea typeface="Cambria" panose="02040503050406030204" pitchFamily="18" charset="0"/>
              </a:rPr>
              <a:t> </a:t>
            </a:r>
          </a:p>
          <a:p>
            <a:pPr algn="just"/>
            <a:r>
              <a:rPr lang="vi-VN" sz="2400" b="0" i="0" dirty="0">
                <a:solidFill>
                  <a:srgbClr val="000000"/>
                </a:solidFill>
                <a:effectLst/>
                <a:latin typeface="Cambria" panose="02040503050406030204" pitchFamily="18" charset="0"/>
                <a:ea typeface="Cambria" panose="02040503050406030204" pitchFamily="18" charset="0"/>
              </a:rPr>
              <a:t>Ngôi nhà như trẻ nhỏ</a:t>
            </a:r>
          </a:p>
          <a:p>
            <a:pPr algn="just"/>
            <a:r>
              <a:rPr lang="vi-VN" sz="2400" b="0" i="0" dirty="0">
                <a:solidFill>
                  <a:srgbClr val="000000"/>
                </a:solidFill>
                <a:effectLst/>
                <a:latin typeface="Cambria" panose="02040503050406030204" pitchFamily="18" charset="0"/>
                <a:ea typeface="Cambria" panose="02040503050406030204" pitchFamily="18" charset="0"/>
              </a:rPr>
              <a:t>Lớn lên với trời xanh...</a:t>
            </a:r>
          </a:p>
          <a:p>
            <a:pPr algn="just"/>
            <a:r>
              <a:rPr lang="vi-VN" sz="2400" b="0" i="0" dirty="0">
                <a:solidFill>
                  <a:srgbClr val="000000"/>
                </a:solidFill>
                <a:effectLst/>
                <a:latin typeface="Cambria" panose="02040503050406030204" pitchFamily="18" charset="0"/>
                <a:ea typeface="Cambria" panose="02040503050406030204" pitchFamily="18" charset="0"/>
              </a:rPr>
              <a:t>(Đồng Xuân Lan)</a:t>
            </a: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D56782A0-AED9-4604-A4F6-02E42CDDC699}"/>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319153"/>
            <a:ext cx="11754248" cy="6264527"/>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438535" y="2039910"/>
            <a:ext cx="7293985" cy="802640"/>
            <a:chOff x="892967" y="2103140"/>
            <a:chExt cx="10165852"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8497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Từ đầu đến ….tạm biệt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628899"/>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thơ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pic>
        <p:nvPicPr>
          <p:cNvPr id="22" name="Picture 21" descr="A cartoon of kids holding balloons&#10;&#10;Description automatically generated">
            <a:extLst>
              <a:ext uri="{FF2B5EF4-FFF2-40B4-BE49-F238E27FC236}">
                <a16:creationId xmlns:a16="http://schemas.microsoft.com/office/drawing/2014/main" id="{13531F99-5BC9-48CF-88F5-AA478C165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24" y="2850608"/>
            <a:ext cx="4862351" cy="4862351"/>
          </a:xfrm>
          <a:prstGeom prst="rect">
            <a:avLst/>
          </a:prstGeom>
        </p:spPr>
      </p:pic>
      <p:grpSp>
        <p:nvGrpSpPr>
          <p:cNvPr id="8" name="Group 7">
            <a:extLst>
              <a:ext uri="{FF2B5EF4-FFF2-40B4-BE49-F238E27FC236}">
                <a16:creationId xmlns:a16="http://schemas.microsoft.com/office/drawing/2014/main" id="{1CE50B14-B796-4E34-96A3-987CFC08A325}"/>
              </a:ext>
            </a:extLst>
          </p:cNvPr>
          <p:cNvGrpSpPr/>
          <p:nvPr/>
        </p:nvGrpSpPr>
        <p:grpSpPr>
          <a:xfrm>
            <a:off x="3928407" y="3175114"/>
            <a:ext cx="7413852" cy="802640"/>
            <a:chOff x="892967" y="3219281"/>
            <a:chExt cx="10332914" cy="802640"/>
          </a:xfrm>
        </p:grpSpPr>
        <p:sp>
          <p:nvSpPr>
            <p:cNvPr id="9" name="Rectangle: Rounded Corners 8">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4AD02D8-0691-426E-805F-6239DD7C98D9}"/>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Tiếp theo đến …vôi gạch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32CA901-87B2-C51B-DEA5-50A62F8A37A1}"/>
              </a:ext>
            </a:extLst>
          </p:cNvPr>
          <p:cNvGrpSpPr/>
          <p:nvPr/>
        </p:nvGrpSpPr>
        <p:grpSpPr>
          <a:xfrm>
            <a:off x="6111537" y="4500994"/>
            <a:ext cx="4701243" cy="802640"/>
            <a:chOff x="892967" y="3219281"/>
            <a:chExt cx="10332914" cy="802640"/>
          </a:xfrm>
        </p:grpSpPr>
        <p:sp>
          <p:nvSpPr>
            <p:cNvPr id="15" name="Rectangle: Rounded Corners 14">
              <a:extLst>
                <a:ext uri="{FF2B5EF4-FFF2-40B4-BE49-F238E27FC236}">
                  <a16:creationId xmlns:a16="http://schemas.microsoft.com/office/drawing/2014/main" id="{F4E38DB3-2FEB-CC59-3C2A-382D50397343}"/>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7377601-CF4D-982F-EF80-973EAEF532BF}"/>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3: Phần còn lại.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grpSp>
        <p:nvGrpSpPr>
          <p:cNvPr id="11" name="Group 10"/>
          <p:cNvGrpSpPr/>
          <p:nvPr/>
        </p:nvGrpSpPr>
        <p:grpSpPr>
          <a:xfrm>
            <a:off x="-227174" y="-247025"/>
            <a:ext cx="6241157" cy="2389272"/>
            <a:chOff x="-732159" y="3476542"/>
            <a:chExt cx="7973637" cy="3592286"/>
          </a:xfrm>
        </p:grpSpPr>
        <p:grpSp>
          <p:nvGrpSpPr>
            <p:cNvPr id="13" name="Group 12"/>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6" name="TextBox 15"/>
            <p:cNvSpPr txBox="1"/>
            <p:nvPr/>
          </p:nvSpPr>
          <p:spPr>
            <a:xfrm>
              <a:off x="723433" y="5177543"/>
              <a:ext cx="5062455"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0" name="Rectangle 19"/>
          <p:cNvSpPr/>
          <p:nvPr/>
        </p:nvSpPr>
        <p:spPr>
          <a:xfrm>
            <a:off x="4056334" y="4369992"/>
            <a:ext cx="2225289"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tựa vào</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3987754" y="3249477"/>
            <a:ext cx="252184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vi-VN" sz="4400" b="1">
                <a:solidFill>
                  <a:srgbClr val="662A0E"/>
                </a:solidFill>
                <a:ea typeface="Times New Roman" panose="02020603050405020304" pitchFamily="18" charset="0"/>
                <a:cs typeface="Arial" panose="020B0604020202020204" pitchFamily="34" charset="0"/>
              </a:rPr>
              <a:t>huơ huơ</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4010531" y="1991312"/>
            <a:ext cx="2191626"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cs typeface="Arial" panose="020B0604020202020204" pitchFamily="34" charset="0"/>
              </a:rPr>
              <a:t>nhú lên</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pic>
        <p:nvPicPr>
          <p:cNvPr id="25" name="图片 29" descr="卡通人物&#10;&#10;中度可信度描述已自动生成">
            <a:extLst>
              <a:ext uri="{FF2B5EF4-FFF2-40B4-BE49-F238E27FC236}">
                <a16:creationId xmlns:a16="http://schemas.microsoft.com/office/drawing/2014/main" id="{542D9BEB-1992-44DA-A314-8130083AB8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sp>
        <p:nvSpPr>
          <p:cNvPr id="2" name="Rectangle 1">
            <a:extLst>
              <a:ext uri="{FF2B5EF4-FFF2-40B4-BE49-F238E27FC236}">
                <a16:creationId xmlns:a16="http://schemas.microsoft.com/office/drawing/2014/main" id="{81EAB64F-C449-1CAB-C325-6D3BA2D8E6FE}"/>
              </a:ext>
            </a:extLst>
          </p:cNvPr>
          <p:cNvSpPr/>
          <p:nvPr/>
        </p:nvSpPr>
        <p:spPr>
          <a:xfrm>
            <a:off x="4033474" y="5547282"/>
            <a:ext cx="260199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sẫm</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biếc</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725353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1371</Words>
  <Application>Microsoft Office PowerPoint</Application>
  <PresentationFormat>Widescreen</PresentationFormat>
  <Paragraphs>117</Paragraphs>
  <Slides>34</Slides>
  <Notes>10</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34</vt:i4>
      </vt:variant>
    </vt:vector>
  </HeadingPairs>
  <TitlesOfParts>
    <vt:vector size="54" baseType="lpstr">
      <vt:lpstr>DengXian</vt:lpstr>
      <vt:lpstr>DengXian</vt:lpstr>
      <vt:lpstr>等线 Light</vt:lpstr>
      <vt:lpstr>DFPOP1-W9</vt:lpstr>
      <vt:lpstr>字魂27号-布丁体</vt:lpstr>
      <vt:lpstr>#9Slide05 IcielRukola</vt:lpstr>
      <vt:lpstr>#9Slide07 SVNBillo</vt:lpstr>
      <vt:lpstr>#9Slide07 SVNZiclets</vt:lpstr>
      <vt:lpstr>Arial</vt:lpstr>
      <vt:lpstr>Calibri</vt:lpstr>
      <vt:lpstr>Cambria</vt:lpstr>
      <vt:lpstr>Times New Roman</vt:lpstr>
      <vt:lpstr>Wingdings</vt:lpstr>
      <vt:lpstr>1_Office Theme</vt:lpstr>
      <vt:lpstr>Office 主题​​</vt:lpstr>
      <vt:lpstr>Office 主题</vt:lpstr>
      <vt:lpstr>3_Office 主题​​</vt:lpstr>
      <vt:lpstr>Awesome Teachers Meeting by Slidesgo</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48</cp:revision>
  <dcterms:created xsi:type="dcterms:W3CDTF">2022-08-06T15:41:25Z</dcterms:created>
  <dcterms:modified xsi:type="dcterms:W3CDTF">2025-02-15T00:46:01Z</dcterms:modified>
</cp:coreProperties>
</file>