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5" r:id="rId2"/>
    <p:sldId id="313" r:id="rId3"/>
    <p:sldId id="346" r:id="rId4"/>
    <p:sldId id="347" r:id="rId5"/>
    <p:sldId id="348" r:id="rId6"/>
    <p:sldId id="349" r:id="rId7"/>
    <p:sldId id="350" r:id="rId8"/>
    <p:sldId id="279" r:id="rId9"/>
    <p:sldId id="330" r:id="rId10"/>
    <p:sldId id="320" r:id="rId11"/>
    <p:sldId id="322" r:id="rId12"/>
    <p:sldId id="323" r:id="rId13"/>
    <p:sldId id="286" r:id="rId14"/>
    <p:sldId id="352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Nunito Black" pitchFamily="2" charset="0"/>
      <p:bold r:id="rId22"/>
    </p:embeddedFont>
    <p:embeddedFont>
      <p:font typeface="Sigmar One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ABC"/>
    <a:srgbClr val="F846B0"/>
    <a:srgbClr val="91F7F9"/>
    <a:srgbClr val="FCD4E2"/>
    <a:srgbClr val="FF00FF"/>
    <a:srgbClr val="EE1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4.xml"/><Relationship Id="rId5" Type="http://schemas.openxmlformats.org/officeDocument/2006/relationships/image" Target="../media/image8.GIF"/><Relationship Id="rId10" Type="http://schemas.openxmlformats.org/officeDocument/2006/relationships/image" Target="../media/image15.png"/><Relationship Id="rId4" Type="http://schemas.openxmlformats.org/officeDocument/2006/relationships/image" Target="../media/image6.jpe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5.xml"/><Relationship Id="rId5" Type="http://schemas.openxmlformats.org/officeDocument/2006/relationships/image" Target="../media/image8.GIF"/><Relationship Id="rId10" Type="http://schemas.openxmlformats.org/officeDocument/2006/relationships/image" Target="../media/image18.png"/><Relationship Id="rId4" Type="http://schemas.openxmlformats.org/officeDocument/2006/relationships/image" Target="../media/image6.jpe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.GIF"/><Relationship Id="rId10" Type="http://schemas.openxmlformats.org/officeDocument/2006/relationships/image" Target="../media/image20.GIF"/><Relationship Id="rId4" Type="http://schemas.openxmlformats.org/officeDocument/2006/relationships/image" Target="../media/image6.jpeg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5630" y="972185"/>
            <a:ext cx="926274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19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3375204" y="2172564"/>
            <a:ext cx="7753277" cy="14989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BIỂU THỨC SỐ</a:t>
            </a:r>
          </a:p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TÍNH GIÁ TRỊ BIỂU THỨC SỐ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79" b="96364" l="4858" r="92713">
                        <a14:foregroundMark x1="76923" y1="12727" x2="89879" y2="43636"/>
                        <a14:foregroundMark x1="93522" y1="17576" x2="91093" y2="30909"/>
                        <a14:foregroundMark x1="65182" y1="10909" x2="79757" y2="7879"/>
                        <a14:foregroundMark x1="6478" y1="24848" x2="6478" y2="87273"/>
                        <a14:foregroundMark x1="8907" y1="79394" x2="6073" y2="91515"/>
                        <a14:foregroundMark x1="4858" y1="96364" x2="4858" y2="96364"/>
                        <a14:foregroundMark x1="33603" y1="49091" x2="77328" y2="40606"/>
                        <a14:foregroundMark x1="42510" y1="58788" x2="82186" y2="50303"/>
                        <a14:foregroundMark x1="82186" y1="50303" x2="82591" y2="50303"/>
                        <a14:backgroundMark x1="74494" y1="90909" x2="76923" y2="9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5259" y="2030519"/>
            <a:ext cx="2353003" cy="15718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96" y="99931"/>
            <a:ext cx="3077004" cy="1162212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078182" y="1327052"/>
            <a:ext cx="1093183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5 + 5; 24 – 7; 5 x 2; 8 :2; 5 + 5; 5x 2 + 8 ; 3- 2 ;… là các biểu thức</a:t>
            </a:r>
            <a:r>
              <a:rPr lang="en-US" sz="320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275" y="2228215"/>
            <a:ext cx="5906135" cy="64516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b) Giá trị của biểu thức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596" y="3047507"/>
            <a:ext cx="8011643" cy="181000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66" y="84604"/>
            <a:ext cx="2645809" cy="10367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Oval 4"/>
          <p:cNvSpPr/>
          <p:nvPr/>
        </p:nvSpPr>
        <p:spPr>
          <a:xfrm>
            <a:off x="2892132" y="194978"/>
            <a:ext cx="602008" cy="56092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1857" y="213829"/>
            <a:ext cx="5458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Opensen"/>
              </a:rPr>
              <a:t>Tính giá trị biểu thức ( theo mẫu)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013" y="2260031"/>
            <a:ext cx="4941970" cy="11685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950" y="2098963"/>
            <a:ext cx="2720759" cy="13648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TextBox 8"/>
          <p:cNvSpPr txBox="1"/>
          <p:nvPr/>
        </p:nvSpPr>
        <p:spPr>
          <a:xfrm>
            <a:off x="1228816" y="3908121"/>
            <a:ext cx="392864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a)27 – 7 + 30 = 20 + 30 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            = 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26599" y="4001294"/>
            <a:ext cx="392864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b)60 + 50 - 20 = 110 - 20 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            = 90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8816" y="5147993"/>
            <a:ext cx="2906127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c)9 x 4 = 36 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     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73291" y="1425316"/>
            <a:ext cx="81449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Thực hiện tính theo thứ tự từ trái sang phải.</a:t>
            </a:r>
            <a:b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endParaRPr lang="en-US" sz="2800">
              <a:latin typeface="Nunito Black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7" y="79755"/>
            <a:ext cx="2911863" cy="113288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Oval 4"/>
          <p:cNvSpPr/>
          <p:nvPr/>
        </p:nvSpPr>
        <p:spPr>
          <a:xfrm>
            <a:off x="3052808" y="216386"/>
            <a:ext cx="642891" cy="79506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15397" y="352306"/>
            <a:ext cx="582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Opensen"/>
              </a:rPr>
              <a:t>Chọn số là giá trị của mỗi biểu thức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086" y="1570714"/>
            <a:ext cx="9997551" cy="42684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8" name="Straight Connector 7"/>
          <p:cNvCxnSpPr/>
          <p:nvPr/>
        </p:nvCxnSpPr>
        <p:spPr>
          <a:xfrm>
            <a:off x="4005309" y="2499376"/>
            <a:ext cx="3156381" cy="22278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894707" y="3366648"/>
            <a:ext cx="3266983" cy="12979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096000" y="2406700"/>
            <a:ext cx="2655162" cy="1767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161472" y="4274511"/>
            <a:ext cx="2589690" cy="4408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09900" y="1069580"/>
            <a:ext cx="82200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>
                <a:solidFill>
                  <a:srgbClr val="00B050"/>
                </a:solidFill>
                <a:effectLst/>
                <a:latin typeface="Nunito Black" pitchFamily="2" charset="0"/>
              </a:rPr>
              <a:t>Bước 1: Thực hiện tính giá trị các biểu thức</a:t>
            </a:r>
          </a:p>
          <a:p>
            <a:pPr algn="l"/>
            <a:r>
              <a:rPr lang="vi-VN" sz="2400" b="0" i="0">
                <a:solidFill>
                  <a:srgbClr val="00B050"/>
                </a:solidFill>
                <a:effectLst/>
                <a:latin typeface="Nunito Black" pitchFamily="2" charset="0"/>
              </a:rPr>
              <a:t>Bước 2: Nối giá trị mỗi biểu thức với số thích hợp.</a:t>
            </a:r>
          </a:p>
          <a:p>
            <a:b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b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endParaRPr lang="en-US" sz="2400">
              <a:latin typeface="Nunito Black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2921" y="3082550"/>
            <a:ext cx="7924800" cy="2293848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HẸN GẶP LẠI CÁC EM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30476"/>
          <a:stretch>
            <a:fillRect/>
          </a:stretch>
        </p:blipFill>
        <p:spPr>
          <a:xfrm>
            <a:off x="0" y="0"/>
            <a:ext cx="12290601" cy="6858000"/>
          </a:xfrm>
          <a:prstGeom prst="rect">
            <a:avLst/>
          </a:prstGeom>
        </p:spPr>
      </p:pic>
      <p:pic>
        <p:nvPicPr>
          <p:cNvPr id="5" name="ngdu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1082" y="131729"/>
            <a:ext cx="1148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BudHand" pitchFamily="2" charset="0"/>
              </a:rPr>
              <a:t>VƯỢT CHƯỚNG NGẠI VẬT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5" name="CẤM BUÔN BÁN, CẤM REUP"/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6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9" name="Vào http://fb.com/nkpowerskills tải game miễn phí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2" name="Vào http://fb.com/nkpowerskills tải game miễn phí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32574"/>
            <a:ext cx="24384000" cy="6851394"/>
            <a:chOff x="-19812000" y="181103"/>
            <a:chExt cx="24384000" cy="68513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58075" y="4229101"/>
            <a:ext cx="3190349" cy="7143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127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295" y="5507742"/>
            <a:ext cx="3002030" cy="6073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86676" y="5600701"/>
            <a:ext cx="2857500" cy="6000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9073" y="4472912"/>
            <a:ext cx="2995677" cy="58486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125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72071" y="88714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381 : 3 = 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  <p:pic>
        <p:nvPicPr>
          <p:cNvPr id="19" name="CAUD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20" name="c2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1 3.33333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  <p:bldP spid="18" grpId="1"/>
      <p:bldP spid="1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-43626"/>
            <a:ext cx="24384000" cy="6851394"/>
            <a:chOff x="-19812000" y="181103"/>
            <a:chExt cx="24384000" cy="68513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59514" y="4439207"/>
            <a:ext cx="3418949" cy="6615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295" y="5507742"/>
            <a:ext cx="3287780" cy="6358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29550" y="5507744"/>
            <a:ext cx="3361799" cy="66445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140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9073" y="4472912"/>
            <a:ext cx="3224277" cy="6420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134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AUD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19" name="c2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97180" y="365125"/>
            <a:ext cx="139350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554 : 4 = 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86650" y="4257675"/>
            <a:ext cx="3733274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936</a:t>
            </a:r>
            <a:endParaRPr lang="en-US" sz="3600" b="1" dirty="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295" y="5587327"/>
            <a:ext cx="3402081" cy="7501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934</a:t>
            </a:r>
            <a:endParaRPr lang="en-US" sz="3600" b="1" dirty="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86650" y="5507743"/>
            <a:ext cx="3733274" cy="7787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938</a:t>
            </a:r>
            <a:endParaRPr lang="en-US" sz="3600" b="1" dirty="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9074" y="4286250"/>
            <a:ext cx="3424302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932</a:t>
            </a:r>
            <a:endParaRPr lang="en-US" sz="3600" b="1" dirty="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65735" y="633095"/>
            <a:ext cx="170364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Kết quả của phép tính: 312 x 3 =</a:t>
            </a:r>
            <a:endParaRPr lang="en-US" sz="6000" b="1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pic>
        <p:nvPicPr>
          <p:cNvPr id="1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33800" y="0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6"/>
            <a:ext cx="12192000" cy="68532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94" b="95105" l="4140" r="94586">
                        <a14:foregroundMark x1="11306" y1="81119" x2="21338" y2="62238"/>
                        <a14:foregroundMark x1="25159" y1="47552" x2="31051" y2="31469"/>
                        <a14:foregroundMark x1="30255" y1="27972" x2="38057" y2="56643"/>
                        <a14:foregroundMark x1="38057" y1="56643" x2="38854" y2="58042"/>
                        <a14:foregroundMark x1="5255" y1="76224" x2="12420" y2="77622"/>
                        <a14:foregroundMark x1="4777" y1="72028" x2="9236" y2="83916"/>
                        <a14:foregroundMark x1="6051" y1="81818" x2="9873" y2="88811"/>
                        <a14:foregroundMark x1="29140" y1="7692" x2="30255" y2="21678"/>
                        <a14:foregroundMark x1="29936" y1="9091" x2="27389" y2="32867"/>
                        <a14:foregroundMark x1="38057" y1="37762" x2="42675" y2="52448"/>
                        <a14:foregroundMark x1="38535" y1="32168" x2="42357" y2="48951"/>
                        <a14:foregroundMark x1="38535" y1="31469" x2="42516" y2="55944"/>
                        <a14:foregroundMark x1="39331" y1="33566" x2="42038" y2="45455"/>
                        <a14:foregroundMark x1="14809" y1="50350" x2="27548" y2="52448"/>
                        <a14:foregroundMark x1="14809" y1="57343" x2="23408" y2="39860"/>
                        <a14:foregroundMark x1="14809" y1="48951" x2="21815" y2="35664"/>
                        <a14:foregroundMark x1="49363" y1="54545" x2="51115" y2="76224"/>
                        <a14:foregroundMark x1="48885" y1="58741" x2="50955" y2="93007"/>
                        <a14:foregroundMark x1="50159" y1="81818" x2="94745" y2="9091"/>
                        <a14:foregroundMark x1="64172" y1="39161" x2="75318" y2="30070"/>
                        <a14:foregroundMark x1="75318" y1="30070" x2="75318" y2="30070"/>
                        <a14:foregroundMark x1="85828" y1="20979" x2="91561" y2="22378"/>
                        <a14:foregroundMark x1="5892" y1="65035" x2="8439" y2="88112"/>
                        <a14:foregroundMark x1="6369" y1="69231" x2="4140" y2="95105"/>
                        <a14:foregroundMark x1="14013" y1="53147" x2="26274" y2="37762"/>
                        <a14:foregroundMark x1="26274" y1="37762" x2="26274" y2="37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9076" y="659824"/>
            <a:ext cx="5982535" cy="1362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5" b="98182" l="6714" r="89753">
                        <a14:foregroundMark x1="32747" y1="49855" x2="35689" y2="56727"/>
                        <a14:foregroundMark x1="22615" y1="26182" x2="32531" y2="49348"/>
                        <a14:foregroundMark x1="35689" y1="56727" x2="42049" y2="48364"/>
                        <a14:foregroundMark x1="26148" y1="58182" x2="54064" y2="53091"/>
                        <a14:foregroundMark x1="17668" y1="58545" x2="26855" y2="54182"/>
                        <a14:foregroundMark x1="6714" y1="71636" x2="11307" y2="77091"/>
                        <a14:foregroundMark x1="31368" y1="95864" x2="56890" y2="98182"/>
                        <a14:foregroundMark x1="50177" y1="60364" x2="81625" y2="61091"/>
                        <a14:foregroundMark x1="81625" y1="75788" x2="81625" y2="86909"/>
                        <a14:foregroundMark x1="10601" y1="89455" x2="22896" y2="89455"/>
                        <a14:foregroundMark x1="72085" y1="89818" x2="77739" y2="89455"/>
                        <a14:foregroundMark x1="19788" y1="90545" x2="22321" y2="90443"/>
                        <a14:foregroundMark x1="8127" y1="82182" x2="8127" y2="92000"/>
                        <a14:foregroundMark x1="9541" y1="60727" x2="9541" y2="70909"/>
                        <a14:foregroundMark x1="9894" y1="60364" x2="28622" y2="62545"/>
                        <a14:foregroundMark x1="28622" y1="62545" x2="48057" y2="60000"/>
                        <a14:foregroundMark x1="22968" y1="89091" x2="23105" y2="89097"/>
                        <a14:foregroundMark x1="18728" y1="89091" x2="23006" y2="89267"/>
                        <a14:foregroundMark x1="74912" y1="90182" x2="82332" y2="89091"/>
                        <a14:foregroundMark x1="12367" y1="90182" x2="22473" y2="90182"/>
                        <a14:foregroundMark x1="36042" y1="44000" x2="43110" y2="44364"/>
                        <a14:foregroundMark x1="35689" y1="42909" x2="37456" y2="46545"/>
                        <a14:foregroundMark x1="23322" y1="94182" x2="51943" y2="97455"/>
                        <a14:foregroundMark x1="32509" y1="92727" x2="34276" y2="93818"/>
                        <a14:backgroundMark x1="38956" y1="88856" x2="43816" y2="88364"/>
                        <a14:backgroundMark x1="22261" y1="90545" x2="25993" y2="90167"/>
                        <a14:backgroundMark x1="43816" y1="88364" x2="57597" y2="90545"/>
                        <a14:backgroundMark x1="15901" y1="73091" x2="56890" y2="71273"/>
                        <a14:backgroundMark x1="56890" y1="71273" x2="81979" y2="75273"/>
                        <a14:backgroundMark x1="17314" y1="68727" x2="19788" y2="6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175" y="3866760"/>
            <a:ext cx="2695951" cy="2619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283" r="96359">
                        <a14:foregroundMark x1="52101" y1="15667" x2="63305" y2="28333"/>
                        <a14:foregroundMark x1="63305" y1="28333" x2="63305" y2="28333"/>
                        <a14:foregroundMark x1="51261" y1="14667" x2="64706" y2="19667"/>
                        <a14:foregroundMark x1="64706" y1="19667" x2="69468" y2="24000"/>
                        <a14:foregroundMark x1="49300" y1="34333" x2="70308" y2="31667"/>
                        <a14:foregroundMark x1="9524" y1="60667" x2="33894" y2="60333"/>
                        <a14:foregroundMark x1="64897" y1="60333" x2="90476" y2="60333"/>
                        <a14:foregroundMark x1="33894" y1="60333" x2="63392" y2="60333"/>
                        <a14:foregroundMark x1="90756" y1="60333" x2="91036" y2="75333"/>
                        <a14:foregroundMark x1="14006" y1="88000" x2="32493" y2="88000"/>
                        <a14:foregroundMark x1="7003" y1="90333" x2="52101" y2="87000"/>
                        <a14:foregroundMark x1="52101" y1="87000" x2="77591" y2="87667"/>
                        <a14:foregroundMark x1="77591" y1="87667" x2="96359" y2="87667"/>
                        <a14:foregroundMark x1="96359" y1="87667" x2="96359" y2="87667"/>
                        <a14:foregroundMark x1="8123" y1="61333" x2="8123" y2="86000"/>
                        <a14:foregroundMark x1="7843" y1="80333" x2="7843" y2="92000"/>
                        <a14:foregroundMark x1="93277" y1="80667" x2="93557" y2="92333"/>
                        <a14:foregroundMark x1="92717" y1="81000" x2="92157" y2="88667"/>
                        <a14:foregroundMark x1="21849" y1="60667" x2="75910" y2="64667"/>
                        <a14:foregroundMark x1="53221" y1="39000" x2="64426" y2="35000"/>
                        <a14:foregroundMark x1="58263" y1="42000" x2="62185" y2="24333"/>
                        <a14:foregroundMark x1="48459" y1="54000" x2="54599" y2="53140"/>
                        <a14:foregroundMark x1="67624" y1="55871" x2="69468" y2="56000"/>
                        <a14:foregroundMark x1="55182" y1="55000" x2="56377" y2="55084"/>
                        <a14:foregroundMark x1="69468" y1="56000" x2="70868" y2="56333"/>
                        <a14:foregroundMark x1="41176" y1="94000" x2="65546" y2="96667"/>
                        <a14:foregroundMark x1="65546" y1="96667" x2="71709" y2="96667"/>
                        <a14:foregroundMark x1="47339" y1="52000" x2="50420" y2="55667"/>
                        <a14:foregroundMark x1="47619" y1="51000" x2="52381" y2="51000"/>
                        <a14:foregroundMark x1="50700" y1="49667" x2="47059" y2="57333"/>
                        <a14:foregroundMark x1="46779" y1="52333" x2="40056" y2="61333"/>
                        <a14:foregroundMark x1="64146" y1="49333" x2="73950" y2="58000"/>
                        <a14:foregroundMark x1="11765" y1="90333" x2="11765" y2="90333"/>
                        <a14:foregroundMark x1="63305" y1="48667" x2="56303" y2="57667"/>
                        <a14:foregroundMark x1="65826" y1="49333" x2="57703" y2="6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0893" y="3447815"/>
            <a:ext cx="3400900" cy="2857899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416938" y="2455445"/>
            <a:ext cx="3106537" cy="1571348"/>
          </a:xfrm>
          <a:prstGeom prst="wedgeRoundRectCallout">
            <a:avLst>
              <a:gd name="adj1" fmla="val -3366"/>
              <a:gd name="adj2" fmla="val 6855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Nunito Black" pitchFamily="2" charset="0"/>
              </a:rPr>
              <a:t>Để tính được độ dài đường gấp khúc ABC, ta tính: 5 + 5 hoặc 5 x 2  </a:t>
            </a:r>
          </a:p>
        </p:txBody>
      </p:sp>
      <p:sp>
        <p:nvSpPr>
          <p:cNvPr id="8" name="Speech Bubble: Rectangle with Corners Rounded 7"/>
          <p:cNvSpPr/>
          <p:nvPr/>
        </p:nvSpPr>
        <p:spPr>
          <a:xfrm>
            <a:off x="8702368" y="1976967"/>
            <a:ext cx="3178485" cy="1781424"/>
          </a:xfrm>
          <a:prstGeom prst="wedgeRoundRectCallout">
            <a:avLst>
              <a:gd name="adj1" fmla="val -33711"/>
              <a:gd name="adj2" fmla="val 6795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Để tính được độ dài đường gấp khúc ABCD, ta tính: 5 + 5 +8  hoặc 5 x 2 + 8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35836" y="5619565"/>
            <a:ext cx="190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Nunito Black" pitchFamily="2" charset="0"/>
              </a:rPr>
              <a:t>5 +5 hoặc 5 x 2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56275" y="5404121"/>
            <a:ext cx="253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5 + 5 + 8 hoặc 5 x 2 + 8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41" y="122175"/>
            <a:ext cx="2846895" cy="1075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30930" y="37465"/>
            <a:ext cx="5687695" cy="6451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Làm quen với biểu thức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8136" y="1048638"/>
            <a:ext cx="4614575" cy="64516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a) Ví dụ về biểu thức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</Words>
  <Application>Microsoft Office PowerPoint</Application>
  <PresentationFormat>Widescreen</PresentationFormat>
  <Paragraphs>43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Sigmar One</vt:lpstr>
      <vt:lpstr>Calibri Light</vt:lpstr>
      <vt:lpstr>A Charming Font Expanded</vt:lpstr>
      <vt:lpstr>BudHand</vt:lpstr>
      <vt:lpstr>Nunito Black</vt:lpstr>
      <vt:lpstr>A Charming Font Superexpanded</vt:lpstr>
      <vt:lpstr>Opensen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</cp:lastModifiedBy>
  <cp:revision>14</cp:revision>
  <dcterms:created xsi:type="dcterms:W3CDTF">2022-06-15T15:08:00Z</dcterms:created>
  <dcterms:modified xsi:type="dcterms:W3CDTF">2024-12-19T07:13:39Z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5FC83A956E8D4BF7ACB17B98FA9901A0_12</vt:lpwstr>
  </property>
  <property fmtid="{D5CDD505-2E9C-101B-9397-08002B2CF9AE}" pid="3" name="KSOProductBuildVer">
    <vt:lpwstr>1033-12.2.0.13359</vt:lpwstr>
  </property>
</Properties>
</file>