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8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85" r:id="rId3"/>
    <p:sldId id="268" r:id="rId4"/>
    <p:sldId id="299" r:id="rId5"/>
    <p:sldId id="293" r:id="rId6"/>
    <p:sldId id="269" r:id="rId7"/>
    <p:sldId id="281" r:id="rId8"/>
    <p:sldId id="283" r:id="rId9"/>
    <p:sldId id="282" r:id="rId10"/>
    <p:sldId id="731" r:id="rId11"/>
    <p:sldId id="732" r:id="rId12"/>
    <p:sldId id="736" r:id="rId13"/>
    <p:sldId id="733" r:id="rId14"/>
    <p:sldId id="734" r:id="rId15"/>
    <p:sldId id="735" r:id="rId16"/>
    <p:sldId id="728" r:id="rId17"/>
    <p:sldId id="294" r:id="rId18"/>
    <p:sldId id="298" r:id="rId19"/>
  </p:sldIdLst>
  <p:sldSz cx="18288000" cy="10287000"/>
  <p:notesSz cx="6858000" cy="9144000"/>
  <p:embeddedFontLst>
    <p:embeddedFont>
      <p:font typeface=".VnAristote" panose="020B7200000000000000"/>
      <p:regular r:id="rId21"/>
    </p:embeddedFont>
    <p:embeddedFont>
      <p:font typeface=".VnBlack" panose="020B7200000000000000"/>
      <p:regular r:id="rId22"/>
    </p:embeddedFont>
    <p:embeddedFont>
      <p:font typeface=".VnCooper" panose="020B7200000000000000"/>
      <p:regular r:id="rId23"/>
    </p:embeddedFont>
    <p:embeddedFont>
      <p:font typeface=".VnHelvetIns" panose="020B7200000000000000"/>
      <p:regular r:id="rId24"/>
    </p:embeddedFont>
    <p:embeddedFont>
      <p:font typeface=".VnVogue" panose="020B720000000000000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EFCO Brookshire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31F"/>
    <a:srgbClr val="418B32"/>
    <a:srgbClr val="326B27"/>
    <a:srgbClr val="F5824B"/>
    <a:srgbClr val="FEDFC2"/>
    <a:srgbClr val="DF6B04"/>
    <a:srgbClr val="F8DB52"/>
    <a:srgbClr val="EFFFE0"/>
    <a:srgbClr val="BED5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0" autoAdjust="0"/>
    <p:restoredTop sz="94622" autoAdjust="0"/>
  </p:normalViewPr>
  <p:slideViewPr>
    <p:cSldViewPr>
      <p:cViewPr varScale="1">
        <p:scale>
          <a:sx n="64" d="100"/>
          <a:sy n="64" d="100"/>
        </p:scale>
        <p:origin x="178" y="-1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1E6FED4-B2E6-4042-A194-1391018943EA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AC3EECF-A43D-475D-9C3D-0B439AB9C7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76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3EECF-A43D-475D-9C3D-0B439AB9C7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18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23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409571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C96F55EF-8761-A066-2DBC-74AC2CE5C9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sphampowerpoint" TargetMode="External"/><Relationship Id="rId13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8.png"/><Relationship Id="rId4" Type="http://schemas.openxmlformats.org/officeDocument/2006/relationships/audio" Target="../media/audio9.wav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audio" Target="../media/audio9.wav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10" Type="http://schemas.openxmlformats.org/officeDocument/2006/relationships/image" Target="../media/image25.png"/><Relationship Id="rId4" Type="http://schemas.openxmlformats.org/officeDocument/2006/relationships/audio" Target="../media/audio9.wav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audio" Target="../media/audio9.wav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10" Type="http://schemas.openxmlformats.org/officeDocument/2006/relationships/image" Target="../media/image22.png"/><Relationship Id="rId4" Type="http://schemas.openxmlformats.org/officeDocument/2006/relationships/audio" Target="../media/audio9.wav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10" Type="http://schemas.openxmlformats.org/officeDocument/2006/relationships/image" Target="../media/image21.png"/><Relationship Id="rId4" Type="http://schemas.openxmlformats.org/officeDocument/2006/relationships/audio" Target="../media/audio9.wav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dAXz913BPlM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pKqnSRDzkgw&amp;t=27s" TargetMode="External"/><Relationship Id="rId5" Type="http://schemas.openxmlformats.org/officeDocument/2006/relationships/image" Target="../media/image13.gif"/><Relationship Id="rId4" Type="http://schemas.openxmlformats.org/officeDocument/2006/relationships/image" Target="../media/image12.gif"/><Relationship Id="rId9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audio" Target="../media/audio5.wav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audio" Target="../media/audio4.wav"/><Relationship Id="rId4" Type="http://schemas.openxmlformats.org/officeDocument/2006/relationships/audio" Target="../media/media2.wav"/><Relationship Id="rId9" Type="http://schemas.openxmlformats.org/officeDocument/2006/relationships/audio" Target="../media/audio3.wav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audio" Target="../media/audio9.wav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audio" Target="../media/audio9.wav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C96F55EF-8761-A066-2DBC-74AC2CE5C9F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6" name="TextBox 16"/>
          <p:cNvSpPr txBox="1"/>
          <p:nvPr/>
        </p:nvSpPr>
        <p:spPr>
          <a:xfrm>
            <a:off x="1281474" y="3393962"/>
            <a:ext cx="15964661" cy="3667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300"/>
              </a:lnSpc>
            </a:pPr>
            <a:r>
              <a:rPr lang="en-US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418B3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</a:rPr>
              <a:t>Classroom instruction</a:t>
            </a: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4BCD24A7-C09F-47FA-64B8-8B38AAC5F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227012">
            <a:off x="-1676734" y="1644050"/>
            <a:ext cx="3353466" cy="640207"/>
          </a:xfrm>
          <a:prstGeom prst="rect">
            <a:avLst/>
          </a:prstGeom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id="{68ADA31B-1B62-5657-AF2F-57F1F537D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227012">
            <a:off x="16089954" y="7481820"/>
            <a:ext cx="3353466" cy="640207"/>
          </a:xfrm>
          <a:prstGeom prst="rect">
            <a:avLst/>
          </a:prstGeom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2610E3E9-1D8E-7469-B650-20B23C9F3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227012">
            <a:off x="-634869" y="1644050"/>
            <a:ext cx="3353466" cy="640207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FD9DC15C-3B45-0FBB-E026-22F38D13A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227012">
            <a:off x="17099604" y="7481820"/>
            <a:ext cx="3353466" cy="640207"/>
          </a:xfrm>
          <a:prstGeom prst="rect">
            <a:avLst/>
          </a:prstGeom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2576419F-BB5A-F912-E8D8-2361D20F396D}"/>
              </a:ext>
            </a:extLst>
          </p:cNvPr>
          <p:cNvSpPr txBox="1"/>
          <p:nvPr/>
        </p:nvSpPr>
        <p:spPr>
          <a:xfrm>
            <a:off x="2999646" y="1793316"/>
            <a:ext cx="46818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b="1" spc="75">
                <a:ln w="12700" cmpd="sng">
                  <a:solidFill>
                    <a:srgbClr val="DF6B04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6 </a:t>
            </a:r>
            <a:endParaRPr lang="en-US" sz="8100" b="1" spc="75" dirty="0">
              <a:ln w="12700" cmpd="sng">
                <a:solidFill>
                  <a:srgbClr val="DF6B04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3A09017-E0AD-9960-F0A8-4BD178CA8291}"/>
              </a:ext>
            </a:extLst>
          </p:cNvPr>
          <p:cNvSpPr txBox="1"/>
          <p:nvPr/>
        </p:nvSpPr>
        <p:spPr>
          <a:xfrm>
            <a:off x="5233400" y="7259326"/>
            <a:ext cx="782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75">
                <a:ln w="12700" cmpd="sng">
                  <a:solidFill>
                    <a:srgbClr val="DF6B04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2 - </a:t>
            </a:r>
            <a:r>
              <a:rPr lang="en-GB" sz="4800" b="1" spc="75">
                <a:ln w="12700" cmpd="sng">
                  <a:solidFill>
                    <a:srgbClr val="DF6B04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1</a:t>
            </a:r>
          </a:p>
        </p:txBody>
      </p:sp>
      <p:pic>
        <p:nvPicPr>
          <p:cNvPr id="31" name="Picture 30" descr="A group of children standing on a stage&#10;&#10;Description automatically generated with low confidence">
            <a:extLst>
              <a:ext uri="{FF2B5EF4-FFF2-40B4-BE49-F238E27FC236}">
                <a16:creationId xmlns:a16="http://schemas.microsoft.com/office/drawing/2014/main" id="{4B0DEEC6-35BD-7BA4-2F5A-97595C311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67" y="5869927"/>
            <a:ext cx="10538686" cy="4574179"/>
          </a:xfrm>
          <a:prstGeom prst="rect">
            <a:avLst/>
          </a:prstGeom>
        </p:spPr>
      </p:pic>
      <p:grpSp>
        <p:nvGrpSpPr>
          <p:cNvPr id="33" name="MsPham-0936082789">
            <a:extLst>
              <a:ext uri="{FF2B5EF4-FFF2-40B4-BE49-F238E27FC236}">
                <a16:creationId xmlns:a16="http://schemas.microsoft.com/office/drawing/2014/main" id="{AF696D6C-30E8-D950-EF64-9254C2F04558}"/>
              </a:ext>
            </a:extLst>
          </p:cNvPr>
          <p:cNvGrpSpPr/>
          <p:nvPr/>
        </p:nvGrpSpPr>
        <p:grpSpPr>
          <a:xfrm>
            <a:off x="12347783" y="199448"/>
            <a:ext cx="4685436" cy="2248505"/>
            <a:chOff x="4316242" y="1766016"/>
            <a:chExt cx="5659030" cy="2715725"/>
          </a:xfrm>
        </p:grpSpPr>
        <p:pic>
          <p:nvPicPr>
            <p:cNvPr id="34" name="MsPham-0936082789">
              <a:hlinkClick r:id="rId8"/>
              <a:extLst>
                <a:ext uri="{FF2B5EF4-FFF2-40B4-BE49-F238E27FC236}">
                  <a16:creationId xmlns:a16="http://schemas.microsoft.com/office/drawing/2014/main" id="{F90EB7DC-6745-2BFD-E235-0E77792B3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MsPham-0936082789">
              <a:hlinkClick r:id="rId8"/>
              <a:extLst>
                <a:ext uri="{FF2B5EF4-FFF2-40B4-BE49-F238E27FC236}">
                  <a16:creationId xmlns:a16="http://schemas.microsoft.com/office/drawing/2014/main" id="{7FD1846C-D54B-E281-2411-F4B95A1F5D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36" name="MsPham-0936082789">
            <a:hlinkClick r:id="rId8"/>
            <a:extLst>
              <a:ext uri="{FF2B5EF4-FFF2-40B4-BE49-F238E27FC236}">
                <a16:creationId xmlns:a16="http://schemas.microsoft.com/office/drawing/2014/main" id="{13825219-7E1D-E2EB-6950-63209AC8CF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3" y="8364287"/>
            <a:ext cx="2202273" cy="1399049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18">
            <a:extLst>
              <a:ext uri="{FF2B5EF4-FFF2-40B4-BE49-F238E27FC236}">
                <a16:creationId xmlns:a16="http://schemas.microsoft.com/office/drawing/2014/main" id="{ECD8EFDD-5A9B-7231-2C38-4D144A34C7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642610" y="304214"/>
            <a:ext cx="1399595" cy="1346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MsPham"/>
          <p:cNvSpPr/>
          <p:nvPr/>
        </p:nvSpPr>
        <p:spPr>
          <a:xfrm>
            <a:off x="398634" y="7597047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meet you.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12574115" y="7597047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-225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Thanks.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093C7B3-8510-43FD-9A52-4F709808A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398634" y="7417841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Yes, you can.</a:t>
            </a:r>
            <a:endParaRPr lang="en-US" sz="5400" b="1" dirty="0">
              <a:solidFill>
                <a:schemeClr val="tx1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12361805" y="7394055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No, you can’t.</a:t>
            </a:r>
            <a:endParaRPr lang="en-US" sz="5400" b="1" dirty="0">
              <a:solidFill>
                <a:schemeClr val="tx1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379528" y="446369"/>
            <a:ext cx="9258300" cy="3721376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7036479" y="5956610"/>
            <a:ext cx="3944400" cy="39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6440704" y="5949909"/>
            <a:ext cx="5135954" cy="340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0815" y="8402851"/>
            <a:ext cx="2254266" cy="1060490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2477295" y="7583127"/>
            <a:ext cx="1371600" cy="13716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D93A76-4956-4D39-E130-04833BA694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174" y="692080"/>
            <a:ext cx="4032858" cy="2480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4A288D-D1F2-3769-07F2-62B9D62354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64920" y="1873340"/>
            <a:ext cx="1350218" cy="1371600"/>
          </a:xfrm>
          <a:prstGeom prst="rect">
            <a:avLst/>
          </a:prstGeom>
        </p:spPr>
      </p:pic>
      <p:sp>
        <p:nvSpPr>
          <p:cNvPr id="20" name="MsPham0936082789">
            <a:extLst>
              <a:ext uri="{FF2B5EF4-FFF2-40B4-BE49-F238E27FC236}">
                <a16:creationId xmlns:a16="http://schemas.microsoft.com/office/drawing/2014/main" id="{E30116EF-B6E2-4712-586E-EEE7ED9BEEBF}"/>
              </a:ext>
            </a:extLst>
          </p:cNvPr>
          <p:cNvSpPr txBox="1"/>
          <p:nvPr/>
        </p:nvSpPr>
        <p:spPr>
          <a:xfrm>
            <a:off x="4898818" y="3083981"/>
            <a:ext cx="5823994" cy="9095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800">
                <a:solidFill>
                  <a:schemeClr val="tx1"/>
                </a:solidFill>
                <a:latin typeface=".VnVogue" panose="020B7200000000000000" pitchFamily="34" charset="0"/>
              </a:rPr>
              <a:t>May I come in?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71409" y="1334619"/>
            <a:ext cx="3612372" cy="36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102789" y="1334619"/>
            <a:ext cx="3612372" cy="36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46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MsPham"/>
          <p:cNvSpPr/>
          <p:nvPr/>
        </p:nvSpPr>
        <p:spPr>
          <a:xfrm>
            <a:off x="12574115" y="5098823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teacher.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398634" y="5071748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Goodbye, class.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A5C57604-FD62-4970-BA4A-B5D9F55BB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379528" y="446369"/>
            <a:ext cx="9258300" cy="3721376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7036479" y="5956610"/>
            <a:ext cx="3944400" cy="39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6440704" y="5949909"/>
            <a:ext cx="5135954" cy="340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12405005" y="7445214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No, you can’t.</a:t>
            </a:r>
            <a:endParaRPr lang="en-US" sz="5400" b="1" dirty="0">
              <a:solidFill>
                <a:schemeClr val="tx1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398634" y="7424333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Yes, you can.</a:t>
            </a:r>
            <a:endParaRPr lang="en-US" sz="5400" b="1" dirty="0">
              <a:solidFill>
                <a:schemeClr val="tx1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0815" y="8402851"/>
            <a:ext cx="2254266" cy="1060490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9285460" y="8247293"/>
            <a:ext cx="1371600" cy="13716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48585B-971D-CA4D-C62D-6A735A0A69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7833" y="574294"/>
            <a:ext cx="5218825" cy="26606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892CBE-E711-E85E-1240-1765884EEB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28191" y="1904617"/>
            <a:ext cx="1350218" cy="1371600"/>
          </a:xfrm>
          <a:prstGeom prst="rect">
            <a:avLst/>
          </a:prstGeom>
        </p:spPr>
      </p:pic>
      <p:sp>
        <p:nvSpPr>
          <p:cNvPr id="19" name="MsPham0936082789">
            <a:extLst>
              <a:ext uri="{FF2B5EF4-FFF2-40B4-BE49-F238E27FC236}">
                <a16:creationId xmlns:a16="http://schemas.microsoft.com/office/drawing/2014/main" id="{D6A74C14-8A21-0379-3292-D270EA1F346A}"/>
              </a:ext>
            </a:extLst>
          </p:cNvPr>
          <p:cNvSpPr txBox="1"/>
          <p:nvPr/>
        </p:nvSpPr>
        <p:spPr>
          <a:xfrm>
            <a:off x="4898817" y="3087059"/>
            <a:ext cx="6729373" cy="903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800">
                <a:solidFill>
                  <a:schemeClr val="tx1"/>
                </a:solidFill>
                <a:latin typeface=".VnVogue" panose="020B7200000000000000" pitchFamily="34" charset="0"/>
              </a:rPr>
              <a:t>May I open the book?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71409" y="1334619"/>
            <a:ext cx="3612372" cy="36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102789" y="1334619"/>
            <a:ext cx="3612372" cy="36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76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29" grpId="0" animBg="1"/>
      <p:bldP spid="2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MsPham"/>
          <p:cNvSpPr/>
          <p:nvPr/>
        </p:nvSpPr>
        <p:spPr>
          <a:xfrm>
            <a:off x="12574115" y="5098823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teacher.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398634" y="5071748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Goodbye, class.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A5C57604-FD62-4970-BA4A-B5D9F55BB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379528" y="446369"/>
            <a:ext cx="9258300" cy="3721376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7036479" y="5956610"/>
            <a:ext cx="3944400" cy="39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6440704" y="5949909"/>
            <a:ext cx="5135954" cy="340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12405005" y="7445214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sit down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398634" y="7424333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go out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0815" y="8402851"/>
            <a:ext cx="2254266" cy="1060490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9285460" y="8247293"/>
            <a:ext cx="1371600" cy="13716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EFD7E961-8A6D-8EF2-A5F9-9FA77BCA9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47700"/>
            <a:ext cx="412436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MsPham0936082789">
            <a:extLst>
              <a:ext uri="{FF2B5EF4-FFF2-40B4-BE49-F238E27FC236}">
                <a16:creationId xmlns:a16="http://schemas.microsoft.com/office/drawing/2014/main" id="{77DA02F3-576B-DB10-2082-A4E54A31E093}"/>
              </a:ext>
            </a:extLst>
          </p:cNvPr>
          <p:cNvSpPr txBox="1"/>
          <p:nvPr/>
        </p:nvSpPr>
        <p:spPr>
          <a:xfrm>
            <a:off x="4898817" y="3087059"/>
            <a:ext cx="6729373" cy="903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800">
                <a:solidFill>
                  <a:schemeClr val="tx1"/>
                </a:solidFill>
                <a:latin typeface=".VnVogue" panose="020B7200000000000000" pitchFamily="34" charset="0"/>
              </a:rPr>
              <a:t>May I _____?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71409" y="1334619"/>
            <a:ext cx="3612372" cy="36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102789" y="1334619"/>
            <a:ext cx="3612372" cy="36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26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29" grpId="0" animBg="1"/>
      <p:bldP spid="2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MsPham"/>
          <p:cNvSpPr/>
          <p:nvPr/>
        </p:nvSpPr>
        <p:spPr>
          <a:xfrm>
            <a:off x="398634" y="7597047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meet you.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12574115" y="7597047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-225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Thanks.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093C7B3-8510-43FD-9A52-4F709808A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398634" y="7417841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May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12361805" y="7394055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Is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379528" y="446369"/>
            <a:ext cx="9258300" cy="3721376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7036479" y="5956610"/>
            <a:ext cx="3944400" cy="39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6440704" y="5949909"/>
            <a:ext cx="5135954" cy="340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0815" y="8402851"/>
            <a:ext cx="2254266" cy="1060490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2477295" y="7583127"/>
            <a:ext cx="1371600" cy="13716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BEBD704B-6CF4-3C94-566E-8D60B0216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72459"/>
            <a:ext cx="412436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MsPham0936082789">
            <a:extLst>
              <a:ext uri="{FF2B5EF4-FFF2-40B4-BE49-F238E27FC236}">
                <a16:creationId xmlns:a16="http://schemas.microsoft.com/office/drawing/2014/main" id="{A1F61A33-B92C-F35E-12D9-26DFD14AB739}"/>
              </a:ext>
            </a:extLst>
          </p:cNvPr>
          <p:cNvSpPr txBox="1"/>
          <p:nvPr/>
        </p:nvSpPr>
        <p:spPr>
          <a:xfrm>
            <a:off x="4898817" y="3087059"/>
            <a:ext cx="6729373" cy="903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800">
                <a:solidFill>
                  <a:schemeClr val="tx1"/>
                </a:solidFill>
                <a:latin typeface=".VnVogue" panose="020B7200000000000000" pitchFamily="34" charset="0"/>
              </a:rPr>
              <a:t>____ I open the book?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71409" y="1334619"/>
            <a:ext cx="3612372" cy="36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102789" y="1334619"/>
            <a:ext cx="3612372" cy="36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61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MsPham"/>
          <p:cNvSpPr/>
          <p:nvPr/>
        </p:nvSpPr>
        <p:spPr>
          <a:xfrm>
            <a:off x="12574115" y="5098823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teacher.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398634" y="5071748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Goodbye, class.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A5C57604-FD62-4970-BA4A-B5D9F55BB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379528" y="446369"/>
            <a:ext cx="9258300" cy="3721376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7036479" y="5956610"/>
            <a:ext cx="3944400" cy="39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6440704" y="5949909"/>
            <a:ext cx="5135954" cy="340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12405005" y="7445214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speak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398634" y="7424333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come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0815" y="8402851"/>
            <a:ext cx="2254266" cy="1060490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9285460" y="8247293"/>
            <a:ext cx="1371600" cy="13716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7513E08A-D45E-B5E3-2678-791FEDA7E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47700"/>
            <a:ext cx="412436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sPham0936082789">
            <a:extLst>
              <a:ext uri="{FF2B5EF4-FFF2-40B4-BE49-F238E27FC236}">
                <a16:creationId xmlns:a16="http://schemas.microsoft.com/office/drawing/2014/main" id="{47B5C38C-4BD4-CE63-5521-EE70A50C5ADB}"/>
              </a:ext>
            </a:extLst>
          </p:cNvPr>
          <p:cNvSpPr txBox="1"/>
          <p:nvPr/>
        </p:nvSpPr>
        <p:spPr>
          <a:xfrm>
            <a:off x="4898817" y="3087059"/>
            <a:ext cx="7675298" cy="903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800">
                <a:solidFill>
                  <a:schemeClr val="tx1"/>
                </a:solidFill>
                <a:latin typeface=".VnVogue" panose="020B7200000000000000" pitchFamily="34" charset="0"/>
              </a:rPr>
              <a:t>May I ____ Vietnamese?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71409" y="1334619"/>
            <a:ext cx="3612372" cy="36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102789" y="1334619"/>
            <a:ext cx="3612372" cy="36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38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29" grpId="0" animBg="1"/>
      <p:bldP spid="2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MsPham"/>
          <p:cNvSpPr/>
          <p:nvPr/>
        </p:nvSpPr>
        <p:spPr>
          <a:xfrm>
            <a:off x="398634" y="7597047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meet you.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12574115" y="7597047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-225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Thanks.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093C7B3-8510-43FD-9A52-4F709808A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398634" y="7417841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I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12361805" y="7394055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you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379528" y="446369"/>
            <a:ext cx="9258300" cy="3721376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7036479" y="5956610"/>
            <a:ext cx="3944400" cy="39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6440704" y="5949909"/>
            <a:ext cx="5135954" cy="340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0815" y="8402851"/>
            <a:ext cx="2254266" cy="1060490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2477295" y="7583127"/>
            <a:ext cx="1371600" cy="13716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6168490-476C-C53C-DBE3-C032F3577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47700"/>
            <a:ext cx="412436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sPham0936082789">
            <a:extLst>
              <a:ext uri="{FF2B5EF4-FFF2-40B4-BE49-F238E27FC236}">
                <a16:creationId xmlns:a16="http://schemas.microsoft.com/office/drawing/2014/main" id="{90FC14EE-3567-630D-19CA-DE131AC951EF}"/>
              </a:ext>
            </a:extLst>
          </p:cNvPr>
          <p:cNvSpPr txBox="1"/>
          <p:nvPr/>
        </p:nvSpPr>
        <p:spPr>
          <a:xfrm>
            <a:off x="4898817" y="3087059"/>
            <a:ext cx="6729373" cy="903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800">
                <a:solidFill>
                  <a:schemeClr val="tx1"/>
                </a:solidFill>
                <a:latin typeface=".VnVogue" panose="020B7200000000000000" pitchFamily="34" charset="0"/>
              </a:rPr>
              <a:t>May ____ go out?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71409" y="1334619"/>
            <a:ext cx="3612372" cy="36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102789" y="1334619"/>
            <a:ext cx="3612372" cy="36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70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183689" y="2"/>
            <a:ext cx="18655377" cy="10286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6675" y="935015"/>
            <a:ext cx="4038396" cy="403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7554914"/>
            <a:ext cx="3063506" cy="14082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AD52EA-C653-87C6-1DDC-11CF93D132FD}"/>
              </a:ext>
            </a:extLst>
          </p:cNvPr>
          <p:cNvSpPr txBox="1"/>
          <p:nvPr/>
        </p:nvSpPr>
        <p:spPr>
          <a:xfrm>
            <a:off x="4426798" y="5143500"/>
            <a:ext cx="960230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>
                <a:ln w="6600">
                  <a:solidFill>
                    <a:srgbClr val="F2631F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2631F"/>
                  </a:outerShdw>
                </a:effectLst>
                <a:latin typeface=".VnCooper" panose="020B7200000000000000" pitchFamily="34" charset="0"/>
              </a:rPr>
              <a:t>Welldone!</a:t>
            </a:r>
          </a:p>
        </p:txBody>
      </p:sp>
    </p:spTree>
    <p:extLst>
      <p:ext uri="{BB962C8B-B14F-4D97-AF65-F5344CB8AC3E}">
        <p14:creationId xmlns:p14="http://schemas.microsoft.com/office/powerpoint/2010/main" val="34076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752A9889-EF42-9F40-6F58-C0711E3173A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D245B150-7BF4-ED62-5E40-93B3A7C74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99723" cy="10287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2DF0A76-CEC4-E08A-781E-1AA4BE56814A}"/>
              </a:ext>
            </a:extLst>
          </p:cNvPr>
          <p:cNvSpPr txBox="1">
            <a:spLocks/>
          </p:cNvSpPr>
          <p:nvPr/>
        </p:nvSpPr>
        <p:spPr>
          <a:xfrm>
            <a:off x="1752600" y="571500"/>
            <a:ext cx="4114800" cy="822960"/>
          </a:xfrm>
          <a:prstGeom prst="rect">
            <a:avLst/>
          </a:prstGeom>
          <a:solidFill>
            <a:srgbClr val="418B3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Let’s talk.</a:t>
            </a:r>
            <a:endParaRPr lang="en-US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F34AC08-D081-3D57-678C-4032D8B5C1A4}"/>
              </a:ext>
            </a:extLst>
          </p:cNvPr>
          <p:cNvSpPr txBox="1">
            <a:spLocks/>
          </p:cNvSpPr>
          <p:nvPr/>
        </p:nvSpPr>
        <p:spPr>
          <a:xfrm>
            <a:off x="1208570" y="571500"/>
            <a:ext cx="822960" cy="822960"/>
          </a:xfrm>
          <a:prstGeom prst="ellipse">
            <a:avLst/>
          </a:prstGeom>
          <a:solidFill>
            <a:srgbClr val="418B3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018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BF9EEA1E-1E40-E146-6A78-3256225EF8A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TextBox 2"/>
          <p:cNvSpPr txBox="1"/>
          <p:nvPr/>
        </p:nvSpPr>
        <p:spPr>
          <a:xfrm>
            <a:off x="4002084" y="4651631"/>
            <a:ext cx="9972103" cy="3327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00"/>
              </a:lnSpc>
            </a:pPr>
            <a:r>
              <a:rPr lang="en-US" sz="19357">
                <a:solidFill>
                  <a:srgbClr val="418B32"/>
                </a:solidFill>
                <a:latin typeface="EFCO Brookshire"/>
              </a:rPr>
              <a:t>Thankyou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93379" y="1630153"/>
            <a:ext cx="2301242" cy="35133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96313" y="3265774"/>
            <a:ext cx="1157291" cy="17668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21773" y="3265774"/>
            <a:ext cx="1157291" cy="17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93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C96F55EF-8761-A066-2DBC-74AC2CE5C9F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B5C367E-4C24-D639-FE2C-880C927FA37D}"/>
              </a:ext>
            </a:extLst>
          </p:cNvPr>
          <p:cNvGrpSpPr/>
          <p:nvPr/>
        </p:nvGrpSpPr>
        <p:grpSpPr>
          <a:xfrm>
            <a:off x="10287000" y="495300"/>
            <a:ext cx="4953000" cy="4953000"/>
            <a:chOff x="10363200" y="329772"/>
            <a:chExt cx="5281025" cy="4813728"/>
          </a:xfrm>
        </p:grpSpPr>
        <p:pic>
          <p:nvPicPr>
            <p:cNvPr id="4" name="Picture 4" descr="Mimi GIFs - Get the best gif on GIFER">
              <a:extLst>
                <a:ext uri="{FF2B5EF4-FFF2-40B4-BE49-F238E27FC236}">
                  <a16:creationId xmlns:a16="http://schemas.microsoft.com/office/drawing/2014/main" id="{7878E258-C994-4715-8673-06DAE1192EA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3773" y="329772"/>
              <a:ext cx="5080452" cy="4813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04E4688-89E4-4B42-B6F4-D8D0356C6EFA}"/>
                </a:ext>
              </a:extLst>
            </p:cNvPr>
            <p:cNvSpPr/>
            <p:nvPr/>
          </p:nvSpPr>
          <p:spPr>
            <a:xfrm>
              <a:off x="10363200" y="495300"/>
              <a:ext cx="1752600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B2344BF-6149-4B2B-A0B8-A884C7DA53D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50BB9F6-FCB7-4639-A9EB-5C98D80D665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C11064E-95B7-4E49-9039-61F8FA781E1D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E4F0313-C932-434C-9200-55E234BFBB1C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78EC807-3E58-4554-981F-CA37416337E0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A707D4F0-F2D4-486D-A701-87E7B8BA35A8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7014815-C92C-45CF-9766-17B3392634C3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56DB892F-81C1-4FCD-BE17-779018826714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14418A0-E329-436F-8CC7-A4A0BC57F8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71284774-F279-4FB0-A951-B50B806EAA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26" name="Picture 2" descr="Leao lion GIF on GIFER - by Goldstone">
            <a:extLst>
              <a:ext uri="{FF2B5EF4-FFF2-40B4-BE49-F238E27FC236}">
                <a16:creationId xmlns:a16="http://schemas.microsoft.com/office/drawing/2014/main" id="{D905D59F-B083-46E1-BC4F-47071D04EC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829300"/>
            <a:ext cx="52324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1219200" y="2705100"/>
            <a:ext cx="16314081" cy="4508927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2870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  <p:sp>
        <p:nvSpPr>
          <p:cNvPr id="9" name="Rectangle: Rounded Corners 8">
            <a:hlinkClick r:id="rId6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12801600" y="7962900"/>
            <a:ext cx="2057400" cy="806789"/>
          </a:xfrm>
          <a:prstGeom prst="roundRect">
            <a:avLst>
              <a:gd name="adj" fmla="val 50000"/>
            </a:avLst>
          </a:prstGeom>
          <a:solidFill>
            <a:srgbClr val="FED5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18" name="MsPham-0936082789" descr="Video camera icon for web and mobile Royalty Free Vector">
            <a:hlinkClick r:id="rId7"/>
            <a:extLst>
              <a:ext uri="{FF2B5EF4-FFF2-40B4-BE49-F238E27FC236}">
                <a16:creationId xmlns:a16="http://schemas.microsoft.com/office/drawing/2014/main" id="{F94C602E-F5CA-AF8E-BD39-05057FE65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t="14980" r="15875" b="22188"/>
          <a:stretch/>
        </p:blipFill>
        <p:spPr bwMode="auto">
          <a:xfrm>
            <a:off x="11744322" y="7923869"/>
            <a:ext cx="825812" cy="82296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9" name="drumroll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C96F55EF-8761-A066-2DBC-74AC2CE5C9F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2DF0A76-CEC4-E08A-781E-1AA4BE56814A}"/>
              </a:ext>
            </a:extLst>
          </p:cNvPr>
          <p:cNvSpPr txBox="1">
            <a:spLocks/>
          </p:cNvSpPr>
          <p:nvPr/>
        </p:nvSpPr>
        <p:spPr>
          <a:xfrm>
            <a:off x="1752600" y="571500"/>
            <a:ext cx="8610600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4400" b="1">
                <a:solidFill>
                  <a:srgbClr val="418B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4400" b="1" dirty="0">
              <a:solidFill>
                <a:srgbClr val="418B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F34AC08-D081-3D57-678C-4032D8B5C1A4}"/>
              </a:ext>
            </a:extLst>
          </p:cNvPr>
          <p:cNvSpPr txBox="1">
            <a:spLocks/>
          </p:cNvSpPr>
          <p:nvPr/>
        </p:nvSpPr>
        <p:spPr>
          <a:xfrm>
            <a:off x="1208570" y="571500"/>
            <a:ext cx="822960" cy="822960"/>
          </a:xfrm>
          <a:prstGeom prst="ellipse">
            <a:avLst/>
          </a:prstGeom>
          <a:solidFill>
            <a:srgbClr val="418B3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6A6A45-1495-722A-2A12-E517F89FBF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1500" y="2400300"/>
            <a:ext cx="17145000" cy="4784652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76CAA896-752A-C5EB-6D3B-6F076A8D977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414" t="15022" r="14612" b="15187"/>
          <a:stretch/>
        </p:blipFill>
        <p:spPr>
          <a:xfrm>
            <a:off x="8625841" y="525280"/>
            <a:ext cx="822959" cy="822960"/>
          </a:xfrm>
          <a:prstGeom prst="ellipse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C7C0FDB-D5AE-B1E9-C97E-ABDDD2C8F809}"/>
              </a:ext>
            </a:extLst>
          </p:cNvPr>
          <p:cNvSpPr txBox="1"/>
          <p:nvPr/>
        </p:nvSpPr>
        <p:spPr>
          <a:xfrm>
            <a:off x="1163611" y="3314700"/>
            <a:ext cx="4003998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D20929A3-74FA-BAC6-F71C-CC4776C3986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414" t="15022" r="14612" b="15187"/>
          <a:stretch/>
        </p:blipFill>
        <p:spPr>
          <a:xfrm>
            <a:off x="4344650" y="7516239"/>
            <a:ext cx="822959" cy="822960"/>
          </a:xfrm>
          <a:prstGeom prst="ellipse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5F5AAAF-0BAD-30E0-ADA6-9BD674425407}"/>
              </a:ext>
            </a:extLst>
          </p:cNvPr>
          <p:cNvSpPr txBox="1"/>
          <p:nvPr/>
        </p:nvSpPr>
        <p:spPr>
          <a:xfrm>
            <a:off x="5791200" y="5996690"/>
            <a:ext cx="2834641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372EBEC-F50D-0CF4-EAA9-2804D2E9678E}"/>
              </a:ext>
            </a:extLst>
          </p:cNvPr>
          <p:cNvSpPr txBox="1"/>
          <p:nvPr/>
        </p:nvSpPr>
        <p:spPr>
          <a:xfrm>
            <a:off x="10255770" y="2427157"/>
            <a:ext cx="2834641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38E80ED-29D6-0BD0-ABE4-4662CB5874C4}"/>
              </a:ext>
            </a:extLst>
          </p:cNvPr>
          <p:cNvSpPr txBox="1"/>
          <p:nvPr/>
        </p:nvSpPr>
        <p:spPr>
          <a:xfrm>
            <a:off x="14935200" y="3626703"/>
            <a:ext cx="2667000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0A0C5944-7728-183D-C83F-F976EE4D622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414" t="15022" r="14612" b="15187"/>
          <a:stretch/>
        </p:blipFill>
        <p:spPr>
          <a:xfrm>
            <a:off x="13531870" y="7516239"/>
            <a:ext cx="822959" cy="822960"/>
          </a:xfrm>
          <a:prstGeom prst="ellipse">
            <a:avLst/>
          </a:prstGeom>
        </p:spPr>
      </p:pic>
      <p:pic>
        <p:nvPicPr>
          <p:cNvPr id="2" name="Track 70 (mp3cut.net) (1)">
            <a:hlinkClick r:id="" action="ppaction://media"/>
            <a:extLst>
              <a:ext uri="{FF2B5EF4-FFF2-40B4-BE49-F238E27FC236}">
                <a16:creationId xmlns:a16="http://schemas.microsoft.com/office/drawing/2014/main" id="{8FB1E9BC-B9E8-0606-A00F-252952703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29423" y="846223"/>
            <a:ext cx="487363" cy="487363"/>
          </a:xfrm>
          <a:prstGeom prst="rect">
            <a:avLst/>
          </a:prstGeom>
        </p:spPr>
      </p:pic>
      <p:pic>
        <p:nvPicPr>
          <p:cNvPr id="13" name="Track 70 (mp3cut.net)">
            <a:hlinkClick r:id="" action="ppaction://media"/>
            <a:extLst>
              <a:ext uri="{FF2B5EF4-FFF2-40B4-BE49-F238E27FC236}">
                <a16:creationId xmlns:a16="http://schemas.microsoft.com/office/drawing/2014/main" id="{7DF0951C-F32D-1822-D983-FD27FD8A31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29423" y="846223"/>
            <a:ext cx="487363" cy="487363"/>
          </a:xfrm>
          <a:prstGeom prst="rect">
            <a:avLst/>
          </a:prstGeom>
        </p:spPr>
      </p:pic>
      <p:pic>
        <p:nvPicPr>
          <p:cNvPr id="14" name="Track 70">
            <a:hlinkClick r:id="" action="ppaction://media"/>
            <a:extLst>
              <a:ext uri="{FF2B5EF4-FFF2-40B4-BE49-F238E27FC236}">
                <a16:creationId xmlns:a16="http://schemas.microsoft.com/office/drawing/2014/main" id="{F2711B40-3B63-BEFE-A12E-29C8AE54EB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29423" y="8462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7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70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7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7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C96F55EF-8761-A066-2DBC-74AC2CE5C9F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8AC3A102-213C-C202-7220-18D978564AE3}"/>
              </a:ext>
            </a:extLst>
          </p:cNvPr>
          <p:cNvSpPr txBox="1"/>
          <p:nvPr/>
        </p:nvSpPr>
        <p:spPr>
          <a:xfrm>
            <a:off x="3885096" y="3342154"/>
            <a:ext cx="4268304" cy="783193"/>
          </a:xfrm>
          <a:prstGeom prst="wedgeRoundRectCallout">
            <a:avLst>
              <a:gd name="adj1" fmla="val -54760"/>
              <a:gd name="adj2" fmla="val 46796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 _______?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92FBE45-769D-3287-F148-D11D3FEAB6B2}"/>
              </a:ext>
            </a:extLst>
          </p:cNvPr>
          <p:cNvSpPr txBox="1"/>
          <p:nvPr/>
        </p:nvSpPr>
        <p:spPr>
          <a:xfrm>
            <a:off x="3776753" y="4419092"/>
            <a:ext cx="4268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(Em có thể ______ được không?)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AF0DCB95-A1A9-2995-EA13-998EE33F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908" y="3342154"/>
            <a:ext cx="1267784" cy="1267784"/>
          </a:xfrm>
          <a:prstGeom prst="ellipse">
            <a:avLst/>
          </a:prstGeom>
          <a:ln>
            <a:solidFill>
              <a:srgbClr val="4D00E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159B8B2-073E-2B81-1CCA-3E0328478065}"/>
              </a:ext>
            </a:extLst>
          </p:cNvPr>
          <p:cNvSpPr txBox="1"/>
          <p:nvPr/>
        </p:nvSpPr>
        <p:spPr>
          <a:xfrm>
            <a:off x="11390236" y="3484734"/>
            <a:ext cx="394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(Vâng/Ừ, được.)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01217097-1989-BF9C-C768-87592E0BE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3551" y="3398750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0936082789">
            <a:extLst>
              <a:ext uri="{FF2B5EF4-FFF2-40B4-BE49-F238E27FC236}">
                <a16:creationId xmlns:a16="http://schemas.microsoft.com/office/drawing/2014/main" id="{D1469F75-2FC0-3B14-BD6B-B09714648B3C}"/>
              </a:ext>
            </a:extLst>
          </p:cNvPr>
          <p:cNvSpPr txBox="1"/>
          <p:nvPr/>
        </p:nvSpPr>
        <p:spPr>
          <a:xfrm>
            <a:off x="11506200" y="2628900"/>
            <a:ext cx="3988633" cy="783193"/>
          </a:xfrm>
          <a:prstGeom prst="wedgeRoundRectCallout">
            <a:avLst>
              <a:gd name="adj1" fmla="val -68618"/>
              <a:gd name="adj2" fmla="val 41008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 Yes, you can.</a:t>
            </a:r>
          </a:p>
        </p:txBody>
      </p:sp>
      <p:sp>
        <p:nvSpPr>
          <p:cNvPr id="8" name="MsPham0936082789">
            <a:extLst>
              <a:ext uri="{FF2B5EF4-FFF2-40B4-BE49-F238E27FC236}">
                <a16:creationId xmlns:a16="http://schemas.microsoft.com/office/drawing/2014/main" id="{E5070B20-0F87-3548-97D4-7ABC99013194}"/>
              </a:ext>
            </a:extLst>
          </p:cNvPr>
          <p:cNvSpPr txBox="1"/>
          <p:nvPr/>
        </p:nvSpPr>
        <p:spPr>
          <a:xfrm>
            <a:off x="11506200" y="4495792"/>
            <a:ext cx="3988633" cy="783193"/>
          </a:xfrm>
          <a:prstGeom prst="wedgeRoundRectCallout">
            <a:avLst>
              <a:gd name="adj1" fmla="val -69404"/>
              <a:gd name="adj2" fmla="val -48870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9937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 No, you can’t.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DBEE4C4-C1E1-E7A9-5A70-A7A777EC879E}"/>
              </a:ext>
            </a:extLst>
          </p:cNvPr>
          <p:cNvSpPr txBox="1"/>
          <p:nvPr/>
        </p:nvSpPr>
        <p:spPr>
          <a:xfrm>
            <a:off x="11390236" y="5310726"/>
            <a:ext cx="4611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(Không, không được.)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34F51FA-96D3-620C-EF1A-2B72E2316836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418B32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Structrues </a:t>
            </a:r>
            <a:endParaRPr lang="en-US" sz="42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02667A05-8969-B667-5990-36EA619C9365}"/>
              </a:ext>
            </a:extLst>
          </p:cNvPr>
          <p:cNvSpPr txBox="1"/>
          <p:nvPr/>
        </p:nvSpPr>
        <p:spPr>
          <a:xfrm>
            <a:off x="1750944" y="1636051"/>
            <a:ext cx="12346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 câu xin phép/ hỏi ai một cách lịch sự:</a:t>
            </a:r>
          </a:p>
        </p:txBody>
      </p:sp>
    </p:spTree>
    <p:extLst>
      <p:ext uri="{BB962C8B-B14F-4D97-AF65-F5344CB8AC3E}">
        <p14:creationId xmlns:p14="http://schemas.microsoft.com/office/powerpoint/2010/main" val="22400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7" grpId="0" animBg="1"/>
      <p:bldP spid="8" grpId="0" animBg="1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C96F55EF-8761-A066-2DBC-74AC2CE5C9F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418B32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A1A170-22ED-E597-CC6E-8BE2D8532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714500"/>
            <a:ext cx="3639111" cy="2175469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1010BEE9-FADC-117E-798B-325A7A9DD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94" y="4394911"/>
            <a:ext cx="3550722" cy="216485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4C12739D-7B93-8384-AEAD-2730E327D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94" y="7064704"/>
            <a:ext cx="3550722" cy="216485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A47220-56E4-2BD6-6814-2B533F34CAD9}"/>
              </a:ext>
            </a:extLst>
          </p:cNvPr>
          <p:cNvSpPr/>
          <p:nvPr/>
        </p:nvSpPr>
        <p:spPr>
          <a:xfrm>
            <a:off x="11743241" y="1911477"/>
            <a:ext cx="5251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(đi) vào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0C601F1E-3E4E-AA18-CD44-98CA550342B4}"/>
              </a:ext>
            </a:extLst>
          </p:cNvPr>
          <p:cNvSpPr txBox="1"/>
          <p:nvPr/>
        </p:nvSpPr>
        <p:spPr>
          <a:xfrm>
            <a:off x="8001000" y="2758642"/>
            <a:ext cx="2446841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/kʌm ɪn/</a:t>
            </a:r>
            <a:endParaRPr lang="en-US" dirty="0"/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876DA54C-B708-8F69-4A3D-6B261E67F72F}"/>
              </a:ext>
            </a:extLst>
          </p:cNvPr>
          <p:cNvSpPr txBox="1"/>
          <p:nvPr/>
        </p:nvSpPr>
        <p:spPr>
          <a:xfrm>
            <a:off x="7773382" y="1957643"/>
            <a:ext cx="525188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5400"/>
              <a:t>come in</a:t>
            </a:r>
            <a:endParaRPr lang="en-US" sz="5400" dirty="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8344D9A2-D196-47D8-9C72-774BE771072A}"/>
              </a:ext>
            </a:extLst>
          </p:cNvPr>
          <p:cNvSpPr/>
          <p:nvPr/>
        </p:nvSpPr>
        <p:spPr>
          <a:xfrm>
            <a:off x="11743241" y="4601135"/>
            <a:ext cx="5251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Ra ngoài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0319EAE8-8A95-CCB1-2075-D1403078E211}"/>
              </a:ext>
            </a:extLst>
          </p:cNvPr>
          <p:cNvSpPr txBox="1"/>
          <p:nvPr/>
        </p:nvSpPr>
        <p:spPr>
          <a:xfrm>
            <a:off x="8027233" y="5448300"/>
            <a:ext cx="2446841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/gəʊ aʊt/</a:t>
            </a:r>
            <a:endParaRPr lang="en-US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F05D7670-7140-F417-44FA-39257A220120}"/>
              </a:ext>
            </a:extLst>
          </p:cNvPr>
          <p:cNvSpPr txBox="1"/>
          <p:nvPr/>
        </p:nvSpPr>
        <p:spPr>
          <a:xfrm>
            <a:off x="7799615" y="4647301"/>
            <a:ext cx="525188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5400"/>
              <a:t>go out</a:t>
            </a:r>
            <a:endParaRPr lang="en-US" sz="5400" dirty="0"/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D1E6528A-1F5C-2A97-4369-FF5A27290631}"/>
              </a:ext>
            </a:extLst>
          </p:cNvPr>
          <p:cNvSpPr/>
          <p:nvPr/>
        </p:nvSpPr>
        <p:spPr>
          <a:xfrm>
            <a:off x="11743241" y="8370301"/>
            <a:ext cx="4474586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Nói Tiếng Việt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242C41DD-1A80-0FF1-AD2D-783E351C17DF}"/>
              </a:ext>
            </a:extLst>
          </p:cNvPr>
          <p:cNvSpPr txBox="1"/>
          <p:nvPr/>
        </p:nvSpPr>
        <p:spPr>
          <a:xfrm>
            <a:off x="8001000" y="8137958"/>
            <a:ext cx="1828801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/spiːk/</a:t>
            </a:r>
            <a:endParaRPr lang="en-US" dirty="0"/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43BA23E1-F9A8-EBD1-B101-A541B3613A7B}"/>
              </a:ext>
            </a:extLst>
          </p:cNvPr>
          <p:cNvSpPr txBox="1"/>
          <p:nvPr/>
        </p:nvSpPr>
        <p:spPr>
          <a:xfrm>
            <a:off x="7825848" y="7336959"/>
            <a:ext cx="6575952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5400"/>
              <a:t>speak Vietnamese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7271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3" grpId="1"/>
      <p:bldP spid="34" grpId="0"/>
      <p:bldP spid="35" grpId="0"/>
      <p:bldP spid="36" grpId="0"/>
      <p:bldP spid="36" grpId="1"/>
      <p:bldP spid="37" grpId="0"/>
      <p:bldP spid="38" grpId="0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C96F55EF-8761-A066-2DBC-74AC2CE5C9F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2DF0A76-CEC4-E08A-781E-1AA4BE56814A}"/>
              </a:ext>
            </a:extLst>
          </p:cNvPr>
          <p:cNvSpPr txBox="1">
            <a:spLocks/>
          </p:cNvSpPr>
          <p:nvPr/>
        </p:nvSpPr>
        <p:spPr>
          <a:xfrm>
            <a:off x="1752600" y="571500"/>
            <a:ext cx="8610600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4400" b="1">
                <a:solidFill>
                  <a:srgbClr val="418B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4400" b="1" dirty="0">
              <a:solidFill>
                <a:srgbClr val="418B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F34AC08-D081-3D57-678C-4032D8B5C1A4}"/>
              </a:ext>
            </a:extLst>
          </p:cNvPr>
          <p:cNvSpPr txBox="1">
            <a:spLocks/>
          </p:cNvSpPr>
          <p:nvPr/>
        </p:nvSpPr>
        <p:spPr>
          <a:xfrm>
            <a:off x="1208570" y="571500"/>
            <a:ext cx="822960" cy="822960"/>
          </a:xfrm>
          <a:prstGeom prst="ellipse">
            <a:avLst/>
          </a:prstGeom>
          <a:solidFill>
            <a:srgbClr val="418B3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id="{3128A5DA-8ED9-0832-A2B0-17FE8506D389}"/>
              </a:ext>
            </a:extLst>
          </p:cNvPr>
          <p:cNvSpPr txBox="1"/>
          <p:nvPr/>
        </p:nvSpPr>
        <p:spPr>
          <a:xfrm>
            <a:off x="2465664" y="1751046"/>
            <a:ext cx="5823994" cy="1006304"/>
          </a:xfrm>
          <a:prstGeom prst="wedgeRoundRectCallout">
            <a:avLst>
              <a:gd name="adj1" fmla="val 56078"/>
              <a:gd name="adj2" fmla="val -25841"/>
              <a:gd name="adj3" fmla="val 16667"/>
            </a:avLst>
          </a:prstGeom>
          <a:solidFill>
            <a:srgbClr val="EFFFE0"/>
          </a:solidFill>
          <a:ln>
            <a:solidFill>
              <a:srgbClr val="418B32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800">
                <a:solidFill>
                  <a:srgbClr val="326B27"/>
                </a:solidFill>
              </a:rPr>
              <a:t>May I </a:t>
            </a:r>
            <a:r>
              <a:rPr lang="en-US" sz="4800">
                <a:solidFill>
                  <a:srgbClr val="F36B2A"/>
                </a:solidFill>
              </a:rPr>
              <a:t>_______</a:t>
            </a:r>
            <a:r>
              <a:rPr lang="en-US" sz="4800">
                <a:solidFill>
                  <a:srgbClr val="326B27"/>
                </a:solidFill>
              </a:rPr>
              <a:t>?</a:t>
            </a:r>
          </a:p>
        </p:txBody>
      </p:sp>
      <p:cxnSp>
        <p:nvCxnSpPr>
          <p:cNvPr id="11" name="MsPham0936082789">
            <a:extLst>
              <a:ext uri="{FF2B5EF4-FFF2-40B4-BE49-F238E27FC236}">
                <a16:creationId xmlns:a16="http://schemas.microsoft.com/office/drawing/2014/main" id="{F5E84DFE-76DD-8787-4793-B711244937F4}"/>
              </a:ext>
            </a:extLst>
          </p:cNvPr>
          <p:cNvCxnSpPr>
            <a:cxnSpLocks/>
            <a:stCxn id="10" idx="2"/>
            <a:endCxn id="18" idx="0"/>
          </p:cNvCxnSpPr>
          <p:nvPr/>
        </p:nvCxnSpPr>
        <p:spPr>
          <a:xfrm flipH="1">
            <a:off x="2730436" y="2757350"/>
            <a:ext cx="2647225" cy="3617976"/>
          </a:xfrm>
          <a:prstGeom prst="straightConnector1">
            <a:avLst/>
          </a:prstGeom>
          <a:ln w="28575">
            <a:solidFill>
              <a:srgbClr val="DF6B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id="{391B98C5-E034-F369-0182-FEC397F5D040}"/>
              </a:ext>
            </a:extLst>
          </p:cNvPr>
          <p:cNvCxnSpPr>
            <a:cxnSpLocks/>
            <a:stCxn id="10" idx="2"/>
            <a:endCxn id="19" idx="0"/>
          </p:cNvCxnSpPr>
          <p:nvPr/>
        </p:nvCxnSpPr>
        <p:spPr>
          <a:xfrm>
            <a:off x="5377661" y="2757350"/>
            <a:ext cx="1598858" cy="3617976"/>
          </a:xfrm>
          <a:prstGeom prst="straightConnector1">
            <a:avLst/>
          </a:prstGeom>
          <a:ln w="28575">
            <a:solidFill>
              <a:srgbClr val="DF6B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0936082789">
            <a:extLst>
              <a:ext uri="{FF2B5EF4-FFF2-40B4-BE49-F238E27FC236}">
                <a16:creationId xmlns:a16="http://schemas.microsoft.com/office/drawing/2014/main" id="{1425E29A-3DE9-AEA3-A6F5-89EA626361A6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5377661" y="2757350"/>
            <a:ext cx="5040689" cy="3532026"/>
          </a:xfrm>
          <a:prstGeom prst="straightConnector1">
            <a:avLst/>
          </a:prstGeom>
          <a:ln w="28575">
            <a:solidFill>
              <a:srgbClr val="DF6B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MsPham0936082789">
            <a:extLst>
              <a:ext uri="{FF2B5EF4-FFF2-40B4-BE49-F238E27FC236}">
                <a16:creationId xmlns:a16="http://schemas.microsoft.com/office/drawing/2014/main" id="{4234427F-BF3B-EB6D-3815-1F5DE0E0D137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5377661" y="2757350"/>
            <a:ext cx="10091025" cy="3532026"/>
          </a:xfrm>
          <a:prstGeom prst="straightConnector1">
            <a:avLst/>
          </a:prstGeom>
          <a:ln w="28575">
            <a:solidFill>
              <a:srgbClr val="DF6B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63FD2A70-5DC3-BEEF-042A-C135A54E8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697" y="1480410"/>
            <a:ext cx="1384376" cy="1384376"/>
          </a:xfrm>
          <a:prstGeom prst="ellipse">
            <a:avLst/>
          </a:prstGeom>
          <a:noFill/>
          <a:ln>
            <a:solidFill>
              <a:srgbClr val="418B3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701D511-8B4F-F94B-D0AB-BCB346BC80FF}"/>
              </a:ext>
            </a:extLst>
          </p:cNvPr>
          <p:cNvSpPr txBox="1"/>
          <p:nvPr/>
        </p:nvSpPr>
        <p:spPr>
          <a:xfrm>
            <a:off x="955075" y="8676896"/>
            <a:ext cx="35507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solidFill>
                  <a:srgbClr val="F263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out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E1D9F471-564C-CE0A-1700-A345B5F7E44E}"/>
              </a:ext>
            </a:extLst>
          </p:cNvPr>
          <p:cNvSpPr txBox="1"/>
          <p:nvPr/>
        </p:nvSpPr>
        <p:spPr>
          <a:xfrm>
            <a:off x="5201157" y="8406705"/>
            <a:ext cx="3550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solidFill>
                  <a:srgbClr val="F263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Vietnamese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E6D5141-CEC4-373E-86EA-21BCB932DCE4}"/>
              </a:ext>
            </a:extLst>
          </p:cNvPr>
          <p:cNvSpPr txBox="1"/>
          <p:nvPr/>
        </p:nvSpPr>
        <p:spPr>
          <a:xfrm>
            <a:off x="9447238" y="8361850"/>
            <a:ext cx="3550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solidFill>
                  <a:srgbClr val="F263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</a:p>
          <a:p>
            <a:pPr algn="ctr"/>
            <a:r>
              <a:rPr lang="en-US" sz="4200">
                <a:solidFill>
                  <a:srgbClr val="F263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book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5A93C6D-0B82-3933-CC01-3783A4D6F83F}"/>
              </a:ext>
            </a:extLst>
          </p:cNvPr>
          <p:cNvSpPr txBox="1"/>
          <p:nvPr/>
        </p:nvSpPr>
        <p:spPr>
          <a:xfrm>
            <a:off x="13693317" y="8685016"/>
            <a:ext cx="35507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solidFill>
                  <a:srgbClr val="F263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 down</a:t>
            </a: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81F93BB2-B41D-4CF7-C137-BD3671D9C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5" y="6375326"/>
            <a:ext cx="3550722" cy="216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48C7031C-A1AB-90F1-E905-AF0AB09AE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158" y="6375326"/>
            <a:ext cx="3550722" cy="216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5FC6A12A-0E3F-22DD-2786-0D6726567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41" y="6375326"/>
            <a:ext cx="3550722" cy="216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752D771F-F5E1-9526-4F23-799E3BD7F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3325" y="6375326"/>
            <a:ext cx="3550722" cy="216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MsPham-0936082789">
            <a:extLst>
              <a:ext uri="{FF2B5EF4-FFF2-40B4-BE49-F238E27FC236}">
                <a16:creationId xmlns:a16="http://schemas.microsoft.com/office/drawing/2014/main" id="{2B80A2D4-0BF4-9C47-52B3-50DC5BEDC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53" y="1480410"/>
            <a:ext cx="1384376" cy="1384376"/>
          </a:xfrm>
          <a:prstGeom prst="ellipse">
            <a:avLst/>
          </a:prstGeom>
          <a:noFill/>
          <a:ln>
            <a:solidFill>
              <a:srgbClr val="418B3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MsPham0936082789">
            <a:extLst>
              <a:ext uri="{FF2B5EF4-FFF2-40B4-BE49-F238E27FC236}">
                <a16:creationId xmlns:a16="http://schemas.microsoft.com/office/drawing/2014/main" id="{ACEF9D1E-BBF5-29A5-9C37-ECD10303A261}"/>
              </a:ext>
            </a:extLst>
          </p:cNvPr>
          <p:cNvSpPr txBox="1"/>
          <p:nvPr/>
        </p:nvSpPr>
        <p:spPr>
          <a:xfrm>
            <a:off x="12392119" y="1180625"/>
            <a:ext cx="3762281" cy="681038"/>
          </a:xfrm>
          <a:prstGeom prst="wedgeRoundRectCallout">
            <a:avLst>
              <a:gd name="adj1" fmla="val -63764"/>
              <a:gd name="adj2" fmla="val -2541"/>
              <a:gd name="adj3" fmla="val 16667"/>
            </a:avLst>
          </a:prstGeom>
          <a:solidFill>
            <a:srgbClr val="FEDFC2"/>
          </a:solidFill>
          <a:ln>
            <a:solidFill>
              <a:srgbClr val="DF6B04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4000" b="0">
                <a:solidFill>
                  <a:srgbClr val="326B27"/>
                </a:solidFill>
              </a:rPr>
              <a:t>Yes, you can.</a:t>
            </a:r>
          </a:p>
        </p:txBody>
      </p:sp>
      <p:sp>
        <p:nvSpPr>
          <p:cNvPr id="27" name="MsPham0936082789">
            <a:extLst>
              <a:ext uri="{FF2B5EF4-FFF2-40B4-BE49-F238E27FC236}">
                <a16:creationId xmlns:a16="http://schemas.microsoft.com/office/drawing/2014/main" id="{A9236435-0317-4ACA-3583-1EF7567053DD}"/>
              </a:ext>
            </a:extLst>
          </p:cNvPr>
          <p:cNvSpPr txBox="1"/>
          <p:nvPr/>
        </p:nvSpPr>
        <p:spPr>
          <a:xfrm>
            <a:off x="12392119" y="2378445"/>
            <a:ext cx="3762281" cy="681038"/>
          </a:xfrm>
          <a:prstGeom prst="wedgeRoundRectCallout">
            <a:avLst>
              <a:gd name="adj1" fmla="val -63764"/>
              <a:gd name="adj2" fmla="val -53800"/>
              <a:gd name="adj3" fmla="val 16667"/>
            </a:avLst>
          </a:prstGeom>
          <a:solidFill>
            <a:srgbClr val="FEDFC2"/>
          </a:solidFill>
          <a:ln>
            <a:solidFill>
              <a:srgbClr val="DF6B04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4000" b="0">
                <a:solidFill>
                  <a:srgbClr val="326B27"/>
                </a:solidFill>
              </a:rPr>
              <a:t>No, you can’t.</a:t>
            </a:r>
          </a:p>
        </p:txBody>
      </p:sp>
    </p:spTree>
    <p:extLst>
      <p:ext uri="{BB962C8B-B14F-4D97-AF65-F5344CB8AC3E}">
        <p14:creationId xmlns:p14="http://schemas.microsoft.com/office/powerpoint/2010/main" val="330876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83689" y="3"/>
            <a:ext cx="18655377" cy="1025842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6675" y="935015"/>
            <a:ext cx="4038396" cy="403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820" y="7805531"/>
            <a:ext cx="3054360" cy="1408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634" y="4973413"/>
            <a:ext cx="14256732" cy="24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MsPham"/>
          <p:cNvSpPr/>
          <p:nvPr/>
        </p:nvSpPr>
        <p:spPr>
          <a:xfrm>
            <a:off x="12574115" y="5098823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teacher.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398634" y="5071748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Goodbye, class.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A5C57604-FD62-4970-BA4A-B5D9F55BB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379528" y="446369"/>
            <a:ext cx="9258300" cy="3721376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7036479" y="5956610"/>
            <a:ext cx="3944400" cy="39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6440704" y="5949909"/>
            <a:ext cx="5135954" cy="340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12405005" y="7445214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No, you can’t.</a:t>
            </a:r>
            <a:endParaRPr lang="en-US" sz="5400" b="1" dirty="0">
              <a:solidFill>
                <a:schemeClr val="tx1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398634" y="7424333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Yes, you can.</a:t>
            </a:r>
            <a:endParaRPr lang="en-US" sz="5400" b="1" dirty="0">
              <a:solidFill>
                <a:schemeClr val="tx1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0815" y="8402851"/>
            <a:ext cx="2254266" cy="1060490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9285460" y="8247293"/>
            <a:ext cx="1371600" cy="13716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41DA04-7051-A9C2-41E4-FB1A17CCB5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90818" y="2088489"/>
            <a:ext cx="1350218" cy="1371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BD0E91-0873-C548-F28F-4B757CA690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2543" y="593409"/>
            <a:ext cx="4387881" cy="2739429"/>
          </a:xfrm>
          <a:prstGeom prst="rect">
            <a:avLst/>
          </a:prstGeom>
        </p:spPr>
      </p:pic>
      <p:sp>
        <p:nvSpPr>
          <p:cNvPr id="23" name="MsPham0936082789">
            <a:extLst>
              <a:ext uri="{FF2B5EF4-FFF2-40B4-BE49-F238E27FC236}">
                <a16:creationId xmlns:a16="http://schemas.microsoft.com/office/drawing/2014/main" id="{D42E900B-85FD-B5D6-DAAB-B423E378B9AE}"/>
              </a:ext>
            </a:extLst>
          </p:cNvPr>
          <p:cNvSpPr txBox="1"/>
          <p:nvPr/>
        </p:nvSpPr>
        <p:spPr>
          <a:xfrm>
            <a:off x="4898817" y="3173311"/>
            <a:ext cx="7675297" cy="903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800">
                <a:solidFill>
                  <a:schemeClr val="tx1"/>
                </a:solidFill>
                <a:latin typeface=".VnVogue" panose="020B7200000000000000" pitchFamily="34" charset="0"/>
              </a:rPr>
              <a:t>May I speak Viet namese?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71409" y="1334619"/>
            <a:ext cx="3612372" cy="36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102789" y="1334619"/>
            <a:ext cx="3612372" cy="36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8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29" grpId="0" animBg="1"/>
      <p:bldP spid="2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MsPham"/>
          <p:cNvSpPr/>
          <p:nvPr/>
        </p:nvSpPr>
        <p:spPr>
          <a:xfrm>
            <a:off x="398634" y="7597047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meet you.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12574115" y="7597047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-225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Thanks.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093C7B3-8510-43FD-9A52-4F709808A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398634" y="7417841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Yes, you can.</a:t>
            </a:r>
            <a:endParaRPr lang="en-US" sz="5400" b="1" dirty="0">
              <a:solidFill>
                <a:schemeClr val="tx1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12361805" y="7394055"/>
            <a:ext cx="5141046" cy="219456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No, you can’t.</a:t>
            </a:r>
            <a:endParaRPr lang="en-US" sz="5400" b="1" dirty="0">
              <a:solidFill>
                <a:schemeClr val="tx1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379528" y="446369"/>
            <a:ext cx="9258300" cy="3721376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7036479" y="5956610"/>
            <a:ext cx="3944400" cy="39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6440704" y="5949909"/>
            <a:ext cx="5135954" cy="340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0815" y="8402851"/>
            <a:ext cx="2254266" cy="1060490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2477295" y="7583127"/>
            <a:ext cx="1371600" cy="13716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50EC7-127D-8B31-E9E4-76B05BA07D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2326" y="708678"/>
            <a:ext cx="4279776" cy="2616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ADD839-9FAB-FC57-9632-9592F7C8D2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46827" y="1925766"/>
            <a:ext cx="1350218" cy="1371600"/>
          </a:xfrm>
          <a:prstGeom prst="rect">
            <a:avLst/>
          </a:prstGeom>
        </p:spPr>
      </p:pic>
      <p:sp>
        <p:nvSpPr>
          <p:cNvPr id="20" name="MsPham0936082789">
            <a:extLst>
              <a:ext uri="{FF2B5EF4-FFF2-40B4-BE49-F238E27FC236}">
                <a16:creationId xmlns:a16="http://schemas.microsoft.com/office/drawing/2014/main" id="{4FDC5774-9139-2D8F-C8E9-2EFCDA486D41}"/>
              </a:ext>
            </a:extLst>
          </p:cNvPr>
          <p:cNvSpPr txBox="1"/>
          <p:nvPr/>
        </p:nvSpPr>
        <p:spPr>
          <a:xfrm>
            <a:off x="4898818" y="3083981"/>
            <a:ext cx="5823994" cy="9095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800">
                <a:solidFill>
                  <a:schemeClr val="tx1"/>
                </a:solidFill>
                <a:latin typeface=".VnVogue" panose="020B7200000000000000" pitchFamily="34" charset="0"/>
              </a:rPr>
              <a:t>May I go out?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71409" y="1334619"/>
            <a:ext cx="3612372" cy="36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102789" y="1334619"/>
            <a:ext cx="3612372" cy="36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61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293</Words>
  <Application>Microsoft Office PowerPoint</Application>
  <PresentationFormat>Custom</PresentationFormat>
  <Paragraphs>84</Paragraphs>
  <Slides>18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.VnVogue</vt:lpstr>
      <vt:lpstr>Wingdings</vt:lpstr>
      <vt:lpstr>EFCO Brookshire</vt:lpstr>
      <vt:lpstr>Calibri</vt:lpstr>
      <vt:lpstr>.VnCooper</vt:lpstr>
      <vt:lpstr>.VnHelvetIns</vt:lpstr>
      <vt:lpstr>.VnBlack</vt:lpstr>
      <vt:lpstr>.VnAristote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MsPham</dc:creator>
  <cp:lastModifiedBy>Administrator</cp:lastModifiedBy>
  <cp:revision>68</cp:revision>
  <dcterms:created xsi:type="dcterms:W3CDTF">2006-08-16T00:00:00Z</dcterms:created>
  <dcterms:modified xsi:type="dcterms:W3CDTF">2022-11-14T17:34:19Z</dcterms:modified>
  <dc:identifier>DAFCmnnM7Bo</dc:identifier>
</cp:coreProperties>
</file>