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47" r:id="rId2"/>
    <p:sldId id="259" r:id="rId3"/>
    <p:sldId id="302" r:id="rId4"/>
    <p:sldId id="304" r:id="rId5"/>
    <p:sldId id="346" r:id="rId6"/>
    <p:sldId id="311" r:id="rId7"/>
    <p:sldId id="329" r:id="rId8"/>
    <p:sldId id="345" r:id="rId9"/>
    <p:sldId id="344" r:id="rId10"/>
    <p:sldId id="330" r:id="rId11"/>
    <p:sldId id="331" r:id="rId12"/>
    <p:sldId id="332" r:id="rId13"/>
    <p:sldId id="343" r:id="rId14"/>
    <p:sldId id="334" r:id="rId15"/>
    <p:sldId id="319" r:id="rId16"/>
    <p:sldId id="338" r:id="rId17"/>
    <p:sldId id="342" r:id="rId18"/>
    <p:sldId id="337" r:id="rId19"/>
    <p:sldId id="341" r:id="rId20"/>
    <p:sldId id="340" r:id="rId21"/>
    <p:sldId id="335" r:id="rId22"/>
    <p:sldId id="320" r:id="rId23"/>
    <p:sldId id="322" r:id="rId24"/>
    <p:sldId id="323" r:id="rId25"/>
    <p:sldId id="325" r:id="rId26"/>
    <p:sldId id="326" r:id="rId27"/>
    <p:sldId id="327" r:id="rId28"/>
    <p:sldId id="32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8" autoAdjust="0"/>
    <p:restoredTop sz="94660"/>
  </p:normalViewPr>
  <p:slideViewPr>
    <p:cSldViewPr snapToGrid="0">
      <p:cViewPr varScale="1">
        <p:scale>
          <a:sx n="84" d="100"/>
          <a:sy n="84" d="100"/>
        </p:scale>
        <p:origin x="9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7/24/2023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068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7551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653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862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8278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646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3177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79718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957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7/24/2023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7/24/2023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7/24/2023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7/24/2023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pic>
        <p:nvPicPr>
          <p:cNvPr id="7" name="Picture 6"/>
          <p:cNvPicPr>
            <a:picLocks noChangeAspect="1"/>
          </p:cNvPicPr>
          <p:nvPr userDrawn="1"/>
        </p:nvPicPr>
        <p:blipFill>
          <a:blip r:embed="rId23"/>
          <a:stretch>
            <a:fillRect/>
          </a:stretch>
        </p:blipFill>
        <p:spPr>
          <a:xfrm>
            <a:off x="0" y="0"/>
            <a:ext cx="12230100" cy="6873932"/>
          </a:xfrm>
          <a:prstGeom prst="rect">
            <a:avLst/>
          </a:prstGeom>
        </p:spPr>
      </p:pic>
      <p:sp>
        <p:nvSpPr>
          <p:cNvPr id="8" name="TextBox 9">
            <a:extLst>
              <a:ext uri="{FF2B5EF4-FFF2-40B4-BE49-F238E27FC236}">
                <a16:creationId xmlns:a16="http://schemas.microsoft.com/office/drawing/2014/main" id="{FE798370-27E2-9F41-A466-FC64C7FFD70A}"/>
              </a:ext>
            </a:extLst>
          </p:cNvPr>
          <p:cNvSpPr txBox="1"/>
          <p:nvPr userDrawn="1"/>
        </p:nvSpPr>
        <p:spPr>
          <a:xfrm>
            <a:off x="262740" y="0"/>
            <a:ext cx="242470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6: World Heritages</a:t>
            </a:r>
          </a:p>
        </p:txBody>
      </p:sp>
      <p:sp>
        <p:nvSpPr>
          <p:cNvPr id="9" name="TextBox 8">
            <a:extLst>
              <a:ext uri="{FF2B5EF4-FFF2-40B4-BE49-F238E27FC236}">
                <a16:creationId xmlns:a16="http://schemas.microsoft.com/office/drawing/2014/main" id="{D7889D60-3103-E54C-9167-2287BEE5C81A}"/>
              </a:ext>
            </a:extLst>
          </p:cNvPr>
          <p:cNvSpPr txBox="1"/>
          <p:nvPr userDrawn="1"/>
        </p:nvSpPr>
        <p:spPr>
          <a:xfrm>
            <a:off x="113278" y="6550223"/>
            <a:ext cx="2685800"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t>
            </a:r>
            <a:r>
              <a:rPr lang="en-US" sz="1400" baseline="0" dirty="0" err="1">
                <a:solidFill>
                  <a:schemeClr val="bg1"/>
                </a:solidFill>
              </a:rPr>
              <a:t>Anh</a:t>
            </a:r>
            <a:r>
              <a:rPr lang="en-US" sz="1400" baseline="0" dirty="0">
                <a:solidFill>
                  <a:schemeClr val="bg1"/>
                </a:solidFill>
              </a:rPr>
              <a:t> 11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0" name="Picture 9">
            <a:extLst>
              <a:ext uri="{FF2B5EF4-FFF2-40B4-BE49-F238E27FC236}">
                <a16:creationId xmlns:a16="http://schemas.microsoft.com/office/drawing/2014/main" id="{ECF13BED-1CB7-0146-BB6D-00DC4EC16FC0}"/>
              </a:ext>
            </a:extLst>
          </p:cNvPr>
          <p:cNvPicPr>
            <a:picLocks noChangeAspect="1"/>
          </p:cNvPicPr>
          <p:nvPr userDrawn="1"/>
        </p:nvPicPr>
        <p:blipFill>
          <a:blip r:embed="rId24"/>
          <a:stretch>
            <a:fillRect/>
          </a:stretch>
        </p:blipFill>
        <p:spPr>
          <a:xfrm>
            <a:off x="11550425" y="6550222"/>
            <a:ext cx="540203" cy="275398"/>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D7889D60-3103-E54C-9167-2287BEE5C81A}"/>
              </a:ext>
            </a:extLst>
          </p:cNvPr>
          <p:cNvSpPr txBox="1"/>
          <p:nvPr userDrawn="1"/>
        </p:nvSpPr>
        <p:spPr>
          <a:xfrm>
            <a:off x="5306553" y="6550222"/>
            <a:ext cx="1994713"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a:solidFill>
                  <a:schemeClr val="bg1"/>
                </a:solidFill>
              </a:rPr>
              <a:t>DTP Education Solutions </a:t>
            </a:r>
            <a:endParaRPr lang="en-US" sz="1400" dirty="0">
              <a:solidFill>
                <a:schemeClr val="bg1"/>
              </a:solidFill>
            </a:endParaRPr>
          </a:p>
        </p:txBody>
      </p:sp>
      <p:sp>
        <p:nvSpPr>
          <p:cNvPr id="12" name="TextBox 9">
            <a:extLst>
              <a:ext uri="{FF2B5EF4-FFF2-40B4-BE49-F238E27FC236}">
                <a16:creationId xmlns:a16="http://schemas.microsoft.com/office/drawing/2014/main" id="{FE798370-27E2-9F41-A466-FC64C7FFD70A}"/>
              </a:ext>
            </a:extLst>
          </p:cNvPr>
          <p:cNvSpPr txBox="1"/>
          <p:nvPr userDrawn="1"/>
        </p:nvSpPr>
        <p:spPr>
          <a:xfrm>
            <a:off x="8836269" y="0"/>
            <a:ext cx="3355731"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chemeClr val="bg1"/>
                </a:solidFill>
              </a:rPr>
              <a:t>Lesson 3.2: Writing &amp; Speaking</a:t>
            </a: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92" r:id="rId14"/>
    <p:sldLayoutId id="2147483694" r:id="rId15"/>
    <p:sldLayoutId id="2147483698" r:id="rId16"/>
    <p:sldLayoutId id="2147483700" r:id="rId17"/>
    <p:sldLayoutId id="2147483701" r:id="rId18"/>
    <p:sldLayoutId id="2147483702" r:id="rId19"/>
    <p:sldLayoutId id="2147483703" r:id="rId20"/>
    <p:sldLayoutId id="2147483704"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eduhome.com.vn/" TargetMode="Externa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258675" cy="6859752"/>
          </a:xfrm>
          <a:prstGeom prst="rect">
            <a:avLst/>
          </a:prstGeom>
        </p:spPr>
      </p:pic>
      <p:sp>
        <p:nvSpPr>
          <p:cNvPr id="2" name="TextBox 1"/>
          <p:cNvSpPr txBox="1"/>
          <p:nvPr/>
        </p:nvSpPr>
        <p:spPr>
          <a:xfrm>
            <a:off x="6374423" y="3235569"/>
            <a:ext cx="4897316" cy="1384995"/>
          </a:xfrm>
          <a:prstGeom prst="rect">
            <a:avLst/>
          </a:prstGeom>
          <a:noFill/>
        </p:spPr>
        <p:txBody>
          <a:bodyPr wrap="square" rtlCol="0">
            <a:spAutoFit/>
          </a:bodyPr>
          <a:lstStyle/>
          <a:p>
            <a:pPr algn="ctr"/>
            <a:r>
              <a:rPr lang="en-US" sz="2800" dirty="0">
                <a:solidFill>
                  <a:srgbClr val="FF0000"/>
                </a:solidFill>
              </a:rPr>
              <a:t>Unit 6: World Heritages </a:t>
            </a:r>
            <a:r>
              <a:rPr lang="en-US" sz="2800" dirty="0"/>
              <a:t> </a:t>
            </a:r>
          </a:p>
          <a:p>
            <a:pPr algn="ctr"/>
            <a:r>
              <a:rPr lang="en-US" sz="2800" dirty="0">
                <a:solidFill>
                  <a:srgbClr val="002060"/>
                </a:solidFill>
              </a:rPr>
              <a:t>Lesson 3.2: Speaking &amp; Writing</a:t>
            </a:r>
          </a:p>
          <a:p>
            <a:pPr algn="ctr"/>
            <a:r>
              <a:rPr lang="en-US" sz="2800" dirty="0">
                <a:solidFill>
                  <a:srgbClr val="00B050"/>
                </a:solidFill>
              </a:rPr>
              <a:t>Page: 67</a:t>
            </a:r>
          </a:p>
        </p:txBody>
      </p:sp>
    </p:spTree>
    <p:extLst>
      <p:ext uri="{BB962C8B-B14F-4D97-AF65-F5344CB8AC3E}">
        <p14:creationId xmlns:p14="http://schemas.microsoft.com/office/powerpoint/2010/main" val="3195815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70181A-36BD-A6E5-8FF1-AB73C20FE941}"/>
              </a:ext>
            </a:extLst>
          </p:cNvPr>
          <p:cNvSpPr txBox="1"/>
          <p:nvPr/>
        </p:nvSpPr>
        <p:spPr>
          <a:xfrm>
            <a:off x="242371" y="506776"/>
            <a:ext cx="11633811" cy="1200329"/>
          </a:xfrm>
          <a:prstGeom prst="rect">
            <a:avLst/>
          </a:prstGeom>
          <a:noFill/>
        </p:spPr>
        <p:txBody>
          <a:bodyPr wrap="square" rtlCol="0">
            <a:spAutoFit/>
          </a:bodyPr>
          <a:lstStyle/>
          <a:p>
            <a:pPr algn="just"/>
            <a:r>
              <a:rPr lang="en-US" sz="3600" b="1" i="1" dirty="0">
                <a:solidFill>
                  <a:srgbClr val="002060"/>
                </a:solidFill>
                <a:effectLst/>
                <a:cs typeface="Calibri" panose="020F0502020204030204" pitchFamily="34" charset="0"/>
              </a:rPr>
              <a:t>b. Rewrite the sentences using a Past Participle clause at the beginning of a sentence to focus on the features in bold. </a:t>
            </a:r>
            <a:endParaRPr lang="en-US" sz="3600" i="1" dirty="0">
              <a:solidFill>
                <a:srgbClr val="002060"/>
              </a:solidFill>
              <a:cs typeface="Calibri" panose="020F0502020204030204" pitchFamily="34" charset="0"/>
            </a:endParaRPr>
          </a:p>
        </p:txBody>
      </p:sp>
      <p:sp>
        <p:nvSpPr>
          <p:cNvPr id="3" name="TextBox 2">
            <a:extLst>
              <a:ext uri="{FF2B5EF4-FFF2-40B4-BE49-F238E27FC236}">
                <a16:creationId xmlns:a16="http://schemas.microsoft.com/office/drawing/2014/main" id="{E9CA713E-E1B6-2D5A-8326-387838256BF2}"/>
              </a:ext>
            </a:extLst>
          </p:cNvPr>
          <p:cNvSpPr txBox="1"/>
          <p:nvPr/>
        </p:nvSpPr>
        <p:spPr>
          <a:xfrm>
            <a:off x="242371" y="1707105"/>
            <a:ext cx="11633811" cy="5016758"/>
          </a:xfrm>
          <a:prstGeom prst="rect">
            <a:avLst/>
          </a:prstGeom>
          <a:noFill/>
        </p:spPr>
        <p:txBody>
          <a:bodyPr wrap="square" rtlCol="0">
            <a:spAutoFit/>
          </a:bodyPr>
          <a:lstStyle/>
          <a:p>
            <a:pPr algn="just"/>
            <a:r>
              <a:rPr lang="en-US" sz="3200" dirty="0">
                <a:solidFill>
                  <a:srgbClr val="002060"/>
                </a:solidFill>
                <a:effectLst/>
              </a:rPr>
              <a:t>1. Thang Long is found in the center of Hanoi and </a:t>
            </a:r>
            <a:r>
              <a:rPr lang="en-US" sz="3200" b="1" dirty="0">
                <a:solidFill>
                  <a:srgbClr val="002060"/>
                </a:solidFill>
                <a:effectLst/>
              </a:rPr>
              <a:t>was built in 1010</a:t>
            </a:r>
            <a:r>
              <a:rPr lang="en-US" sz="3200" dirty="0">
                <a:solidFill>
                  <a:srgbClr val="002060"/>
                </a:solidFill>
                <a:effectLst/>
              </a:rPr>
              <a:t>. </a:t>
            </a:r>
            <a:endParaRPr lang="en-US" sz="3200" dirty="0">
              <a:solidFill>
                <a:srgbClr val="002060"/>
              </a:solidFill>
            </a:endParaRPr>
          </a:p>
          <a:p>
            <a:pPr algn="just"/>
            <a:r>
              <a:rPr lang="en-US" sz="3200" dirty="0">
                <a:solidFill>
                  <a:srgbClr val="002060"/>
                </a:solidFill>
                <a:effectLst/>
              </a:rPr>
              <a:t>2. </a:t>
            </a:r>
            <a:r>
              <a:rPr lang="en-US" sz="3200" dirty="0" err="1">
                <a:solidFill>
                  <a:srgbClr val="002060"/>
                </a:solidFill>
                <a:effectLst/>
              </a:rPr>
              <a:t>Phong</a:t>
            </a:r>
            <a:r>
              <a:rPr lang="en-US" sz="3200" dirty="0">
                <a:solidFill>
                  <a:srgbClr val="002060"/>
                </a:solidFill>
                <a:effectLst/>
              </a:rPr>
              <a:t> </a:t>
            </a:r>
            <a:r>
              <a:rPr lang="en-US" sz="3200" dirty="0" err="1">
                <a:solidFill>
                  <a:srgbClr val="002060"/>
                </a:solidFill>
                <a:effectLst/>
              </a:rPr>
              <a:t>Nha-Ke</a:t>
            </a:r>
            <a:r>
              <a:rPr lang="en-US" sz="3200" dirty="0">
                <a:solidFill>
                  <a:srgbClr val="002060"/>
                </a:solidFill>
                <a:effectLst/>
              </a:rPr>
              <a:t> </a:t>
            </a:r>
            <a:r>
              <a:rPr lang="en-US" sz="3200" dirty="0" err="1">
                <a:solidFill>
                  <a:srgbClr val="002060"/>
                </a:solidFill>
                <a:effectLst/>
              </a:rPr>
              <a:t>Bàng</a:t>
            </a:r>
            <a:r>
              <a:rPr lang="en-US" sz="3200" dirty="0">
                <a:solidFill>
                  <a:srgbClr val="002060"/>
                </a:solidFill>
                <a:effectLst/>
              </a:rPr>
              <a:t> is famous for its karst landscapes and </a:t>
            </a:r>
            <a:r>
              <a:rPr lang="en-US" sz="3200" b="1" dirty="0">
                <a:solidFill>
                  <a:srgbClr val="002060"/>
                </a:solidFill>
                <a:effectLst/>
              </a:rPr>
              <a:t>is also known for its caves</a:t>
            </a:r>
            <a:r>
              <a:rPr lang="en-US" sz="3200" dirty="0">
                <a:solidFill>
                  <a:srgbClr val="002060"/>
                </a:solidFill>
                <a:effectLst/>
              </a:rPr>
              <a:t>.</a:t>
            </a:r>
          </a:p>
          <a:p>
            <a:pPr algn="just"/>
            <a:r>
              <a:rPr lang="en-US" sz="3200" dirty="0">
                <a:solidFill>
                  <a:srgbClr val="002060"/>
                </a:solidFill>
                <a:effectLst/>
              </a:rPr>
              <a:t>3. </a:t>
            </a:r>
            <a:r>
              <a:rPr lang="en-US" sz="3200" b="1" dirty="0" err="1">
                <a:solidFill>
                  <a:srgbClr val="002060"/>
                </a:solidFill>
                <a:effectLst/>
              </a:rPr>
              <a:t>Tràng</a:t>
            </a:r>
            <a:r>
              <a:rPr lang="en-US" sz="3200" b="1" dirty="0">
                <a:solidFill>
                  <a:srgbClr val="002060"/>
                </a:solidFill>
                <a:effectLst/>
              </a:rPr>
              <a:t> An Complex is located in </a:t>
            </a:r>
            <a:r>
              <a:rPr lang="en-US" sz="3200" b="1" dirty="0" err="1">
                <a:solidFill>
                  <a:srgbClr val="002060"/>
                </a:solidFill>
                <a:effectLst/>
              </a:rPr>
              <a:t>Ninh</a:t>
            </a:r>
            <a:r>
              <a:rPr lang="en-US" sz="3200" b="1" dirty="0">
                <a:solidFill>
                  <a:srgbClr val="002060"/>
                </a:solidFill>
                <a:effectLst/>
              </a:rPr>
              <a:t> </a:t>
            </a:r>
            <a:r>
              <a:rPr lang="en-US" sz="3200" b="1" dirty="0" err="1">
                <a:solidFill>
                  <a:srgbClr val="002060"/>
                </a:solidFill>
                <a:effectLst/>
              </a:rPr>
              <a:t>Bình</a:t>
            </a:r>
            <a:r>
              <a:rPr lang="en-US" sz="3200" dirty="0">
                <a:solidFill>
                  <a:srgbClr val="002060"/>
                </a:solidFill>
                <a:effectLst/>
              </a:rPr>
              <a:t>. It is the only natural and cultural heritage in Vietnam.</a:t>
            </a:r>
          </a:p>
          <a:p>
            <a:pPr algn="just"/>
            <a:r>
              <a:rPr lang="en-US" sz="3200" dirty="0">
                <a:solidFill>
                  <a:srgbClr val="002060"/>
                </a:solidFill>
                <a:effectLst/>
              </a:rPr>
              <a:t>4. Hạ Long Bay </a:t>
            </a:r>
            <a:r>
              <a:rPr lang="en-US" sz="3200" b="1" dirty="0">
                <a:solidFill>
                  <a:srgbClr val="002060"/>
                </a:solidFill>
                <a:effectLst/>
              </a:rPr>
              <a:t>is visited by 2.5 million tourists a year </a:t>
            </a:r>
            <a:r>
              <a:rPr lang="en-US" sz="3200" dirty="0">
                <a:solidFill>
                  <a:srgbClr val="002060"/>
                </a:solidFill>
                <a:effectLst/>
              </a:rPr>
              <a:t>and it is one of Vietnam's most popular heritage sites. </a:t>
            </a:r>
          </a:p>
          <a:p>
            <a:pPr algn="just"/>
            <a:r>
              <a:rPr lang="en-US" sz="3200" dirty="0">
                <a:solidFill>
                  <a:srgbClr val="002060"/>
                </a:solidFill>
                <a:effectLst/>
              </a:rPr>
              <a:t>5. </a:t>
            </a:r>
            <a:r>
              <a:rPr lang="en-US" sz="3200" dirty="0" err="1">
                <a:solidFill>
                  <a:srgbClr val="002060"/>
                </a:solidFill>
                <a:effectLst/>
              </a:rPr>
              <a:t>Chùa</a:t>
            </a:r>
            <a:r>
              <a:rPr lang="en-US" sz="3200" dirty="0">
                <a:solidFill>
                  <a:srgbClr val="002060"/>
                </a:solidFill>
                <a:effectLst/>
              </a:rPr>
              <a:t> </a:t>
            </a:r>
            <a:r>
              <a:rPr lang="en-US" sz="3200" dirty="0" err="1">
                <a:solidFill>
                  <a:srgbClr val="002060"/>
                </a:solidFill>
                <a:effectLst/>
              </a:rPr>
              <a:t>Cầu</a:t>
            </a:r>
            <a:r>
              <a:rPr lang="en-US" sz="3200" dirty="0">
                <a:solidFill>
                  <a:srgbClr val="002060"/>
                </a:solidFill>
                <a:effectLst/>
              </a:rPr>
              <a:t> </a:t>
            </a:r>
            <a:r>
              <a:rPr lang="en-US" sz="3200" b="1" dirty="0">
                <a:solidFill>
                  <a:srgbClr val="002060"/>
                </a:solidFill>
                <a:effectLst/>
              </a:rPr>
              <a:t>was built in the 16th and 17th centuries. </a:t>
            </a:r>
            <a:r>
              <a:rPr lang="en-US" sz="3200" dirty="0">
                <a:solidFill>
                  <a:srgbClr val="002060"/>
                </a:solidFill>
                <a:effectLst/>
              </a:rPr>
              <a:t>It's the only known covered bridge with a Buddhist temple. </a:t>
            </a:r>
            <a:endParaRPr lang="en-US" sz="3200" dirty="0">
              <a:solidFill>
                <a:srgbClr val="002060"/>
              </a:solidFill>
            </a:endParaRPr>
          </a:p>
          <a:p>
            <a:pPr algn="just"/>
            <a:endParaRPr lang="en-VN" sz="3200" dirty="0">
              <a:solidFill>
                <a:srgbClr val="002060"/>
              </a:solidFill>
            </a:endParaRPr>
          </a:p>
        </p:txBody>
      </p:sp>
    </p:spTree>
    <p:extLst>
      <p:ext uri="{BB962C8B-B14F-4D97-AF65-F5344CB8AC3E}">
        <p14:creationId xmlns:p14="http://schemas.microsoft.com/office/powerpoint/2010/main" val="377823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70181A-36BD-A6E5-8FF1-AB73C20FE941}"/>
              </a:ext>
            </a:extLst>
          </p:cNvPr>
          <p:cNvSpPr txBox="1"/>
          <p:nvPr/>
        </p:nvSpPr>
        <p:spPr>
          <a:xfrm>
            <a:off x="242371" y="506776"/>
            <a:ext cx="11633811" cy="1200329"/>
          </a:xfrm>
          <a:prstGeom prst="rect">
            <a:avLst/>
          </a:prstGeom>
          <a:noFill/>
        </p:spPr>
        <p:txBody>
          <a:bodyPr wrap="square" rtlCol="0">
            <a:spAutoFit/>
          </a:bodyPr>
          <a:lstStyle/>
          <a:p>
            <a:pPr algn="just"/>
            <a:r>
              <a:rPr lang="en-US" sz="3600" b="1" i="1" dirty="0">
                <a:solidFill>
                  <a:srgbClr val="002060"/>
                </a:solidFill>
                <a:effectLst/>
                <a:latin typeface="Calibri" panose="020F0502020204030204" pitchFamily="34" charset="0"/>
                <a:cs typeface="Calibri" panose="020F0502020204030204" pitchFamily="34" charset="0"/>
              </a:rPr>
              <a:t>b. Rewrite the sentences using a Past Participle clause at the beginning of a sentence to focus on the features in bold. </a:t>
            </a:r>
            <a:endParaRPr lang="en-US" sz="3600" i="1" dirty="0">
              <a:solidFill>
                <a:srgbClr val="00206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E9CA713E-E1B6-2D5A-8326-387838256BF2}"/>
              </a:ext>
            </a:extLst>
          </p:cNvPr>
          <p:cNvSpPr txBox="1"/>
          <p:nvPr/>
        </p:nvSpPr>
        <p:spPr>
          <a:xfrm>
            <a:off x="242371" y="1707105"/>
            <a:ext cx="11633811" cy="3970318"/>
          </a:xfrm>
          <a:prstGeom prst="rect">
            <a:avLst/>
          </a:prstGeom>
          <a:noFill/>
        </p:spPr>
        <p:txBody>
          <a:bodyPr wrap="square" rtlCol="0">
            <a:spAutoFit/>
          </a:bodyPr>
          <a:lstStyle/>
          <a:p>
            <a:pPr marL="514350" indent="-514350" algn="just">
              <a:buAutoNum type="arabicPeriod"/>
            </a:pPr>
            <a:r>
              <a:rPr lang="en-US" sz="3600" dirty="0">
                <a:solidFill>
                  <a:srgbClr val="002060"/>
                </a:solidFill>
                <a:effectLst/>
              </a:rPr>
              <a:t>Thang Long is found in the center of Hanoi and </a:t>
            </a:r>
            <a:r>
              <a:rPr lang="en-US" sz="3600" b="1" dirty="0">
                <a:solidFill>
                  <a:srgbClr val="002060"/>
                </a:solidFill>
                <a:effectLst/>
              </a:rPr>
              <a:t>was built in 1010</a:t>
            </a:r>
            <a:r>
              <a:rPr lang="en-US" sz="3600" dirty="0">
                <a:solidFill>
                  <a:srgbClr val="002060"/>
                </a:solidFill>
                <a:effectLst/>
              </a:rPr>
              <a:t>.</a:t>
            </a:r>
          </a:p>
          <a:p>
            <a:pPr algn="just"/>
            <a:r>
              <a:rPr lang="en-US" sz="3600" dirty="0">
                <a:solidFill>
                  <a:srgbClr val="002060"/>
                </a:solidFill>
                <a:effectLst/>
              </a:rPr>
              <a:t> </a:t>
            </a:r>
            <a:endParaRPr lang="en-US" sz="3600" dirty="0">
              <a:solidFill>
                <a:srgbClr val="002060"/>
              </a:solidFill>
            </a:endParaRPr>
          </a:p>
          <a:p>
            <a:pPr algn="just"/>
            <a:r>
              <a:rPr lang="en-US" sz="3600" dirty="0">
                <a:solidFill>
                  <a:srgbClr val="002060"/>
                </a:solidFill>
                <a:effectLst/>
              </a:rPr>
              <a:t>2. </a:t>
            </a:r>
            <a:r>
              <a:rPr lang="en-US" sz="3600" dirty="0" err="1">
                <a:solidFill>
                  <a:srgbClr val="002060"/>
                </a:solidFill>
                <a:effectLst/>
              </a:rPr>
              <a:t>Phong</a:t>
            </a:r>
            <a:r>
              <a:rPr lang="en-US" sz="3600" dirty="0">
                <a:solidFill>
                  <a:srgbClr val="002060"/>
                </a:solidFill>
                <a:effectLst/>
              </a:rPr>
              <a:t> </a:t>
            </a:r>
            <a:r>
              <a:rPr lang="en-US" sz="3600" dirty="0" err="1">
                <a:solidFill>
                  <a:srgbClr val="002060"/>
                </a:solidFill>
                <a:effectLst/>
              </a:rPr>
              <a:t>Nha-Ke</a:t>
            </a:r>
            <a:r>
              <a:rPr lang="en-US" sz="3600" dirty="0">
                <a:solidFill>
                  <a:srgbClr val="002060"/>
                </a:solidFill>
                <a:effectLst/>
              </a:rPr>
              <a:t> </a:t>
            </a:r>
            <a:r>
              <a:rPr lang="en-US" sz="3600" dirty="0" err="1">
                <a:solidFill>
                  <a:srgbClr val="002060"/>
                </a:solidFill>
                <a:effectLst/>
              </a:rPr>
              <a:t>Bàng</a:t>
            </a:r>
            <a:r>
              <a:rPr lang="en-US" sz="3600" dirty="0">
                <a:solidFill>
                  <a:srgbClr val="002060"/>
                </a:solidFill>
                <a:effectLst/>
              </a:rPr>
              <a:t> is famous for its karst landscapes and </a:t>
            </a:r>
            <a:r>
              <a:rPr lang="en-US" sz="3600" b="1" dirty="0">
                <a:solidFill>
                  <a:srgbClr val="002060"/>
                </a:solidFill>
                <a:effectLst/>
              </a:rPr>
              <a:t>is also known for its caves</a:t>
            </a:r>
            <a:r>
              <a:rPr lang="en-US" sz="3600" dirty="0">
                <a:solidFill>
                  <a:srgbClr val="002060"/>
                </a:solidFill>
                <a:effectLst/>
              </a:rPr>
              <a:t>.</a:t>
            </a:r>
          </a:p>
          <a:p>
            <a:pPr algn="just"/>
            <a:endParaRPr lang="en-US" sz="3600" dirty="0">
              <a:solidFill>
                <a:srgbClr val="002060"/>
              </a:solidFill>
              <a:effectLst/>
            </a:endParaRPr>
          </a:p>
          <a:p>
            <a:pPr algn="just"/>
            <a:endParaRPr lang="en-VN" sz="3600" dirty="0">
              <a:solidFill>
                <a:srgbClr val="002060"/>
              </a:solidFill>
            </a:endParaRPr>
          </a:p>
        </p:txBody>
      </p:sp>
      <p:sp>
        <p:nvSpPr>
          <p:cNvPr id="4" name="TextBox 3">
            <a:extLst>
              <a:ext uri="{FF2B5EF4-FFF2-40B4-BE49-F238E27FC236}">
                <a16:creationId xmlns:a16="http://schemas.microsoft.com/office/drawing/2014/main" id="{F356EBBE-90A8-A9F1-786F-2231E7B4BB7A}"/>
              </a:ext>
            </a:extLst>
          </p:cNvPr>
          <p:cNvSpPr txBox="1"/>
          <p:nvPr/>
        </p:nvSpPr>
        <p:spPr>
          <a:xfrm>
            <a:off x="653668" y="2729783"/>
            <a:ext cx="10884664" cy="646331"/>
          </a:xfrm>
          <a:prstGeom prst="rect">
            <a:avLst/>
          </a:prstGeom>
          <a:noFill/>
        </p:spPr>
        <p:txBody>
          <a:bodyPr wrap="square" rtlCol="0">
            <a:spAutoFit/>
          </a:bodyPr>
          <a:lstStyle/>
          <a:p>
            <a:r>
              <a:rPr lang="en-US" sz="3600" dirty="0">
                <a:solidFill>
                  <a:srgbClr val="FF0000"/>
                </a:solidFill>
                <a:effectLst/>
                <a:latin typeface="Calibri" panose="020F0502020204030204" pitchFamily="34" charset="0"/>
                <a:cs typeface="Calibri" panose="020F0502020204030204" pitchFamily="34" charset="0"/>
              </a:rPr>
              <a:t>Built in 1010, </a:t>
            </a:r>
            <a:r>
              <a:rPr lang="en-US" sz="3600" dirty="0" err="1">
                <a:solidFill>
                  <a:srgbClr val="FF0000"/>
                </a:solidFill>
                <a:effectLst/>
                <a:latin typeface="Calibri" panose="020F0502020204030204" pitchFamily="34" charset="0"/>
                <a:cs typeface="Calibri" panose="020F0502020204030204" pitchFamily="34" charset="0"/>
              </a:rPr>
              <a:t>Thăng</a:t>
            </a:r>
            <a:r>
              <a:rPr lang="en-US" sz="3600" dirty="0">
                <a:solidFill>
                  <a:srgbClr val="FF0000"/>
                </a:solidFill>
                <a:effectLst/>
                <a:latin typeface="Calibri" panose="020F0502020204030204" pitchFamily="34" charset="0"/>
                <a:cs typeface="Calibri" panose="020F0502020204030204" pitchFamily="34" charset="0"/>
              </a:rPr>
              <a:t> Long is found in the center of Hanoi. </a:t>
            </a:r>
            <a:endParaRPr lang="en-US" sz="3600" dirty="0">
              <a:solidFill>
                <a:srgbClr val="FF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52CFB8AB-BEF4-FE5B-6668-EFFC0246A958}"/>
              </a:ext>
            </a:extLst>
          </p:cNvPr>
          <p:cNvSpPr txBox="1"/>
          <p:nvPr/>
        </p:nvSpPr>
        <p:spPr>
          <a:xfrm>
            <a:off x="653668" y="4526768"/>
            <a:ext cx="11222514" cy="1200329"/>
          </a:xfrm>
          <a:prstGeom prst="rect">
            <a:avLst/>
          </a:prstGeom>
          <a:noFill/>
        </p:spPr>
        <p:txBody>
          <a:bodyPr wrap="square" rtlCol="0">
            <a:spAutoFit/>
          </a:bodyPr>
          <a:lstStyle/>
          <a:p>
            <a:r>
              <a:rPr lang="vi-VN" sz="3600" dirty="0">
                <a:solidFill>
                  <a:srgbClr val="FF0000"/>
                </a:solidFill>
                <a:latin typeface="Calibri" panose="020F0502020204030204" pitchFamily="34" charset="0"/>
                <a:cs typeface="Calibri" panose="020F0502020204030204" pitchFamily="34" charset="0"/>
              </a:rPr>
              <a:t>Known for its caves, Phong Nha-Kẻ Bàng is also famous for its karst landscapes. </a:t>
            </a:r>
          </a:p>
        </p:txBody>
      </p:sp>
    </p:spTree>
    <p:extLst>
      <p:ext uri="{BB962C8B-B14F-4D97-AF65-F5344CB8AC3E}">
        <p14:creationId xmlns:p14="http://schemas.microsoft.com/office/powerpoint/2010/main" val="216598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70181A-36BD-A6E5-8FF1-AB73C20FE941}"/>
              </a:ext>
            </a:extLst>
          </p:cNvPr>
          <p:cNvSpPr txBox="1"/>
          <p:nvPr/>
        </p:nvSpPr>
        <p:spPr>
          <a:xfrm>
            <a:off x="242371" y="506776"/>
            <a:ext cx="11633811" cy="1200329"/>
          </a:xfrm>
          <a:prstGeom prst="rect">
            <a:avLst/>
          </a:prstGeom>
          <a:noFill/>
        </p:spPr>
        <p:txBody>
          <a:bodyPr wrap="square" rtlCol="0">
            <a:spAutoFit/>
          </a:bodyPr>
          <a:lstStyle/>
          <a:p>
            <a:pPr algn="just"/>
            <a:r>
              <a:rPr lang="en-US" sz="3600" b="1" i="1" dirty="0">
                <a:solidFill>
                  <a:srgbClr val="002060"/>
                </a:solidFill>
                <a:effectLst/>
                <a:latin typeface="Calibri" panose="020F0502020204030204" pitchFamily="34" charset="0"/>
                <a:cs typeface="Calibri" panose="020F0502020204030204" pitchFamily="34" charset="0"/>
              </a:rPr>
              <a:t>b. Rewrite the sentences using a Past Participle clause at the beginning of a sentence to focus on the features in bold. </a:t>
            </a:r>
            <a:endParaRPr lang="en-US" sz="3600" i="1" dirty="0">
              <a:solidFill>
                <a:srgbClr val="00206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E9CA713E-E1B6-2D5A-8326-387838256BF2}"/>
              </a:ext>
            </a:extLst>
          </p:cNvPr>
          <p:cNvSpPr txBox="1"/>
          <p:nvPr/>
        </p:nvSpPr>
        <p:spPr>
          <a:xfrm>
            <a:off x="242371" y="1707105"/>
            <a:ext cx="11633811" cy="5078313"/>
          </a:xfrm>
          <a:prstGeom prst="rect">
            <a:avLst/>
          </a:prstGeom>
          <a:noFill/>
        </p:spPr>
        <p:txBody>
          <a:bodyPr wrap="square" rtlCol="0">
            <a:spAutoFit/>
          </a:bodyPr>
          <a:lstStyle/>
          <a:p>
            <a:pPr algn="just"/>
            <a:r>
              <a:rPr lang="en-US" sz="3600" dirty="0">
                <a:solidFill>
                  <a:srgbClr val="002060"/>
                </a:solidFill>
                <a:effectLst/>
              </a:rPr>
              <a:t>3. </a:t>
            </a:r>
            <a:r>
              <a:rPr lang="en-US" sz="3600" b="1" dirty="0" err="1">
                <a:solidFill>
                  <a:srgbClr val="002060"/>
                </a:solidFill>
                <a:effectLst/>
              </a:rPr>
              <a:t>Tràng</a:t>
            </a:r>
            <a:r>
              <a:rPr lang="en-US" sz="3600" b="1" dirty="0">
                <a:solidFill>
                  <a:srgbClr val="002060"/>
                </a:solidFill>
                <a:effectLst/>
              </a:rPr>
              <a:t> An Complex is located in </a:t>
            </a:r>
            <a:r>
              <a:rPr lang="en-US" sz="3600" b="1" dirty="0" err="1">
                <a:solidFill>
                  <a:srgbClr val="002060"/>
                </a:solidFill>
                <a:effectLst/>
              </a:rPr>
              <a:t>Ninh</a:t>
            </a:r>
            <a:r>
              <a:rPr lang="en-US" sz="3600" b="1" dirty="0">
                <a:solidFill>
                  <a:srgbClr val="002060"/>
                </a:solidFill>
                <a:effectLst/>
              </a:rPr>
              <a:t> </a:t>
            </a:r>
            <a:r>
              <a:rPr lang="en-US" sz="3600" b="1" dirty="0" err="1">
                <a:solidFill>
                  <a:srgbClr val="002060"/>
                </a:solidFill>
                <a:effectLst/>
              </a:rPr>
              <a:t>Bình</a:t>
            </a:r>
            <a:r>
              <a:rPr lang="en-US" sz="3600" dirty="0">
                <a:solidFill>
                  <a:srgbClr val="002060"/>
                </a:solidFill>
                <a:effectLst/>
              </a:rPr>
              <a:t>. It is the only natural and cultural heritage in Vietnam.</a:t>
            </a:r>
          </a:p>
          <a:p>
            <a:pPr algn="just"/>
            <a:endParaRPr lang="en-US" sz="3600" dirty="0">
              <a:solidFill>
                <a:srgbClr val="002060"/>
              </a:solidFill>
              <a:effectLst/>
            </a:endParaRPr>
          </a:p>
          <a:p>
            <a:pPr algn="just"/>
            <a:endParaRPr lang="en-US" sz="3600" dirty="0">
              <a:solidFill>
                <a:srgbClr val="002060"/>
              </a:solidFill>
              <a:effectLst/>
            </a:endParaRPr>
          </a:p>
          <a:p>
            <a:pPr algn="just"/>
            <a:r>
              <a:rPr lang="en-US" sz="3600" dirty="0">
                <a:solidFill>
                  <a:srgbClr val="002060"/>
                </a:solidFill>
                <a:effectLst/>
              </a:rPr>
              <a:t>4. Hạ Long Bay </a:t>
            </a:r>
            <a:r>
              <a:rPr lang="en-US" sz="3600" b="1" dirty="0">
                <a:solidFill>
                  <a:srgbClr val="002060"/>
                </a:solidFill>
                <a:effectLst/>
              </a:rPr>
              <a:t>is visited by 2.5 million tourists a year </a:t>
            </a:r>
            <a:r>
              <a:rPr lang="en-US" sz="3600" dirty="0">
                <a:solidFill>
                  <a:srgbClr val="002060"/>
                </a:solidFill>
                <a:effectLst/>
              </a:rPr>
              <a:t>and it is one of Vietnam's most popular heritage sites. </a:t>
            </a:r>
          </a:p>
          <a:p>
            <a:pPr algn="just"/>
            <a:endParaRPr lang="en-US" sz="3600" dirty="0">
              <a:solidFill>
                <a:srgbClr val="002060"/>
              </a:solidFill>
            </a:endParaRPr>
          </a:p>
          <a:p>
            <a:pPr algn="just"/>
            <a:endParaRPr lang="en-US" sz="3600" dirty="0">
              <a:solidFill>
                <a:srgbClr val="002060"/>
              </a:solidFill>
              <a:effectLst/>
            </a:endParaRPr>
          </a:p>
          <a:p>
            <a:pPr algn="just"/>
            <a:endParaRPr lang="en-VN" sz="3600" dirty="0">
              <a:solidFill>
                <a:srgbClr val="002060"/>
              </a:solidFill>
            </a:endParaRPr>
          </a:p>
        </p:txBody>
      </p:sp>
      <p:sp>
        <p:nvSpPr>
          <p:cNvPr id="4" name="TextBox 3">
            <a:extLst>
              <a:ext uri="{FF2B5EF4-FFF2-40B4-BE49-F238E27FC236}">
                <a16:creationId xmlns:a16="http://schemas.microsoft.com/office/drawing/2014/main" id="{7D2D0618-408E-BC97-744F-49069660FC45}"/>
              </a:ext>
            </a:extLst>
          </p:cNvPr>
          <p:cNvSpPr txBox="1"/>
          <p:nvPr/>
        </p:nvSpPr>
        <p:spPr>
          <a:xfrm>
            <a:off x="315818" y="2828835"/>
            <a:ext cx="11560364" cy="1200329"/>
          </a:xfrm>
          <a:prstGeom prst="rect">
            <a:avLst/>
          </a:prstGeom>
          <a:noFill/>
        </p:spPr>
        <p:txBody>
          <a:bodyPr wrap="square" rtlCol="0">
            <a:spAutoFit/>
          </a:bodyPr>
          <a:lstStyle/>
          <a:p>
            <a:pPr algn="just"/>
            <a:r>
              <a:rPr lang="en-US" sz="3600" dirty="0">
                <a:solidFill>
                  <a:srgbClr val="FF0000"/>
                </a:solidFill>
              </a:rPr>
              <a:t>Located in </a:t>
            </a:r>
            <a:r>
              <a:rPr lang="en-US" sz="3600" dirty="0" err="1">
                <a:solidFill>
                  <a:srgbClr val="FF0000"/>
                </a:solidFill>
              </a:rPr>
              <a:t>Ninh</a:t>
            </a:r>
            <a:r>
              <a:rPr lang="en-US" sz="3600" dirty="0">
                <a:solidFill>
                  <a:srgbClr val="FF0000"/>
                </a:solidFill>
              </a:rPr>
              <a:t> </a:t>
            </a:r>
            <a:r>
              <a:rPr lang="en-US" sz="3600" dirty="0" err="1">
                <a:solidFill>
                  <a:srgbClr val="FF0000"/>
                </a:solidFill>
              </a:rPr>
              <a:t>Bình</a:t>
            </a:r>
            <a:r>
              <a:rPr lang="en-US" sz="3600" dirty="0">
                <a:solidFill>
                  <a:srgbClr val="FF0000"/>
                </a:solidFill>
              </a:rPr>
              <a:t>, </a:t>
            </a:r>
            <a:r>
              <a:rPr lang="en-US" sz="3600" dirty="0" err="1">
                <a:solidFill>
                  <a:srgbClr val="FF0000"/>
                </a:solidFill>
              </a:rPr>
              <a:t>Tràng</a:t>
            </a:r>
            <a:r>
              <a:rPr lang="en-US" sz="3600" dirty="0">
                <a:solidFill>
                  <a:srgbClr val="FF0000"/>
                </a:solidFill>
              </a:rPr>
              <a:t> An Complex is the only natural and cultural heritage in Vietnam. </a:t>
            </a:r>
          </a:p>
        </p:txBody>
      </p:sp>
      <p:sp>
        <p:nvSpPr>
          <p:cNvPr id="5" name="TextBox 4">
            <a:extLst>
              <a:ext uri="{FF2B5EF4-FFF2-40B4-BE49-F238E27FC236}">
                <a16:creationId xmlns:a16="http://schemas.microsoft.com/office/drawing/2014/main" id="{2BFE7DD2-9E49-9E64-5142-55A343F79AF3}"/>
              </a:ext>
            </a:extLst>
          </p:cNvPr>
          <p:cNvSpPr txBox="1"/>
          <p:nvPr/>
        </p:nvSpPr>
        <p:spPr>
          <a:xfrm>
            <a:off x="315818" y="4986305"/>
            <a:ext cx="11560364" cy="1200329"/>
          </a:xfrm>
          <a:prstGeom prst="rect">
            <a:avLst/>
          </a:prstGeom>
          <a:noFill/>
        </p:spPr>
        <p:txBody>
          <a:bodyPr wrap="square" rtlCol="0">
            <a:spAutoFit/>
          </a:bodyPr>
          <a:lstStyle/>
          <a:p>
            <a:pPr algn="just"/>
            <a:r>
              <a:rPr lang="en-US" sz="3600" dirty="0">
                <a:solidFill>
                  <a:srgbClr val="FF0000"/>
                </a:solidFill>
              </a:rPr>
              <a:t>Visited by 2.5 million tourists a year, Hạ Long Bay is one of Vietnam's most popular heritage sites. </a:t>
            </a:r>
          </a:p>
        </p:txBody>
      </p:sp>
    </p:spTree>
    <p:extLst>
      <p:ext uri="{BB962C8B-B14F-4D97-AF65-F5344CB8AC3E}">
        <p14:creationId xmlns:p14="http://schemas.microsoft.com/office/powerpoint/2010/main" val="346746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70181A-36BD-A6E5-8FF1-AB73C20FE941}"/>
              </a:ext>
            </a:extLst>
          </p:cNvPr>
          <p:cNvSpPr txBox="1"/>
          <p:nvPr/>
        </p:nvSpPr>
        <p:spPr>
          <a:xfrm>
            <a:off x="242371" y="506776"/>
            <a:ext cx="11633811" cy="1200329"/>
          </a:xfrm>
          <a:prstGeom prst="rect">
            <a:avLst/>
          </a:prstGeom>
          <a:noFill/>
        </p:spPr>
        <p:txBody>
          <a:bodyPr wrap="square" rtlCol="0">
            <a:spAutoFit/>
          </a:bodyPr>
          <a:lstStyle/>
          <a:p>
            <a:pPr algn="just"/>
            <a:r>
              <a:rPr lang="en-US" sz="3600" b="1" i="1" dirty="0">
                <a:solidFill>
                  <a:srgbClr val="002060"/>
                </a:solidFill>
                <a:effectLst/>
                <a:latin typeface="Calibri" panose="020F0502020204030204" pitchFamily="34" charset="0"/>
                <a:cs typeface="Calibri" panose="020F0502020204030204" pitchFamily="34" charset="0"/>
              </a:rPr>
              <a:t>b. Rewrite the sentences using a Past Participle clause at the beginning of a sentence to focus on the features in bold. </a:t>
            </a:r>
            <a:endParaRPr lang="en-US" sz="3600" i="1" dirty="0">
              <a:solidFill>
                <a:srgbClr val="00206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E9CA713E-E1B6-2D5A-8326-387838256BF2}"/>
              </a:ext>
            </a:extLst>
          </p:cNvPr>
          <p:cNvSpPr txBox="1"/>
          <p:nvPr/>
        </p:nvSpPr>
        <p:spPr>
          <a:xfrm>
            <a:off x="242371" y="1707105"/>
            <a:ext cx="11633811" cy="2308324"/>
          </a:xfrm>
          <a:prstGeom prst="rect">
            <a:avLst/>
          </a:prstGeom>
          <a:noFill/>
        </p:spPr>
        <p:txBody>
          <a:bodyPr wrap="square" rtlCol="0">
            <a:spAutoFit/>
          </a:bodyPr>
          <a:lstStyle/>
          <a:p>
            <a:pPr algn="just"/>
            <a:endParaRPr lang="en-US" sz="3600" dirty="0">
              <a:solidFill>
                <a:srgbClr val="002060"/>
              </a:solidFill>
              <a:effectLst/>
            </a:endParaRPr>
          </a:p>
          <a:p>
            <a:pPr algn="just"/>
            <a:r>
              <a:rPr lang="en-US" sz="3600" dirty="0">
                <a:solidFill>
                  <a:srgbClr val="002060"/>
                </a:solidFill>
                <a:effectLst/>
              </a:rPr>
              <a:t>5. </a:t>
            </a:r>
            <a:r>
              <a:rPr lang="en-US" sz="3600" dirty="0" err="1">
                <a:solidFill>
                  <a:srgbClr val="002060"/>
                </a:solidFill>
                <a:effectLst/>
              </a:rPr>
              <a:t>Chùa</a:t>
            </a:r>
            <a:r>
              <a:rPr lang="en-US" sz="3600" dirty="0">
                <a:solidFill>
                  <a:srgbClr val="002060"/>
                </a:solidFill>
                <a:effectLst/>
              </a:rPr>
              <a:t> </a:t>
            </a:r>
            <a:r>
              <a:rPr lang="en-US" sz="3600" dirty="0" err="1">
                <a:solidFill>
                  <a:srgbClr val="002060"/>
                </a:solidFill>
                <a:effectLst/>
              </a:rPr>
              <a:t>Cầu</a:t>
            </a:r>
            <a:r>
              <a:rPr lang="en-US" sz="3600" dirty="0">
                <a:solidFill>
                  <a:srgbClr val="002060"/>
                </a:solidFill>
                <a:effectLst/>
              </a:rPr>
              <a:t> </a:t>
            </a:r>
            <a:r>
              <a:rPr lang="en-US" sz="3600" b="1" dirty="0">
                <a:solidFill>
                  <a:srgbClr val="002060"/>
                </a:solidFill>
                <a:effectLst/>
              </a:rPr>
              <a:t>was built in the 16th and 17th centuries. </a:t>
            </a:r>
            <a:r>
              <a:rPr lang="en-US" sz="3600" dirty="0">
                <a:solidFill>
                  <a:srgbClr val="002060"/>
                </a:solidFill>
                <a:effectLst/>
              </a:rPr>
              <a:t>It's the only known covered bridge with a Buddhist temple. </a:t>
            </a:r>
            <a:endParaRPr lang="en-US" sz="3600" dirty="0">
              <a:solidFill>
                <a:srgbClr val="002060"/>
              </a:solidFill>
            </a:endParaRPr>
          </a:p>
          <a:p>
            <a:pPr algn="just"/>
            <a:endParaRPr lang="en-VN" sz="3600" dirty="0">
              <a:solidFill>
                <a:srgbClr val="002060"/>
              </a:solidFill>
            </a:endParaRPr>
          </a:p>
        </p:txBody>
      </p:sp>
      <p:sp>
        <p:nvSpPr>
          <p:cNvPr id="4" name="TextBox 3">
            <a:extLst>
              <a:ext uri="{FF2B5EF4-FFF2-40B4-BE49-F238E27FC236}">
                <a16:creationId xmlns:a16="http://schemas.microsoft.com/office/drawing/2014/main" id="{9232DBF7-6147-D21C-7488-1682D70B874B}"/>
              </a:ext>
            </a:extLst>
          </p:cNvPr>
          <p:cNvSpPr txBox="1"/>
          <p:nvPr/>
        </p:nvSpPr>
        <p:spPr>
          <a:xfrm>
            <a:off x="279094" y="3532078"/>
            <a:ext cx="11560364" cy="1200329"/>
          </a:xfrm>
          <a:prstGeom prst="rect">
            <a:avLst/>
          </a:prstGeom>
          <a:noFill/>
        </p:spPr>
        <p:txBody>
          <a:bodyPr wrap="square" rtlCol="0">
            <a:spAutoFit/>
          </a:bodyPr>
          <a:lstStyle/>
          <a:p>
            <a:pPr algn="just"/>
            <a:r>
              <a:rPr lang="en-US" sz="3600" dirty="0">
                <a:solidFill>
                  <a:srgbClr val="FF0000"/>
                </a:solidFill>
              </a:rPr>
              <a:t>Built in the 16th and 17th centuries, </a:t>
            </a:r>
            <a:r>
              <a:rPr lang="en-US" sz="3600" dirty="0" err="1">
                <a:solidFill>
                  <a:srgbClr val="FF0000"/>
                </a:solidFill>
              </a:rPr>
              <a:t>Chùa</a:t>
            </a:r>
            <a:r>
              <a:rPr lang="en-US" sz="3600" dirty="0">
                <a:solidFill>
                  <a:srgbClr val="FF0000"/>
                </a:solidFill>
              </a:rPr>
              <a:t> </a:t>
            </a:r>
            <a:r>
              <a:rPr lang="en-US" sz="3600" dirty="0" err="1">
                <a:solidFill>
                  <a:srgbClr val="FF0000"/>
                </a:solidFill>
              </a:rPr>
              <a:t>Cầu</a:t>
            </a:r>
            <a:r>
              <a:rPr lang="en-US" sz="3600" dirty="0">
                <a:solidFill>
                  <a:srgbClr val="FF0000"/>
                </a:solidFill>
              </a:rPr>
              <a:t> is the only known covered bridge with a Buddhist temple. </a:t>
            </a:r>
          </a:p>
        </p:txBody>
      </p:sp>
    </p:spTree>
    <p:extLst>
      <p:ext uri="{BB962C8B-B14F-4D97-AF65-F5344CB8AC3E}">
        <p14:creationId xmlns:p14="http://schemas.microsoft.com/office/powerpoint/2010/main" val="179080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C55BB9-12CE-6D27-A29C-8A44A4DAC3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922" y="886994"/>
            <a:ext cx="4352939" cy="930628"/>
          </a:xfrm>
          <a:prstGeom prst="rect">
            <a:avLst/>
          </a:prstGeom>
          <a:ln>
            <a:noFill/>
          </a:ln>
          <a:effectLst>
            <a:softEdge rad="112500"/>
          </a:effectLst>
        </p:spPr>
      </p:pic>
      <p:sp>
        <p:nvSpPr>
          <p:cNvPr id="2" name="TextBox 1">
            <a:extLst>
              <a:ext uri="{FF2B5EF4-FFF2-40B4-BE49-F238E27FC236}">
                <a16:creationId xmlns:a16="http://schemas.microsoft.com/office/drawing/2014/main" id="{804AE59D-DF64-3D20-AFCD-23875ED3DA50}"/>
              </a:ext>
            </a:extLst>
          </p:cNvPr>
          <p:cNvSpPr txBox="1"/>
          <p:nvPr/>
        </p:nvSpPr>
        <p:spPr>
          <a:xfrm>
            <a:off x="4633811" y="677333"/>
            <a:ext cx="7220338" cy="1200329"/>
          </a:xfrm>
          <a:prstGeom prst="rect">
            <a:avLst/>
          </a:prstGeom>
          <a:noFill/>
        </p:spPr>
        <p:txBody>
          <a:bodyPr wrap="square" rtlCol="0">
            <a:spAutoFit/>
          </a:bodyPr>
          <a:lstStyle/>
          <a:p>
            <a:pPr algn="just"/>
            <a:r>
              <a:rPr lang="en-US" sz="3600" b="1" dirty="0">
                <a:solidFill>
                  <a:srgbClr val="002060"/>
                </a:solidFill>
                <a:effectLst/>
              </a:rPr>
              <a:t>Interviewing a tourism officer to write about a tourist attraction</a:t>
            </a:r>
            <a:endParaRPr lang="en-US" sz="3600" dirty="0">
              <a:solidFill>
                <a:srgbClr val="002060"/>
              </a:solidFill>
            </a:endParaRPr>
          </a:p>
        </p:txBody>
      </p:sp>
      <p:pic>
        <p:nvPicPr>
          <p:cNvPr id="7" name="Picture 6">
            <a:extLst>
              <a:ext uri="{FF2B5EF4-FFF2-40B4-BE49-F238E27FC236}">
                <a16:creationId xmlns:a16="http://schemas.microsoft.com/office/drawing/2014/main" id="{DBCA08C4-D931-4C1C-52DF-849FCD906B28}"/>
              </a:ext>
            </a:extLst>
          </p:cNvPr>
          <p:cNvPicPr>
            <a:picLocks noChangeAspect="1"/>
          </p:cNvPicPr>
          <p:nvPr/>
        </p:nvPicPr>
        <p:blipFill>
          <a:blip r:embed="rId3"/>
          <a:stretch>
            <a:fillRect/>
          </a:stretch>
        </p:blipFill>
        <p:spPr>
          <a:xfrm>
            <a:off x="217661" y="1961001"/>
            <a:ext cx="5626220" cy="4219665"/>
          </a:xfrm>
          <a:prstGeom prst="rect">
            <a:avLst/>
          </a:prstGeom>
          <a:ln>
            <a:noFill/>
          </a:ln>
          <a:effectLst>
            <a:softEdge rad="112500"/>
          </a:effectLst>
        </p:spPr>
      </p:pic>
      <p:pic>
        <p:nvPicPr>
          <p:cNvPr id="9" name="Picture 8">
            <a:extLst>
              <a:ext uri="{FF2B5EF4-FFF2-40B4-BE49-F238E27FC236}">
                <a16:creationId xmlns:a16="http://schemas.microsoft.com/office/drawing/2014/main" id="{BE81E7E2-EDE8-10FC-642A-7B9DDA9C7A95}"/>
              </a:ext>
            </a:extLst>
          </p:cNvPr>
          <p:cNvPicPr>
            <a:picLocks noChangeAspect="1"/>
          </p:cNvPicPr>
          <p:nvPr/>
        </p:nvPicPr>
        <p:blipFill>
          <a:blip r:embed="rId4"/>
          <a:stretch>
            <a:fillRect/>
          </a:stretch>
        </p:blipFill>
        <p:spPr>
          <a:xfrm>
            <a:off x="6348120" y="1961001"/>
            <a:ext cx="5636957" cy="4219665"/>
          </a:xfrm>
          <a:prstGeom prst="rect">
            <a:avLst/>
          </a:prstGeom>
          <a:ln>
            <a:noFill/>
          </a:ln>
          <a:effectLst>
            <a:softEdge rad="112500"/>
          </a:effectLst>
        </p:spPr>
      </p:pic>
    </p:spTree>
    <p:extLst>
      <p:ext uri="{BB962C8B-B14F-4D97-AF65-F5344CB8AC3E}">
        <p14:creationId xmlns:p14="http://schemas.microsoft.com/office/powerpoint/2010/main" val="2409519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1860" y="2621379"/>
            <a:ext cx="10934998" cy="2862322"/>
          </a:xfrm>
          <a:prstGeom prst="rect">
            <a:avLst/>
          </a:prstGeom>
        </p:spPr>
        <p:txBody>
          <a:bodyPr wrap="square">
            <a:spAutoFit/>
          </a:bodyPr>
          <a:lstStyle/>
          <a:p>
            <a:pPr algn="just"/>
            <a:r>
              <a:rPr lang="en-US" sz="3600" b="1" i="1" dirty="0">
                <a:solidFill>
                  <a:srgbClr val="002060"/>
                </a:solidFill>
                <a:effectLst/>
                <a:latin typeface="Calibri" panose="020F0502020204030204" pitchFamily="34" charset="0"/>
                <a:cs typeface="Calibri" panose="020F0502020204030204" pitchFamily="34" charset="0"/>
              </a:rPr>
              <a:t>You're interviewing a tourism officer to write about a tourist attraction. </a:t>
            </a:r>
          </a:p>
          <a:p>
            <a:pPr algn="just"/>
            <a:r>
              <a:rPr lang="en-US" sz="3600" b="1" i="1" dirty="0">
                <a:solidFill>
                  <a:srgbClr val="002060"/>
                </a:solidFill>
                <a:effectLst/>
                <a:latin typeface="Calibri" panose="020F0502020204030204" pitchFamily="34" charset="0"/>
                <a:cs typeface="Calibri" panose="020F0502020204030204" pitchFamily="34" charset="0"/>
              </a:rPr>
              <a:t>In pairs: 	Student B, you’re the interviewee. </a:t>
            </a:r>
          </a:p>
          <a:p>
            <a:pPr algn="just"/>
            <a:r>
              <a:rPr lang="en-US" sz="3600" b="1" i="1" dirty="0">
                <a:solidFill>
                  <a:srgbClr val="002060"/>
                </a:solidFill>
                <a:effectLst/>
                <a:latin typeface="Calibri" panose="020F0502020204030204" pitchFamily="34" charset="0"/>
                <a:cs typeface="Calibri" panose="020F0502020204030204" pitchFamily="34" charset="0"/>
              </a:rPr>
              <a:t>		Student A, you're the interviewer. </a:t>
            </a:r>
          </a:p>
          <a:p>
            <a:pPr algn="just"/>
            <a:r>
              <a:rPr lang="en-US" sz="3600" b="1" i="1" dirty="0">
                <a:solidFill>
                  <a:srgbClr val="002060"/>
                </a:solidFill>
                <a:effectLst/>
                <a:latin typeface="Calibri" panose="020F0502020204030204" pitchFamily="34" charset="0"/>
                <a:cs typeface="Calibri" panose="020F0502020204030204" pitchFamily="34" charset="0"/>
              </a:rPr>
              <a:t>Ask about </a:t>
            </a:r>
            <a:r>
              <a:rPr lang="en-US" sz="3600" b="1" i="1" dirty="0" err="1">
                <a:solidFill>
                  <a:srgbClr val="002060"/>
                </a:solidFill>
                <a:effectLst/>
                <a:latin typeface="Calibri" panose="020F0502020204030204" pitchFamily="34" charset="0"/>
                <a:cs typeface="Calibri" panose="020F0502020204030204" pitchFamily="34" charset="0"/>
              </a:rPr>
              <a:t>Trấn</a:t>
            </a:r>
            <a:r>
              <a:rPr lang="en-US" sz="3600" b="1" i="1" dirty="0">
                <a:solidFill>
                  <a:srgbClr val="002060"/>
                </a:solidFill>
                <a:effectLst/>
                <a:latin typeface="Calibri" panose="020F0502020204030204" pitchFamily="34" charset="0"/>
                <a:cs typeface="Calibri" panose="020F0502020204030204" pitchFamily="34" charset="0"/>
              </a:rPr>
              <a:t> </a:t>
            </a:r>
            <a:r>
              <a:rPr lang="en-US" sz="3600" b="1" i="1" dirty="0" err="1">
                <a:solidFill>
                  <a:srgbClr val="002060"/>
                </a:solidFill>
                <a:effectLst/>
                <a:latin typeface="Calibri" panose="020F0502020204030204" pitchFamily="34" charset="0"/>
                <a:cs typeface="Calibri" panose="020F0502020204030204" pitchFamily="34" charset="0"/>
              </a:rPr>
              <a:t>Quốc</a:t>
            </a:r>
            <a:r>
              <a:rPr lang="en-US" sz="3600" b="1" i="1" dirty="0">
                <a:solidFill>
                  <a:srgbClr val="002060"/>
                </a:solidFill>
                <a:effectLst/>
                <a:latin typeface="Calibri" panose="020F0502020204030204" pitchFamily="34" charset="0"/>
                <a:cs typeface="Calibri" panose="020F0502020204030204" pitchFamily="34" charset="0"/>
              </a:rPr>
              <a:t> Pagoda to complete the notes.</a:t>
            </a:r>
            <a:endParaRPr lang="en-US" sz="3600" i="1" dirty="0">
              <a:solidFill>
                <a:srgbClr val="002060"/>
              </a:solidFill>
              <a:latin typeface="Calibri" panose="020F0502020204030204" pitchFamily="34" charset="0"/>
              <a:cs typeface="Calibri" panose="020F0502020204030204" pitchFamily="34" charset="0"/>
            </a:endParaRP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3425" y="352455"/>
            <a:ext cx="3557355" cy="22689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007A18A-40F3-5FAF-FFDB-751C1BF1F0C5}"/>
              </a:ext>
            </a:extLst>
          </p:cNvPr>
          <p:cNvSpPr txBox="1"/>
          <p:nvPr/>
        </p:nvSpPr>
        <p:spPr>
          <a:xfrm>
            <a:off x="561860" y="727113"/>
            <a:ext cx="1399142" cy="646331"/>
          </a:xfrm>
          <a:prstGeom prst="rect">
            <a:avLst/>
          </a:prstGeom>
          <a:solidFill>
            <a:schemeClr val="accent6"/>
          </a:solidFill>
        </p:spPr>
        <p:txBody>
          <a:bodyPr wrap="square" rtlCol="0">
            <a:spAutoFit/>
          </a:bodyPr>
          <a:lstStyle/>
          <a:p>
            <a:r>
              <a:rPr lang="en-VN" sz="3600" b="1" dirty="0">
                <a:solidFill>
                  <a:schemeClr val="bg1"/>
                </a:solidFill>
              </a:rPr>
              <a:t>Task a</a:t>
            </a:r>
          </a:p>
        </p:txBody>
      </p:sp>
      <p:pic>
        <p:nvPicPr>
          <p:cNvPr id="6" name="Picture 5">
            <a:extLst>
              <a:ext uri="{FF2B5EF4-FFF2-40B4-BE49-F238E27FC236}">
                <a16:creationId xmlns:a16="http://schemas.microsoft.com/office/drawing/2014/main" id="{6D165D32-B81C-07D1-CCF7-13B07DE572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9738" y="3527933"/>
            <a:ext cx="2720402" cy="947475"/>
          </a:xfrm>
          <a:prstGeom prst="rect">
            <a:avLst/>
          </a:prstGeom>
        </p:spPr>
      </p:pic>
    </p:spTree>
    <p:extLst>
      <p:ext uri="{BB962C8B-B14F-4D97-AF65-F5344CB8AC3E}">
        <p14:creationId xmlns:p14="http://schemas.microsoft.com/office/powerpoint/2010/main" val="2760446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32CC11-52C3-1F9A-6241-6039F464C657}"/>
              </a:ext>
            </a:extLst>
          </p:cNvPr>
          <p:cNvSpPr txBox="1"/>
          <p:nvPr/>
        </p:nvSpPr>
        <p:spPr>
          <a:xfrm>
            <a:off x="1773716" y="1542361"/>
            <a:ext cx="3701667" cy="646331"/>
          </a:xfrm>
          <a:prstGeom prst="rect">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600" dirty="0">
                <a:solidFill>
                  <a:srgbClr val="0070C0"/>
                </a:solidFill>
              </a:rPr>
              <a:t>W</a:t>
            </a:r>
            <a:r>
              <a:rPr lang="en-VN" sz="3600" dirty="0">
                <a:solidFill>
                  <a:srgbClr val="0070C0"/>
                </a:solidFill>
              </a:rPr>
              <a:t>here/what is it?</a:t>
            </a:r>
          </a:p>
        </p:txBody>
      </p:sp>
      <p:sp>
        <p:nvSpPr>
          <p:cNvPr id="3" name="TextBox 2">
            <a:extLst>
              <a:ext uri="{FF2B5EF4-FFF2-40B4-BE49-F238E27FC236}">
                <a16:creationId xmlns:a16="http://schemas.microsoft.com/office/drawing/2014/main" id="{B4848A87-4A86-CD89-16EA-140E53B32FE7}"/>
              </a:ext>
            </a:extLst>
          </p:cNvPr>
          <p:cNvSpPr txBox="1"/>
          <p:nvPr/>
        </p:nvSpPr>
        <p:spPr>
          <a:xfrm>
            <a:off x="2394333" y="2410858"/>
            <a:ext cx="5064086" cy="646331"/>
          </a:xfrm>
          <a:prstGeom prst="rect">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vi-VN" sz="3600" dirty="0">
                <a:solidFill>
                  <a:srgbClr val="0070C0"/>
                </a:solidFill>
                <a:latin typeface="Calibri" panose="020F0502020204030204" pitchFamily="34" charset="0"/>
                <a:cs typeface="Calibri" panose="020F0502020204030204" pitchFamily="34" charset="0"/>
              </a:rPr>
              <a:t>What can I see/do there?</a:t>
            </a:r>
            <a:endParaRPr lang="en-VN" sz="3600" dirty="0">
              <a:solidFill>
                <a:srgbClr val="0070C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434ED463-7FCC-6145-FC3F-F80C8EBD5877}"/>
              </a:ext>
            </a:extLst>
          </p:cNvPr>
          <p:cNvSpPr txBox="1"/>
          <p:nvPr/>
        </p:nvSpPr>
        <p:spPr>
          <a:xfrm>
            <a:off x="3075542" y="3275683"/>
            <a:ext cx="4922704" cy="646331"/>
          </a:xfrm>
          <a:prstGeom prst="rect">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vi-VN" sz="3600" dirty="0">
                <a:solidFill>
                  <a:srgbClr val="0070C0"/>
                </a:solidFill>
                <a:latin typeface="Calibri" panose="020F0502020204030204" pitchFamily="34" charset="0"/>
                <a:cs typeface="Calibri" panose="020F0502020204030204" pitchFamily="34" charset="0"/>
              </a:rPr>
              <a:t>How can I get there? </a:t>
            </a:r>
            <a:endParaRPr lang="en-VN" sz="3600" dirty="0">
              <a:solidFill>
                <a:srgbClr val="0070C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4FE31F1-5DBD-30A8-C6F3-22E054F16382}"/>
              </a:ext>
            </a:extLst>
          </p:cNvPr>
          <p:cNvSpPr txBox="1"/>
          <p:nvPr/>
        </p:nvSpPr>
        <p:spPr>
          <a:xfrm>
            <a:off x="3624549" y="4140508"/>
            <a:ext cx="5299114" cy="646331"/>
          </a:xfrm>
          <a:prstGeom prst="rect">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vi-VN" sz="3600" dirty="0">
                <a:solidFill>
                  <a:srgbClr val="0070C0"/>
                </a:solidFill>
                <a:latin typeface="Calibri" panose="020F0502020204030204" pitchFamily="34" charset="0"/>
                <a:cs typeface="Calibri" panose="020F0502020204030204" pitchFamily="34" charset="0"/>
              </a:rPr>
              <a:t>What else should I know?</a:t>
            </a:r>
            <a:endParaRPr lang="en-VN" sz="36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5523944"/>
      </p:ext>
    </p:extLst>
  </p:cSld>
  <p:clrMapOvr>
    <a:masterClrMapping/>
  </p:clrMapOvr>
  <p:transition spd="med">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7B61A1-F5A9-4D2D-4C2D-F7F459F3EB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71" y="414550"/>
            <a:ext cx="6643172" cy="3705224"/>
          </a:xfrm>
          <a:prstGeom prst="rect">
            <a:avLst/>
          </a:prstGeom>
        </p:spPr>
      </p:pic>
      <p:pic>
        <p:nvPicPr>
          <p:cNvPr id="5" name="Picture 4">
            <a:extLst>
              <a:ext uri="{FF2B5EF4-FFF2-40B4-BE49-F238E27FC236}">
                <a16:creationId xmlns:a16="http://schemas.microsoft.com/office/drawing/2014/main" id="{11C784B7-4773-A570-C46E-C95B03517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18" y="4119774"/>
            <a:ext cx="6296141" cy="2403746"/>
          </a:xfrm>
          <a:prstGeom prst="rect">
            <a:avLst/>
          </a:prstGeom>
        </p:spPr>
      </p:pic>
      <p:pic>
        <p:nvPicPr>
          <p:cNvPr id="7" name="Picture 6">
            <a:extLst>
              <a:ext uri="{FF2B5EF4-FFF2-40B4-BE49-F238E27FC236}">
                <a16:creationId xmlns:a16="http://schemas.microsoft.com/office/drawing/2014/main" id="{EDE1DF83-BD0B-CE00-6617-C0A62547085F}"/>
              </a:ext>
            </a:extLst>
          </p:cNvPr>
          <p:cNvPicPr>
            <a:picLocks noChangeAspect="1"/>
          </p:cNvPicPr>
          <p:nvPr/>
        </p:nvPicPr>
        <p:blipFill rotWithShape="1">
          <a:blip r:embed="rId4">
            <a:extLst>
              <a:ext uri="{28A0092B-C50C-407E-A947-70E740481C1C}">
                <a14:useLocalDpi xmlns:a14="http://schemas.microsoft.com/office/drawing/2010/main" val="0"/>
              </a:ext>
            </a:extLst>
          </a:blip>
          <a:srcRect t="-1" r="10237" b="7044"/>
          <a:stretch/>
        </p:blipFill>
        <p:spPr>
          <a:xfrm>
            <a:off x="6570642" y="4119774"/>
            <a:ext cx="5544240" cy="1545994"/>
          </a:xfrm>
          <a:prstGeom prst="rect">
            <a:avLst/>
          </a:prstGeom>
        </p:spPr>
      </p:pic>
    </p:spTree>
    <p:extLst>
      <p:ext uri="{BB962C8B-B14F-4D97-AF65-F5344CB8AC3E}">
        <p14:creationId xmlns:p14="http://schemas.microsoft.com/office/powerpoint/2010/main" val="1391734175"/>
      </p:ext>
    </p:extLst>
  </p:cSld>
  <p:clrMapOvr>
    <a:masterClrMapping/>
  </p:clrMapOvr>
  <p:transition spd="med">
    <p:split orient="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1860" y="2621379"/>
            <a:ext cx="10934998" cy="1754326"/>
          </a:xfrm>
          <a:prstGeom prst="rect">
            <a:avLst/>
          </a:prstGeom>
        </p:spPr>
        <p:txBody>
          <a:bodyPr wrap="square">
            <a:spAutoFit/>
          </a:bodyPr>
          <a:lstStyle/>
          <a:p>
            <a:pPr algn="just"/>
            <a:r>
              <a:rPr lang="en-US" sz="3600" b="1" i="1" dirty="0">
                <a:solidFill>
                  <a:srgbClr val="002060"/>
                </a:solidFill>
                <a:effectLst/>
                <a:latin typeface="Calibri" panose="020F0502020204030204" pitchFamily="34" charset="0"/>
                <a:cs typeface="Calibri" panose="020F0502020204030204" pitchFamily="34" charset="0"/>
              </a:rPr>
              <a:t>Swap roles and repeat. </a:t>
            </a:r>
          </a:p>
          <a:p>
            <a:pPr algn="just"/>
            <a:r>
              <a:rPr lang="en-US" sz="3600" b="1" i="1" dirty="0">
                <a:solidFill>
                  <a:srgbClr val="002060"/>
                </a:solidFill>
                <a:effectLst/>
                <a:latin typeface="Calibri" panose="020F0502020204030204" pitchFamily="34" charset="0"/>
                <a:cs typeface="Calibri" panose="020F0502020204030204" pitchFamily="34" charset="0"/>
              </a:rPr>
              <a:t>Answer questions about Mỹ </a:t>
            </a:r>
            <a:r>
              <a:rPr lang="en-US" sz="3600" b="1" i="1" dirty="0" err="1">
                <a:solidFill>
                  <a:srgbClr val="002060"/>
                </a:solidFill>
                <a:effectLst/>
                <a:latin typeface="Calibri" panose="020F0502020204030204" pitchFamily="34" charset="0"/>
                <a:cs typeface="Calibri" panose="020F0502020204030204" pitchFamily="34" charset="0"/>
              </a:rPr>
              <a:t>Sơn</a:t>
            </a:r>
            <a:r>
              <a:rPr lang="en-US" sz="3600" b="1" i="1" dirty="0">
                <a:solidFill>
                  <a:srgbClr val="002060"/>
                </a:solidFill>
                <a:effectLst/>
                <a:latin typeface="Calibri" panose="020F0502020204030204" pitchFamily="34" charset="0"/>
                <a:cs typeface="Calibri" panose="020F0502020204030204" pitchFamily="34" charset="0"/>
              </a:rPr>
              <a:t> Sanctuary using the notes given. </a:t>
            </a:r>
            <a:endParaRPr lang="en-US" sz="3600" i="1" dirty="0">
              <a:solidFill>
                <a:srgbClr val="002060"/>
              </a:solidFill>
              <a:latin typeface="Calibri" panose="020F0502020204030204" pitchFamily="34" charset="0"/>
              <a:cs typeface="Calibri" panose="020F0502020204030204" pitchFamily="34" charset="0"/>
            </a:endParaRP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3425" y="352455"/>
            <a:ext cx="3557355" cy="22689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007A18A-40F3-5FAF-FFDB-751C1BF1F0C5}"/>
              </a:ext>
            </a:extLst>
          </p:cNvPr>
          <p:cNvSpPr txBox="1"/>
          <p:nvPr/>
        </p:nvSpPr>
        <p:spPr>
          <a:xfrm>
            <a:off x="561860" y="727113"/>
            <a:ext cx="1399142" cy="646331"/>
          </a:xfrm>
          <a:prstGeom prst="rect">
            <a:avLst/>
          </a:prstGeom>
          <a:solidFill>
            <a:schemeClr val="accent6"/>
          </a:solidFill>
        </p:spPr>
        <p:txBody>
          <a:bodyPr wrap="square" rtlCol="0">
            <a:spAutoFit/>
          </a:bodyPr>
          <a:lstStyle/>
          <a:p>
            <a:r>
              <a:rPr lang="en-VN" sz="3600" b="1" dirty="0">
                <a:solidFill>
                  <a:schemeClr val="bg1"/>
                </a:solidFill>
              </a:rPr>
              <a:t>Task b</a:t>
            </a:r>
          </a:p>
        </p:txBody>
      </p:sp>
    </p:spTree>
    <p:extLst>
      <p:ext uri="{BB962C8B-B14F-4D97-AF65-F5344CB8AC3E}">
        <p14:creationId xmlns:p14="http://schemas.microsoft.com/office/powerpoint/2010/main" val="101492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03079C-4ECF-0033-1EFA-EBE741A89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202" y="452504"/>
            <a:ext cx="8394854" cy="3644878"/>
          </a:xfrm>
          <a:prstGeom prst="rect">
            <a:avLst/>
          </a:prstGeom>
        </p:spPr>
      </p:pic>
      <p:pic>
        <p:nvPicPr>
          <p:cNvPr id="6" name="Picture 5">
            <a:extLst>
              <a:ext uri="{FF2B5EF4-FFF2-40B4-BE49-F238E27FC236}">
                <a16:creationId xmlns:a16="http://schemas.microsoft.com/office/drawing/2014/main" id="{993AAAE1-9104-9E12-E935-C7D675C7BD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97382"/>
            <a:ext cx="7050872" cy="2323010"/>
          </a:xfrm>
          <a:prstGeom prst="rect">
            <a:avLst/>
          </a:prstGeom>
        </p:spPr>
      </p:pic>
      <p:pic>
        <p:nvPicPr>
          <p:cNvPr id="8" name="Picture 7">
            <a:extLst>
              <a:ext uri="{FF2B5EF4-FFF2-40B4-BE49-F238E27FC236}">
                <a16:creationId xmlns:a16="http://schemas.microsoft.com/office/drawing/2014/main" id="{423F7778-9A0E-219B-40FA-947CF5916DD2}"/>
              </a:ext>
            </a:extLst>
          </p:cNvPr>
          <p:cNvPicPr>
            <a:picLocks noChangeAspect="1"/>
          </p:cNvPicPr>
          <p:nvPr/>
        </p:nvPicPr>
        <p:blipFill rotWithShape="1">
          <a:blip r:embed="rId4">
            <a:extLst>
              <a:ext uri="{28A0092B-C50C-407E-A947-70E740481C1C}">
                <a14:useLocalDpi xmlns:a14="http://schemas.microsoft.com/office/drawing/2010/main" val="0"/>
              </a:ext>
            </a:extLst>
          </a:blip>
          <a:srcRect r="14141"/>
          <a:stretch/>
        </p:blipFill>
        <p:spPr>
          <a:xfrm>
            <a:off x="6096000" y="4097382"/>
            <a:ext cx="5436903" cy="1573859"/>
          </a:xfrm>
          <a:prstGeom prst="rect">
            <a:avLst/>
          </a:prstGeom>
        </p:spPr>
      </p:pic>
    </p:spTree>
    <p:extLst>
      <p:ext uri="{BB962C8B-B14F-4D97-AF65-F5344CB8AC3E}">
        <p14:creationId xmlns:p14="http://schemas.microsoft.com/office/powerpoint/2010/main" val="1051793360"/>
      </p:ext>
    </p:extLst>
  </p:cSld>
  <p:clrMapOvr>
    <a:masterClrMapping/>
  </p:clrMapOvr>
  <p:transition spd="med">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338018" y="1614196"/>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12" name="Rounded Rectangle 11"/>
          <p:cNvSpPr/>
          <p:nvPr/>
        </p:nvSpPr>
        <p:spPr>
          <a:xfrm>
            <a:off x="4341126" y="2625010"/>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Writing</a:t>
            </a:r>
            <a:endParaRPr lang="en-US" b="1" dirty="0"/>
          </a:p>
        </p:txBody>
      </p:sp>
      <p:sp>
        <p:nvSpPr>
          <p:cNvPr id="13" name="Rounded Rectangle 12"/>
          <p:cNvSpPr/>
          <p:nvPr/>
        </p:nvSpPr>
        <p:spPr>
          <a:xfrm>
            <a:off x="4344235" y="4531577"/>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4" name="Rounded Rectangle 13"/>
          <p:cNvSpPr/>
          <p:nvPr/>
        </p:nvSpPr>
        <p:spPr>
          <a:xfrm>
            <a:off x="4356678" y="5598378"/>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5" name="Rounded Rectangle 14"/>
          <p:cNvSpPr/>
          <p:nvPr/>
        </p:nvSpPr>
        <p:spPr>
          <a:xfrm>
            <a:off x="4334902" y="3589180"/>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Speaking</a:t>
            </a:r>
            <a:endParaRPr lang="en-US" b="1" dirty="0"/>
          </a:p>
        </p:txBody>
      </p:sp>
      <p:sp>
        <p:nvSpPr>
          <p:cNvPr id="16" name="Rounded Rectangle 15"/>
          <p:cNvSpPr/>
          <p:nvPr/>
        </p:nvSpPr>
        <p:spPr>
          <a:xfrm>
            <a:off x="4359788" y="497631"/>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Tree>
    <p:extLst>
      <p:ext uri="{BB962C8B-B14F-4D97-AF65-F5344CB8AC3E}">
        <p14:creationId xmlns:p14="http://schemas.microsoft.com/office/powerpoint/2010/main" val="3254481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1860" y="2621379"/>
            <a:ext cx="10934998" cy="1200329"/>
          </a:xfrm>
          <a:prstGeom prst="rect">
            <a:avLst/>
          </a:prstGeom>
        </p:spPr>
        <p:txBody>
          <a:bodyPr wrap="square">
            <a:spAutoFit/>
          </a:bodyPr>
          <a:lstStyle/>
          <a:p>
            <a:r>
              <a:rPr lang="en-US" sz="3600" b="1" i="1" dirty="0">
                <a:solidFill>
                  <a:srgbClr val="002060"/>
                </a:solidFill>
                <a:effectLst/>
                <a:latin typeface="Calibri" panose="020F0502020204030204" pitchFamily="34" charset="0"/>
                <a:cs typeface="Calibri" panose="020F0502020204030204" pitchFamily="34" charset="0"/>
              </a:rPr>
              <a:t>Discuss which of the places above you would like to visit and why. </a:t>
            </a:r>
            <a:endParaRPr lang="en-US" sz="3600" i="1" dirty="0">
              <a:solidFill>
                <a:srgbClr val="002060"/>
              </a:solidFill>
              <a:latin typeface="Calibri" panose="020F0502020204030204" pitchFamily="34" charset="0"/>
              <a:cs typeface="Calibri" panose="020F0502020204030204" pitchFamily="34" charset="0"/>
            </a:endParaRP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3425" y="352455"/>
            <a:ext cx="3557355" cy="22689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007A18A-40F3-5FAF-FFDB-751C1BF1F0C5}"/>
              </a:ext>
            </a:extLst>
          </p:cNvPr>
          <p:cNvSpPr txBox="1"/>
          <p:nvPr/>
        </p:nvSpPr>
        <p:spPr>
          <a:xfrm>
            <a:off x="561860" y="727113"/>
            <a:ext cx="1399142" cy="646331"/>
          </a:xfrm>
          <a:prstGeom prst="rect">
            <a:avLst/>
          </a:prstGeom>
          <a:solidFill>
            <a:schemeClr val="accent6"/>
          </a:solidFill>
        </p:spPr>
        <p:txBody>
          <a:bodyPr wrap="square" rtlCol="0">
            <a:spAutoFit/>
          </a:bodyPr>
          <a:lstStyle/>
          <a:p>
            <a:r>
              <a:rPr lang="en-VN" sz="3600" b="1" dirty="0">
                <a:solidFill>
                  <a:schemeClr val="bg1"/>
                </a:solidFill>
              </a:rPr>
              <a:t>Task c</a:t>
            </a:r>
          </a:p>
        </p:txBody>
      </p:sp>
    </p:spTree>
    <p:extLst>
      <p:ext uri="{BB962C8B-B14F-4D97-AF65-F5344CB8AC3E}">
        <p14:creationId xmlns:p14="http://schemas.microsoft.com/office/powerpoint/2010/main" val="3790394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98ED26-E773-3861-286A-6540842FAE2B}"/>
              </a:ext>
            </a:extLst>
          </p:cNvPr>
          <p:cNvSpPr txBox="1"/>
          <p:nvPr/>
        </p:nvSpPr>
        <p:spPr>
          <a:xfrm>
            <a:off x="638978" y="1443841"/>
            <a:ext cx="10609244" cy="4524315"/>
          </a:xfrm>
          <a:prstGeom prst="rect">
            <a:avLst/>
          </a:prstGeom>
          <a:noFill/>
        </p:spPr>
        <p:txBody>
          <a:bodyPr wrap="square" rtlCol="0">
            <a:spAutoFit/>
          </a:bodyPr>
          <a:lstStyle/>
          <a:p>
            <a:pPr algn="just"/>
            <a:r>
              <a:rPr lang="en-US" sz="3600" b="1" i="1" dirty="0">
                <a:solidFill>
                  <a:srgbClr val="002060"/>
                </a:solidFill>
                <a:effectLst/>
              </a:rPr>
              <a:t>Now, write a description for a tourism board's website about one of the heritage sites you discussed. </a:t>
            </a:r>
          </a:p>
          <a:p>
            <a:pPr algn="just"/>
            <a:endParaRPr lang="en-US" sz="3600" b="1" i="1" dirty="0">
              <a:solidFill>
                <a:srgbClr val="002060"/>
              </a:solidFill>
              <a:effectLst/>
            </a:endParaRPr>
          </a:p>
          <a:p>
            <a:pPr algn="just"/>
            <a:r>
              <a:rPr lang="en-US" sz="3600" b="1" i="1" dirty="0">
                <a:solidFill>
                  <a:srgbClr val="002060"/>
                </a:solidFill>
                <a:effectLst/>
              </a:rPr>
              <a:t>Use the Writing Skill box, the reading model, and your speaking notes in to help you. </a:t>
            </a:r>
          </a:p>
          <a:p>
            <a:pPr algn="just"/>
            <a:endParaRPr lang="en-US" sz="3600" b="1" i="1" dirty="0">
              <a:solidFill>
                <a:srgbClr val="002060"/>
              </a:solidFill>
              <a:effectLst/>
            </a:endParaRPr>
          </a:p>
          <a:p>
            <a:pPr algn="just"/>
            <a:r>
              <a:rPr lang="en-US" sz="3600" b="1" i="1" dirty="0">
                <a:solidFill>
                  <a:srgbClr val="002060"/>
                </a:solidFill>
                <a:effectLst/>
              </a:rPr>
              <a:t>Write 150–180 words. </a:t>
            </a:r>
            <a:endParaRPr lang="en-US" sz="3600" i="1" dirty="0">
              <a:solidFill>
                <a:srgbClr val="002060"/>
              </a:solidFill>
            </a:endParaRPr>
          </a:p>
          <a:p>
            <a:pPr algn="just"/>
            <a:endParaRPr lang="en-VN" sz="3600" i="1" dirty="0">
              <a:solidFill>
                <a:srgbClr val="002060"/>
              </a:solidFill>
            </a:endParaRPr>
          </a:p>
        </p:txBody>
      </p:sp>
      <p:pic>
        <p:nvPicPr>
          <p:cNvPr id="4" name="Picture 3">
            <a:extLst>
              <a:ext uri="{FF2B5EF4-FFF2-40B4-BE49-F238E27FC236}">
                <a16:creationId xmlns:a16="http://schemas.microsoft.com/office/drawing/2014/main" id="{C446BD45-B0C0-1850-1628-0914C90B60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304" y="500934"/>
            <a:ext cx="4292687" cy="898208"/>
          </a:xfrm>
          <a:prstGeom prst="rect">
            <a:avLst/>
          </a:prstGeom>
        </p:spPr>
      </p:pic>
    </p:spTree>
    <p:extLst>
      <p:ext uri="{BB962C8B-B14F-4D97-AF65-F5344CB8AC3E}">
        <p14:creationId xmlns:p14="http://schemas.microsoft.com/office/powerpoint/2010/main" val="2475699497"/>
      </p:ext>
    </p:extLst>
  </p:cSld>
  <p:clrMapOvr>
    <a:masterClrMapping/>
  </p:clrMapOvr>
  <p:transition spd="med">
    <p:split orient="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3828" y="0"/>
            <a:ext cx="13585728" cy="6857999"/>
          </a:xfrm>
          <a:prstGeom prst="rect">
            <a:avLst/>
          </a:prstGeom>
        </p:spPr>
      </p:pic>
      <p:sp>
        <p:nvSpPr>
          <p:cNvPr id="6" name="TextBox 5"/>
          <p:cNvSpPr txBox="1"/>
          <p:nvPr/>
        </p:nvSpPr>
        <p:spPr>
          <a:xfrm>
            <a:off x="1689101" y="1600200"/>
            <a:ext cx="2330450" cy="52322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800" b="1" dirty="0">
                <a:solidFill>
                  <a:schemeClr val="bg1"/>
                </a:solidFill>
              </a:rPr>
              <a:t>Consolidation</a:t>
            </a:r>
          </a:p>
        </p:txBody>
      </p:sp>
    </p:spTree>
    <p:extLst>
      <p:ext uri="{BB962C8B-B14F-4D97-AF65-F5344CB8AC3E}">
        <p14:creationId xmlns:p14="http://schemas.microsoft.com/office/powerpoint/2010/main" val="218763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4830" y="302931"/>
            <a:ext cx="11102340"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Write a description of a heritage site you would like to visit in the future. (about 150-180 words)  </a:t>
            </a:r>
          </a:p>
        </p:txBody>
      </p:sp>
      <p:sp>
        <p:nvSpPr>
          <p:cNvPr id="3" name="TextBox 2">
            <a:extLst>
              <a:ext uri="{FF2B5EF4-FFF2-40B4-BE49-F238E27FC236}">
                <a16:creationId xmlns:a16="http://schemas.microsoft.com/office/drawing/2014/main" id="{978E4B35-84D7-29D5-8667-ACD27B8AF0B1}"/>
              </a:ext>
            </a:extLst>
          </p:cNvPr>
          <p:cNvSpPr txBox="1"/>
          <p:nvPr/>
        </p:nvSpPr>
        <p:spPr>
          <a:xfrm>
            <a:off x="237744" y="1420964"/>
            <a:ext cx="11887200" cy="5693866"/>
          </a:xfrm>
          <a:prstGeom prst="rect">
            <a:avLst/>
          </a:prstGeom>
          <a:noFill/>
        </p:spPr>
        <p:txBody>
          <a:bodyPr wrap="square" rtlCol="0">
            <a:spAutoFit/>
          </a:bodyPr>
          <a:lstStyle/>
          <a:p>
            <a:pPr algn="just"/>
            <a:r>
              <a:rPr lang="en-US" sz="2800" dirty="0">
                <a:solidFill>
                  <a:srgbClr val="0070C0"/>
                </a:solidFill>
                <a:highlight>
                  <a:srgbClr val="FFFF00"/>
                </a:highlight>
                <a:ea typeface="Times New Roman" panose="02020603050405020304" pitchFamily="18" charset="0"/>
              </a:rPr>
              <a:t>Example: </a:t>
            </a:r>
            <a:r>
              <a:rPr lang="en-US" sz="2800" dirty="0">
                <a:solidFill>
                  <a:srgbClr val="0070C0"/>
                </a:solidFill>
                <a:effectLst/>
                <a:ea typeface="Times New Roman" panose="02020603050405020304" pitchFamily="18" charset="0"/>
              </a:rPr>
              <a:t>Hanoi, the capital city of Vietnam, is fascinating to millions of visitors because of its popularity and friendliness. Located in the north part of the country, Hanoi is one of the most ancient cities in the world due to its age, which is greater than one thousand years old. This place can offer both comfortable temperatures and classic design, as Hanoi has a tropical climate and talented architects. Talking about Hanoi, people definitely think about </a:t>
            </a:r>
            <a:r>
              <a:rPr lang="en-US" sz="2800" dirty="0" err="1">
                <a:solidFill>
                  <a:srgbClr val="0070C0"/>
                </a:solidFill>
                <a:effectLst/>
                <a:ea typeface="Times New Roman" panose="02020603050405020304" pitchFamily="18" charset="0"/>
              </a:rPr>
              <a:t>Hoan</a:t>
            </a:r>
            <a:r>
              <a:rPr lang="en-US" sz="2800" dirty="0">
                <a:solidFill>
                  <a:srgbClr val="0070C0"/>
                </a:solidFill>
                <a:effectLst/>
                <a:ea typeface="Times New Roman" panose="02020603050405020304" pitchFamily="18" charset="0"/>
              </a:rPr>
              <a:t> Kiem Lake, which is known as the "green lungs" of the capital city. As its name, the lake give</a:t>
            </a:r>
            <a:r>
              <a:rPr lang="en-US" sz="2800" dirty="0">
                <a:solidFill>
                  <a:srgbClr val="0070C0"/>
                </a:solidFill>
                <a:ea typeface="Times New Roman" panose="02020603050405020304" pitchFamily="18" charset="0"/>
              </a:rPr>
              <a:t>s</a:t>
            </a:r>
            <a:r>
              <a:rPr lang="en-US" sz="2800" dirty="0">
                <a:solidFill>
                  <a:srgbClr val="0070C0"/>
                </a:solidFill>
                <a:effectLst/>
                <a:ea typeface="Times New Roman" panose="02020603050405020304" pitchFamily="18" charset="0"/>
              </a:rPr>
              <a:t> fresh air that is really comfortable for the pedestrian. The next sight that cannot be missed is the Hanoi art gallery, with approximately 700 artworks display carefully. A long time ago, the capital of Vietnam used to be a really poor city, but now it has changed to one that is full of skyscrapers, huge schools, and hospitals. </a:t>
            </a:r>
            <a:endParaRPr lang="en-VN" sz="2800" dirty="0">
              <a:solidFill>
                <a:srgbClr val="0070C0"/>
              </a:solidFill>
              <a:effectLst/>
              <a:ea typeface="Times New Roman" panose="02020603050405020304" pitchFamily="18" charset="0"/>
            </a:endParaRPr>
          </a:p>
          <a:p>
            <a:pPr algn="just"/>
            <a:endParaRPr lang="en-VN" sz="2800" dirty="0">
              <a:solidFill>
                <a:srgbClr val="0070C0"/>
              </a:solidFill>
            </a:endParaRPr>
          </a:p>
        </p:txBody>
      </p:sp>
    </p:spTree>
    <p:extLst>
      <p:ext uri="{BB962C8B-B14F-4D97-AF65-F5344CB8AC3E}">
        <p14:creationId xmlns:p14="http://schemas.microsoft.com/office/powerpoint/2010/main" val="1198723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205495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723901" y="2018782"/>
            <a:ext cx="11468099" cy="4134017"/>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lvl="0" algn="just">
              <a:lnSpc>
                <a:spcPct val="115000"/>
              </a:lnSpc>
            </a:pPr>
            <a:r>
              <a:rPr lang="en-US" sz="3600" i="1" dirty="0">
                <a:solidFill>
                  <a:srgbClr val="FF0000"/>
                </a:solidFill>
              </a:rPr>
              <a:t>Writing:</a:t>
            </a:r>
          </a:p>
          <a:p>
            <a:pPr marL="571500" lvl="0" indent="-571500" algn="just">
              <a:lnSpc>
                <a:spcPct val="115000"/>
              </a:lnSpc>
              <a:buFont typeface="Arial" panose="020B0604020202020204" pitchFamily="34" charset="0"/>
              <a:buChar char="•"/>
            </a:pPr>
            <a:r>
              <a:rPr lang="en-US" sz="3600" i="1" dirty="0">
                <a:solidFill>
                  <a:srgbClr val="0070C0"/>
                </a:solidFill>
              </a:rPr>
              <a:t>learn how to write an attractive description, using a past participle clause</a:t>
            </a:r>
            <a:endParaRPr lang="en-VN" sz="3600" i="1" dirty="0">
              <a:solidFill>
                <a:srgbClr val="0070C0"/>
              </a:solidFill>
            </a:endParaRPr>
          </a:p>
          <a:p>
            <a:pPr marL="571500" lvl="0" indent="-571500" algn="just">
              <a:lnSpc>
                <a:spcPct val="115000"/>
              </a:lnSpc>
              <a:spcAft>
                <a:spcPts val="1000"/>
              </a:spcAft>
              <a:buFont typeface="Arial" panose="020B0604020202020204" pitchFamily="34" charset="0"/>
              <a:buChar char="•"/>
            </a:pPr>
            <a:r>
              <a:rPr lang="en-US" sz="3600" i="1" dirty="0">
                <a:solidFill>
                  <a:srgbClr val="0070C0"/>
                </a:solidFill>
              </a:rPr>
              <a:t>write a description of a tourist attraction</a:t>
            </a:r>
            <a:endParaRPr lang="en-VN" sz="3600" i="1" dirty="0">
              <a:solidFill>
                <a:srgbClr val="0070C0"/>
              </a:solidFill>
            </a:endParaRPr>
          </a:p>
          <a:p>
            <a:pPr lvl="0" algn="just">
              <a:lnSpc>
                <a:spcPct val="115000"/>
              </a:lnSpc>
              <a:spcAft>
                <a:spcPts val="1000"/>
              </a:spcAft>
            </a:pPr>
            <a:r>
              <a:rPr lang="en-VN" sz="3600" i="1" dirty="0">
                <a:solidFill>
                  <a:srgbClr val="FF0000"/>
                </a:solidFill>
              </a:rPr>
              <a:t>Speaking</a:t>
            </a:r>
          </a:p>
          <a:p>
            <a:pPr marL="571500" lvl="0" indent="-571500" algn="just">
              <a:lnSpc>
                <a:spcPct val="115000"/>
              </a:lnSpc>
              <a:spcAft>
                <a:spcPts val="1000"/>
              </a:spcAft>
              <a:buFont typeface="Arial" panose="020B0604020202020204" pitchFamily="34" charset="0"/>
              <a:buChar char="•"/>
            </a:pPr>
            <a:r>
              <a:rPr lang="en-US" sz="3600" i="1" dirty="0">
                <a:solidFill>
                  <a:srgbClr val="0070C0"/>
                </a:solidFill>
              </a:rPr>
              <a:t>talk about a heritage site in Vietnam</a:t>
            </a:r>
            <a:r>
              <a:rPr lang="en-VN" sz="3600" i="1" dirty="0">
                <a:solidFill>
                  <a:srgbClr val="0070C0"/>
                </a:solidFill>
              </a:rPr>
              <a:t> </a:t>
            </a:r>
            <a:endParaRPr lang="en-US" sz="3600" i="1" dirty="0">
              <a:solidFill>
                <a:srgbClr val="0070C0"/>
              </a:solidFill>
              <a:latin typeface="Calibri "/>
              <a:ea typeface="Arial" panose="020B0604020202020204" pitchFamily="34" charset="0"/>
              <a:cs typeface="JDCLK L+ Frutiger LT Std"/>
            </a:endParaRPr>
          </a:p>
        </p:txBody>
      </p:sp>
    </p:spTree>
    <p:extLst>
      <p:ext uri="{BB962C8B-B14F-4D97-AF65-F5344CB8AC3E}">
        <p14:creationId xmlns:p14="http://schemas.microsoft.com/office/powerpoint/2010/main" val="385596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6572" y="-347019"/>
            <a:ext cx="14119795" cy="7938938"/>
          </a:xfrm>
          <a:prstGeom prst="rect">
            <a:avLst/>
          </a:prstGeom>
        </p:spPr>
      </p:pic>
    </p:spTree>
    <p:extLst>
      <p:ext uri="{BB962C8B-B14F-4D97-AF65-F5344CB8AC3E}">
        <p14:creationId xmlns:p14="http://schemas.microsoft.com/office/powerpoint/2010/main" val="1238122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550" y="1860497"/>
            <a:ext cx="11719571" cy="2862322"/>
          </a:xfrm>
          <a:prstGeom prst="rect">
            <a:avLst/>
          </a:prstGeom>
        </p:spPr>
        <p:txBody>
          <a:bodyPr wrap="square">
            <a:spAutoFit/>
          </a:bodyPr>
          <a:lstStyle/>
          <a:p>
            <a:r>
              <a:rPr lang="en-US" sz="3600" dirty="0">
                <a:solidFill>
                  <a:srgbClr val="002060"/>
                </a:solidFill>
                <a:ea typeface="Calibri" panose="020F0502020204030204" pitchFamily="34" charset="0"/>
              </a:rPr>
              <a:t>- Do the exercises in workbook on page 37.</a:t>
            </a:r>
          </a:p>
          <a:p>
            <a:r>
              <a:rPr lang="en-US" sz="3600" dirty="0">
                <a:solidFill>
                  <a:srgbClr val="002060"/>
                </a:solidFill>
                <a:ea typeface="Calibri" panose="020F0502020204030204" pitchFamily="34" charset="0"/>
              </a:rPr>
              <a:t>- Prepare the next lesson: Unit 7 - Lesson 1.1 – Vocab. &amp; Listening (pages 68 &amp; 69 </a:t>
            </a:r>
            <a:r>
              <a:rPr lang="en-US" sz="3600" b="1" dirty="0">
                <a:solidFill>
                  <a:srgbClr val="002060"/>
                </a:solidFill>
                <a:ea typeface="Calibri" panose="020F0502020204030204" pitchFamily="34" charset="0"/>
              </a:rPr>
              <a:t>SB</a:t>
            </a:r>
            <a:r>
              <a:rPr lang="en-US" sz="3600" dirty="0">
                <a:solidFill>
                  <a:srgbClr val="002060"/>
                </a:solidFill>
                <a:ea typeface="Calibri" panose="020F0502020204030204" pitchFamily="34" charset="0"/>
              </a:rPr>
              <a:t>).</a:t>
            </a:r>
          </a:p>
          <a:p>
            <a:r>
              <a:rPr lang="en-US" sz="3600" dirty="0">
                <a:solidFill>
                  <a:srgbClr val="002060"/>
                </a:solidFill>
                <a:ea typeface="Calibri" panose="020F0502020204030204" pitchFamily="34" charset="0"/>
              </a:rPr>
              <a:t>- Play the consolidation games in </a:t>
            </a:r>
            <a:r>
              <a:rPr lang="en-US" sz="3600" b="1" dirty="0" err="1">
                <a:solidFill>
                  <a:srgbClr val="002060"/>
                </a:solidFill>
                <a:ea typeface="Calibri" panose="020F0502020204030204" pitchFamily="34" charset="0"/>
              </a:rPr>
              <a:t>Tiếng</a:t>
            </a:r>
            <a:r>
              <a:rPr lang="en-US" sz="3600" b="1" dirty="0">
                <a:solidFill>
                  <a:srgbClr val="002060"/>
                </a:solidFill>
                <a:ea typeface="Calibri" panose="020F0502020204030204" pitchFamily="34" charset="0"/>
              </a:rPr>
              <a:t> </a:t>
            </a:r>
            <a:r>
              <a:rPr lang="en-US" sz="3600" b="1" dirty="0" err="1">
                <a:solidFill>
                  <a:srgbClr val="002060"/>
                </a:solidFill>
                <a:ea typeface="Calibri" panose="020F0502020204030204" pitchFamily="34" charset="0"/>
              </a:rPr>
              <a:t>Anh</a:t>
            </a:r>
            <a:r>
              <a:rPr lang="en-US" sz="3600" b="1" dirty="0">
                <a:solidFill>
                  <a:srgbClr val="002060"/>
                </a:solidFill>
                <a:ea typeface="Calibri" panose="020F0502020204030204" pitchFamily="34" charset="0"/>
              </a:rPr>
              <a:t> 11 </a:t>
            </a:r>
            <a:r>
              <a:rPr lang="en-US" sz="3600" b="1" dirty="0" err="1">
                <a:solidFill>
                  <a:srgbClr val="002060"/>
                </a:solidFill>
                <a:ea typeface="Calibri" panose="020F0502020204030204" pitchFamily="34" charset="0"/>
              </a:rPr>
              <a:t>i</a:t>
            </a:r>
            <a:r>
              <a:rPr lang="en-US" sz="3600" b="1" dirty="0">
                <a:solidFill>
                  <a:srgbClr val="002060"/>
                </a:solidFill>
                <a:ea typeface="Calibri" panose="020F0502020204030204" pitchFamily="34" charset="0"/>
              </a:rPr>
              <a:t>-Learn Smart World DHA App</a:t>
            </a:r>
            <a:r>
              <a:rPr lang="en-US" sz="3600" dirty="0">
                <a:solidFill>
                  <a:srgbClr val="002060"/>
                </a:solidFill>
                <a:ea typeface="Calibri" panose="020F0502020204030204" pitchFamily="34" charset="0"/>
              </a:rPr>
              <a:t> on </a:t>
            </a:r>
            <a:r>
              <a:rPr lang="en-US" sz="3600" dirty="0">
                <a:solidFill>
                  <a:srgbClr val="002060"/>
                </a:solidFill>
                <a:ea typeface="Calibri" panose="020F0502020204030204" pitchFamily="34" charset="0"/>
                <a:hlinkClick r:id="rId2"/>
              </a:rPr>
              <a:t>www.eduhome.com.vn</a:t>
            </a:r>
            <a:r>
              <a:rPr lang="en-US" sz="3600" dirty="0">
                <a:solidFill>
                  <a:srgbClr val="002060"/>
                </a:solidFill>
                <a:ea typeface="Calibri" panose="020F0502020204030204" pitchFamily="34" charset="0"/>
              </a:rPr>
              <a:t> </a:t>
            </a:r>
          </a:p>
        </p:txBody>
      </p:sp>
      <p:pic>
        <p:nvPicPr>
          <p:cNvPr id="4" name="Picture 3"/>
          <p:cNvPicPr>
            <a:picLocks noChangeAspect="1"/>
          </p:cNvPicPr>
          <p:nvPr/>
        </p:nvPicPr>
        <p:blipFill rotWithShape="1">
          <a:blip r:embed="rId3"/>
          <a:srcRect t="44961" r="42349" b="43140"/>
          <a:stretch/>
        </p:blipFill>
        <p:spPr>
          <a:xfrm>
            <a:off x="922042" y="324919"/>
            <a:ext cx="11262343" cy="1306978"/>
          </a:xfrm>
          <a:prstGeom prst="rect">
            <a:avLst/>
          </a:prstGeom>
        </p:spPr>
      </p:pic>
    </p:spTree>
    <p:extLst>
      <p:ext uri="{BB962C8B-B14F-4D97-AF65-F5344CB8AC3E}">
        <p14:creationId xmlns:p14="http://schemas.microsoft.com/office/powerpoint/2010/main" val="3385369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87590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82721" y="779974"/>
            <a:ext cx="6756218" cy="1323439"/>
          </a:xfrm>
          <a:prstGeom prst="rect">
            <a:avLst/>
          </a:prstGeom>
        </p:spPr>
        <p:txBody>
          <a:bodyPr wrap="square">
            <a:spAutoFit/>
          </a:bodyPr>
          <a:lstStyle/>
          <a:p>
            <a:r>
              <a:rPr lang="en-US" sz="4000" b="1" dirty="0">
                <a:solidFill>
                  <a:srgbClr val="FF0000"/>
                </a:solidFill>
                <a:ea typeface="Times New Roman" panose="02020603050405020304" pitchFamily="18" charset="0"/>
              </a:rPr>
              <a:t>By the end of this lesson, </a:t>
            </a:r>
          </a:p>
          <a:p>
            <a:r>
              <a:rPr lang="en-US" sz="4000" b="1" dirty="0">
                <a:solidFill>
                  <a:srgbClr val="FF0000"/>
                </a:solidFill>
                <a:ea typeface="Times New Roman" panose="02020603050405020304" pitchFamily="18" charset="0"/>
              </a:rPr>
              <a:t>students will be able to:</a:t>
            </a:r>
            <a:endParaRPr lang="en-US" sz="4000" b="1" dirty="0">
              <a:solidFill>
                <a:srgbClr val="FF0000"/>
              </a:solidFill>
            </a:endParaRPr>
          </a:p>
        </p:txBody>
      </p:sp>
      <p:sp>
        <p:nvSpPr>
          <p:cNvPr id="6" name="Rectangle 5"/>
          <p:cNvSpPr/>
          <p:nvPr/>
        </p:nvSpPr>
        <p:spPr>
          <a:xfrm>
            <a:off x="268461" y="2772620"/>
            <a:ext cx="11655078" cy="3713452"/>
          </a:xfrm>
          <a:prstGeom prst="rect">
            <a:avLst/>
          </a:prstGeom>
        </p:spPr>
        <p:txBody>
          <a:bodyPr wrap="square">
            <a:spAutoFit/>
          </a:bodyPr>
          <a:lstStyle/>
          <a:p>
            <a:pPr lvl="0" algn="just">
              <a:lnSpc>
                <a:spcPct val="115000"/>
              </a:lnSpc>
            </a:pPr>
            <a:r>
              <a:rPr lang="en-US" sz="3200" i="1" dirty="0">
                <a:solidFill>
                  <a:srgbClr val="FF0000"/>
                </a:solidFill>
              </a:rPr>
              <a:t>Writing:</a:t>
            </a:r>
          </a:p>
          <a:p>
            <a:pPr marL="571500" lvl="0" indent="-571500" algn="just">
              <a:lnSpc>
                <a:spcPct val="115000"/>
              </a:lnSpc>
              <a:buFont typeface="Arial" panose="020B0604020202020204" pitchFamily="34" charset="0"/>
              <a:buChar char="•"/>
            </a:pPr>
            <a:r>
              <a:rPr lang="en-US" sz="3200" i="1" dirty="0">
                <a:solidFill>
                  <a:srgbClr val="0070C0"/>
                </a:solidFill>
              </a:rPr>
              <a:t>learn how to write an attractive description, using a past participle clause</a:t>
            </a:r>
            <a:endParaRPr lang="en-VN" sz="3200" i="1" dirty="0">
              <a:solidFill>
                <a:srgbClr val="0070C0"/>
              </a:solidFill>
            </a:endParaRPr>
          </a:p>
          <a:p>
            <a:pPr marL="571500" lvl="0" indent="-571500" algn="just">
              <a:lnSpc>
                <a:spcPct val="115000"/>
              </a:lnSpc>
              <a:spcAft>
                <a:spcPts val="1000"/>
              </a:spcAft>
              <a:buFont typeface="Arial" panose="020B0604020202020204" pitchFamily="34" charset="0"/>
              <a:buChar char="•"/>
            </a:pPr>
            <a:r>
              <a:rPr lang="en-US" sz="3200" i="1" dirty="0">
                <a:solidFill>
                  <a:srgbClr val="0070C0"/>
                </a:solidFill>
              </a:rPr>
              <a:t>write a description of a tourist attraction</a:t>
            </a:r>
            <a:endParaRPr lang="en-VN" sz="3200" i="1" dirty="0">
              <a:solidFill>
                <a:srgbClr val="0070C0"/>
              </a:solidFill>
            </a:endParaRPr>
          </a:p>
          <a:p>
            <a:pPr lvl="0" algn="just">
              <a:lnSpc>
                <a:spcPct val="115000"/>
              </a:lnSpc>
              <a:spcAft>
                <a:spcPts val="1000"/>
              </a:spcAft>
            </a:pPr>
            <a:r>
              <a:rPr lang="en-VN" sz="3200" i="1" dirty="0">
                <a:solidFill>
                  <a:srgbClr val="FF0000"/>
                </a:solidFill>
              </a:rPr>
              <a:t>Speaking</a:t>
            </a:r>
          </a:p>
          <a:p>
            <a:pPr marL="571500" lvl="0" indent="-571500" algn="just">
              <a:lnSpc>
                <a:spcPct val="115000"/>
              </a:lnSpc>
              <a:spcAft>
                <a:spcPts val="1000"/>
              </a:spcAft>
              <a:buFont typeface="Arial" panose="020B0604020202020204" pitchFamily="34" charset="0"/>
              <a:buChar char="•"/>
            </a:pPr>
            <a:r>
              <a:rPr lang="en-US" sz="3200" i="1" dirty="0">
                <a:solidFill>
                  <a:srgbClr val="0070C0"/>
                </a:solidFill>
              </a:rPr>
              <a:t>talk about a heritage site in Vietnam</a:t>
            </a:r>
            <a:r>
              <a:rPr lang="en-VN" sz="3200" i="1" dirty="0">
                <a:solidFill>
                  <a:srgbClr val="0070C0"/>
                </a:solidFill>
              </a:rPr>
              <a:t> </a:t>
            </a:r>
            <a:endParaRPr lang="en-US" sz="3200" i="1" dirty="0">
              <a:solidFill>
                <a:srgbClr val="0070C0"/>
              </a:solidFill>
              <a:latin typeface="Calibri "/>
              <a:ea typeface="Arial" panose="020B0604020202020204" pitchFamily="34" charset="0"/>
              <a:cs typeface="JDCLK L+ Frutiger LT Std"/>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552" y="371928"/>
            <a:ext cx="3829770" cy="247257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28957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7681" y="312837"/>
            <a:ext cx="9204319" cy="6135587"/>
          </a:xfrm>
          <a:prstGeom prst="rect">
            <a:avLst/>
          </a:prstGeom>
        </p:spPr>
      </p:pic>
      <p:pic>
        <p:nvPicPr>
          <p:cNvPr id="6" name="Picture 5"/>
          <p:cNvPicPr>
            <a:picLocks noChangeAspect="1"/>
          </p:cNvPicPr>
          <p:nvPr/>
        </p:nvPicPr>
        <p:blipFill>
          <a:blip r:embed="rId3"/>
          <a:stretch>
            <a:fillRect/>
          </a:stretch>
        </p:blipFill>
        <p:spPr>
          <a:xfrm>
            <a:off x="574687" y="2231891"/>
            <a:ext cx="4032226" cy="1149133"/>
          </a:xfrm>
          <a:prstGeom prst="rect">
            <a:avLst/>
          </a:prstGeom>
        </p:spPr>
      </p:pic>
    </p:spTree>
    <p:extLst>
      <p:ext uri="{BB962C8B-B14F-4D97-AF65-F5344CB8AC3E}">
        <p14:creationId xmlns:p14="http://schemas.microsoft.com/office/powerpoint/2010/main" val="2425851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7D2F61-1EC4-A92A-ED4B-A54ACDD9B6BE}"/>
              </a:ext>
            </a:extLst>
          </p:cNvPr>
          <p:cNvSpPr/>
          <p:nvPr/>
        </p:nvSpPr>
        <p:spPr>
          <a:xfrm>
            <a:off x="344031" y="578772"/>
            <a:ext cx="5528565" cy="646331"/>
          </a:xfrm>
          <a:prstGeom prst="rect">
            <a:avLst/>
          </a:prstGeom>
        </p:spPr>
        <p:txBody>
          <a:bodyPr wrap="none">
            <a:spAutoFit/>
          </a:bodyPr>
          <a:lstStyle/>
          <a:p>
            <a:r>
              <a:rPr lang="en-US" sz="3600" b="1" i="1" dirty="0">
                <a:solidFill>
                  <a:srgbClr val="0070C0"/>
                </a:solidFill>
              </a:rPr>
              <a:t>Number the sentences (1–5)</a:t>
            </a:r>
          </a:p>
        </p:txBody>
      </p:sp>
      <p:sp>
        <p:nvSpPr>
          <p:cNvPr id="3" name="TextBox 2">
            <a:extLst>
              <a:ext uri="{FF2B5EF4-FFF2-40B4-BE49-F238E27FC236}">
                <a16:creationId xmlns:a16="http://schemas.microsoft.com/office/drawing/2014/main" id="{F1A63F20-E357-3FE7-EF4E-D27913A1CEAA}"/>
              </a:ext>
            </a:extLst>
          </p:cNvPr>
          <p:cNvSpPr txBox="1"/>
          <p:nvPr/>
        </p:nvSpPr>
        <p:spPr>
          <a:xfrm>
            <a:off x="1" y="1262470"/>
            <a:ext cx="11353800" cy="5016758"/>
          </a:xfrm>
          <a:prstGeom prst="rect">
            <a:avLst/>
          </a:prstGeom>
          <a:noFill/>
        </p:spPr>
        <p:txBody>
          <a:bodyPr wrap="square" rtlCol="0">
            <a:spAutoFit/>
          </a:bodyPr>
          <a:lstStyle/>
          <a:p>
            <a:pPr marL="514350" indent="-514350" algn="just">
              <a:buFont typeface="+mj-lt"/>
              <a:buAutoNum type="alphaUcPeriod"/>
            </a:pPr>
            <a:r>
              <a:rPr lang="en-US" sz="3200" dirty="0">
                <a:solidFill>
                  <a:srgbClr val="0070C0"/>
                </a:solidFill>
              </a:rPr>
              <a:t>Located in Ba Ria province and just a few hours drive from Ho Chi Minh City, </a:t>
            </a:r>
            <a:r>
              <a:rPr lang="en-US" sz="3200" dirty="0" err="1">
                <a:solidFill>
                  <a:srgbClr val="0070C0"/>
                </a:solidFill>
              </a:rPr>
              <a:t>Vung</a:t>
            </a:r>
            <a:r>
              <a:rPr lang="en-US" sz="3200" dirty="0">
                <a:solidFill>
                  <a:srgbClr val="0070C0"/>
                </a:solidFill>
              </a:rPr>
              <a:t> Tau is truly an ideal place for a change of atmosphere. </a:t>
            </a:r>
          </a:p>
          <a:p>
            <a:pPr marL="514350" indent="-514350" algn="just">
              <a:buFont typeface="+mj-lt"/>
              <a:buAutoNum type="alphaUcPeriod"/>
            </a:pPr>
            <a:r>
              <a:rPr lang="en-US" sz="3200" dirty="0">
                <a:solidFill>
                  <a:srgbClr val="0070C0"/>
                </a:solidFill>
              </a:rPr>
              <a:t>The road leading to </a:t>
            </a:r>
            <a:r>
              <a:rPr lang="en-US" sz="3200" dirty="0" err="1">
                <a:solidFill>
                  <a:srgbClr val="0070C0"/>
                </a:solidFill>
              </a:rPr>
              <a:t>Vung</a:t>
            </a:r>
            <a:r>
              <a:rPr lang="en-US" sz="3200" dirty="0">
                <a:solidFill>
                  <a:srgbClr val="0070C0"/>
                </a:solidFill>
              </a:rPr>
              <a:t> Tau is full of beautiful scenery to take some souvenir photos. </a:t>
            </a:r>
          </a:p>
          <a:p>
            <a:pPr marL="514350" indent="-514350" algn="just">
              <a:buFont typeface="+mj-lt"/>
              <a:buAutoNum type="alphaUcPeriod"/>
            </a:pPr>
            <a:r>
              <a:rPr lang="en-US" sz="3200" dirty="0">
                <a:solidFill>
                  <a:srgbClr val="0070C0"/>
                </a:solidFill>
              </a:rPr>
              <a:t>Have you ever been to </a:t>
            </a:r>
            <a:r>
              <a:rPr lang="en-US" sz="3200" dirty="0" err="1">
                <a:solidFill>
                  <a:srgbClr val="0070C0"/>
                </a:solidFill>
              </a:rPr>
              <a:t>Vung</a:t>
            </a:r>
            <a:r>
              <a:rPr lang="en-US" sz="3200" dirty="0">
                <a:solidFill>
                  <a:srgbClr val="0070C0"/>
                </a:solidFill>
              </a:rPr>
              <a:t> Tau? If not, let me tell you about </a:t>
            </a:r>
            <a:r>
              <a:rPr lang="en-US" sz="3200" dirty="0" err="1">
                <a:solidFill>
                  <a:srgbClr val="0070C0"/>
                </a:solidFill>
              </a:rPr>
              <a:t>Vung</a:t>
            </a:r>
            <a:r>
              <a:rPr lang="en-US" sz="3200" dirty="0">
                <a:solidFill>
                  <a:srgbClr val="0070C0"/>
                </a:solidFill>
              </a:rPr>
              <a:t> Tau.</a:t>
            </a:r>
          </a:p>
          <a:p>
            <a:pPr marL="514350" indent="-514350" algn="just">
              <a:buFont typeface="+mj-lt"/>
              <a:buAutoNum type="alphaUcPeriod"/>
            </a:pPr>
            <a:r>
              <a:rPr lang="en-US" sz="3200" dirty="0" err="1">
                <a:solidFill>
                  <a:srgbClr val="0070C0"/>
                </a:solidFill>
              </a:rPr>
              <a:t>Vung</a:t>
            </a:r>
            <a:r>
              <a:rPr lang="en-US" sz="3200" dirty="0">
                <a:solidFill>
                  <a:srgbClr val="0070C0"/>
                </a:solidFill>
              </a:rPr>
              <a:t> Tau doesn't have many places to entertain, but it doesn't stop people from going there and enjoying their weekends.</a:t>
            </a:r>
          </a:p>
          <a:p>
            <a:pPr marL="514350" indent="-514350" algn="just">
              <a:buFont typeface="+mj-lt"/>
              <a:buAutoNum type="alphaUcPeriod"/>
            </a:pPr>
            <a:r>
              <a:rPr lang="en-US" sz="3200" dirty="0" err="1">
                <a:solidFill>
                  <a:srgbClr val="0070C0"/>
                </a:solidFill>
              </a:rPr>
              <a:t>Vung</a:t>
            </a:r>
            <a:r>
              <a:rPr lang="en-US" sz="3200" dirty="0">
                <a:solidFill>
                  <a:srgbClr val="0070C0"/>
                </a:solidFill>
              </a:rPr>
              <a:t> Tau is a familiar place for people in Southeast Vietnam. </a:t>
            </a:r>
            <a:endParaRPr lang="en-VN" sz="3200" dirty="0">
              <a:solidFill>
                <a:srgbClr val="0070C0"/>
              </a:solidFill>
            </a:endParaRPr>
          </a:p>
        </p:txBody>
      </p:sp>
      <p:sp>
        <p:nvSpPr>
          <p:cNvPr id="4" name="TextBox 3">
            <a:extLst>
              <a:ext uri="{FF2B5EF4-FFF2-40B4-BE49-F238E27FC236}">
                <a16:creationId xmlns:a16="http://schemas.microsoft.com/office/drawing/2014/main" id="{12517EB5-CB91-ACA7-8621-92E7012A8E80}"/>
              </a:ext>
            </a:extLst>
          </p:cNvPr>
          <p:cNvSpPr txBox="1"/>
          <p:nvPr/>
        </p:nvSpPr>
        <p:spPr>
          <a:xfrm>
            <a:off x="11353802" y="1437970"/>
            <a:ext cx="646982" cy="584775"/>
          </a:xfrm>
          <a:prstGeom prst="rect">
            <a:avLst/>
          </a:prstGeom>
          <a:solidFill>
            <a:schemeClr val="accent6">
              <a:lumMod val="60000"/>
              <a:lumOff val="40000"/>
            </a:schemeClr>
          </a:solidFill>
        </p:spPr>
        <p:txBody>
          <a:bodyPr wrap="square" rtlCol="0">
            <a:spAutoFit/>
          </a:bodyPr>
          <a:lstStyle/>
          <a:p>
            <a:pPr algn="ctr"/>
            <a:r>
              <a:rPr lang="en-US" sz="3200" dirty="0">
                <a:solidFill>
                  <a:srgbClr val="FF0000"/>
                </a:solidFill>
              </a:rPr>
              <a:t>3</a:t>
            </a:r>
          </a:p>
        </p:txBody>
      </p:sp>
      <p:sp>
        <p:nvSpPr>
          <p:cNvPr id="5" name="TextBox 4">
            <a:extLst>
              <a:ext uri="{FF2B5EF4-FFF2-40B4-BE49-F238E27FC236}">
                <a16:creationId xmlns:a16="http://schemas.microsoft.com/office/drawing/2014/main" id="{C8F34AD0-D966-7C53-11AC-705CE2413532}"/>
              </a:ext>
            </a:extLst>
          </p:cNvPr>
          <p:cNvSpPr txBox="1"/>
          <p:nvPr/>
        </p:nvSpPr>
        <p:spPr>
          <a:xfrm>
            <a:off x="11353801" y="2748524"/>
            <a:ext cx="646982" cy="584775"/>
          </a:xfrm>
          <a:prstGeom prst="rect">
            <a:avLst/>
          </a:prstGeom>
          <a:solidFill>
            <a:schemeClr val="accent6">
              <a:lumMod val="60000"/>
              <a:lumOff val="40000"/>
            </a:schemeClr>
          </a:solidFill>
        </p:spPr>
        <p:txBody>
          <a:bodyPr wrap="square" rtlCol="0">
            <a:spAutoFit/>
          </a:bodyPr>
          <a:lstStyle/>
          <a:p>
            <a:pPr algn="ctr"/>
            <a:r>
              <a:rPr lang="en-US" sz="3200" dirty="0">
                <a:solidFill>
                  <a:srgbClr val="FF0000"/>
                </a:solidFill>
              </a:rPr>
              <a:t>4</a:t>
            </a:r>
          </a:p>
        </p:txBody>
      </p:sp>
      <p:sp>
        <p:nvSpPr>
          <p:cNvPr id="6" name="TextBox 5">
            <a:extLst>
              <a:ext uri="{FF2B5EF4-FFF2-40B4-BE49-F238E27FC236}">
                <a16:creationId xmlns:a16="http://schemas.microsoft.com/office/drawing/2014/main" id="{B6C50FF0-DA59-904D-5757-0EA0EEA70532}"/>
              </a:ext>
            </a:extLst>
          </p:cNvPr>
          <p:cNvSpPr txBox="1"/>
          <p:nvPr/>
        </p:nvSpPr>
        <p:spPr>
          <a:xfrm>
            <a:off x="11353802" y="3770849"/>
            <a:ext cx="646982" cy="584775"/>
          </a:xfrm>
          <a:prstGeom prst="rect">
            <a:avLst/>
          </a:prstGeom>
          <a:solidFill>
            <a:schemeClr val="accent6">
              <a:lumMod val="60000"/>
              <a:lumOff val="40000"/>
            </a:schemeClr>
          </a:solidFill>
        </p:spPr>
        <p:txBody>
          <a:bodyPr wrap="square" rtlCol="0">
            <a:spAutoFit/>
          </a:bodyPr>
          <a:lstStyle/>
          <a:p>
            <a:pPr algn="ctr"/>
            <a:r>
              <a:rPr lang="en-US" sz="3200" dirty="0">
                <a:solidFill>
                  <a:srgbClr val="FF0000"/>
                </a:solidFill>
              </a:rPr>
              <a:t>1</a:t>
            </a:r>
          </a:p>
        </p:txBody>
      </p:sp>
      <p:sp>
        <p:nvSpPr>
          <p:cNvPr id="7" name="TextBox 6">
            <a:extLst>
              <a:ext uri="{FF2B5EF4-FFF2-40B4-BE49-F238E27FC236}">
                <a16:creationId xmlns:a16="http://schemas.microsoft.com/office/drawing/2014/main" id="{A1707D5E-2108-C8DF-C1DD-2FC1F52515E2}"/>
              </a:ext>
            </a:extLst>
          </p:cNvPr>
          <p:cNvSpPr txBox="1"/>
          <p:nvPr/>
        </p:nvSpPr>
        <p:spPr>
          <a:xfrm>
            <a:off x="11353801" y="4819353"/>
            <a:ext cx="646982" cy="584775"/>
          </a:xfrm>
          <a:prstGeom prst="rect">
            <a:avLst/>
          </a:prstGeom>
          <a:solidFill>
            <a:schemeClr val="accent6">
              <a:lumMod val="60000"/>
              <a:lumOff val="40000"/>
            </a:schemeClr>
          </a:solidFill>
        </p:spPr>
        <p:txBody>
          <a:bodyPr wrap="square" rtlCol="0">
            <a:spAutoFit/>
          </a:bodyPr>
          <a:lstStyle/>
          <a:p>
            <a:pPr algn="ctr"/>
            <a:r>
              <a:rPr lang="en-US" sz="3200" dirty="0">
                <a:solidFill>
                  <a:srgbClr val="FF0000"/>
                </a:solidFill>
              </a:rPr>
              <a:t>5</a:t>
            </a:r>
          </a:p>
        </p:txBody>
      </p:sp>
      <p:sp>
        <p:nvSpPr>
          <p:cNvPr id="8" name="TextBox 7">
            <a:extLst>
              <a:ext uri="{FF2B5EF4-FFF2-40B4-BE49-F238E27FC236}">
                <a16:creationId xmlns:a16="http://schemas.microsoft.com/office/drawing/2014/main" id="{18D38EE1-331C-E264-D5F6-DD8F16BE3B8C}"/>
              </a:ext>
            </a:extLst>
          </p:cNvPr>
          <p:cNvSpPr txBox="1"/>
          <p:nvPr/>
        </p:nvSpPr>
        <p:spPr>
          <a:xfrm>
            <a:off x="11353801" y="5694453"/>
            <a:ext cx="646982" cy="584775"/>
          </a:xfrm>
          <a:prstGeom prst="rect">
            <a:avLst/>
          </a:prstGeom>
          <a:solidFill>
            <a:schemeClr val="accent6">
              <a:lumMod val="60000"/>
              <a:lumOff val="40000"/>
            </a:schemeClr>
          </a:solidFill>
        </p:spPr>
        <p:txBody>
          <a:bodyPr wrap="square" rtlCol="0">
            <a:spAutoFit/>
          </a:bodyPr>
          <a:lstStyle/>
          <a:p>
            <a:pPr algn="ctr"/>
            <a:r>
              <a:rPr lang="en-US" sz="3200" dirty="0">
                <a:solidFill>
                  <a:srgbClr val="FF0000"/>
                </a:solidFill>
              </a:rPr>
              <a:t>2</a:t>
            </a:r>
          </a:p>
        </p:txBody>
      </p:sp>
    </p:spTree>
    <p:extLst>
      <p:ext uri="{BB962C8B-B14F-4D97-AF65-F5344CB8AC3E}">
        <p14:creationId xmlns:p14="http://schemas.microsoft.com/office/powerpoint/2010/main" val="250428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1)">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08B0B5-226F-4E5E-5EDE-C0D45B1D9A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939" y="381313"/>
            <a:ext cx="9143061" cy="6095374"/>
          </a:xfrm>
          <a:prstGeom prst="rect">
            <a:avLst/>
          </a:prstGeom>
        </p:spPr>
      </p:pic>
      <p:pic>
        <p:nvPicPr>
          <p:cNvPr id="7" name="Picture 6">
            <a:extLst>
              <a:ext uri="{FF2B5EF4-FFF2-40B4-BE49-F238E27FC236}">
                <a16:creationId xmlns:a16="http://schemas.microsoft.com/office/drawing/2014/main" id="{C4B8B61A-AAE1-5A76-8F40-4B508D3723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018" y="1236950"/>
            <a:ext cx="3766392" cy="968783"/>
          </a:xfrm>
          <a:prstGeom prst="rect">
            <a:avLst/>
          </a:prstGeom>
          <a:ln>
            <a:noFill/>
          </a:ln>
          <a:effectLst>
            <a:softEdge rad="112500"/>
          </a:effectLst>
        </p:spPr>
      </p:pic>
    </p:spTree>
    <p:extLst>
      <p:ext uri="{BB962C8B-B14F-4D97-AF65-F5344CB8AC3E}">
        <p14:creationId xmlns:p14="http://schemas.microsoft.com/office/powerpoint/2010/main" val="3618811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6953B3E-64A8-6A96-AB42-AA6896DE1789}"/>
              </a:ext>
            </a:extLst>
          </p:cNvPr>
          <p:cNvSpPr txBox="1"/>
          <p:nvPr/>
        </p:nvSpPr>
        <p:spPr>
          <a:xfrm>
            <a:off x="515957" y="506776"/>
            <a:ext cx="11160085" cy="1569660"/>
          </a:xfrm>
          <a:prstGeom prst="rect">
            <a:avLst/>
          </a:prstGeom>
          <a:noFill/>
        </p:spPr>
        <p:txBody>
          <a:bodyPr wrap="square" rtlCol="0">
            <a:spAutoFit/>
          </a:bodyPr>
          <a:lstStyle/>
          <a:p>
            <a:pPr algn="just"/>
            <a:r>
              <a:rPr lang="en-US" sz="3200" b="1" i="1" dirty="0">
                <a:solidFill>
                  <a:srgbClr val="002060"/>
                </a:solidFill>
                <a:effectLst/>
              </a:rPr>
              <a:t>a. Read the Writing Skill box and the description of Hue again. Then, underline the Past Participle clauses used in the description. </a:t>
            </a:r>
            <a:endParaRPr lang="en-US" sz="3200" i="1" dirty="0">
              <a:solidFill>
                <a:srgbClr val="002060"/>
              </a:solidFill>
            </a:endParaRPr>
          </a:p>
        </p:txBody>
      </p:sp>
    </p:spTree>
    <p:extLst>
      <p:ext uri="{BB962C8B-B14F-4D97-AF65-F5344CB8AC3E}">
        <p14:creationId xmlns:p14="http://schemas.microsoft.com/office/powerpoint/2010/main" val="1475961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D9BD1A9-BF0D-F7A6-F165-BDC74D81E7BE}"/>
              </a:ext>
            </a:extLst>
          </p:cNvPr>
          <p:cNvSpPr txBox="1"/>
          <p:nvPr/>
        </p:nvSpPr>
        <p:spPr>
          <a:xfrm>
            <a:off x="185451" y="385689"/>
            <a:ext cx="11821098" cy="6017032"/>
          </a:xfrm>
          <a:prstGeom prst="rect">
            <a:avLst/>
          </a:prstGeom>
          <a:solidFill>
            <a:schemeClr val="accent4">
              <a:lumMod val="40000"/>
              <a:lumOff val="60000"/>
            </a:schemeClr>
          </a:solidFill>
        </p:spPr>
        <p:style>
          <a:lnRef idx="3">
            <a:schemeClr val="lt1"/>
          </a:lnRef>
          <a:fillRef idx="1">
            <a:schemeClr val="accent4"/>
          </a:fillRef>
          <a:effectRef idx="1">
            <a:schemeClr val="accent4"/>
          </a:effectRef>
          <a:fontRef idx="minor">
            <a:schemeClr val="lt1"/>
          </a:fontRef>
        </p:style>
        <p:txBody>
          <a:bodyPr wrap="square" rtlCol="0">
            <a:spAutoFit/>
          </a:bodyPr>
          <a:lstStyle/>
          <a:p>
            <a:pPr algn="just"/>
            <a:r>
              <a:rPr lang="vi-VN" sz="3500" b="1" dirty="0">
                <a:solidFill>
                  <a:srgbClr val="002060"/>
                </a:solidFill>
                <a:effectLst/>
                <a:latin typeface="Calibri" panose="020F0502020204030204" pitchFamily="34" charset="0"/>
                <a:cs typeface="Calibri" panose="020F0502020204030204" pitchFamily="34" charset="0"/>
              </a:rPr>
              <a:t>Writing attractive descriptions using Past Participle clauses </a:t>
            </a:r>
            <a:endParaRPr lang="vi-VN" sz="3500" dirty="0">
              <a:solidFill>
                <a:srgbClr val="002060"/>
              </a:solidFill>
              <a:latin typeface="Calibri" panose="020F0502020204030204" pitchFamily="34" charset="0"/>
              <a:cs typeface="Calibri" panose="020F0502020204030204" pitchFamily="34" charset="0"/>
            </a:endParaRPr>
          </a:p>
          <a:p>
            <a:pPr algn="just"/>
            <a:r>
              <a:rPr lang="vi-VN" sz="3500" dirty="0">
                <a:solidFill>
                  <a:srgbClr val="002060"/>
                </a:solidFill>
                <a:effectLst/>
                <a:latin typeface="Calibri" panose="020F0502020204030204" pitchFamily="34" charset="0"/>
                <a:cs typeface="Calibri" panose="020F0502020204030204" pitchFamily="34" charset="0"/>
              </a:rPr>
              <a:t>We can use a Past Participle clause at the beginning of a sentence to focus on an important feature of the thing we are describing. </a:t>
            </a:r>
            <a:endParaRPr lang="vi-VN" sz="3500" dirty="0">
              <a:solidFill>
                <a:srgbClr val="002060"/>
              </a:solidFill>
              <a:latin typeface="Calibri" panose="020F0502020204030204" pitchFamily="34" charset="0"/>
              <a:cs typeface="Calibri" panose="020F0502020204030204" pitchFamily="34" charset="0"/>
            </a:endParaRPr>
          </a:p>
          <a:p>
            <a:pPr algn="just"/>
            <a:r>
              <a:rPr lang="vi-VN" sz="3500" b="1" dirty="0">
                <a:solidFill>
                  <a:srgbClr val="002060"/>
                </a:solidFill>
                <a:effectLst/>
                <a:latin typeface="Calibri" panose="020F0502020204030204" pitchFamily="34" charset="0"/>
                <a:cs typeface="Calibri" panose="020F0502020204030204" pitchFamily="34" charset="0"/>
              </a:rPr>
              <a:t>Located on top of a mountain, </a:t>
            </a:r>
            <a:r>
              <a:rPr lang="vi-VN" sz="3500" dirty="0">
                <a:solidFill>
                  <a:srgbClr val="002060"/>
                </a:solidFill>
                <a:effectLst/>
                <a:latin typeface="Calibri" panose="020F0502020204030204" pitchFamily="34" charset="0"/>
                <a:cs typeface="Calibri" panose="020F0502020204030204" pitchFamily="34" charset="0"/>
              </a:rPr>
              <a:t>Yên Tử Mountain is famous for its pagodas.</a:t>
            </a:r>
          </a:p>
          <a:p>
            <a:pPr algn="just"/>
            <a:r>
              <a:rPr lang="vi-VN" sz="3500" b="1" dirty="0">
                <a:solidFill>
                  <a:srgbClr val="002060"/>
                </a:solidFill>
                <a:effectLst/>
                <a:latin typeface="Calibri" panose="020F0502020204030204" pitchFamily="34" charset="0"/>
                <a:cs typeface="Calibri" panose="020F0502020204030204" pitchFamily="34" charset="0"/>
              </a:rPr>
              <a:t>Set in the beautiful Chulka rainforest, </a:t>
            </a:r>
            <a:r>
              <a:rPr lang="vi-VN" sz="3500" dirty="0">
                <a:solidFill>
                  <a:srgbClr val="002060"/>
                </a:solidFill>
                <a:effectLst/>
                <a:latin typeface="Calibri" panose="020F0502020204030204" pitchFamily="34" charset="0"/>
                <a:cs typeface="Calibri" panose="020F0502020204030204" pitchFamily="34" charset="0"/>
              </a:rPr>
              <a:t>Shambala Resort offers amazing views of nature. </a:t>
            </a:r>
            <a:endParaRPr lang="vi-VN" sz="3500" dirty="0">
              <a:solidFill>
                <a:srgbClr val="002060"/>
              </a:solidFill>
              <a:latin typeface="Calibri" panose="020F0502020204030204" pitchFamily="34" charset="0"/>
              <a:cs typeface="Calibri" panose="020F0502020204030204" pitchFamily="34" charset="0"/>
            </a:endParaRPr>
          </a:p>
          <a:p>
            <a:pPr algn="just"/>
            <a:r>
              <a:rPr lang="en-US" sz="3500" dirty="0">
                <a:solidFill>
                  <a:srgbClr val="002060"/>
                </a:solidFill>
                <a:effectLst/>
                <a:latin typeface="Calibri" panose="020F0502020204030204" pitchFamily="34" charset="0"/>
                <a:cs typeface="Calibri" panose="020F0502020204030204" pitchFamily="34" charset="0"/>
              </a:rPr>
              <a:t>They are commonly used in advertising and articles to catch the reader's attention with interesting facts or detail. They should only be used once or twice at the beginning of the passage.</a:t>
            </a:r>
            <a:endParaRPr lang="en-US" sz="35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65147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D3BC26-18BF-27D4-F29D-E50DBAD71F8C}"/>
              </a:ext>
            </a:extLst>
          </p:cNvPr>
          <p:cNvSpPr txBox="1"/>
          <p:nvPr/>
        </p:nvSpPr>
        <p:spPr>
          <a:xfrm>
            <a:off x="374573" y="1597698"/>
            <a:ext cx="11347374" cy="2862322"/>
          </a:xfrm>
          <a:prstGeom prst="rect">
            <a:avLst/>
          </a:prstGeom>
          <a:noFill/>
        </p:spPr>
        <p:txBody>
          <a:bodyPr wrap="square">
            <a:spAutoFit/>
          </a:bodyPr>
          <a:lstStyle/>
          <a:p>
            <a:pPr algn="just"/>
            <a:r>
              <a:rPr lang="vi-VN" sz="3600" dirty="0">
                <a:solidFill>
                  <a:srgbClr val="002060"/>
                </a:solidFill>
                <a:latin typeface="Calibri" panose="020F0502020204030204" pitchFamily="34" charset="0"/>
                <a:cs typeface="Calibri" panose="020F0502020204030204" pitchFamily="34" charset="0"/>
              </a:rPr>
              <a:t>Located beside the Hương River, the old capital of Huế was the home of the Nguyễn emperors. Built in the early 19th century, the walled city was a symbol of the emperor's power. The city was made with brick and stone. If you like history, you'll really like Huế.</a:t>
            </a:r>
          </a:p>
        </p:txBody>
      </p:sp>
      <p:cxnSp>
        <p:nvCxnSpPr>
          <p:cNvPr id="5" name="Straight Connector 4">
            <a:extLst>
              <a:ext uri="{FF2B5EF4-FFF2-40B4-BE49-F238E27FC236}">
                <a16:creationId xmlns:a16="http://schemas.microsoft.com/office/drawing/2014/main" id="{1E201288-7485-3B8C-46FD-D8C690404178}"/>
              </a:ext>
            </a:extLst>
          </p:cNvPr>
          <p:cNvCxnSpPr/>
          <p:nvPr/>
        </p:nvCxnSpPr>
        <p:spPr>
          <a:xfrm>
            <a:off x="509347" y="2197314"/>
            <a:ext cx="58169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FFA6ADD-60D6-DCDA-493B-32354824A0FF}"/>
              </a:ext>
            </a:extLst>
          </p:cNvPr>
          <p:cNvCxnSpPr>
            <a:cxnSpLocks/>
          </p:cNvCxnSpPr>
          <p:nvPr/>
        </p:nvCxnSpPr>
        <p:spPr>
          <a:xfrm>
            <a:off x="7360920" y="2806914"/>
            <a:ext cx="43610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437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525</TotalTime>
  <Words>1209</Words>
  <Application>Microsoft Office PowerPoint</Application>
  <PresentationFormat>Widescreen</PresentationFormat>
  <Paragraphs>93</Paragraphs>
  <Slides>28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Calibri </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vaxalin@outlook.com.vn</cp:lastModifiedBy>
  <cp:revision>26</cp:revision>
  <dcterms:created xsi:type="dcterms:W3CDTF">2023-02-01T04:45:54Z</dcterms:created>
  <dcterms:modified xsi:type="dcterms:W3CDTF">2023-07-24T02:25:44Z</dcterms:modified>
</cp:coreProperties>
</file>