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302" r:id="rId4"/>
    <p:sldId id="304" r:id="rId5"/>
    <p:sldId id="305" r:id="rId6"/>
    <p:sldId id="311" r:id="rId7"/>
    <p:sldId id="312" r:id="rId8"/>
    <p:sldId id="352" r:id="rId9"/>
    <p:sldId id="354" r:id="rId10"/>
    <p:sldId id="373" r:id="rId11"/>
    <p:sldId id="350" r:id="rId12"/>
    <p:sldId id="355" r:id="rId13"/>
    <p:sldId id="367" r:id="rId14"/>
    <p:sldId id="356" r:id="rId15"/>
    <p:sldId id="357" r:id="rId16"/>
    <p:sldId id="364" r:id="rId17"/>
    <p:sldId id="372" r:id="rId18"/>
    <p:sldId id="362" r:id="rId19"/>
    <p:sldId id="363" r:id="rId20"/>
    <p:sldId id="359" r:id="rId21"/>
    <p:sldId id="365" r:id="rId22"/>
    <p:sldId id="366" r:id="rId23"/>
    <p:sldId id="361" r:id="rId24"/>
    <p:sldId id="320" r:id="rId25"/>
    <p:sldId id="322" r:id="rId26"/>
    <p:sldId id="323" r:id="rId27"/>
    <p:sldId id="325" r:id="rId28"/>
    <p:sldId id="326" r:id="rId29"/>
    <p:sldId id="327"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4" d="100"/>
          <a:sy n="84" d="100"/>
        </p:scale>
        <p:origin x="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551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5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862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534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27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177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971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5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24"/>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3992737"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6: World Heritages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5"/>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3.1: Listening &amp; Reading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92" r:id="rId14"/>
    <p:sldLayoutId id="2147483694" r:id="rId15"/>
    <p:sldLayoutId id="2147483698" r:id="rId16"/>
    <p:sldLayoutId id="2147483699" r:id="rId17"/>
    <p:sldLayoutId id="2147483700" r:id="rId18"/>
    <p:sldLayoutId id="2147483701" r:id="rId19"/>
    <p:sldLayoutId id="2147483702" r:id="rId20"/>
    <p:sldLayoutId id="2147483703" r:id="rId21"/>
    <p:sldLayoutId id="214748370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eduhome.com.vn/" TargetMode="Externa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35569"/>
            <a:ext cx="4897316" cy="1384995"/>
          </a:xfrm>
          <a:prstGeom prst="rect">
            <a:avLst/>
          </a:prstGeom>
          <a:noFill/>
        </p:spPr>
        <p:txBody>
          <a:bodyPr wrap="square" rtlCol="0">
            <a:spAutoFit/>
          </a:bodyPr>
          <a:lstStyle/>
          <a:p>
            <a:pPr algn="ctr"/>
            <a:r>
              <a:rPr lang="en-US" sz="2800" dirty="0">
                <a:solidFill>
                  <a:srgbClr val="FF0000"/>
                </a:solidFill>
              </a:rPr>
              <a:t>Unit 6: World Heritages </a:t>
            </a:r>
            <a:r>
              <a:rPr lang="en-US" sz="2800" dirty="0"/>
              <a:t> </a:t>
            </a:r>
          </a:p>
          <a:p>
            <a:pPr algn="ctr"/>
            <a:r>
              <a:rPr lang="en-US" sz="2800" dirty="0">
                <a:solidFill>
                  <a:srgbClr val="002060"/>
                </a:solidFill>
              </a:rPr>
              <a:t>Lesson 3.1: Listening &amp; Reading</a:t>
            </a:r>
          </a:p>
          <a:p>
            <a:pPr algn="ctr"/>
            <a:r>
              <a:rPr lang="en-US" sz="2800" dirty="0">
                <a:solidFill>
                  <a:srgbClr val="00B050"/>
                </a:solidFill>
              </a:rPr>
              <a:t>Page: 66</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 y="843248"/>
            <a:ext cx="11987784" cy="5693866"/>
          </a:xfrm>
          <a:prstGeom prst="rect">
            <a:avLst/>
          </a:prstGeom>
        </p:spPr>
        <p:txBody>
          <a:bodyPr wrap="square">
            <a:spAutoFit/>
          </a:bodyPr>
          <a:lstStyle/>
          <a:p>
            <a:r>
              <a:rPr lang="en-US" sz="2600" i="1" dirty="0"/>
              <a:t>Tour guide: OK, thanks everyone for joining today's tour. I hope you enjoyed the dragon boat ride from Minh </a:t>
            </a:r>
            <a:r>
              <a:rPr lang="en-US" sz="2600" i="1" dirty="0" err="1"/>
              <a:t>Mạng's</a:t>
            </a:r>
            <a:r>
              <a:rPr lang="en-US" sz="2600" i="1" dirty="0"/>
              <a:t> tomb. Please bring all your things when you exit the boat. This is the final stop of the day, but it's my favorite on the tour. This is the Pagoda of the Celestial Lady, or </a:t>
            </a:r>
            <a:r>
              <a:rPr lang="en-US" sz="2600" i="1" dirty="0" err="1"/>
              <a:t>Thiên</a:t>
            </a:r>
            <a:r>
              <a:rPr lang="en-US" sz="2600" i="1" dirty="0"/>
              <a:t> </a:t>
            </a:r>
            <a:r>
              <a:rPr lang="en-US" sz="2600" i="1" dirty="0" err="1"/>
              <a:t>Mụ</a:t>
            </a:r>
            <a:r>
              <a:rPr lang="en-US" sz="2600" i="1" dirty="0"/>
              <a:t> as we say. Located close to the </a:t>
            </a:r>
            <a:r>
              <a:rPr lang="en-US" sz="2600" i="1" dirty="0" err="1"/>
              <a:t>Hương</a:t>
            </a:r>
            <a:r>
              <a:rPr lang="en-US" sz="2600" i="1" dirty="0"/>
              <a:t> River, the pagoda is the symbol of </a:t>
            </a:r>
            <a:r>
              <a:rPr lang="en-US" sz="2600" i="1" dirty="0" err="1"/>
              <a:t>Huế</a:t>
            </a:r>
            <a:r>
              <a:rPr lang="en-US" sz="2600" i="1" dirty="0"/>
              <a:t>. There's an old story about an old lady who appeared on the hill. She told people that there would be a temple on the hill where they could pray for the country to become richer. After hearing what the old lady had said, Nguyễn </a:t>
            </a:r>
            <a:r>
              <a:rPr lang="en-US" sz="2600" i="1" dirty="0" err="1"/>
              <a:t>Hoàng</a:t>
            </a:r>
            <a:r>
              <a:rPr lang="en-US" sz="2600" i="1" dirty="0"/>
              <a:t> ordered the construction of a temple. However, the tower came later. Built in 1844, the twenty-one-meter tower was made on the orders of the ruler </a:t>
            </a:r>
            <a:r>
              <a:rPr lang="en-US" sz="2600" i="1" dirty="0" err="1"/>
              <a:t>Thiệu</a:t>
            </a:r>
            <a:r>
              <a:rPr lang="en-US" sz="2600" i="1" dirty="0"/>
              <a:t> </a:t>
            </a:r>
            <a:r>
              <a:rPr lang="en-US" sz="2600" i="1" dirty="0" err="1"/>
              <a:t>Trị</a:t>
            </a:r>
            <a:r>
              <a:rPr lang="en-US" sz="2600" i="1" dirty="0"/>
              <a:t>. At the temple, you can walk around the gardens or go inside and see some treasures. Be sure to check out the giant bell. It can be heard from over ten kilometers away! And remember to see the turtle statue which is a symbol of long life. One more thing before you go. Many people live and work at the temple. Please respect them by speaking quietly. We'll meet back here in forty-five minutes to take the bus back to our office.</a:t>
            </a:r>
            <a:endParaRPr lang="en-US" sz="2600" dirty="0"/>
          </a:p>
        </p:txBody>
      </p:sp>
      <p:sp>
        <p:nvSpPr>
          <p:cNvPr id="4" name="TextBox 3"/>
          <p:cNvSpPr txBox="1"/>
          <p:nvPr/>
        </p:nvSpPr>
        <p:spPr>
          <a:xfrm>
            <a:off x="10058400" y="406122"/>
            <a:ext cx="1691640" cy="369332"/>
          </a:xfrm>
          <a:prstGeom prst="rect">
            <a:avLst/>
          </a:prstGeom>
          <a:solidFill>
            <a:schemeClr val="accent2"/>
          </a:solidFill>
        </p:spPr>
        <p:txBody>
          <a:bodyPr wrap="square" rtlCol="0">
            <a:spAutoFit/>
          </a:bodyPr>
          <a:lstStyle/>
          <a:p>
            <a:r>
              <a:rPr lang="en-US" dirty="0"/>
              <a:t>Listening Scripts</a:t>
            </a:r>
          </a:p>
        </p:txBody>
      </p:sp>
      <p:pic>
        <p:nvPicPr>
          <p:cNvPr id="5" name="CD2 TRACK 07">
            <a:hlinkClick r:id="" action="ppaction://media"/>
            <a:extLst>
              <a:ext uri="{FF2B5EF4-FFF2-40B4-BE49-F238E27FC236}">
                <a16:creationId xmlns:a16="http://schemas.microsoft.com/office/drawing/2014/main" id="{2B9D8252-22C0-3434-FD86-A9A4920515DD}"/>
              </a:ext>
            </a:extLst>
          </p:cNvPr>
          <p:cNvPicPr>
            <a:picLocks noChangeAspect="1"/>
          </p:cNvPicPr>
          <p:nvPr>
            <a:audioFile r:link="rId1"/>
            <p:extLst>
              <p:ext uri="{DAA4B4D4-6D71-4841-9C94-3DE7FCFB9230}">
                <p14:media xmlns:p14="http://schemas.microsoft.com/office/powerpoint/2010/main" r:embed="rId2">
                  <p14:trim st="15916"/>
                </p14:media>
              </p:ext>
            </p:extLst>
          </p:nvPr>
        </p:nvPicPr>
        <p:blipFill>
          <a:blip r:embed="rId4"/>
          <a:stretch>
            <a:fillRect/>
          </a:stretch>
        </p:blipFill>
        <p:spPr>
          <a:xfrm>
            <a:off x="6254891" y="249904"/>
            <a:ext cx="812800" cy="812800"/>
          </a:xfrm>
          <a:prstGeom prst="rect">
            <a:avLst/>
          </a:prstGeom>
        </p:spPr>
      </p:pic>
    </p:spTree>
    <p:extLst>
      <p:ext uri="{BB962C8B-B14F-4D97-AF65-F5344CB8AC3E}">
        <p14:creationId xmlns:p14="http://schemas.microsoft.com/office/powerpoint/2010/main" val="17739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878" y="1989521"/>
            <a:ext cx="11352244" cy="1200329"/>
          </a:xfrm>
          <a:prstGeom prst="rect">
            <a:avLst/>
          </a:prstGeom>
        </p:spPr>
        <p:txBody>
          <a:bodyPr wrap="square">
            <a:spAutoFit/>
          </a:bodyPr>
          <a:lstStyle/>
          <a:p>
            <a:r>
              <a:rPr lang="en-US" sz="3600" b="1" dirty="0">
                <a:solidFill>
                  <a:srgbClr val="0070C0"/>
                </a:solidFill>
                <a:effectLst/>
                <a:latin typeface="Calibri" panose="020F0502020204030204" pitchFamily="34" charset="0"/>
                <a:cs typeface="Calibri" panose="020F0502020204030204" pitchFamily="34" charset="0"/>
              </a:rPr>
              <a:t>What are some of the advantages and disadvantages of group tours? </a:t>
            </a:r>
            <a:endParaRPr lang="en-US" sz="3600" dirty="0">
              <a:solidFill>
                <a:srgbClr val="0070C0"/>
              </a:solidFill>
              <a:effectLst/>
              <a:latin typeface="Calibri" panose="020F0502020204030204" pitchFamily="34" charset="0"/>
              <a:cs typeface="Calibri" panose="020F0502020204030204" pitchFamily="34" charset="0"/>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6314" y="352455"/>
            <a:ext cx="2654466" cy="1693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
        <p:nvSpPr>
          <p:cNvPr id="9" name="Rectangle 8"/>
          <p:cNvSpPr/>
          <p:nvPr/>
        </p:nvSpPr>
        <p:spPr>
          <a:xfrm>
            <a:off x="2248830" y="657255"/>
            <a:ext cx="325468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pairs.</a:t>
            </a:r>
          </a:p>
        </p:txBody>
      </p:sp>
      <p:sp>
        <p:nvSpPr>
          <p:cNvPr id="6" name="TextBox 5"/>
          <p:cNvSpPr txBox="1"/>
          <p:nvPr/>
        </p:nvSpPr>
        <p:spPr>
          <a:xfrm>
            <a:off x="419878" y="3535849"/>
            <a:ext cx="11179960" cy="2308324"/>
          </a:xfrm>
          <a:prstGeom prst="rect">
            <a:avLst/>
          </a:prstGeom>
          <a:noFill/>
        </p:spPr>
        <p:txBody>
          <a:bodyPr wrap="square" rtlCol="0">
            <a:spAutoFit/>
          </a:bodyPr>
          <a:lstStyle/>
          <a:p>
            <a:pPr algn="just"/>
            <a:r>
              <a:rPr lang="en-US" sz="3600" dirty="0">
                <a:solidFill>
                  <a:srgbClr val="0070C0"/>
                </a:solidFill>
              </a:rPr>
              <a:t>Example:</a:t>
            </a:r>
          </a:p>
          <a:p>
            <a:pPr marL="571500" indent="-571500" algn="just">
              <a:buFont typeface="Arial" panose="020B0604020202020204" pitchFamily="34" charset="0"/>
              <a:buChar char="•"/>
            </a:pPr>
            <a:r>
              <a:rPr lang="en-US" sz="3600" dirty="0">
                <a:solidFill>
                  <a:srgbClr val="0070C0"/>
                </a:solidFill>
              </a:rPr>
              <a:t>The advantage is you don’t have to think about where to go during the trip. </a:t>
            </a:r>
          </a:p>
          <a:p>
            <a:pPr marL="571500" indent="-571500" algn="just">
              <a:buFont typeface="Arial" panose="020B0604020202020204" pitchFamily="34" charset="0"/>
              <a:buChar char="•"/>
            </a:pPr>
            <a:r>
              <a:rPr lang="en-US" sz="3600" dirty="0">
                <a:solidFill>
                  <a:srgbClr val="0070C0"/>
                </a:solidFill>
              </a:rPr>
              <a:t>The disadvantage is you have to follow the plan strictly.</a:t>
            </a:r>
          </a:p>
        </p:txBody>
      </p:sp>
    </p:spTree>
    <p:extLst>
      <p:ext uri="{BB962C8B-B14F-4D97-AF65-F5344CB8AC3E}">
        <p14:creationId xmlns:p14="http://schemas.microsoft.com/office/powerpoint/2010/main" val="285880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AB0A9-E268-264F-8A95-8069B0AD4884}"/>
              </a:ext>
            </a:extLst>
          </p:cNvPr>
          <p:cNvPicPr>
            <a:picLocks noChangeAspect="1"/>
          </p:cNvPicPr>
          <p:nvPr/>
        </p:nvPicPr>
        <p:blipFill>
          <a:blip r:embed="rId2"/>
          <a:stretch>
            <a:fillRect/>
          </a:stretch>
        </p:blipFill>
        <p:spPr>
          <a:xfrm>
            <a:off x="2390493" y="345049"/>
            <a:ext cx="9801507" cy="6008859"/>
          </a:xfrm>
          <a:prstGeom prst="rect">
            <a:avLst/>
          </a:prstGeom>
        </p:spPr>
      </p:pic>
      <p:pic>
        <p:nvPicPr>
          <p:cNvPr id="5" name="Picture 4">
            <a:extLst>
              <a:ext uri="{FF2B5EF4-FFF2-40B4-BE49-F238E27FC236}">
                <a16:creationId xmlns:a16="http://schemas.microsoft.com/office/drawing/2014/main" id="{D084AA57-6E9E-121E-35F7-0163A49D66A6}"/>
              </a:ext>
            </a:extLst>
          </p:cNvPr>
          <p:cNvPicPr>
            <a:picLocks noChangeAspect="1"/>
          </p:cNvPicPr>
          <p:nvPr/>
        </p:nvPicPr>
        <p:blipFill>
          <a:blip r:embed="rId3"/>
          <a:stretch>
            <a:fillRect/>
          </a:stretch>
        </p:blipFill>
        <p:spPr>
          <a:xfrm>
            <a:off x="-450924" y="1225292"/>
            <a:ext cx="5046372" cy="895234"/>
          </a:xfrm>
          <a:prstGeom prst="rect">
            <a:avLst/>
          </a:prstGeom>
        </p:spPr>
      </p:pic>
    </p:spTree>
    <p:extLst>
      <p:ext uri="{BB962C8B-B14F-4D97-AF65-F5344CB8AC3E}">
        <p14:creationId xmlns:p14="http://schemas.microsoft.com/office/powerpoint/2010/main" val="355352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D20F88-C008-9AFA-7555-BF7A6C85F8B8}"/>
              </a:ext>
            </a:extLst>
          </p:cNvPr>
          <p:cNvSpPr/>
          <p:nvPr/>
        </p:nvSpPr>
        <p:spPr>
          <a:xfrm>
            <a:off x="322667" y="808400"/>
            <a:ext cx="1656272" cy="5865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4" name="Rectangle 3">
            <a:extLst>
              <a:ext uri="{FF2B5EF4-FFF2-40B4-BE49-F238E27FC236}">
                <a16:creationId xmlns:a16="http://schemas.microsoft.com/office/drawing/2014/main" id="{FEC080A7-0FCC-A304-7718-E392E378661F}"/>
              </a:ext>
            </a:extLst>
          </p:cNvPr>
          <p:cNvSpPr/>
          <p:nvPr/>
        </p:nvSpPr>
        <p:spPr>
          <a:xfrm>
            <a:off x="322667" y="1454620"/>
            <a:ext cx="1030179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Read and underline the key words in the questions.</a:t>
            </a:r>
          </a:p>
        </p:txBody>
      </p:sp>
      <p:sp>
        <p:nvSpPr>
          <p:cNvPr id="5" name="TextBox 4">
            <a:extLst>
              <a:ext uri="{FF2B5EF4-FFF2-40B4-BE49-F238E27FC236}">
                <a16:creationId xmlns:a16="http://schemas.microsoft.com/office/drawing/2014/main" id="{02294788-6A6C-57CF-3DCC-C97F335A5D75}"/>
              </a:ext>
            </a:extLst>
          </p:cNvPr>
          <p:cNvSpPr txBox="1"/>
          <p:nvPr/>
        </p:nvSpPr>
        <p:spPr>
          <a:xfrm>
            <a:off x="10141581" y="5807184"/>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6" name="TextBox 5">
            <a:extLst>
              <a:ext uri="{FF2B5EF4-FFF2-40B4-BE49-F238E27FC236}">
                <a16:creationId xmlns:a16="http://schemas.microsoft.com/office/drawing/2014/main" id="{92D3659B-6127-8F69-563F-3573DFC53D81}"/>
              </a:ext>
            </a:extLst>
          </p:cNvPr>
          <p:cNvSpPr txBox="1"/>
          <p:nvPr/>
        </p:nvSpPr>
        <p:spPr>
          <a:xfrm>
            <a:off x="322667" y="2828835"/>
            <a:ext cx="10527765" cy="1200329"/>
          </a:xfrm>
          <a:prstGeom prst="rect">
            <a:avLst/>
          </a:prstGeom>
          <a:noFill/>
        </p:spPr>
        <p:txBody>
          <a:bodyPr wrap="square" rtlCol="0">
            <a:spAutoFit/>
          </a:bodyPr>
          <a:lstStyle/>
          <a:p>
            <a:pPr algn="just"/>
            <a:r>
              <a:rPr lang="en-US" sz="3600" b="1" i="1" dirty="0">
                <a:solidFill>
                  <a:srgbClr val="0070C0"/>
                </a:solidFill>
                <a:effectLst/>
              </a:rPr>
              <a:t>Read the description of the old capital of Hue. What is the purpose of the text? </a:t>
            </a:r>
          </a:p>
        </p:txBody>
      </p:sp>
      <p:cxnSp>
        <p:nvCxnSpPr>
          <p:cNvPr id="7" name="Straight Connector 6">
            <a:extLst>
              <a:ext uri="{FF2B5EF4-FFF2-40B4-BE49-F238E27FC236}">
                <a16:creationId xmlns:a16="http://schemas.microsoft.com/office/drawing/2014/main" id="{1D144BA0-13F3-5F06-B586-50185D5B9170}"/>
              </a:ext>
            </a:extLst>
          </p:cNvPr>
          <p:cNvCxnSpPr>
            <a:cxnSpLocks/>
          </p:cNvCxnSpPr>
          <p:nvPr/>
        </p:nvCxnSpPr>
        <p:spPr>
          <a:xfrm>
            <a:off x="322667" y="3439383"/>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37C220-D942-EF44-6B10-1604581DAC91}"/>
              </a:ext>
            </a:extLst>
          </p:cNvPr>
          <p:cNvCxnSpPr>
            <a:cxnSpLocks/>
          </p:cNvCxnSpPr>
          <p:nvPr/>
        </p:nvCxnSpPr>
        <p:spPr>
          <a:xfrm>
            <a:off x="2285999" y="3482423"/>
            <a:ext cx="2090058"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BB925-9256-297B-53CD-1E773BB5AC94}"/>
              </a:ext>
            </a:extLst>
          </p:cNvPr>
          <p:cNvCxnSpPr>
            <a:cxnSpLocks/>
          </p:cNvCxnSpPr>
          <p:nvPr/>
        </p:nvCxnSpPr>
        <p:spPr>
          <a:xfrm flipV="1">
            <a:off x="5682042" y="3429000"/>
            <a:ext cx="1916187" cy="444"/>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80FA56-3B8C-34A0-A3B0-6EBCFF0958C2}"/>
              </a:ext>
            </a:extLst>
          </p:cNvPr>
          <p:cNvCxnSpPr>
            <a:cxnSpLocks/>
          </p:cNvCxnSpPr>
          <p:nvPr/>
        </p:nvCxnSpPr>
        <p:spPr>
          <a:xfrm>
            <a:off x="8273143" y="3439383"/>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E1BEB1-7249-139F-8F56-806F11589C76}"/>
              </a:ext>
            </a:extLst>
          </p:cNvPr>
          <p:cNvCxnSpPr>
            <a:cxnSpLocks/>
          </p:cNvCxnSpPr>
          <p:nvPr/>
        </p:nvCxnSpPr>
        <p:spPr>
          <a:xfrm>
            <a:off x="9427029" y="3429000"/>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F11250-3F3B-9978-D65B-455D46B6EFF6}"/>
              </a:ext>
            </a:extLst>
          </p:cNvPr>
          <p:cNvCxnSpPr>
            <a:cxnSpLocks/>
          </p:cNvCxnSpPr>
          <p:nvPr/>
        </p:nvCxnSpPr>
        <p:spPr>
          <a:xfrm>
            <a:off x="1053969" y="4029164"/>
            <a:ext cx="1616950"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24569E-209A-BC30-F19F-EBB10A86A9B6}"/>
              </a:ext>
            </a:extLst>
          </p:cNvPr>
          <p:cNvCxnSpPr>
            <a:cxnSpLocks/>
          </p:cNvCxnSpPr>
          <p:nvPr/>
        </p:nvCxnSpPr>
        <p:spPr>
          <a:xfrm>
            <a:off x="3895284" y="3998392"/>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70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D8D869-5D88-9E9C-BB7E-3E5293CB2F15}"/>
              </a:ext>
            </a:extLst>
          </p:cNvPr>
          <p:cNvSpPr txBox="1"/>
          <p:nvPr/>
        </p:nvSpPr>
        <p:spPr>
          <a:xfrm>
            <a:off x="527318" y="836077"/>
            <a:ext cx="10527765" cy="1200329"/>
          </a:xfrm>
          <a:prstGeom prst="rect">
            <a:avLst/>
          </a:prstGeom>
          <a:noFill/>
        </p:spPr>
        <p:txBody>
          <a:bodyPr wrap="square" rtlCol="0">
            <a:spAutoFit/>
          </a:bodyPr>
          <a:lstStyle/>
          <a:p>
            <a:pPr algn="just"/>
            <a:r>
              <a:rPr lang="en-US" sz="3600" b="1" i="1" dirty="0">
                <a:solidFill>
                  <a:srgbClr val="0070C0"/>
                </a:solidFill>
                <a:effectLst/>
              </a:rPr>
              <a:t>Read the description of the old capital of Hue. What is the purpose of the text? </a:t>
            </a:r>
          </a:p>
        </p:txBody>
      </p:sp>
      <p:pic>
        <p:nvPicPr>
          <p:cNvPr id="4" name="Picture 3">
            <a:extLst>
              <a:ext uri="{FF2B5EF4-FFF2-40B4-BE49-F238E27FC236}">
                <a16:creationId xmlns:a16="http://schemas.microsoft.com/office/drawing/2014/main" id="{8C4A0123-AF7A-4EC7-BD6D-1F5EE37DD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277760"/>
            <a:ext cx="5461428" cy="3725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C41E779-6A55-F37D-2783-669F2FA6A90D}"/>
              </a:ext>
            </a:extLst>
          </p:cNvPr>
          <p:cNvSpPr txBox="1"/>
          <p:nvPr/>
        </p:nvSpPr>
        <p:spPr>
          <a:xfrm>
            <a:off x="179647" y="2274838"/>
            <a:ext cx="5461429" cy="3416320"/>
          </a:xfrm>
          <a:prstGeom prst="rect">
            <a:avLst/>
          </a:prstGeom>
          <a:noFill/>
        </p:spPr>
        <p:txBody>
          <a:bodyPr wrap="square" rtlCol="0">
            <a:spAutoFit/>
          </a:bodyPr>
          <a:lstStyle/>
          <a:p>
            <a:pPr algn="just"/>
            <a:endParaRPr lang="en-US" sz="3600" b="1" dirty="0">
              <a:solidFill>
                <a:srgbClr val="0070C0"/>
              </a:solidFill>
              <a:effectLst/>
            </a:endParaRPr>
          </a:p>
          <a:p>
            <a:pPr marL="742950" indent="-742950" algn="just">
              <a:buAutoNum type="arabicPeriod"/>
            </a:pPr>
            <a:r>
              <a:rPr lang="en-US" sz="3600" dirty="0">
                <a:solidFill>
                  <a:srgbClr val="0070C0"/>
                </a:solidFill>
                <a:effectLst/>
              </a:rPr>
              <a:t>to say what the writer likes about Hue </a:t>
            </a:r>
          </a:p>
          <a:p>
            <a:pPr marL="742950" indent="-742950" algn="just">
              <a:buAutoNum type="arabicPeriod"/>
            </a:pPr>
            <a:r>
              <a:rPr lang="en-US" sz="3600" dirty="0">
                <a:solidFill>
                  <a:srgbClr val="0070C0"/>
                </a:solidFill>
                <a:effectLst/>
              </a:rPr>
              <a:t>to encourage people to visit Hue </a:t>
            </a:r>
          </a:p>
          <a:p>
            <a:pPr algn="just"/>
            <a:endParaRPr lang="en-VN" sz="3600" dirty="0">
              <a:solidFill>
                <a:srgbClr val="0070C0"/>
              </a:solidFill>
            </a:endParaRPr>
          </a:p>
        </p:txBody>
      </p:sp>
      <p:sp>
        <p:nvSpPr>
          <p:cNvPr id="3" name="TextBox 2">
            <a:extLst>
              <a:ext uri="{FF2B5EF4-FFF2-40B4-BE49-F238E27FC236}">
                <a16:creationId xmlns:a16="http://schemas.microsoft.com/office/drawing/2014/main" id="{C82D11A8-DF89-D7B4-C094-1ECDA45E2E9D}"/>
              </a:ext>
            </a:extLst>
          </p:cNvPr>
          <p:cNvSpPr txBox="1"/>
          <p:nvPr/>
        </p:nvSpPr>
        <p:spPr>
          <a:xfrm>
            <a:off x="527318" y="582186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774035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6F1601-4A74-1EA0-9F81-B20F1EDBBB6A}"/>
              </a:ext>
            </a:extLst>
          </p:cNvPr>
          <p:cNvSpPr txBox="1"/>
          <p:nvPr/>
        </p:nvSpPr>
        <p:spPr>
          <a:xfrm>
            <a:off x="119269" y="549319"/>
            <a:ext cx="11953461" cy="6093976"/>
          </a:xfrm>
          <a:prstGeom prst="rect">
            <a:avLst/>
          </a:prstGeom>
          <a:noFill/>
        </p:spPr>
        <p:txBody>
          <a:bodyPr wrap="square" rtlCol="0">
            <a:spAutoFit/>
          </a:bodyPr>
          <a:lstStyle/>
          <a:p>
            <a:pPr algn="just"/>
            <a:r>
              <a:rPr lang="vi-VN" sz="2600" dirty="0">
                <a:solidFill>
                  <a:srgbClr val="0070C0"/>
                </a:solidFill>
                <a:latin typeface="Calibri" panose="020F0502020204030204" pitchFamily="34" charset="0"/>
                <a:cs typeface="Calibri" panose="020F0502020204030204" pitchFamily="34" charset="0"/>
              </a:rPr>
              <a:t>Located beside the Hương River, the old capital of Huế was the home of the Nguyễn emperors. Built in the early 19th century, the walled city was a symbol of the emperor's power. The city was made with brick and stone. If you like history, you'll really like Huế.</a:t>
            </a:r>
          </a:p>
          <a:p>
            <a:pPr algn="just"/>
            <a:r>
              <a:rPr lang="vi-VN" sz="2600" dirty="0">
                <a:solidFill>
                  <a:srgbClr val="0070C0"/>
                </a:solidFill>
                <a:latin typeface="Calibri" panose="020F0502020204030204" pitchFamily="34" charset="0"/>
                <a:cs typeface="Calibri" panose="020F0502020204030204" pitchFamily="34" charset="0"/>
              </a:rPr>
              <a:t>When you first arrive, you should pass through Ngọ Môn, where the emperor would watch parades. The central gate was for the emperor only. Next, enter the Imperial City. Inside is the Ngũ Phụng Pavilion, which was originally only open to members of the Royal Family. After that, you should check out the Thái Hoà Palace. It was used for important celebrations such as the Royal Family’s birthdays. Finally, visit the Duyệt Thị Đường Royal Theater. It's the oldest theater in Vietnam! When you're finished exploring the old capital, you should take a boat trip to visit the tombs of the emperors. Remember to bring an umbrella because it often rains in Huế.</a:t>
            </a:r>
          </a:p>
          <a:p>
            <a:pPr algn="just"/>
            <a:r>
              <a:rPr lang="vi-VN" sz="2600" dirty="0">
                <a:solidFill>
                  <a:srgbClr val="0070C0"/>
                </a:solidFill>
                <a:latin typeface="Calibri" panose="020F0502020204030204" pitchFamily="34" charset="0"/>
                <a:cs typeface="Calibri" panose="020F0502020204030204" pitchFamily="34" charset="0"/>
              </a:rPr>
              <a:t>You can fly to Huế from Ho Chi Minh City or Hanoi. If you want to see more of the country, we recommend taking an overnight train. After you arrive in Huế, you can take a taxi, bike, or walk around the city. Remember to give yourself lots of time to try the specialty foods of Huế.</a:t>
            </a:r>
            <a:endParaRPr lang="en-VN" sz="2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3463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D8D869-5D88-9E9C-BB7E-3E5293CB2F15}"/>
              </a:ext>
            </a:extLst>
          </p:cNvPr>
          <p:cNvSpPr txBox="1"/>
          <p:nvPr/>
        </p:nvSpPr>
        <p:spPr>
          <a:xfrm>
            <a:off x="527318" y="836077"/>
            <a:ext cx="10527765" cy="646331"/>
          </a:xfrm>
          <a:prstGeom prst="rect">
            <a:avLst/>
          </a:prstGeom>
          <a:noFill/>
        </p:spPr>
        <p:txBody>
          <a:bodyPr wrap="square" rtlCol="0">
            <a:spAutoFit/>
          </a:bodyPr>
          <a:lstStyle/>
          <a:p>
            <a:pPr algn="just"/>
            <a:r>
              <a:rPr lang="en-US" sz="3600" b="1" i="1" dirty="0">
                <a:solidFill>
                  <a:srgbClr val="0070C0"/>
                </a:solidFill>
              </a:rPr>
              <a:t>T</a:t>
            </a:r>
            <a:r>
              <a:rPr lang="en-US" sz="3600" b="1" i="1" dirty="0">
                <a:solidFill>
                  <a:srgbClr val="0070C0"/>
                </a:solidFill>
                <a:effectLst/>
              </a:rPr>
              <a:t>he purpose of the text is… </a:t>
            </a:r>
          </a:p>
        </p:txBody>
      </p:sp>
      <p:pic>
        <p:nvPicPr>
          <p:cNvPr id="4" name="Picture 3">
            <a:extLst>
              <a:ext uri="{FF2B5EF4-FFF2-40B4-BE49-F238E27FC236}">
                <a16:creationId xmlns:a16="http://schemas.microsoft.com/office/drawing/2014/main" id="{8C4A0123-AF7A-4EC7-BD6D-1F5EE37DD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277760"/>
            <a:ext cx="5461428" cy="3725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C41E779-6A55-F37D-2783-669F2FA6A90D}"/>
              </a:ext>
            </a:extLst>
          </p:cNvPr>
          <p:cNvSpPr txBox="1"/>
          <p:nvPr/>
        </p:nvSpPr>
        <p:spPr>
          <a:xfrm>
            <a:off x="179647" y="2274838"/>
            <a:ext cx="5461429" cy="3416320"/>
          </a:xfrm>
          <a:prstGeom prst="rect">
            <a:avLst/>
          </a:prstGeom>
          <a:noFill/>
        </p:spPr>
        <p:txBody>
          <a:bodyPr wrap="square" rtlCol="0">
            <a:spAutoFit/>
          </a:bodyPr>
          <a:lstStyle/>
          <a:p>
            <a:pPr algn="just"/>
            <a:endParaRPr lang="en-US" sz="3600" b="1" dirty="0">
              <a:solidFill>
                <a:srgbClr val="0070C0"/>
              </a:solidFill>
              <a:effectLst/>
            </a:endParaRPr>
          </a:p>
          <a:p>
            <a:pPr marL="742950" indent="-742950" algn="just">
              <a:buAutoNum type="arabicPeriod"/>
            </a:pPr>
            <a:r>
              <a:rPr lang="en-US" sz="3600" dirty="0">
                <a:solidFill>
                  <a:srgbClr val="0070C0"/>
                </a:solidFill>
                <a:effectLst/>
              </a:rPr>
              <a:t>to say what the writer likes about Hue </a:t>
            </a:r>
          </a:p>
          <a:p>
            <a:pPr marL="742950" indent="-742950" algn="just">
              <a:buAutoNum type="arabicPeriod"/>
            </a:pPr>
            <a:r>
              <a:rPr lang="en-US" sz="3600" dirty="0">
                <a:solidFill>
                  <a:srgbClr val="0070C0"/>
                </a:solidFill>
                <a:effectLst/>
              </a:rPr>
              <a:t>to encourage people to visit Hue </a:t>
            </a:r>
          </a:p>
          <a:p>
            <a:pPr algn="just"/>
            <a:endParaRPr lang="en-VN" sz="3600" dirty="0">
              <a:solidFill>
                <a:srgbClr val="0070C0"/>
              </a:solidFill>
            </a:endParaRPr>
          </a:p>
        </p:txBody>
      </p:sp>
      <p:sp>
        <p:nvSpPr>
          <p:cNvPr id="3" name="Oval 2">
            <a:extLst>
              <a:ext uri="{FF2B5EF4-FFF2-40B4-BE49-F238E27FC236}">
                <a16:creationId xmlns:a16="http://schemas.microsoft.com/office/drawing/2014/main" id="{A98741BB-2E86-3FCE-6815-01EC008C68EB}"/>
              </a:ext>
            </a:extLst>
          </p:cNvPr>
          <p:cNvSpPr/>
          <p:nvPr/>
        </p:nvSpPr>
        <p:spPr>
          <a:xfrm>
            <a:off x="527318" y="3860168"/>
            <a:ext cx="5213445" cy="15034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ADA68715-B9E9-9783-E93C-74749561DE4A}"/>
              </a:ext>
            </a:extLst>
          </p:cNvPr>
          <p:cNvSpPr txBox="1"/>
          <p:nvPr/>
        </p:nvSpPr>
        <p:spPr>
          <a:xfrm>
            <a:off x="527318" y="582186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130211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EB5C7-B680-B72B-C1A8-6EC7AA33C43A}"/>
              </a:ext>
            </a:extLst>
          </p:cNvPr>
          <p:cNvSpPr txBox="1"/>
          <p:nvPr/>
        </p:nvSpPr>
        <p:spPr>
          <a:xfrm>
            <a:off x="290015" y="1145444"/>
            <a:ext cx="11611970" cy="5078313"/>
          </a:xfrm>
          <a:prstGeom prst="rect">
            <a:avLst/>
          </a:prstGeom>
          <a:noFill/>
        </p:spPr>
        <p:txBody>
          <a:bodyPr wrap="square" rtlCol="0">
            <a:spAutoFit/>
          </a:bodyPr>
          <a:lstStyle/>
          <a:p>
            <a:pPr algn="just"/>
            <a:r>
              <a:rPr lang="en-US" sz="3600" b="1" i="1" dirty="0">
                <a:solidFill>
                  <a:srgbClr val="0070C0"/>
                </a:solidFill>
                <a:effectLst/>
                <a:latin typeface="Calibri" panose="020F0502020204030204" pitchFamily="34" charset="0"/>
                <a:cs typeface="Calibri" panose="020F0502020204030204" pitchFamily="34" charset="0"/>
              </a:rPr>
              <a:t>		</a:t>
            </a:r>
            <a:endParaRPr lang="en-US" sz="3600" dirty="0">
              <a:solidFill>
                <a:srgbClr val="0070C0"/>
              </a:solidFill>
              <a:effectLst/>
              <a:latin typeface="Calibri" panose="020F0502020204030204" pitchFamily="34" charset="0"/>
              <a:cs typeface="Calibri" panose="020F0502020204030204" pitchFamily="34" charset="0"/>
            </a:endParaRPr>
          </a:p>
          <a:p>
            <a:pPr algn="just"/>
            <a:r>
              <a:rPr lang="en-US" sz="3600" dirty="0">
                <a:solidFill>
                  <a:srgbClr val="0070C0"/>
                </a:solidFill>
                <a:effectLst/>
                <a:latin typeface="Calibri" panose="020F0502020204030204" pitchFamily="34" charset="0"/>
                <a:cs typeface="Calibri" panose="020F0502020204030204" pitchFamily="34" charset="0"/>
              </a:rPr>
              <a:t>1. When was the old capital of Hue built? </a:t>
            </a:r>
          </a:p>
          <a:p>
            <a:pPr algn="just"/>
            <a:r>
              <a:rPr lang="en-US" sz="3600" dirty="0">
                <a:solidFill>
                  <a:srgbClr val="0070C0"/>
                </a:solidFill>
                <a:effectLst/>
                <a:latin typeface="Calibri" panose="020F0502020204030204" pitchFamily="34" charset="0"/>
                <a:cs typeface="Calibri" panose="020F0502020204030204" pitchFamily="34" charset="0"/>
              </a:rPr>
              <a:t>2. What kind of person does the writer think would enjoy visiting Hue? </a:t>
            </a:r>
          </a:p>
          <a:p>
            <a:pPr algn="just"/>
            <a:r>
              <a:rPr lang="en-US" sz="3600" dirty="0">
                <a:solidFill>
                  <a:srgbClr val="0070C0"/>
                </a:solidFill>
                <a:effectLst/>
                <a:latin typeface="Calibri" panose="020F0502020204030204" pitchFamily="34" charset="0"/>
                <a:cs typeface="Calibri" panose="020F0502020204030204" pitchFamily="34" charset="0"/>
              </a:rPr>
              <a:t>3. Where does the writer suggest you visit after seeing the old capital? </a:t>
            </a:r>
          </a:p>
          <a:p>
            <a:pPr algn="just"/>
            <a:r>
              <a:rPr lang="en-US" sz="3600" dirty="0">
                <a:solidFill>
                  <a:srgbClr val="0070C0"/>
                </a:solidFill>
                <a:effectLst/>
                <a:latin typeface="Calibri" panose="020F0502020204030204" pitchFamily="34" charset="0"/>
                <a:cs typeface="Calibri" panose="020F0502020204030204" pitchFamily="34" charset="0"/>
              </a:rPr>
              <a:t>4. What kind of transportation is suggested to see more of Vietnam? </a:t>
            </a:r>
          </a:p>
          <a:p>
            <a:pPr algn="just"/>
            <a:endParaRPr lang="en-VN" sz="3600" dirty="0">
              <a:solidFill>
                <a:srgbClr val="0070C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4F75400-A65F-067C-CC58-AD95AC5DEAAB}"/>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Rectangle 3">
            <a:extLst>
              <a:ext uri="{FF2B5EF4-FFF2-40B4-BE49-F238E27FC236}">
                <a16:creationId xmlns:a16="http://schemas.microsoft.com/office/drawing/2014/main" id="{8111D1BD-07E1-045E-BFB7-697A6CDF0643}"/>
              </a:ext>
            </a:extLst>
          </p:cNvPr>
          <p:cNvSpPr/>
          <p:nvPr/>
        </p:nvSpPr>
        <p:spPr>
          <a:xfrm>
            <a:off x="176131" y="590686"/>
            <a:ext cx="1656272" cy="5865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b</a:t>
            </a:r>
          </a:p>
        </p:txBody>
      </p:sp>
      <p:sp>
        <p:nvSpPr>
          <p:cNvPr id="5" name="TextBox 4">
            <a:extLst>
              <a:ext uri="{FF2B5EF4-FFF2-40B4-BE49-F238E27FC236}">
                <a16:creationId xmlns:a16="http://schemas.microsoft.com/office/drawing/2014/main" id="{8521C43B-B9BE-B989-49AC-A5CDD2192463}"/>
              </a:ext>
            </a:extLst>
          </p:cNvPr>
          <p:cNvSpPr txBox="1"/>
          <p:nvPr/>
        </p:nvSpPr>
        <p:spPr>
          <a:xfrm>
            <a:off x="2111116" y="545279"/>
            <a:ext cx="9904753" cy="646331"/>
          </a:xfrm>
          <a:prstGeom prst="rect">
            <a:avLst/>
          </a:prstGeom>
          <a:noFill/>
        </p:spPr>
        <p:txBody>
          <a:bodyPr wrap="square" rtlCol="0">
            <a:spAutoFit/>
          </a:bodyPr>
          <a:lstStyle/>
          <a:p>
            <a:r>
              <a:rPr lang="en-US" sz="3600" b="1" i="1" dirty="0">
                <a:solidFill>
                  <a:srgbClr val="0070C0"/>
                </a:solidFill>
              </a:rPr>
              <a:t>Read and underline the key words in the questions.</a:t>
            </a:r>
          </a:p>
        </p:txBody>
      </p:sp>
      <p:cxnSp>
        <p:nvCxnSpPr>
          <p:cNvPr id="6" name="Straight Connector 5">
            <a:extLst>
              <a:ext uri="{FF2B5EF4-FFF2-40B4-BE49-F238E27FC236}">
                <a16:creationId xmlns:a16="http://schemas.microsoft.com/office/drawing/2014/main" id="{18E167A0-684E-BD1A-BB37-439893DADA6F}"/>
              </a:ext>
            </a:extLst>
          </p:cNvPr>
          <p:cNvCxnSpPr>
            <a:cxnSpLocks/>
          </p:cNvCxnSpPr>
          <p:nvPr/>
        </p:nvCxnSpPr>
        <p:spPr>
          <a:xfrm>
            <a:off x="870857" y="2268905"/>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44121ED-DF4B-9584-7A23-C482327716D7}"/>
              </a:ext>
            </a:extLst>
          </p:cNvPr>
          <p:cNvCxnSpPr>
            <a:cxnSpLocks/>
          </p:cNvCxnSpPr>
          <p:nvPr/>
        </p:nvCxnSpPr>
        <p:spPr>
          <a:xfrm>
            <a:off x="3701143" y="2282881"/>
            <a:ext cx="3178628"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D3FD5A-A699-60DD-7EBD-3C6D26218BA5}"/>
              </a:ext>
            </a:extLst>
          </p:cNvPr>
          <p:cNvCxnSpPr>
            <a:cxnSpLocks/>
          </p:cNvCxnSpPr>
          <p:nvPr/>
        </p:nvCxnSpPr>
        <p:spPr>
          <a:xfrm>
            <a:off x="7049926" y="2282881"/>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C89295-A2E6-7341-62B8-1DD2206AA286}"/>
              </a:ext>
            </a:extLst>
          </p:cNvPr>
          <p:cNvCxnSpPr>
            <a:cxnSpLocks/>
          </p:cNvCxnSpPr>
          <p:nvPr/>
        </p:nvCxnSpPr>
        <p:spPr>
          <a:xfrm>
            <a:off x="870857" y="2862440"/>
            <a:ext cx="2090057"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3E6045-022B-DCD8-7B30-FC86E1DF8A02}"/>
              </a:ext>
            </a:extLst>
          </p:cNvPr>
          <p:cNvCxnSpPr>
            <a:cxnSpLocks/>
          </p:cNvCxnSpPr>
          <p:nvPr/>
        </p:nvCxnSpPr>
        <p:spPr>
          <a:xfrm>
            <a:off x="3853543" y="2862440"/>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AF37F8-AE39-F747-233C-8147D8C50F80}"/>
              </a:ext>
            </a:extLst>
          </p:cNvPr>
          <p:cNvCxnSpPr>
            <a:cxnSpLocks/>
          </p:cNvCxnSpPr>
          <p:nvPr/>
        </p:nvCxnSpPr>
        <p:spPr>
          <a:xfrm>
            <a:off x="10724268" y="2862440"/>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52886B7-E4D7-1B1D-D2DB-8510C398B840}"/>
              </a:ext>
            </a:extLst>
          </p:cNvPr>
          <p:cNvCxnSpPr>
            <a:cxnSpLocks/>
          </p:cNvCxnSpPr>
          <p:nvPr/>
        </p:nvCxnSpPr>
        <p:spPr>
          <a:xfrm>
            <a:off x="413657" y="3429000"/>
            <a:ext cx="2242457"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16CE90-2ECC-C08D-BC8E-E54C757772C5}"/>
              </a:ext>
            </a:extLst>
          </p:cNvPr>
          <p:cNvCxnSpPr>
            <a:cxnSpLocks/>
          </p:cNvCxnSpPr>
          <p:nvPr/>
        </p:nvCxnSpPr>
        <p:spPr>
          <a:xfrm>
            <a:off x="1149570" y="3951012"/>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77DF6B-079B-0B40-94D6-00D6AA832F02}"/>
              </a:ext>
            </a:extLst>
          </p:cNvPr>
          <p:cNvCxnSpPr>
            <a:cxnSpLocks/>
          </p:cNvCxnSpPr>
          <p:nvPr/>
        </p:nvCxnSpPr>
        <p:spPr>
          <a:xfrm>
            <a:off x="7794172" y="3951012"/>
            <a:ext cx="961546"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872DCA-DE0A-EC71-617F-931255D72280}"/>
              </a:ext>
            </a:extLst>
          </p:cNvPr>
          <p:cNvCxnSpPr>
            <a:cxnSpLocks/>
          </p:cNvCxnSpPr>
          <p:nvPr/>
        </p:nvCxnSpPr>
        <p:spPr>
          <a:xfrm>
            <a:off x="8969829" y="3951012"/>
            <a:ext cx="2002971"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F46E19-1288-832F-844E-2BDF0F8AA8B1}"/>
              </a:ext>
            </a:extLst>
          </p:cNvPr>
          <p:cNvCxnSpPr>
            <a:cxnSpLocks/>
          </p:cNvCxnSpPr>
          <p:nvPr/>
        </p:nvCxnSpPr>
        <p:spPr>
          <a:xfrm>
            <a:off x="478971" y="4473526"/>
            <a:ext cx="1850572"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5263D5-E463-E1CA-ECFB-CD8596AF8D73}"/>
              </a:ext>
            </a:extLst>
          </p:cNvPr>
          <p:cNvCxnSpPr>
            <a:cxnSpLocks/>
          </p:cNvCxnSpPr>
          <p:nvPr/>
        </p:nvCxnSpPr>
        <p:spPr>
          <a:xfrm>
            <a:off x="870857" y="5017812"/>
            <a:ext cx="1785257"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319F2F-A432-5150-ABD9-4F7997D330DC}"/>
              </a:ext>
            </a:extLst>
          </p:cNvPr>
          <p:cNvCxnSpPr>
            <a:cxnSpLocks/>
          </p:cNvCxnSpPr>
          <p:nvPr/>
        </p:nvCxnSpPr>
        <p:spPr>
          <a:xfrm>
            <a:off x="3548742" y="5049967"/>
            <a:ext cx="2547258"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B2F61E-CB8C-111A-4E97-7321BA44CE17}"/>
              </a:ext>
            </a:extLst>
          </p:cNvPr>
          <p:cNvCxnSpPr>
            <a:cxnSpLocks/>
          </p:cNvCxnSpPr>
          <p:nvPr/>
        </p:nvCxnSpPr>
        <p:spPr>
          <a:xfrm>
            <a:off x="9427029" y="5060350"/>
            <a:ext cx="1937657"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62638A-60F1-2549-99AC-273216D0C2B4}"/>
              </a:ext>
            </a:extLst>
          </p:cNvPr>
          <p:cNvCxnSpPr>
            <a:cxnSpLocks/>
          </p:cNvCxnSpPr>
          <p:nvPr/>
        </p:nvCxnSpPr>
        <p:spPr>
          <a:xfrm>
            <a:off x="478971" y="5649184"/>
            <a:ext cx="1353432"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60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EB5C7-B680-B72B-C1A8-6EC7AA33C43A}"/>
              </a:ext>
            </a:extLst>
          </p:cNvPr>
          <p:cNvSpPr txBox="1"/>
          <p:nvPr/>
        </p:nvSpPr>
        <p:spPr>
          <a:xfrm>
            <a:off x="0" y="599532"/>
            <a:ext cx="11859905" cy="4524315"/>
          </a:xfrm>
          <a:prstGeom prst="rect">
            <a:avLst/>
          </a:prstGeom>
          <a:noFill/>
        </p:spPr>
        <p:txBody>
          <a:bodyPr wrap="square" rtlCol="0">
            <a:spAutoFit/>
          </a:bodyPr>
          <a:lstStyle/>
          <a:p>
            <a:pPr algn="just"/>
            <a:r>
              <a:rPr lang="en-US" sz="3600" dirty="0">
                <a:solidFill>
                  <a:srgbClr val="0070C0"/>
                </a:solidFill>
                <a:latin typeface="Calibri" panose="020F0502020204030204" pitchFamily="34" charset="0"/>
                <a:cs typeface="Calibri" panose="020F0502020204030204" pitchFamily="34" charset="0"/>
              </a:rPr>
              <a:t>1. </a:t>
            </a:r>
            <a:r>
              <a:rPr lang="en-US" sz="3600" dirty="0">
                <a:solidFill>
                  <a:srgbClr val="0070C0"/>
                </a:solidFill>
                <a:effectLst/>
                <a:latin typeface="Calibri" panose="020F0502020204030204" pitchFamily="34" charset="0"/>
                <a:cs typeface="Calibri" panose="020F0502020204030204" pitchFamily="34" charset="0"/>
              </a:rPr>
              <a:t>When was the old capital of Hue built? </a:t>
            </a:r>
          </a:p>
          <a:p>
            <a:pPr marL="742950" indent="-742950" algn="just">
              <a:buAutoNum type="arabicPeriod"/>
            </a:pPr>
            <a:endParaRPr lang="en-US" sz="3600" dirty="0">
              <a:solidFill>
                <a:srgbClr val="0070C0"/>
              </a:solidFill>
              <a:effectLst/>
              <a:latin typeface="Calibri" panose="020F0502020204030204" pitchFamily="34" charset="0"/>
              <a:cs typeface="Calibri" panose="020F0502020204030204" pitchFamily="34" charset="0"/>
            </a:endParaRPr>
          </a:p>
          <a:p>
            <a:pPr marL="742950" indent="-742950" algn="just">
              <a:buAutoNum type="arabicPeriod"/>
            </a:pPr>
            <a:endParaRPr lang="en-US" sz="3600" dirty="0">
              <a:solidFill>
                <a:srgbClr val="0070C0"/>
              </a:solidFill>
              <a:effectLst/>
              <a:latin typeface="Calibri" panose="020F0502020204030204" pitchFamily="34" charset="0"/>
              <a:cs typeface="Calibri" panose="020F0502020204030204" pitchFamily="34" charset="0"/>
            </a:endParaRPr>
          </a:p>
          <a:p>
            <a:pPr algn="just"/>
            <a:endParaRPr lang="en-US" sz="3600" dirty="0">
              <a:solidFill>
                <a:srgbClr val="0070C0"/>
              </a:solidFill>
              <a:effectLst/>
              <a:latin typeface="Calibri" panose="020F0502020204030204" pitchFamily="34" charset="0"/>
              <a:cs typeface="Calibri" panose="020F0502020204030204" pitchFamily="34" charset="0"/>
            </a:endParaRPr>
          </a:p>
          <a:p>
            <a:pPr algn="just"/>
            <a:endParaRPr lang="en-US" sz="3600" dirty="0">
              <a:solidFill>
                <a:srgbClr val="0070C0"/>
              </a:solidFill>
              <a:latin typeface="Calibri" panose="020F0502020204030204" pitchFamily="34" charset="0"/>
              <a:cs typeface="Calibri" panose="020F0502020204030204" pitchFamily="34" charset="0"/>
            </a:endParaRPr>
          </a:p>
          <a:p>
            <a:pPr algn="just"/>
            <a:r>
              <a:rPr lang="en-US" sz="3600" dirty="0">
                <a:solidFill>
                  <a:srgbClr val="0070C0"/>
                </a:solidFill>
                <a:effectLst/>
                <a:latin typeface="Calibri" panose="020F0502020204030204" pitchFamily="34" charset="0"/>
                <a:cs typeface="Calibri" panose="020F0502020204030204" pitchFamily="34" charset="0"/>
              </a:rPr>
              <a:t>2. What kind of person does the writer think would enjoy visiting Hue? </a:t>
            </a:r>
          </a:p>
          <a:p>
            <a:pPr algn="just"/>
            <a:endParaRPr lang="en-VN" sz="3600" dirty="0">
              <a:solidFill>
                <a:srgbClr val="0070C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4F75400-A65F-067C-CC58-AD95AC5DEAAB}"/>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3DB512C6-BF0E-9340-4B4B-33522B059D56}"/>
              </a:ext>
            </a:extLst>
          </p:cNvPr>
          <p:cNvSpPr txBox="1"/>
          <p:nvPr/>
        </p:nvSpPr>
        <p:spPr>
          <a:xfrm>
            <a:off x="566057" y="1125683"/>
            <a:ext cx="6864824" cy="923330"/>
          </a:xfrm>
          <a:prstGeom prst="rect">
            <a:avLst/>
          </a:prstGeom>
          <a:noFill/>
        </p:spPr>
        <p:txBody>
          <a:bodyPr wrap="square" rtlCol="0">
            <a:spAutoFit/>
          </a:bodyPr>
          <a:lstStyle/>
          <a:p>
            <a:r>
              <a:rPr lang="en-US" sz="3600" dirty="0">
                <a:solidFill>
                  <a:srgbClr val="FF0000"/>
                </a:solidFill>
                <a:effectLst/>
              </a:rPr>
              <a:t>in the early 19th century </a:t>
            </a:r>
          </a:p>
          <a:p>
            <a:endParaRPr lang="en-VN" dirty="0"/>
          </a:p>
        </p:txBody>
      </p:sp>
      <p:sp>
        <p:nvSpPr>
          <p:cNvPr id="5" name="TextBox 4">
            <a:extLst>
              <a:ext uri="{FF2B5EF4-FFF2-40B4-BE49-F238E27FC236}">
                <a16:creationId xmlns:a16="http://schemas.microsoft.com/office/drawing/2014/main" id="{8CFCA889-477B-CC69-B24C-E848487E29EF}"/>
              </a:ext>
            </a:extLst>
          </p:cNvPr>
          <p:cNvSpPr txBox="1"/>
          <p:nvPr/>
        </p:nvSpPr>
        <p:spPr>
          <a:xfrm>
            <a:off x="566057" y="4269598"/>
            <a:ext cx="6864824" cy="923330"/>
          </a:xfrm>
          <a:prstGeom prst="rect">
            <a:avLst/>
          </a:prstGeom>
          <a:noFill/>
        </p:spPr>
        <p:txBody>
          <a:bodyPr wrap="square" rtlCol="0">
            <a:spAutoFit/>
          </a:bodyPr>
          <a:lstStyle/>
          <a:p>
            <a:r>
              <a:rPr lang="en-US" sz="3600" dirty="0">
                <a:solidFill>
                  <a:srgbClr val="FF0000"/>
                </a:solidFill>
              </a:rPr>
              <a:t>a person who likes history </a:t>
            </a:r>
          </a:p>
          <a:p>
            <a:endParaRPr lang="en-VN" dirty="0"/>
          </a:p>
        </p:txBody>
      </p:sp>
      <p:sp>
        <p:nvSpPr>
          <p:cNvPr id="6" name="TextBox 5">
            <a:extLst>
              <a:ext uri="{FF2B5EF4-FFF2-40B4-BE49-F238E27FC236}">
                <a16:creationId xmlns:a16="http://schemas.microsoft.com/office/drawing/2014/main" id="{EF425279-6FE7-2501-27F6-A89CB5C1EEC6}"/>
              </a:ext>
            </a:extLst>
          </p:cNvPr>
          <p:cNvSpPr txBox="1"/>
          <p:nvPr/>
        </p:nvSpPr>
        <p:spPr>
          <a:xfrm>
            <a:off x="536120" y="1816104"/>
            <a:ext cx="1111975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solidFill>
                  <a:srgbClr val="0070C0"/>
                </a:solidFill>
                <a:latin typeface="Calibri" panose="020F0502020204030204" pitchFamily="34" charset="0"/>
                <a:cs typeface="Calibri" panose="020F0502020204030204" pitchFamily="34" charset="0"/>
              </a:rPr>
              <a:t>Built in the early 19th century, the walled city was a symbol of the emperor's power.</a:t>
            </a:r>
            <a:endParaRPr lang="en-VN" sz="3600" dirty="0">
              <a:solidFill>
                <a:srgbClr val="0070C0"/>
              </a:solidFill>
            </a:endParaRPr>
          </a:p>
        </p:txBody>
      </p:sp>
      <p:sp>
        <p:nvSpPr>
          <p:cNvPr id="7" name="TextBox 6">
            <a:extLst>
              <a:ext uri="{FF2B5EF4-FFF2-40B4-BE49-F238E27FC236}">
                <a16:creationId xmlns:a16="http://schemas.microsoft.com/office/drawing/2014/main" id="{B96EF643-5F81-F97C-BBD3-F03805EF9025}"/>
              </a:ext>
            </a:extLst>
          </p:cNvPr>
          <p:cNvSpPr txBox="1"/>
          <p:nvPr/>
        </p:nvSpPr>
        <p:spPr>
          <a:xfrm>
            <a:off x="566057" y="5041144"/>
            <a:ext cx="1111975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solidFill>
                  <a:srgbClr val="0070C0"/>
                </a:solidFill>
                <a:latin typeface="Calibri" panose="020F0502020204030204" pitchFamily="34" charset="0"/>
                <a:cs typeface="Calibri" panose="020F0502020204030204" pitchFamily="34" charset="0"/>
              </a:rPr>
              <a:t>If you like history, you'll really like Huế.</a:t>
            </a:r>
          </a:p>
        </p:txBody>
      </p:sp>
    </p:spTree>
    <p:extLst>
      <p:ext uri="{BB962C8B-B14F-4D97-AF65-F5344CB8AC3E}">
        <p14:creationId xmlns:p14="http://schemas.microsoft.com/office/powerpoint/2010/main" val="301522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EB5C7-B680-B72B-C1A8-6EC7AA33C43A}"/>
              </a:ext>
            </a:extLst>
          </p:cNvPr>
          <p:cNvSpPr txBox="1"/>
          <p:nvPr/>
        </p:nvSpPr>
        <p:spPr>
          <a:xfrm>
            <a:off x="247935" y="599532"/>
            <a:ext cx="11611970" cy="4524315"/>
          </a:xfrm>
          <a:prstGeom prst="rect">
            <a:avLst/>
          </a:prstGeom>
          <a:noFill/>
        </p:spPr>
        <p:txBody>
          <a:bodyPr wrap="square" rtlCol="0">
            <a:spAutoFit/>
          </a:bodyPr>
          <a:lstStyle/>
          <a:p>
            <a:pPr algn="just"/>
            <a:r>
              <a:rPr lang="en-US" sz="3600" dirty="0">
                <a:solidFill>
                  <a:srgbClr val="0070C0"/>
                </a:solidFill>
                <a:effectLst/>
                <a:latin typeface="Calibri" panose="020F0502020204030204" pitchFamily="34" charset="0"/>
                <a:cs typeface="Calibri" panose="020F0502020204030204" pitchFamily="34" charset="0"/>
              </a:rPr>
              <a:t>3. Where does the writer suggest you visit after seeing the old capital? </a:t>
            </a:r>
          </a:p>
          <a:p>
            <a:pPr algn="just"/>
            <a:endParaRPr lang="en-US" sz="3600" dirty="0">
              <a:solidFill>
                <a:srgbClr val="0070C0"/>
              </a:solidFill>
              <a:effectLst/>
              <a:latin typeface="Calibri" panose="020F0502020204030204" pitchFamily="34" charset="0"/>
              <a:cs typeface="Calibri" panose="020F0502020204030204" pitchFamily="34" charset="0"/>
            </a:endParaRPr>
          </a:p>
          <a:p>
            <a:pPr algn="just"/>
            <a:endParaRPr lang="en-US" sz="3600" dirty="0">
              <a:solidFill>
                <a:srgbClr val="0070C0"/>
              </a:solidFill>
              <a:effectLst/>
              <a:latin typeface="Calibri" panose="020F0502020204030204" pitchFamily="34" charset="0"/>
              <a:cs typeface="Calibri" panose="020F0502020204030204" pitchFamily="34" charset="0"/>
            </a:endParaRPr>
          </a:p>
          <a:p>
            <a:pPr algn="just"/>
            <a:endParaRPr lang="en-US" sz="3600" dirty="0">
              <a:solidFill>
                <a:srgbClr val="0070C0"/>
              </a:solidFill>
              <a:latin typeface="Calibri" panose="020F0502020204030204" pitchFamily="34" charset="0"/>
              <a:cs typeface="Calibri" panose="020F0502020204030204" pitchFamily="34" charset="0"/>
            </a:endParaRPr>
          </a:p>
          <a:p>
            <a:pPr algn="just"/>
            <a:r>
              <a:rPr lang="en-US" sz="3600" dirty="0">
                <a:solidFill>
                  <a:srgbClr val="0070C0"/>
                </a:solidFill>
                <a:effectLst/>
                <a:latin typeface="Calibri" panose="020F0502020204030204" pitchFamily="34" charset="0"/>
                <a:cs typeface="Calibri" panose="020F0502020204030204" pitchFamily="34" charset="0"/>
              </a:rPr>
              <a:t>4. What kind of transportation is suggested to see more of Vietnam? </a:t>
            </a:r>
          </a:p>
          <a:p>
            <a:pPr algn="just"/>
            <a:endParaRPr lang="en-VN" sz="3600" dirty="0">
              <a:solidFill>
                <a:srgbClr val="0070C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4F75400-A65F-067C-CC58-AD95AC5DEAAB}"/>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A8647ECF-8680-17D9-838F-4D46167B6E0C}"/>
              </a:ext>
            </a:extLst>
          </p:cNvPr>
          <p:cNvSpPr txBox="1"/>
          <p:nvPr/>
        </p:nvSpPr>
        <p:spPr>
          <a:xfrm>
            <a:off x="2772741" y="1065093"/>
            <a:ext cx="6864824" cy="923330"/>
          </a:xfrm>
          <a:prstGeom prst="rect">
            <a:avLst/>
          </a:prstGeom>
          <a:noFill/>
        </p:spPr>
        <p:txBody>
          <a:bodyPr wrap="square" rtlCol="0">
            <a:spAutoFit/>
          </a:bodyPr>
          <a:lstStyle/>
          <a:p>
            <a:r>
              <a:rPr lang="en-US" sz="3600" dirty="0">
                <a:solidFill>
                  <a:srgbClr val="FF0000"/>
                </a:solidFill>
              </a:rPr>
              <a:t>tombs of the emperors </a:t>
            </a:r>
          </a:p>
          <a:p>
            <a:endParaRPr lang="en-VN" dirty="0"/>
          </a:p>
        </p:txBody>
      </p:sp>
      <p:sp>
        <p:nvSpPr>
          <p:cNvPr id="5" name="TextBox 4">
            <a:extLst>
              <a:ext uri="{FF2B5EF4-FFF2-40B4-BE49-F238E27FC236}">
                <a16:creationId xmlns:a16="http://schemas.microsoft.com/office/drawing/2014/main" id="{3366ACBE-3130-C7D6-6006-12ED346CD074}"/>
              </a:ext>
            </a:extLst>
          </p:cNvPr>
          <p:cNvSpPr txBox="1"/>
          <p:nvPr/>
        </p:nvSpPr>
        <p:spPr>
          <a:xfrm>
            <a:off x="2772741" y="3853230"/>
            <a:ext cx="6864824" cy="646331"/>
          </a:xfrm>
          <a:prstGeom prst="rect">
            <a:avLst/>
          </a:prstGeom>
          <a:noFill/>
        </p:spPr>
        <p:txBody>
          <a:bodyPr wrap="square" rtlCol="0">
            <a:spAutoFit/>
          </a:bodyPr>
          <a:lstStyle/>
          <a:p>
            <a:r>
              <a:rPr lang="en-US" sz="3600" dirty="0">
                <a:solidFill>
                  <a:srgbClr val="FF0000"/>
                </a:solidFill>
              </a:rPr>
              <a:t>an overnight train </a:t>
            </a:r>
          </a:p>
        </p:txBody>
      </p:sp>
      <p:sp>
        <p:nvSpPr>
          <p:cNvPr id="6" name="TextBox 5">
            <a:extLst>
              <a:ext uri="{FF2B5EF4-FFF2-40B4-BE49-F238E27FC236}">
                <a16:creationId xmlns:a16="http://schemas.microsoft.com/office/drawing/2014/main" id="{1D38A9A4-1EB7-5F50-583D-E27A1FF14762}"/>
              </a:ext>
            </a:extLst>
          </p:cNvPr>
          <p:cNvSpPr txBox="1"/>
          <p:nvPr/>
        </p:nvSpPr>
        <p:spPr>
          <a:xfrm>
            <a:off x="494041" y="1853819"/>
            <a:ext cx="1111975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solidFill>
                  <a:srgbClr val="0070C0"/>
                </a:solidFill>
                <a:latin typeface="Calibri" panose="020F0502020204030204" pitchFamily="34" charset="0"/>
                <a:cs typeface="Calibri" panose="020F0502020204030204" pitchFamily="34" charset="0"/>
              </a:rPr>
              <a:t>When you're finished exploring the old capital, you should take a boat trip to visit the tombs of the emperors.</a:t>
            </a:r>
          </a:p>
        </p:txBody>
      </p:sp>
      <p:sp>
        <p:nvSpPr>
          <p:cNvPr id="7" name="TextBox 6">
            <a:extLst>
              <a:ext uri="{FF2B5EF4-FFF2-40B4-BE49-F238E27FC236}">
                <a16:creationId xmlns:a16="http://schemas.microsoft.com/office/drawing/2014/main" id="{46D660A4-A983-76E3-ED27-4503928EF2D0}"/>
              </a:ext>
            </a:extLst>
          </p:cNvPr>
          <p:cNvSpPr txBox="1"/>
          <p:nvPr/>
        </p:nvSpPr>
        <p:spPr>
          <a:xfrm>
            <a:off x="494041" y="4600139"/>
            <a:ext cx="1111975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solidFill>
                  <a:srgbClr val="0070C0"/>
                </a:solidFill>
                <a:latin typeface="Calibri" panose="020F0502020204030204" pitchFamily="34" charset="0"/>
                <a:cs typeface="Calibri" panose="020F0502020204030204" pitchFamily="34" charset="0"/>
              </a:rPr>
              <a:t>If you want to see more of the country, we recommend taking an overnight train.</a:t>
            </a:r>
          </a:p>
        </p:txBody>
      </p:sp>
    </p:spTree>
    <p:extLst>
      <p:ext uri="{BB962C8B-B14F-4D97-AF65-F5344CB8AC3E}">
        <p14:creationId xmlns:p14="http://schemas.microsoft.com/office/powerpoint/2010/main" val="17342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46041" y="1676124"/>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449149" y="2686938"/>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452258" y="4593505"/>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464701" y="5660306"/>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442925" y="3651108"/>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467811" y="55955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D8C585-5049-4257-7414-6353EA98D4CB}"/>
              </a:ext>
            </a:extLst>
          </p:cNvPr>
          <p:cNvSpPr txBox="1"/>
          <p:nvPr/>
        </p:nvSpPr>
        <p:spPr>
          <a:xfrm>
            <a:off x="723331" y="627797"/>
            <a:ext cx="5145206" cy="1477328"/>
          </a:xfrm>
          <a:prstGeom prst="rect">
            <a:avLst/>
          </a:prstGeom>
          <a:noFill/>
        </p:spPr>
        <p:txBody>
          <a:bodyPr wrap="square" rtlCol="0">
            <a:spAutoFit/>
          </a:bodyPr>
          <a:lstStyle/>
          <a:p>
            <a:r>
              <a:rPr lang="en-US" sz="3600" b="1" i="1" dirty="0">
                <a:solidFill>
                  <a:srgbClr val="0070C0"/>
                </a:solidFill>
                <a:effectLst/>
              </a:rPr>
              <a:t>c. Listen and read.</a:t>
            </a:r>
            <a:br>
              <a:rPr lang="en-US" sz="3600" b="1" i="1" dirty="0">
                <a:solidFill>
                  <a:srgbClr val="0070C0"/>
                </a:solidFill>
                <a:effectLst/>
              </a:rPr>
            </a:br>
            <a:endParaRPr lang="en-US" sz="3600" i="1" dirty="0">
              <a:solidFill>
                <a:srgbClr val="0070C0"/>
              </a:solidFill>
              <a:effectLst/>
            </a:endParaRPr>
          </a:p>
          <a:p>
            <a:endParaRPr lang="en-VN" dirty="0"/>
          </a:p>
        </p:txBody>
      </p:sp>
      <p:sp>
        <p:nvSpPr>
          <p:cNvPr id="3" name="TextBox 2">
            <a:extLst>
              <a:ext uri="{FF2B5EF4-FFF2-40B4-BE49-F238E27FC236}">
                <a16:creationId xmlns:a16="http://schemas.microsoft.com/office/drawing/2014/main" id="{F23008C3-EE78-D3D1-3E01-0C5A5E3AA4AD}"/>
              </a:ext>
            </a:extLst>
          </p:cNvPr>
          <p:cNvSpPr txBox="1"/>
          <p:nvPr/>
        </p:nvSpPr>
        <p:spPr>
          <a:xfrm>
            <a:off x="119269" y="1366461"/>
            <a:ext cx="11953461" cy="2062103"/>
          </a:xfrm>
          <a:prstGeom prst="rect">
            <a:avLst/>
          </a:prstGeom>
          <a:noFill/>
        </p:spPr>
        <p:txBody>
          <a:bodyPr wrap="square" rtlCol="0">
            <a:spAutoFit/>
          </a:bodyPr>
          <a:lstStyle/>
          <a:p>
            <a:pPr algn="just"/>
            <a:r>
              <a:rPr lang="vi-VN" sz="3200" dirty="0">
                <a:solidFill>
                  <a:srgbClr val="0070C0"/>
                </a:solidFill>
                <a:latin typeface="Calibri" panose="020F0502020204030204" pitchFamily="34" charset="0"/>
                <a:cs typeface="Calibri" panose="020F0502020204030204" pitchFamily="34" charset="0"/>
              </a:rPr>
              <a:t>Located beside the Hương River, the old capital of Huế was the home of the Nguyễn emperors. Built in the early 19th century, the walled city was a symbol of the emperor's power. The city was made with brick and stone. If you like history, you'll really like Huế.</a:t>
            </a:r>
          </a:p>
        </p:txBody>
      </p:sp>
      <p:pic>
        <p:nvPicPr>
          <p:cNvPr id="4" name="CD2 TRACK 08">
            <a:hlinkClick r:id="" action="ppaction://media"/>
            <a:extLst>
              <a:ext uri="{FF2B5EF4-FFF2-40B4-BE49-F238E27FC236}">
                <a16:creationId xmlns:a16="http://schemas.microsoft.com/office/drawing/2014/main" id="{215E2255-8210-6264-D999-A391EB3A97D2}"/>
              </a:ext>
            </a:extLst>
          </p:cNvPr>
          <p:cNvPicPr>
            <a:picLocks noChangeAspect="1"/>
          </p:cNvPicPr>
          <p:nvPr>
            <a:audioFile r:link="rId1"/>
            <p:extLst>
              <p:ext uri="{DAA4B4D4-6D71-4841-9C94-3DE7FCFB9230}">
                <p14:media xmlns:p14="http://schemas.microsoft.com/office/powerpoint/2010/main" r:embed="rId2">
                  <p14:trim end="68361.45480000001"/>
                </p14:media>
              </p:ext>
            </p:extLst>
          </p:nvPr>
        </p:nvPicPr>
        <p:blipFill>
          <a:blip r:embed="rId4"/>
          <a:stretch>
            <a:fillRect/>
          </a:stretch>
        </p:blipFill>
        <p:spPr>
          <a:xfrm>
            <a:off x="6789287" y="553661"/>
            <a:ext cx="812800" cy="812800"/>
          </a:xfrm>
          <a:prstGeom prst="rect">
            <a:avLst/>
          </a:prstGeom>
        </p:spPr>
      </p:pic>
      <p:sp>
        <p:nvSpPr>
          <p:cNvPr id="5" name="TextBox 4">
            <a:extLst>
              <a:ext uri="{FF2B5EF4-FFF2-40B4-BE49-F238E27FC236}">
                <a16:creationId xmlns:a16="http://schemas.microsoft.com/office/drawing/2014/main" id="{371E48E4-4300-D021-DE03-ACBC0861BC4A}"/>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289670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D8C585-5049-4257-7414-6353EA98D4CB}"/>
              </a:ext>
            </a:extLst>
          </p:cNvPr>
          <p:cNvSpPr txBox="1"/>
          <p:nvPr/>
        </p:nvSpPr>
        <p:spPr>
          <a:xfrm>
            <a:off x="723331" y="627797"/>
            <a:ext cx="5145206" cy="1477328"/>
          </a:xfrm>
          <a:prstGeom prst="rect">
            <a:avLst/>
          </a:prstGeom>
          <a:noFill/>
        </p:spPr>
        <p:txBody>
          <a:bodyPr wrap="square" rtlCol="0">
            <a:spAutoFit/>
          </a:bodyPr>
          <a:lstStyle/>
          <a:p>
            <a:r>
              <a:rPr lang="en-US" sz="3600" b="1" i="1" dirty="0">
                <a:solidFill>
                  <a:srgbClr val="0070C0"/>
                </a:solidFill>
                <a:effectLst/>
              </a:rPr>
              <a:t>c. Listen and read.</a:t>
            </a:r>
            <a:br>
              <a:rPr lang="en-US" sz="3600" b="1" i="1" dirty="0">
                <a:solidFill>
                  <a:srgbClr val="0070C0"/>
                </a:solidFill>
                <a:effectLst/>
              </a:rPr>
            </a:br>
            <a:endParaRPr lang="en-US" sz="3600" i="1" dirty="0">
              <a:solidFill>
                <a:srgbClr val="0070C0"/>
              </a:solidFill>
              <a:effectLst/>
            </a:endParaRPr>
          </a:p>
          <a:p>
            <a:endParaRPr lang="en-VN" dirty="0"/>
          </a:p>
        </p:txBody>
      </p:sp>
      <p:sp>
        <p:nvSpPr>
          <p:cNvPr id="3" name="TextBox 2">
            <a:extLst>
              <a:ext uri="{FF2B5EF4-FFF2-40B4-BE49-F238E27FC236}">
                <a16:creationId xmlns:a16="http://schemas.microsoft.com/office/drawing/2014/main" id="{F23008C3-EE78-D3D1-3E01-0C5A5E3AA4AD}"/>
              </a:ext>
            </a:extLst>
          </p:cNvPr>
          <p:cNvSpPr txBox="1"/>
          <p:nvPr/>
        </p:nvSpPr>
        <p:spPr>
          <a:xfrm>
            <a:off x="119269" y="1366461"/>
            <a:ext cx="11953461" cy="5016758"/>
          </a:xfrm>
          <a:prstGeom prst="rect">
            <a:avLst/>
          </a:prstGeom>
          <a:noFill/>
        </p:spPr>
        <p:txBody>
          <a:bodyPr wrap="square" rtlCol="0">
            <a:spAutoFit/>
          </a:bodyPr>
          <a:lstStyle/>
          <a:p>
            <a:pPr algn="just"/>
            <a:r>
              <a:rPr lang="vi-VN" sz="3200" dirty="0">
                <a:solidFill>
                  <a:srgbClr val="0070C0"/>
                </a:solidFill>
                <a:latin typeface="Calibri" panose="020F0502020204030204" pitchFamily="34" charset="0"/>
                <a:cs typeface="Calibri" panose="020F0502020204030204" pitchFamily="34" charset="0"/>
              </a:rPr>
              <a:t>When you first arrive, you should pass through Ngọ Môn, where the emperor would watch parades. The central gate was for the emperor only. Next, enter the Imperial City. Inside is the Ngũ Phụng Pavilion, which was originally only open to members of the Royal Family. After that, you should check out the Thái Hoà Palace. It was used for important celebrations such as the Royal Family’s birthdays. Finally, visit the Duyệt Thị Đường Royal Theater. It's the oldest theater in Vietnam! When you're finished exploring the old capital, you should take a boat trip to visit the tombs of the emperors. Remember to bring an umbrella because it often rains in Huế.</a:t>
            </a:r>
          </a:p>
        </p:txBody>
      </p:sp>
      <p:pic>
        <p:nvPicPr>
          <p:cNvPr id="4" name="CD2 TRACK 08">
            <a:hlinkClick r:id="" action="ppaction://media"/>
            <a:extLst>
              <a:ext uri="{FF2B5EF4-FFF2-40B4-BE49-F238E27FC236}">
                <a16:creationId xmlns:a16="http://schemas.microsoft.com/office/drawing/2014/main" id="{689EC7F2-CCA3-EA0C-BD65-949816CD7B55}"/>
              </a:ext>
            </a:extLst>
          </p:cNvPr>
          <p:cNvPicPr>
            <a:picLocks noChangeAspect="1"/>
          </p:cNvPicPr>
          <p:nvPr>
            <a:audioFile r:link="rId1"/>
            <p:extLst>
              <p:ext uri="{DAA4B4D4-6D71-4841-9C94-3DE7FCFB9230}">
                <p14:media xmlns:p14="http://schemas.microsoft.com/office/powerpoint/2010/main" r:embed="rId2">
                  <p14:trim st="28349.841" end="21024.3651"/>
                </p14:media>
              </p:ext>
            </p:extLst>
          </p:nvPr>
        </p:nvPicPr>
        <p:blipFill>
          <a:blip r:embed="rId4"/>
          <a:stretch>
            <a:fillRect/>
          </a:stretch>
        </p:blipFill>
        <p:spPr>
          <a:xfrm>
            <a:off x="6066199" y="344369"/>
            <a:ext cx="812800" cy="812800"/>
          </a:xfrm>
          <a:prstGeom prst="rect">
            <a:avLst/>
          </a:prstGeom>
        </p:spPr>
      </p:pic>
      <p:sp>
        <p:nvSpPr>
          <p:cNvPr id="5" name="TextBox 4">
            <a:extLst>
              <a:ext uri="{FF2B5EF4-FFF2-40B4-BE49-F238E27FC236}">
                <a16:creationId xmlns:a16="http://schemas.microsoft.com/office/drawing/2014/main" id="{1D7E01B7-E8AF-239A-720F-995C37CABF54}"/>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37653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D8C585-5049-4257-7414-6353EA98D4CB}"/>
              </a:ext>
            </a:extLst>
          </p:cNvPr>
          <p:cNvSpPr txBox="1"/>
          <p:nvPr/>
        </p:nvSpPr>
        <p:spPr>
          <a:xfrm>
            <a:off x="723331" y="627797"/>
            <a:ext cx="5145206" cy="1477328"/>
          </a:xfrm>
          <a:prstGeom prst="rect">
            <a:avLst/>
          </a:prstGeom>
          <a:noFill/>
        </p:spPr>
        <p:txBody>
          <a:bodyPr wrap="square" rtlCol="0">
            <a:spAutoFit/>
          </a:bodyPr>
          <a:lstStyle/>
          <a:p>
            <a:r>
              <a:rPr lang="en-US" sz="3600" b="1" i="1" dirty="0">
                <a:solidFill>
                  <a:srgbClr val="0070C0"/>
                </a:solidFill>
                <a:effectLst/>
              </a:rPr>
              <a:t>c. Listen and read.</a:t>
            </a:r>
            <a:br>
              <a:rPr lang="en-US" sz="3600" b="1" i="1" dirty="0">
                <a:solidFill>
                  <a:srgbClr val="0070C0"/>
                </a:solidFill>
                <a:effectLst/>
              </a:rPr>
            </a:br>
            <a:endParaRPr lang="en-US" sz="3600" i="1" dirty="0">
              <a:solidFill>
                <a:srgbClr val="0070C0"/>
              </a:solidFill>
              <a:effectLst/>
            </a:endParaRPr>
          </a:p>
          <a:p>
            <a:endParaRPr lang="en-VN" dirty="0"/>
          </a:p>
        </p:txBody>
      </p:sp>
      <p:sp>
        <p:nvSpPr>
          <p:cNvPr id="3" name="TextBox 2">
            <a:extLst>
              <a:ext uri="{FF2B5EF4-FFF2-40B4-BE49-F238E27FC236}">
                <a16:creationId xmlns:a16="http://schemas.microsoft.com/office/drawing/2014/main" id="{F23008C3-EE78-D3D1-3E01-0C5A5E3AA4AD}"/>
              </a:ext>
            </a:extLst>
          </p:cNvPr>
          <p:cNvSpPr txBox="1"/>
          <p:nvPr/>
        </p:nvSpPr>
        <p:spPr>
          <a:xfrm>
            <a:off x="119269" y="1366461"/>
            <a:ext cx="11953461" cy="2554545"/>
          </a:xfrm>
          <a:prstGeom prst="rect">
            <a:avLst/>
          </a:prstGeom>
          <a:noFill/>
        </p:spPr>
        <p:txBody>
          <a:bodyPr wrap="square" rtlCol="0">
            <a:spAutoFit/>
          </a:bodyPr>
          <a:lstStyle/>
          <a:p>
            <a:pPr algn="just"/>
            <a:r>
              <a:rPr lang="vi-VN" sz="3200" dirty="0">
                <a:solidFill>
                  <a:srgbClr val="0070C0"/>
                </a:solidFill>
                <a:latin typeface="Calibri" panose="020F0502020204030204" pitchFamily="34" charset="0"/>
                <a:cs typeface="Calibri" panose="020F0502020204030204" pitchFamily="34" charset="0"/>
              </a:rPr>
              <a:t>You can fly to Huế from Ho Chi Minh City or Hanoi. If you want to see more of the country, we recommend taking an overnight train. After you arrive in Huế, you can take a taxi, bike, or walk around the city. Remember to give yourself lots of time to try the specialty foods of Huế.</a:t>
            </a:r>
            <a:endParaRPr lang="en-VN" sz="3200" dirty="0">
              <a:solidFill>
                <a:srgbClr val="0070C0"/>
              </a:solidFill>
              <a:latin typeface="Calibri" panose="020F0502020204030204" pitchFamily="34" charset="0"/>
              <a:cs typeface="Calibri" panose="020F0502020204030204" pitchFamily="34" charset="0"/>
            </a:endParaRPr>
          </a:p>
        </p:txBody>
      </p:sp>
      <p:pic>
        <p:nvPicPr>
          <p:cNvPr id="4" name="CD2 TRACK 08">
            <a:hlinkClick r:id="" action="ppaction://media"/>
            <a:extLst>
              <a:ext uri="{FF2B5EF4-FFF2-40B4-BE49-F238E27FC236}">
                <a16:creationId xmlns:a16="http://schemas.microsoft.com/office/drawing/2014/main" id="{9C95212E-29A7-F38E-8BB6-0D58861EE888}"/>
              </a:ext>
            </a:extLst>
          </p:cNvPr>
          <p:cNvPicPr>
            <a:picLocks noChangeAspect="1"/>
          </p:cNvPicPr>
          <p:nvPr>
            <a:audioFile r:link="rId1"/>
            <p:extLst>
              <p:ext uri="{DAA4B4D4-6D71-4841-9C94-3DE7FCFB9230}">
                <p14:media xmlns:p14="http://schemas.microsoft.com/office/powerpoint/2010/main" r:embed="rId2">
                  <p14:trim st="74431.89659999999"/>
                </p14:media>
              </p:ext>
            </p:extLst>
          </p:nvPr>
        </p:nvPicPr>
        <p:blipFill>
          <a:blip r:embed="rId4"/>
          <a:stretch>
            <a:fillRect/>
          </a:stretch>
        </p:blipFill>
        <p:spPr>
          <a:xfrm>
            <a:off x="5659799" y="553661"/>
            <a:ext cx="812800" cy="812800"/>
          </a:xfrm>
          <a:prstGeom prst="rect">
            <a:avLst/>
          </a:prstGeom>
        </p:spPr>
      </p:pic>
      <p:sp>
        <p:nvSpPr>
          <p:cNvPr id="5" name="TextBox 4">
            <a:extLst>
              <a:ext uri="{FF2B5EF4-FFF2-40B4-BE49-F238E27FC236}">
                <a16:creationId xmlns:a16="http://schemas.microsoft.com/office/drawing/2014/main" id="{F3D8B073-F23A-017E-919E-BE2A03EF7730}"/>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59700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peech bubble 1195466 PNG with Transparent Background">
            <a:extLst>
              <a:ext uri="{FF2B5EF4-FFF2-40B4-BE49-F238E27FC236}">
                <a16:creationId xmlns:a16="http://schemas.microsoft.com/office/drawing/2014/main" id="{E5D67084-7ECB-EEFA-E492-43F0316A3C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6314" y="352455"/>
            <a:ext cx="2654466" cy="1693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74BD0C4-644D-E27D-9DC7-4076F0C178B9}"/>
              </a:ext>
            </a:extLst>
          </p:cNvPr>
          <p:cNvSpPr/>
          <p:nvPr/>
        </p:nvSpPr>
        <p:spPr>
          <a:xfrm>
            <a:off x="2248830" y="657255"/>
            <a:ext cx="325468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pairs.</a:t>
            </a:r>
          </a:p>
        </p:txBody>
      </p:sp>
      <p:sp>
        <p:nvSpPr>
          <p:cNvPr id="6" name="TextBox 5">
            <a:extLst>
              <a:ext uri="{FF2B5EF4-FFF2-40B4-BE49-F238E27FC236}">
                <a16:creationId xmlns:a16="http://schemas.microsoft.com/office/drawing/2014/main" id="{CDA4D29C-C772-5BD6-A881-2B8A0457C919}"/>
              </a:ext>
            </a:extLst>
          </p:cNvPr>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7" name="TextBox 6">
            <a:extLst>
              <a:ext uri="{FF2B5EF4-FFF2-40B4-BE49-F238E27FC236}">
                <a16:creationId xmlns:a16="http://schemas.microsoft.com/office/drawing/2014/main" id="{2738D689-B4FF-32B5-CDF4-BA59F1EF165C}"/>
              </a:ext>
            </a:extLst>
          </p:cNvPr>
          <p:cNvSpPr txBox="1"/>
          <p:nvPr/>
        </p:nvSpPr>
        <p:spPr>
          <a:xfrm>
            <a:off x="818866" y="2210937"/>
            <a:ext cx="10645253" cy="1477328"/>
          </a:xfrm>
          <a:prstGeom prst="rect">
            <a:avLst/>
          </a:prstGeom>
          <a:noFill/>
        </p:spPr>
        <p:txBody>
          <a:bodyPr wrap="square" rtlCol="0">
            <a:spAutoFit/>
          </a:bodyPr>
          <a:lstStyle/>
          <a:p>
            <a:r>
              <a:rPr lang="en-US" sz="3600" b="1" i="1" dirty="0">
                <a:solidFill>
                  <a:srgbClr val="0070C0"/>
                </a:solidFill>
                <a:effectLst/>
                <a:latin typeface="Calibri" panose="020F0502020204030204" pitchFamily="34" charset="0"/>
                <a:cs typeface="Calibri" panose="020F0502020204030204" pitchFamily="34" charset="0"/>
              </a:rPr>
              <a:t>Would you like to visit the old capital of Hue? </a:t>
            </a:r>
          </a:p>
          <a:p>
            <a:r>
              <a:rPr lang="en-US" sz="3600" b="1" i="1" dirty="0">
                <a:solidFill>
                  <a:srgbClr val="0070C0"/>
                </a:solidFill>
                <a:effectLst/>
                <a:latin typeface="Calibri" panose="020F0502020204030204" pitchFamily="34" charset="0"/>
                <a:cs typeface="Calibri" panose="020F0502020204030204" pitchFamily="34" charset="0"/>
              </a:rPr>
              <a:t>Do you like to visit historical places? Why (not)? </a:t>
            </a:r>
          </a:p>
          <a:p>
            <a:endParaRPr lang="en-VN" i="1" dirty="0"/>
          </a:p>
        </p:txBody>
      </p:sp>
      <p:sp>
        <p:nvSpPr>
          <p:cNvPr id="4" name="TextBox 3">
            <a:extLst>
              <a:ext uri="{FF2B5EF4-FFF2-40B4-BE49-F238E27FC236}">
                <a16:creationId xmlns:a16="http://schemas.microsoft.com/office/drawing/2014/main" id="{79737497-7D37-BAB5-FDCC-228C91F46937}"/>
              </a:ext>
            </a:extLst>
          </p:cNvPr>
          <p:cNvSpPr txBox="1"/>
          <p:nvPr/>
        </p:nvSpPr>
        <p:spPr>
          <a:xfrm>
            <a:off x="818866" y="3688265"/>
            <a:ext cx="10645253" cy="2308324"/>
          </a:xfrm>
          <a:prstGeom prst="rect">
            <a:avLst/>
          </a:prstGeom>
          <a:noFill/>
        </p:spPr>
        <p:txBody>
          <a:bodyPr wrap="square" rtlCol="0">
            <a:spAutoFit/>
          </a:bodyPr>
          <a:lstStyle/>
          <a:p>
            <a:pPr algn="just"/>
            <a:r>
              <a:rPr lang="en-US" sz="3600" dirty="0">
                <a:solidFill>
                  <a:srgbClr val="0070C0"/>
                </a:solidFill>
              </a:rPr>
              <a:t>E</a:t>
            </a:r>
            <a:r>
              <a:rPr lang="en-VN" sz="3600" dirty="0">
                <a:solidFill>
                  <a:srgbClr val="0070C0"/>
                </a:solidFill>
              </a:rPr>
              <a:t>x</a:t>
            </a:r>
            <a:r>
              <a:rPr lang="en-US" sz="3600" dirty="0">
                <a:solidFill>
                  <a:srgbClr val="0070C0"/>
                </a:solidFill>
              </a:rPr>
              <a:t>ample</a:t>
            </a:r>
            <a:r>
              <a:rPr lang="en-VN" sz="3600" dirty="0">
                <a:solidFill>
                  <a:srgbClr val="0070C0"/>
                </a:solidFill>
              </a:rPr>
              <a:t>: Yes, I really love to visit the old capital of Hue because I am very interested in history. I can see a lot of historical sites which </a:t>
            </a:r>
            <a:r>
              <a:rPr lang="en-US" sz="3600" dirty="0">
                <a:solidFill>
                  <a:srgbClr val="0070C0"/>
                </a:solidFill>
              </a:rPr>
              <a:t>makes</a:t>
            </a:r>
            <a:r>
              <a:rPr lang="en-VN" sz="3600" dirty="0">
                <a:solidFill>
                  <a:srgbClr val="0070C0"/>
                </a:solidFill>
              </a:rPr>
              <a:t> me feel like </a:t>
            </a:r>
            <a:r>
              <a:rPr lang="en-US" sz="3600" dirty="0">
                <a:solidFill>
                  <a:srgbClr val="0070C0"/>
                </a:solidFill>
              </a:rPr>
              <a:t>I</a:t>
            </a:r>
            <a:r>
              <a:rPr lang="en-VN" sz="3600" dirty="0">
                <a:solidFill>
                  <a:srgbClr val="0070C0"/>
                </a:solidFill>
              </a:rPr>
              <a:t> am living in the Nguyen Dynasty.</a:t>
            </a:r>
          </a:p>
        </p:txBody>
      </p:sp>
    </p:spTree>
    <p:extLst>
      <p:ext uri="{BB962C8B-B14F-4D97-AF65-F5344CB8AC3E}">
        <p14:creationId xmlns:p14="http://schemas.microsoft.com/office/powerpoint/2010/main" val="645386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28" y="0"/>
            <a:ext cx="13585728" cy="6857999"/>
          </a:xfrm>
          <a:prstGeom prst="rect">
            <a:avLst/>
          </a:prstGeom>
        </p:spPr>
      </p:pic>
      <p:sp>
        <p:nvSpPr>
          <p:cNvPr id="6" name="TextBox 5"/>
          <p:cNvSpPr txBox="1"/>
          <p:nvPr/>
        </p:nvSpPr>
        <p:spPr>
          <a:xfrm>
            <a:off x="1689101" y="1600200"/>
            <a:ext cx="2330450"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Consolidation</a:t>
            </a:r>
          </a:p>
        </p:txBody>
      </p:sp>
    </p:spTree>
    <p:extLst>
      <p:ext uri="{BB962C8B-B14F-4D97-AF65-F5344CB8AC3E}">
        <p14:creationId xmlns:p14="http://schemas.microsoft.com/office/powerpoint/2010/main" val="21876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0070C0"/>
                </a:solidFill>
                <a:ea typeface="Calibri" panose="020F0502020204030204" pitchFamily="34" charset="0"/>
              </a:rPr>
              <a:t>Write 5 sentences to describe different places in Vietnam tourists often visit</a:t>
            </a:r>
            <a:r>
              <a:rPr lang="en-US" sz="3600" i="1" dirty="0">
                <a:solidFill>
                  <a:srgbClr val="0070C0"/>
                </a:solidFill>
              </a:rPr>
              <a:t>. </a:t>
            </a:r>
          </a:p>
        </p:txBody>
      </p:sp>
      <p:sp>
        <p:nvSpPr>
          <p:cNvPr id="3" name="TextBox 2"/>
          <p:cNvSpPr txBox="1"/>
          <p:nvPr/>
        </p:nvSpPr>
        <p:spPr>
          <a:xfrm>
            <a:off x="685800" y="2936843"/>
            <a:ext cx="9818077" cy="2308324"/>
          </a:xfrm>
          <a:prstGeom prst="rect">
            <a:avLst/>
          </a:prstGeom>
          <a:noFill/>
        </p:spPr>
        <p:txBody>
          <a:bodyPr wrap="square" rtlCol="0">
            <a:spAutoFit/>
          </a:bodyPr>
          <a:lstStyle/>
          <a:p>
            <a:r>
              <a:rPr lang="en-US" sz="3600" dirty="0">
                <a:solidFill>
                  <a:srgbClr val="0070C0"/>
                </a:solidFill>
              </a:rPr>
              <a:t>Example:</a:t>
            </a:r>
          </a:p>
          <a:p>
            <a:pPr marL="571500" indent="-571500" algn="just">
              <a:buFont typeface="Arial" panose="020B0604020202020204" pitchFamily="34" charset="0"/>
              <a:buChar char="•"/>
            </a:pPr>
            <a:r>
              <a:rPr lang="en-US" sz="3600" b="1" i="1" dirty="0">
                <a:solidFill>
                  <a:srgbClr val="0070C0"/>
                </a:solidFill>
              </a:rPr>
              <a:t>Sapa Town</a:t>
            </a:r>
            <a:r>
              <a:rPr lang="en-US" sz="3600" i="1" dirty="0">
                <a:solidFill>
                  <a:srgbClr val="0070C0"/>
                </a:solidFill>
              </a:rPr>
              <a:t> is famous both for its fine, rugged scenery and for its rich cultural diversity. </a:t>
            </a:r>
          </a:p>
          <a:p>
            <a:endParaRPr lang="en-US" sz="3600" dirty="0">
              <a:solidFill>
                <a:srgbClr val="0070C0"/>
              </a:solidFill>
            </a:endParaRPr>
          </a:p>
        </p:txBody>
      </p:sp>
    </p:spTree>
    <p:extLst>
      <p:ext uri="{BB962C8B-B14F-4D97-AF65-F5344CB8AC3E}">
        <p14:creationId xmlns:p14="http://schemas.microsoft.com/office/powerpoint/2010/main" val="11987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0549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2" name="Rectangle 1">
            <a:extLst>
              <a:ext uri="{FF2B5EF4-FFF2-40B4-BE49-F238E27FC236}">
                <a16:creationId xmlns:a16="http://schemas.microsoft.com/office/drawing/2014/main" id="{8A2F137B-418B-8364-D5C0-DAC66F215958}"/>
              </a:ext>
            </a:extLst>
          </p:cNvPr>
          <p:cNvSpPr/>
          <p:nvPr/>
        </p:nvSpPr>
        <p:spPr>
          <a:xfrm>
            <a:off x="333052" y="1807270"/>
            <a:ext cx="11145077" cy="3625160"/>
          </a:xfrm>
          <a:prstGeom prst="rect">
            <a:avLst/>
          </a:prstGeom>
        </p:spPr>
        <p:txBody>
          <a:bodyPr wrap="square">
            <a:spAutoFit/>
          </a:bodyPr>
          <a:lstStyle/>
          <a:p>
            <a:pPr lvl="0">
              <a:lnSpc>
                <a:spcPct val="115000"/>
              </a:lnSpc>
              <a:spcAft>
                <a:spcPts val="1000"/>
              </a:spcAft>
            </a:pPr>
            <a:r>
              <a:rPr lang="en-US" sz="3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Listening</a:t>
            </a:r>
          </a:p>
          <a:p>
            <a:pPr marL="571500" lvl="0" indent="-571500" algn="just">
              <a:lnSpc>
                <a:spcPct val="115000"/>
              </a:lnSpc>
              <a:spcAft>
                <a:spcPts val="1000"/>
              </a:spcAft>
              <a:buFont typeface="Arial" panose="020B0604020202020204" pitchFamily="34" charset="0"/>
              <a:buChar char="•"/>
            </a:pPr>
            <a:r>
              <a:rPr lang="en-US" sz="36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listen for specific information, predict what happens next when the speaker finishes talking</a:t>
            </a:r>
            <a:endParaRPr lang="en-VN" sz="3600"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nSpc>
                <a:spcPct val="115000"/>
              </a:lnSpc>
              <a:spcAft>
                <a:spcPts val="1000"/>
              </a:spcAft>
            </a:pPr>
            <a:r>
              <a:rPr lang="en-US" sz="3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Reading</a:t>
            </a:r>
          </a:p>
          <a:p>
            <a:pPr marL="571500" lvl="0" indent="-571500" algn="just">
              <a:lnSpc>
                <a:spcPct val="115000"/>
              </a:lnSpc>
              <a:spcAft>
                <a:spcPts val="1000"/>
              </a:spcAft>
              <a:buFont typeface="Arial" panose="020B0604020202020204" pitchFamily="34" charset="0"/>
              <a:buChar char="•"/>
            </a:pPr>
            <a:r>
              <a:rPr lang="en-US" sz="36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read for the author’s purposes and specific information</a:t>
            </a:r>
            <a:endParaRPr 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596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47162"/>
            <a:ext cx="10462195" cy="5882431"/>
          </a:xfrm>
          <a:prstGeom prst="rect">
            <a:avLst/>
          </a:prstGeom>
        </p:spPr>
      </p:pic>
    </p:spTree>
    <p:extLst>
      <p:ext uri="{BB962C8B-B14F-4D97-AF65-F5344CB8AC3E}">
        <p14:creationId xmlns:p14="http://schemas.microsoft.com/office/powerpoint/2010/main" val="12381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1860497"/>
            <a:ext cx="11719571" cy="2862322"/>
          </a:xfrm>
          <a:prstGeom prst="rect">
            <a:avLst/>
          </a:prstGeom>
        </p:spPr>
        <p:txBody>
          <a:bodyPr wrap="square">
            <a:spAutoFit/>
          </a:bodyPr>
          <a:lstStyle/>
          <a:p>
            <a:r>
              <a:rPr lang="en-US" sz="3600" dirty="0">
                <a:solidFill>
                  <a:srgbClr val="0070C0"/>
                </a:solidFill>
                <a:ea typeface="Calibri" panose="020F0502020204030204" pitchFamily="34" charset="0"/>
              </a:rPr>
              <a:t>- Do the exercises in workbook on page 36.</a:t>
            </a:r>
          </a:p>
          <a:p>
            <a:r>
              <a:rPr lang="en-US" sz="3600" dirty="0">
                <a:solidFill>
                  <a:srgbClr val="0070C0"/>
                </a:solidFill>
                <a:ea typeface="Calibri" panose="020F0502020204030204" pitchFamily="34" charset="0"/>
              </a:rPr>
              <a:t>- Prepare the next lesson: Lesson 3.2 – Speaking &amp; Writing (page 67 </a:t>
            </a:r>
            <a:r>
              <a:rPr lang="en-US" sz="3600" b="1" dirty="0">
                <a:solidFill>
                  <a:srgbClr val="0070C0"/>
                </a:solidFill>
                <a:ea typeface="Calibri" panose="020F0502020204030204" pitchFamily="34" charset="0"/>
              </a:rPr>
              <a:t>SB</a:t>
            </a:r>
            <a:r>
              <a:rPr lang="en-US" sz="3600" dirty="0">
                <a:solidFill>
                  <a:srgbClr val="0070C0"/>
                </a:solidFill>
                <a:ea typeface="Calibri" panose="020F0502020204030204" pitchFamily="34" charset="0"/>
              </a:rPr>
              <a:t>).</a:t>
            </a:r>
          </a:p>
          <a:p>
            <a:r>
              <a:rPr lang="en-US" sz="3600" dirty="0">
                <a:solidFill>
                  <a:srgbClr val="0070C0"/>
                </a:solidFill>
                <a:ea typeface="Calibri" panose="020F0502020204030204" pitchFamily="34" charset="0"/>
              </a:rPr>
              <a:t>- Play the consolidation games in </a:t>
            </a:r>
            <a:r>
              <a:rPr lang="en-US" sz="3600" b="1" dirty="0" err="1">
                <a:solidFill>
                  <a:srgbClr val="0070C0"/>
                </a:solidFill>
                <a:ea typeface="Calibri" panose="020F0502020204030204" pitchFamily="34" charset="0"/>
              </a:rPr>
              <a:t>Tiếng</a:t>
            </a:r>
            <a:r>
              <a:rPr lang="en-US" sz="3600" b="1" dirty="0">
                <a:solidFill>
                  <a:srgbClr val="0070C0"/>
                </a:solidFill>
                <a:ea typeface="Calibri" panose="020F0502020204030204" pitchFamily="34" charset="0"/>
              </a:rPr>
              <a:t> </a:t>
            </a:r>
            <a:r>
              <a:rPr lang="en-US" sz="3600" b="1" dirty="0" err="1">
                <a:solidFill>
                  <a:srgbClr val="0070C0"/>
                </a:solidFill>
                <a:ea typeface="Calibri" panose="020F0502020204030204" pitchFamily="34" charset="0"/>
              </a:rPr>
              <a:t>Anh</a:t>
            </a:r>
            <a:r>
              <a:rPr lang="en-US" sz="3600" b="1" dirty="0">
                <a:solidFill>
                  <a:srgbClr val="0070C0"/>
                </a:solidFill>
                <a:ea typeface="Calibri" panose="020F0502020204030204" pitchFamily="34" charset="0"/>
              </a:rPr>
              <a:t> 11 </a:t>
            </a:r>
            <a:r>
              <a:rPr lang="en-US" sz="3600" b="1" dirty="0" err="1">
                <a:solidFill>
                  <a:srgbClr val="0070C0"/>
                </a:solidFill>
                <a:ea typeface="Calibri" panose="020F0502020204030204" pitchFamily="34" charset="0"/>
              </a:rPr>
              <a:t>i</a:t>
            </a:r>
            <a:r>
              <a:rPr lang="en-US" sz="3600" b="1" dirty="0">
                <a:solidFill>
                  <a:srgbClr val="0070C0"/>
                </a:solidFill>
                <a:ea typeface="Calibri" panose="020F0502020204030204" pitchFamily="34" charset="0"/>
              </a:rPr>
              <a:t>-Learn Smart World DHA App</a:t>
            </a:r>
            <a:r>
              <a:rPr lang="en-US" sz="3600" dirty="0">
                <a:solidFill>
                  <a:srgbClr val="0070C0"/>
                </a:solidFill>
                <a:ea typeface="Calibri" panose="020F0502020204030204" pitchFamily="34" charset="0"/>
              </a:rPr>
              <a:t> on </a:t>
            </a:r>
            <a:r>
              <a:rPr lang="en-US" sz="3600" dirty="0">
                <a:solidFill>
                  <a:srgbClr val="0070C0"/>
                </a:solidFill>
                <a:ea typeface="Calibri" panose="020F0502020204030204" pitchFamily="34" charset="0"/>
                <a:hlinkClick r:id="rId2"/>
              </a:rPr>
              <a:t>www.eduhome.com.vn</a:t>
            </a:r>
            <a:r>
              <a:rPr lang="en-US" sz="3600" dirty="0">
                <a:solidFill>
                  <a:srgbClr val="0070C0"/>
                </a:solidFill>
                <a:ea typeface="Calibri" panose="020F0502020204030204" pitchFamily="34" charset="0"/>
              </a:rPr>
              <a:t> </a:t>
            </a:r>
          </a:p>
        </p:txBody>
      </p:sp>
      <p:pic>
        <p:nvPicPr>
          <p:cNvPr id="4" name="Picture 3"/>
          <p:cNvPicPr>
            <a:picLocks noChangeAspect="1"/>
          </p:cNvPicPr>
          <p:nvPr/>
        </p:nvPicPr>
        <p:blipFill rotWithShape="1">
          <a:blip r:embed="rId3"/>
          <a:srcRect t="44961" r="42349" b="43140"/>
          <a:stretch/>
        </p:blipFill>
        <p:spPr>
          <a:xfrm>
            <a:off x="922042" y="324919"/>
            <a:ext cx="11262343" cy="1306978"/>
          </a:xfrm>
          <a:prstGeom prst="rect">
            <a:avLst/>
          </a:prstGeom>
        </p:spPr>
      </p:pic>
    </p:spTree>
    <p:extLst>
      <p:ext uri="{BB962C8B-B14F-4D97-AF65-F5344CB8AC3E}">
        <p14:creationId xmlns:p14="http://schemas.microsoft.com/office/powerpoint/2010/main" val="33853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2721" y="779974"/>
            <a:ext cx="6756218" cy="1323439"/>
          </a:xfrm>
          <a:prstGeom prst="rect">
            <a:avLst/>
          </a:prstGeom>
        </p:spPr>
        <p:txBody>
          <a:bodyPr wrap="squar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a:t>
            </a:r>
            <a:endParaRPr lang="en-US" sz="4000" b="1" dirty="0">
              <a:solidFill>
                <a:srgbClr val="FF0000"/>
              </a:solidFill>
            </a:endParaRPr>
          </a:p>
        </p:txBody>
      </p:sp>
      <p:sp>
        <p:nvSpPr>
          <p:cNvPr id="6" name="Rectangle 5"/>
          <p:cNvSpPr/>
          <p:nvPr/>
        </p:nvSpPr>
        <p:spPr>
          <a:xfrm>
            <a:off x="463827" y="2844500"/>
            <a:ext cx="11145077" cy="3625160"/>
          </a:xfrm>
          <a:prstGeom prst="rect">
            <a:avLst/>
          </a:prstGeom>
        </p:spPr>
        <p:txBody>
          <a:bodyPr wrap="square">
            <a:spAutoFit/>
          </a:bodyPr>
          <a:lstStyle/>
          <a:p>
            <a:pPr lvl="0">
              <a:lnSpc>
                <a:spcPct val="115000"/>
              </a:lnSpc>
              <a:spcAft>
                <a:spcPts val="1000"/>
              </a:spcAft>
            </a:pPr>
            <a:r>
              <a:rPr lang="en-US" sz="3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Listening</a:t>
            </a:r>
          </a:p>
          <a:p>
            <a:pPr marL="571500" lvl="0" indent="-571500" algn="just">
              <a:lnSpc>
                <a:spcPct val="115000"/>
              </a:lnSpc>
              <a:spcAft>
                <a:spcPts val="1000"/>
              </a:spcAft>
              <a:buFont typeface="Arial" panose="020B0604020202020204" pitchFamily="34" charset="0"/>
              <a:buChar char="•"/>
            </a:pPr>
            <a:r>
              <a:rPr lang="en-US" sz="36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listen for specific information, predict what happens next when the speaker finishes talking</a:t>
            </a:r>
            <a:endParaRPr lang="en-VN" sz="3600"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nSpc>
                <a:spcPct val="115000"/>
              </a:lnSpc>
              <a:spcAft>
                <a:spcPts val="1000"/>
              </a:spcAft>
            </a:pPr>
            <a:r>
              <a:rPr lang="en-US" sz="3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Reading</a:t>
            </a:r>
          </a:p>
          <a:p>
            <a:pPr marL="571500" lvl="0" indent="-571500" algn="just">
              <a:lnSpc>
                <a:spcPct val="115000"/>
              </a:lnSpc>
              <a:spcAft>
                <a:spcPts val="1000"/>
              </a:spcAft>
              <a:buFont typeface="Arial" panose="020B0604020202020204" pitchFamily="34" charset="0"/>
              <a:buChar char="•"/>
            </a:pPr>
            <a:r>
              <a:rPr lang="en-US" sz="36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read for the author’s purposes and specific information</a:t>
            </a:r>
            <a:endParaRPr lang="en-US" sz="3600" i="1" dirty="0">
              <a:solidFill>
                <a:srgbClr val="0070C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27" y="460704"/>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895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8759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131" y="524792"/>
            <a:ext cx="8569569" cy="5712463"/>
          </a:xfrm>
          <a:prstGeom prst="rect">
            <a:avLst/>
          </a:prstGeom>
        </p:spPr>
      </p:pic>
      <p:pic>
        <p:nvPicPr>
          <p:cNvPr id="6" name="Picture 5"/>
          <p:cNvPicPr>
            <a:picLocks noChangeAspect="1"/>
          </p:cNvPicPr>
          <p:nvPr/>
        </p:nvPicPr>
        <p:blipFill>
          <a:blip r:embed="rId3"/>
          <a:stretch>
            <a:fillRect/>
          </a:stretch>
        </p:blipFill>
        <p:spPr>
          <a:xfrm>
            <a:off x="574687" y="2231891"/>
            <a:ext cx="4032226" cy="1149133"/>
          </a:xfrm>
          <a:prstGeom prst="rect">
            <a:avLst/>
          </a:prstGeom>
        </p:spPr>
      </p:pic>
    </p:spTree>
    <p:extLst>
      <p:ext uri="{BB962C8B-B14F-4D97-AF65-F5344CB8AC3E}">
        <p14:creationId xmlns:p14="http://schemas.microsoft.com/office/powerpoint/2010/main" val="24258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574" y="417150"/>
            <a:ext cx="1565928" cy="998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5191" y="597475"/>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pic>
        <p:nvPicPr>
          <p:cNvPr id="6" name="Picture 5">
            <a:extLst>
              <a:ext uri="{FF2B5EF4-FFF2-40B4-BE49-F238E27FC236}">
                <a16:creationId xmlns:a16="http://schemas.microsoft.com/office/drawing/2014/main" id="{8F0BA421-3C9F-0070-49A2-0A593C6C3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575" y="434477"/>
            <a:ext cx="5869425" cy="5989046"/>
          </a:xfrm>
          <a:prstGeom prst="rect">
            <a:avLst/>
          </a:prstGeom>
        </p:spPr>
      </p:pic>
      <p:sp>
        <p:nvSpPr>
          <p:cNvPr id="7" name="Rectangle 6"/>
          <p:cNvSpPr/>
          <p:nvPr/>
        </p:nvSpPr>
        <p:spPr>
          <a:xfrm>
            <a:off x="226576" y="1415917"/>
            <a:ext cx="6095999" cy="3416320"/>
          </a:xfrm>
          <a:prstGeom prst="rect">
            <a:avLst/>
          </a:prstGeom>
        </p:spPr>
        <p:txBody>
          <a:bodyPr wrap="square">
            <a:spAutoFit/>
          </a:bodyPr>
          <a:lstStyle/>
          <a:p>
            <a:pPr algn="just"/>
            <a:r>
              <a:rPr lang="en-US" sz="3600" b="1" dirty="0">
                <a:solidFill>
                  <a:srgbClr val="0070C0"/>
                </a:solidFill>
                <a:effectLst/>
                <a:latin typeface="Calibri" panose="020F0502020204030204" pitchFamily="34" charset="0"/>
                <a:cs typeface="Calibri" panose="020F0502020204030204" pitchFamily="34" charset="0"/>
              </a:rPr>
              <a:t>What do you know about the places in the pictures? </a:t>
            </a:r>
          </a:p>
          <a:p>
            <a:endParaRPr lang="en-US" sz="3600" b="1" dirty="0">
              <a:solidFill>
                <a:srgbClr val="0070C0"/>
              </a:solidFill>
              <a:effectLst/>
              <a:latin typeface="Calibri" panose="020F0502020204030204" pitchFamily="34" charset="0"/>
              <a:cs typeface="Calibri" panose="020F0502020204030204" pitchFamily="34" charset="0"/>
            </a:endParaRPr>
          </a:p>
          <a:p>
            <a:pPr algn="just"/>
            <a:r>
              <a:rPr lang="en-US" sz="3600" b="1" dirty="0">
                <a:solidFill>
                  <a:srgbClr val="0070C0"/>
                </a:solidFill>
                <a:effectLst/>
                <a:latin typeface="Calibri" panose="020F0502020204030204" pitchFamily="34" charset="0"/>
                <a:cs typeface="Calibri" panose="020F0502020204030204" pitchFamily="34" charset="0"/>
              </a:rPr>
              <a:t>Which places do most tourists visit when they come to Vietnam? Why? </a:t>
            </a:r>
            <a:endParaRPr lang="en-US" sz="3600" dirty="0">
              <a:solidFill>
                <a:srgbClr val="0070C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3D4D48-B290-AA23-4FC6-B2C9944AA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909" y="358775"/>
            <a:ext cx="9225091" cy="6140450"/>
          </a:xfrm>
          <a:prstGeom prst="rect">
            <a:avLst/>
          </a:prstGeom>
        </p:spPr>
      </p:pic>
      <p:pic>
        <p:nvPicPr>
          <p:cNvPr id="4" name="Picture 3">
            <a:extLst>
              <a:ext uri="{FF2B5EF4-FFF2-40B4-BE49-F238E27FC236}">
                <a16:creationId xmlns:a16="http://schemas.microsoft.com/office/drawing/2014/main" id="{990ACDCE-4561-91F3-92EA-34FC9464F986}"/>
              </a:ext>
            </a:extLst>
          </p:cNvPr>
          <p:cNvPicPr>
            <a:picLocks noChangeAspect="1"/>
          </p:cNvPicPr>
          <p:nvPr/>
        </p:nvPicPr>
        <p:blipFill rotWithShape="1">
          <a:blip r:embed="rId3">
            <a:extLst>
              <a:ext uri="{28A0092B-C50C-407E-A947-70E740481C1C}">
                <a14:useLocalDpi xmlns:a14="http://schemas.microsoft.com/office/drawing/2010/main" val="0"/>
              </a:ext>
            </a:extLst>
          </a:blip>
          <a:srcRect t="3807" b="9781"/>
          <a:stretch/>
        </p:blipFill>
        <p:spPr>
          <a:xfrm>
            <a:off x="127000" y="1219200"/>
            <a:ext cx="5092700" cy="1079500"/>
          </a:xfrm>
          <a:prstGeom prst="rect">
            <a:avLst/>
          </a:prstGeom>
          <a:ln>
            <a:noFill/>
          </a:ln>
          <a:effectLst>
            <a:softEdge rad="112500"/>
          </a:effectLst>
        </p:spPr>
      </p:pic>
    </p:spTree>
    <p:extLst>
      <p:ext uri="{BB962C8B-B14F-4D97-AF65-F5344CB8AC3E}">
        <p14:creationId xmlns:p14="http://schemas.microsoft.com/office/powerpoint/2010/main" val="361881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9" y="1040175"/>
            <a:ext cx="1073048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Arial" panose="020B0604020202020204" pitchFamily="34" charset="0"/>
              <a:buChar char="•"/>
            </a:pPr>
            <a:r>
              <a:rPr lang="en-US" sz="3600" b="1" i="1" dirty="0">
                <a:solidFill>
                  <a:srgbClr val="0070C0"/>
                </a:solidFill>
              </a:rPr>
              <a:t>What is the job of a tour guide?</a:t>
            </a:r>
          </a:p>
        </p:txBody>
      </p:sp>
      <p:sp>
        <p:nvSpPr>
          <p:cNvPr id="19" name="TextBox 18"/>
          <p:cNvSpPr txBox="1"/>
          <p:nvPr/>
        </p:nvSpPr>
        <p:spPr>
          <a:xfrm>
            <a:off x="205274" y="457200"/>
            <a:ext cx="191744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5" name="Picture 4">
            <a:extLst>
              <a:ext uri="{FF2B5EF4-FFF2-40B4-BE49-F238E27FC236}">
                <a16:creationId xmlns:a16="http://schemas.microsoft.com/office/drawing/2014/main" id="{AF97BF1A-6039-3547-DDCA-6DC18E77BFD7}"/>
              </a:ext>
            </a:extLst>
          </p:cNvPr>
          <p:cNvPicPr>
            <a:picLocks noChangeAspect="1"/>
          </p:cNvPicPr>
          <p:nvPr/>
        </p:nvPicPr>
        <p:blipFill>
          <a:blip r:embed="rId2"/>
          <a:stretch>
            <a:fillRect/>
          </a:stretch>
        </p:blipFill>
        <p:spPr>
          <a:xfrm>
            <a:off x="3272714" y="2862740"/>
            <a:ext cx="5646572" cy="3474813"/>
          </a:xfrm>
          <a:prstGeom prst="rect">
            <a:avLst/>
          </a:prstGeom>
          <a:ln>
            <a:noFill/>
          </a:ln>
          <a:effectLst>
            <a:softEdge rad="112500"/>
          </a:effectLst>
        </p:spPr>
      </p:pic>
      <p:sp>
        <p:nvSpPr>
          <p:cNvPr id="8" name="Rectangle 7">
            <a:extLst>
              <a:ext uri="{FF2B5EF4-FFF2-40B4-BE49-F238E27FC236}">
                <a16:creationId xmlns:a16="http://schemas.microsoft.com/office/drawing/2014/main" id="{7BDED600-ED13-59E3-FDD3-6DC8344B1592}"/>
              </a:ext>
            </a:extLst>
          </p:cNvPr>
          <p:cNvSpPr/>
          <p:nvPr/>
        </p:nvSpPr>
        <p:spPr>
          <a:xfrm>
            <a:off x="597159" y="1893376"/>
            <a:ext cx="10730484"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Arial" panose="020B0604020202020204" pitchFamily="34" charset="0"/>
              <a:buChar char="•"/>
            </a:pPr>
            <a:r>
              <a:rPr lang="en-US" sz="3600" b="1" i="1" dirty="0">
                <a:solidFill>
                  <a:srgbClr val="0070C0"/>
                </a:solidFill>
              </a:rPr>
              <a:t>What do you think tourists will do after a tour guide introduces a tour? </a:t>
            </a:r>
            <a:endParaRPr lang="en-US" sz="3600" i="1" dirty="0">
              <a:solidFill>
                <a:srgbClr val="0070C0"/>
              </a:solidFill>
            </a:endParaRPr>
          </a:p>
        </p:txBody>
      </p:sp>
    </p:spTree>
    <p:extLst>
      <p:ext uri="{BB962C8B-B14F-4D97-AF65-F5344CB8AC3E}">
        <p14:creationId xmlns:p14="http://schemas.microsoft.com/office/powerpoint/2010/main" val="33039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1A5000-DBF3-53A4-A3CB-DA4B4B67D462}"/>
              </a:ext>
            </a:extLst>
          </p:cNvPr>
          <p:cNvSpPr txBox="1"/>
          <p:nvPr/>
        </p:nvSpPr>
        <p:spPr>
          <a:xfrm>
            <a:off x="406400" y="2589365"/>
            <a:ext cx="6528559" cy="1754326"/>
          </a:xfrm>
          <a:prstGeom prst="rect">
            <a:avLst/>
          </a:prstGeom>
          <a:noFill/>
        </p:spPr>
        <p:txBody>
          <a:bodyPr wrap="square" rtlCol="0">
            <a:spAutoFit/>
          </a:bodyPr>
          <a:lstStyle/>
          <a:p>
            <a:pPr marL="342900" indent="-342900">
              <a:buAutoNum type="arabicPeriod"/>
            </a:pPr>
            <a:r>
              <a:rPr lang="en-US" sz="3600" dirty="0">
                <a:solidFill>
                  <a:srgbClr val="0070C0"/>
                </a:solidFill>
                <a:effectLst/>
                <a:latin typeface="Calibri" panose="020F0502020204030204" pitchFamily="34" charset="0"/>
                <a:cs typeface="Calibri" panose="020F0502020204030204" pitchFamily="34" charset="0"/>
              </a:rPr>
              <a:t>visit a tomb </a:t>
            </a:r>
          </a:p>
          <a:p>
            <a:pPr marL="342900" indent="-342900">
              <a:buAutoNum type="arabicPeriod"/>
            </a:pPr>
            <a:r>
              <a:rPr lang="en-US" sz="3600" dirty="0">
                <a:solidFill>
                  <a:srgbClr val="0070C0"/>
                </a:solidFill>
                <a:effectLst/>
                <a:latin typeface="Calibri" panose="020F0502020204030204" pitchFamily="34" charset="0"/>
                <a:cs typeface="Calibri" panose="020F0502020204030204" pitchFamily="34" charset="0"/>
              </a:rPr>
              <a:t>look around a temple </a:t>
            </a:r>
          </a:p>
          <a:p>
            <a:pPr marL="342900" indent="-342900">
              <a:buAutoNum type="arabicPeriod"/>
            </a:pPr>
            <a:r>
              <a:rPr lang="en-US" sz="3600" dirty="0">
                <a:solidFill>
                  <a:srgbClr val="0070C0"/>
                </a:solidFill>
                <a:effectLst/>
                <a:latin typeface="Calibri" panose="020F0502020204030204" pitchFamily="34" charset="0"/>
                <a:cs typeface="Calibri" panose="020F0502020204030204" pitchFamily="34" charset="0"/>
              </a:rPr>
              <a:t>take the bus back to the office </a:t>
            </a:r>
          </a:p>
        </p:txBody>
      </p:sp>
      <p:sp>
        <p:nvSpPr>
          <p:cNvPr id="5" name="TextBox 4">
            <a:extLst>
              <a:ext uri="{FF2B5EF4-FFF2-40B4-BE49-F238E27FC236}">
                <a16:creationId xmlns:a16="http://schemas.microsoft.com/office/drawing/2014/main" id="{D43DEB7F-FC22-0098-EDF6-6BAFEC55C240}"/>
              </a:ext>
            </a:extLst>
          </p:cNvPr>
          <p:cNvSpPr txBox="1"/>
          <p:nvPr/>
        </p:nvSpPr>
        <p:spPr>
          <a:xfrm>
            <a:off x="406400" y="520700"/>
            <a:ext cx="10871200" cy="1200329"/>
          </a:xfrm>
          <a:prstGeom prst="rect">
            <a:avLst/>
          </a:prstGeom>
          <a:noFill/>
        </p:spPr>
        <p:txBody>
          <a:bodyPr wrap="square" rtlCol="0">
            <a:spAutoFit/>
          </a:bodyPr>
          <a:lstStyle/>
          <a:p>
            <a:pPr algn="just"/>
            <a:r>
              <a:rPr lang="en-US" sz="3600" b="1" dirty="0">
                <a:solidFill>
                  <a:srgbClr val="0070C0"/>
                </a:solidFill>
                <a:effectLst/>
                <a:latin typeface="Calibri" panose="020F0502020204030204" pitchFamily="34" charset="0"/>
                <a:cs typeface="Calibri" panose="020F0502020204030204" pitchFamily="34" charset="0"/>
              </a:rPr>
              <a:t>Listen to a tour guide talking about a tour. What will the tourists do when the tour guide's finished speaking?</a:t>
            </a:r>
            <a:endParaRPr lang="en-US" sz="3600" dirty="0">
              <a:solidFill>
                <a:srgbClr val="0070C0"/>
              </a:solidFill>
              <a:effectLst/>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2DD411D-76EB-26CC-837F-4E3FD6E9D5A0}"/>
              </a:ext>
            </a:extLst>
          </p:cNvPr>
          <p:cNvSpPr/>
          <p:nvPr/>
        </p:nvSpPr>
        <p:spPr>
          <a:xfrm>
            <a:off x="167303" y="3166281"/>
            <a:ext cx="5264505" cy="6005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0469CF69-F8F4-DCD8-8276-EB23903F2C74}"/>
              </a:ext>
            </a:extLst>
          </p:cNvPr>
          <p:cNvSpPr txBox="1"/>
          <p:nvPr/>
        </p:nvSpPr>
        <p:spPr>
          <a:xfrm>
            <a:off x="9637565" y="5858358"/>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 name="CD2 TRACK 07">
            <a:hlinkClick r:id="" action="ppaction://media"/>
            <a:extLst>
              <a:ext uri="{FF2B5EF4-FFF2-40B4-BE49-F238E27FC236}">
                <a16:creationId xmlns:a16="http://schemas.microsoft.com/office/drawing/2014/main" id="{0A3534E0-2035-D678-42F9-88CE5D75A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55289" y="1748797"/>
            <a:ext cx="812800" cy="812800"/>
          </a:xfrm>
          <a:prstGeom prst="rect">
            <a:avLst/>
          </a:prstGeom>
        </p:spPr>
      </p:pic>
    </p:spTree>
    <p:extLst>
      <p:ext uri="{BB962C8B-B14F-4D97-AF65-F5344CB8AC3E}">
        <p14:creationId xmlns:p14="http://schemas.microsoft.com/office/powerpoint/2010/main" val="36144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71B77F-E669-49C5-243C-B19E60317F32}"/>
              </a:ext>
            </a:extLst>
          </p:cNvPr>
          <p:cNvSpPr txBox="1"/>
          <p:nvPr/>
        </p:nvSpPr>
        <p:spPr>
          <a:xfrm>
            <a:off x="510210" y="325898"/>
            <a:ext cx="8693426" cy="6740307"/>
          </a:xfrm>
          <a:prstGeom prst="rect">
            <a:avLst/>
          </a:prstGeom>
          <a:noFill/>
        </p:spPr>
        <p:txBody>
          <a:bodyPr wrap="square" rtlCol="0">
            <a:spAutoFit/>
          </a:bodyPr>
          <a:lstStyle/>
          <a:p>
            <a:r>
              <a:rPr lang="en-US" sz="3600" b="1" dirty="0">
                <a:solidFill>
                  <a:srgbClr val="0070C0"/>
                </a:solidFill>
                <a:effectLst/>
              </a:rPr>
              <a:t>b. Now, listen and number. </a:t>
            </a:r>
          </a:p>
          <a:p>
            <a:br>
              <a:rPr lang="en-US" sz="3600" dirty="0">
                <a:solidFill>
                  <a:srgbClr val="0070C0"/>
                </a:solidFill>
                <a:effectLst/>
              </a:rPr>
            </a:br>
            <a:r>
              <a:rPr lang="en-US" sz="3600" dirty="0">
                <a:solidFill>
                  <a:srgbClr val="0070C0"/>
                </a:solidFill>
                <a:effectLst/>
              </a:rPr>
              <a:t>1. The visitors shouldn't speak loudly.</a:t>
            </a:r>
          </a:p>
          <a:p>
            <a:r>
              <a:rPr lang="en-US" sz="3600" dirty="0">
                <a:solidFill>
                  <a:srgbClr val="0070C0"/>
                </a:solidFill>
                <a:effectLst/>
              </a:rPr>
              <a:t> </a:t>
            </a:r>
          </a:p>
          <a:p>
            <a:r>
              <a:rPr lang="en-US" sz="3600" dirty="0">
                <a:solidFill>
                  <a:srgbClr val="0070C0"/>
                </a:solidFill>
                <a:effectLst/>
              </a:rPr>
              <a:t>2. The tour guide likes this place the most.</a:t>
            </a:r>
          </a:p>
          <a:p>
            <a:r>
              <a:rPr lang="en-US" sz="3600" dirty="0">
                <a:solidFill>
                  <a:srgbClr val="0070C0"/>
                </a:solidFill>
                <a:effectLst/>
              </a:rPr>
              <a:t> </a:t>
            </a:r>
          </a:p>
          <a:p>
            <a:r>
              <a:rPr lang="en-US" sz="3600" dirty="0">
                <a:solidFill>
                  <a:srgbClr val="0070C0"/>
                </a:solidFill>
                <a:effectLst/>
              </a:rPr>
              <a:t>3. The tower was built in 1844.</a:t>
            </a:r>
          </a:p>
          <a:p>
            <a:br>
              <a:rPr lang="en-US" sz="3600" dirty="0">
                <a:solidFill>
                  <a:srgbClr val="0070C0"/>
                </a:solidFill>
                <a:effectLst/>
              </a:rPr>
            </a:br>
            <a:r>
              <a:rPr lang="en-US" sz="3600" dirty="0">
                <a:solidFill>
                  <a:srgbClr val="0070C0"/>
                </a:solidFill>
                <a:effectLst/>
              </a:rPr>
              <a:t>4. Don't forget to see the statue of the turtle.</a:t>
            </a:r>
          </a:p>
          <a:p>
            <a:r>
              <a:rPr lang="en-US" sz="3600" dirty="0">
                <a:solidFill>
                  <a:srgbClr val="0070C0"/>
                </a:solidFill>
                <a:effectLst/>
              </a:rPr>
              <a:t> </a:t>
            </a:r>
          </a:p>
          <a:p>
            <a:r>
              <a:rPr lang="en-US" sz="3600" dirty="0">
                <a:solidFill>
                  <a:srgbClr val="0070C0"/>
                </a:solidFill>
                <a:effectLst/>
              </a:rPr>
              <a:t>5. The pagoda is near the </a:t>
            </a:r>
            <a:r>
              <a:rPr lang="en-US" sz="3600" dirty="0" err="1">
                <a:solidFill>
                  <a:srgbClr val="0070C0"/>
                </a:solidFill>
                <a:effectLst/>
              </a:rPr>
              <a:t>Hu</a:t>
            </a:r>
            <a:r>
              <a:rPr lang="en-US" sz="3600" dirty="0" err="1">
                <a:solidFill>
                  <a:srgbClr val="0070C0"/>
                </a:solidFill>
              </a:rPr>
              <a:t>on</a:t>
            </a:r>
            <a:r>
              <a:rPr lang="en-US" sz="3600" dirty="0" err="1">
                <a:solidFill>
                  <a:srgbClr val="0070C0"/>
                </a:solidFill>
                <a:effectLst/>
              </a:rPr>
              <a:t>g</a:t>
            </a:r>
            <a:r>
              <a:rPr lang="en-US" sz="3600" dirty="0">
                <a:solidFill>
                  <a:srgbClr val="0070C0"/>
                </a:solidFill>
                <a:effectLst/>
              </a:rPr>
              <a:t> River. </a:t>
            </a:r>
          </a:p>
          <a:p>
            <a:endParaRPr lang="en-VN" sz="3600" dirty="0">
              <a:solidFill>
                <a:srgbClr val="0070C0"/>
              </a:solidFill>
            </a:endParaRPr>
          </a:p>
        </p:txBody>
      </p:sp>
      <p:sp>
        <p:nvSpPr>
          <p:cNvPr id="3" name="Rectangle 2">
            <a:extLst>
              <a:ext uri="{FF2B5EF4-FFF2-40B4-BE49-F238E27FC236}">
                <a16:creationId xmlns:a16="http://schemas.microsoft.com/office/drawing/2014/main" id="{F9C72172-2D64-DC29-85E9-6C325EE6AC15}"/>
              </a:ext>
            </a:extLst>
          </p:cNvPr>
          <p:cNvSpPr/>
          <p:nvPr/>
        </p:nvSpPr>
        <p:spPr>
          <a:xfrm>
            <a:off x="9475298" y="1558436"/>
            <a:ext cx="967409" cy="49033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D730BBC2-8E5A-4B07-1F58-75E6FE06BB42}"/>
              </a:ext>
            </a:extLst>
          </p:cNvPr>
          <p:cNvSpPr/>
          <p:nvPr/>
        </p:nvSpPr>
        <p:spPr>
          <a:xfrm>
            <a:off x="9475298" y="2643143"/>
            <a:ext cx="967409" cy="49033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F25C826A-CE55-3F41-283C-C15BE9C2D6C3}"/>
              </a:ext>
            </a:extLst>
          </p:cNvPr>
          <p:cNvSpPr/>
          <p:nvPr/>
        </p:nvSpPr>
        <p:spPr>
          <a:xfrm>
            <a:off x="9475299" y="3727850"/>
            <a:ext cx="967409" cy="49033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870707C8-B41C-82C7-21C2-6FF1C80AD240}"/>
              </a:ext>
            </a:extLst>
          </p:cNvPr>
          <p:cNvSpPr/>
          <p:nvPr/>
        </p:nvSpPr>
        <p:spPr>
          <a:xfrm>
            <a:off x="9475300" y="4789355"/>
            <a:ext cx="967409" cy="49033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3EE6238-A80B-2FF3-0D50-1FFC872EA0E4}"/>
              </a:ext>
            </a:extLst>
          </p:cNvPr>
          <p:cNvSpPr/>
          <p:nvPr/>
        </p:nvSpPr>
        <p:spPr>
          <a:xfrm>
            <a:off x="9475301" y="5801841"/>
            <a:ext cx="967409" cy="49033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CD2 TRACK 07">
            <a:hlinkClick r:id="" action="ppaction://media"/>
            <a:extLst>
              <a:ext uri="{FF2B5EF4-FFF2-40B4-BE49-F238E27FC236}">
                <a16:creationId xmlns:a16="http://schemas.microsoft.com/office/drawing/2014/main" id="{2B9D8252-22C0-3434-FD86-A9A4920515DD}"/>
              </a:ext>
            </a:extLst>
          </p:cNvPr>
          <p:cNvPicPr>
            <a:picLocks noChangeAspect="1"/>
          </p:cNvPicPr>
          <p:nvPr>
            <a:audioFile r:link="rId1"/>
            <p:extLst>
              <p:ext uri="{DAA4B4D4-6D71-4841-9C94-3DE7FCFB9230}">
                <p14:media xmlns:p14="http://schemas.microsoft.com/office/powerpoint/2010/main" r:embed="rId2">
                  <p14:trim st="15916"/>
                </p14:media>
              </p:ext>
            </p:extLst>
          </p:nvPr>
        </p:nvPicPr>
        <p:blipFill>
          <a:blip r:embed="rId4"/>
          <a:stretch>
            <a:fillRect/>
          </a:stretch>
        </p:blipFill>
        <p:spPr>
          <a:xfrm>
            <a:off x="8120267" y="325898"/>
            <a:ext cx="812800" cy="812800"/>
          </a:xfrm>
          <a:prstGeom prst="rect">
            <a:avLst/>
          </a:prstGeom>
        </p:spPr>
      </p:pic>
      <p:sp>
        <p:nvSpPr>
          <p:cNvPr id="9" name="TextBox 8">
            <a:extLst>
              <a:ext uri="{FF2B5EF4-FFF2-40B4-BE49-F238E27FC236}">
                <a16:creationId xmlns:a16="http://schemas.microsoft.com/office/drawing/2014/main" id="{A199DBD2-165E-A24D-0113-261CE9CD329D}"/>
              </a:ext>
            </a:extLst>
          </p:cNvPr>
          <p:cNvSpPr txBox="1"/>
          <p:nvPr/>
        </p:nvSpPr>
        <p:spPr>
          <a:xfrm>
            <a:off x="9733813" y="2576744"/>
            <a:ext cx="450377" cy="646331"/>
          </a:xfrm>
          <a:prstGeom prst="rect">
            <a:avLst/>
          </a:prstGeom>
          <a:noFill/>
        </p:spPr>
        <p:txBody>
          <a:bodyPr wrap="square" rtlCol="0">
            <a:spAutoFit/>
          </a:bodyPr>
          <a:lstStyle/>
          <a:p>
            <a:r>
              <a:rPr lang="en-VN" sz="3600" b="1" dirty="0">
                <a:solidFill>
                  <a:srgbClr val="FF0000"/>
                </a:solidFill>
              </a:rPr>
              <a:t>1</a:t>
            </a:r>
          </a:p>
        </p:txBody>
      </p:sp>
      <p:sp>
        <p:nvSpPr>
          <p:cNvPr id="10" name="TextBox 9">
            <a:extLst>
              <a:ext uri="{FF2B5EF4-FFF2-40B4-BE49-F238E27FC236}">
                <a16:creationId xmlns:a16="http://schemas.microsoft.com/office/drawing/2014/main" id="{17A3794C-459A-EAEA-1025-FA8684A65A1E}"/>
              </a:ext>
            </a:extLst>
          </p:cNvPr>
          <p:cNvSpPr txBox="1"/>
          <p:nvPr/>
        </p:nvSpPr>
        <p:spPr>
          <a:xfrm>
            <a:off x="9733813" y="5723840"/>
            <a:ext cx="450377" cy="646331"/>
          </a:xfrm>
          <a:prstGeom prst="rect">
            <a:avLst/>
          </a:prstGeom>
          <a:noFill/>
        </p:spPr>
        <p:txBody>
          <a:bodyPr wrap="square" rtlCol="0">
            <a:spAutoFit/>
          </a:bodyPr>
          <a:lstStyle/>
          <a:p>
            <a:r>
              <a:rPr lang="en-VN" sz="3600" b="1" dirty="0">
                <a:solidFill>
                  <a:srgbClr val="FF0000"/>
                </a:solidFill>
              </a:rPr>
              <a:t>2</a:t>
            </a:r>
          </a:p>
        </p:txBody>
      </p:sp>
      <p:sp>
        <p:nvSpPr>
          <p:cNvPr id="11" name="TextBox 10">
            <a:extLst>
              <a:ext uri="{FF2B5EF4-FFF2-40B4-BE49-F238E27FC236}">
                <a16:creationId xmlns:a16="http://schemas.microsoft.com/office/drawing/2014/main" id="{DE5C4C89-D307-9900-099F-485CE3A97191}"/>
              </a:ext>
            </a:extLst>
          </p:cNvPr>
          <p:cNvSpPr txBox="1"/>
          <p:nvPr/>
        </p:nvSpPr>
        <p:spPr>
          <a:xfrm>
            <a:off x="9733813" y="3655629"/>
            <a:ext cx="450377" cy="646331"/>
          </a:xfrm>
          <a:prstGeom prst="rect">
            <a:avLst/>
          </a:prstGeom>
          <a:noFill/>
        </p:spPr>
        <p:txBody>
          <a:bodyPr wrap="square" rtlCol="0">
            <a:spAutoFit/>
          </a:bodyPr>
          <a:lstStyle/>
          <a:p>
            <a:r>
              <a:rPr lang="en-VN" sz="3600" b="1" dirty="0">
                <a:solidFill>
                  <a:srgbClr val="FF0000"/>
                </a:solidFill>
              </a:rPr>
              <a:t>3</a:t>
            </a:r>
          </a:p>
        </p:txBody>
      </p:sp>
      <p:sp>
        <p:nvSpPr>
          <p:cNvPr id="12" name="TextBox 11">
            <a:extLst>
              <a:ext uri="{FF2B5EF4-FFF2-40B4-BE49-F238E27FC236}">
                <a16:creationId xmlns:a16="http://schemas.microsoft.com/office/drawing/2014/main" id="{A61070B5-8E20-8BB0-AA3B-01FFFD3B82B1}"/>
              </a:ext>
            </a:extLst>
          </p:cNvPr>
          <p:cNvSpPr txBox="1"/>
          <p:nvPr/>
        </p:nvSpPr>
        <p:spPr>
          <a:xfrm>
            <a:off x="9733813" y="4711354"/>
            <a:ext cx="450377" cy="646331"/>
          </a:xfrm>
          <a:prstGeom prst="rect">
            <a:avLst/>
          </a:prstGeom>
          <a:noFill/>
        </p:spPr>
        <p:txBody>
          <a:bodyPr wrap="square" rtlCol="0">
            <a:spAutoFit/>
          </a:bodyPr>
          <a:lstStyle/>
          <a:p>
            <a:r>
              <a:rPr lang="en-VN" sz="3600" b="1" dirty="0">
                <a:solidFill>
                  <a:srgbClr val="FF0000"/>
                </a:solidFill>
              </a:rPr>
              <a:t>4</a:t>
            </a:r>
          </a:p>
        </p:txBody>
      </p:sp>
      <p:sp>
        <p:nvSpPr>
          <p:cNvPr id="13" name="TextBox 12">
            <a:extLst>
              <a:ext uri="{FF2B5EF4-FFF2-40B4-BE49-F238E27FC236}">
                <a16:creationId xmlns:a16="http://schemas.microsoft.com/office/drawing/2014/main" id="{5D6437B8-2BB2-E1A2-96F9-7FDB734051CF}"/>
              </a:ext>
            </a:extLst>
          </p:cNvPr>
          <p:cNvSpPr txBox="1"/>
          <p:nvPr/>
        </p:nvSpPr>
        <p:spPr>
          <a:xfrm>
            <a:off x="9695830" y="1500315"/>
            <a:ext cx="450377" cy="646331"/>
          </a:xfrm>
          <a:prstGeom prst="rect">
            <a:avLst/>
          </a:prstGeom>
          <a:noFill/>
        </p:spPr>
        <p:txBody>
          <a:bodyPr wrap="square" rtlCol="0">
            <a:spAutoFit/>
          </a:bodyPr>
          <a:lstStyle/>
          <a:p>
            <a:r>
              <a:rPr lang="en-VN" sz="3600" b="1" dirty="0">
                <a:solidFill>
                  <a:srgbClr val="FF0000"/>
                </a:solidFill>
              </a:rPr>
              <a:t>5</a:t>
            </a:r>
          </a:p>
        </p:txBody>
      </p:sp>
      <p:sp>
        <p:nvSpPr>
          <p:cNvPr id="16" name="TextBox 15">
            <a:extLst>
              <a:ext uri="{FF2B5EF4-FFF2-40B4-BE49-F238E27FC236}">
                <a16:creationId xmlns:a16="http://schemas.microsoft.com/office/drawing/2014/main" id="{4F87F213-5C3B-1803-B0E4-BA5E8A289AFC}"/>
              </a:ext>
            </a:extLst>
          </p:cNvPr>
          <p:cNvSpPr txBox="1"/>
          <p:nvPr/>
        </p:nvSpPr>
        <p:spPr>
          <a:xfrm>
            <a:off x="9733813" y="563950"/>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Tree>
    <p:extLst>
      <p:ext uri="{BB962C8B-B14F-4D97-AF65-F5344CB8AC3E}">
        <p14:creationId xmlns:p14="http://schemas.microsoft.com/office/powerpoint/2010/main" val="134976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4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9" grpId="0"/>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2401</TotalTime>
  <Words>1565</Words>
  <Application>Microsoft Office PowerPoint</Application>
  <PresentationFormat>Widescreen</PresentationFormat>
  <Paragraphs>125</Paragraphs>
  <Slides>30</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vaxalin@outlook.com.vn</cp:lastModifiedBy>
  <cp:revision>55</cp:revision>
  <dcterms:created xsi:type="dcterms:W3CDTF">2023-02-01T04:45:54Z</dcterms:created>
  <dcterms:modified xsi:type="dcterms:W3CDTF">2023-07-24T02:14:18Z</dcterms:modified>
</cp:coreProperties>
</file>