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259" r:id="rId3"/>
    <p:sldId id="302" r:id="rId4"/>
    <p:sldId id="303" r:id="rId5"/>
    <p:sldId id="304" r:id="rId6"/>
    <p:sldId id="305" r:id="rId7"/>
    <p:sldId id="306" r:id="rId8"/>
    <p:sldId id="345" r:id="rId9"/>
    <p:sldId id="349" r:id="rId10"/>
    <p:sldId id="343" r:id="rId11"/>
    <p:sldId id="309" r:id="rId12"/>
    <p:sldId id="310" r:id="rId13"/>
    <p:sldId id="311" r:id="rId14"/>
    <p:sldId id="312" r:id="rId15"/>
    <p:sldId id="352" r:id="rId16"/>
    <p:sldId id="313" r:id="rId17"/>
    <p:sldId id="351" r:id="rId18"/>
    <p:sldId id="353" r:id="rId19"/>
    <p:sldId id="350" r:id="rId20"/>
    <p:sldId id="320" r:id="rId21"/>
    <p:sldId id="322" r:id="rId22"/>
    <p:sldId id="323" r:id="rId23"/>
    <p:sldId id="324" r:id="rId24"/>
    <p:sldId id="325" r:id="rId25"/>
    <p:sldId id="326" r:id="rId26"/>
    <p:sldId id="327" r:id="rId27"/>
    <p:sldId id="328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673" autoAdjust="0"/>
    <p:restoredTop sz="94660"/>
  </p:normalViewPr>
  <p:slideViewPr>
    <p:cSldViewPr snapToGrid="0">
      <p:cViewPr varScale="1">
        <p:scale>
          <a:sx n="80" d="100"/>
          <a:sy n="80" d="100"/>
        </p:scale>
        <p:origin x="67" y="1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18BA33-26DB-4428-93D0-27EAE4D1DD9C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63D410-B0AC-488E-A5F6-469EF3A10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4813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cụm</a:t>
            </a:r>
            <a:r>
              <a:rPr lang="en-US" baseline="0" dirty="0"/>
              <a:t> </a:t>
            </a:r>
            <a:r>
              <a:rPr lang="en-US" baseline="0" dirty="0" err="1"/>
              <a:t>nghe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 </a:t>
            </a:r>
            <a:r>
              <a:rPr lang="en-US" baseline="0" dirty="0" err="1"/>
              <a:t>thanh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8050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8724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514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910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40685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054279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75512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5959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86532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60240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41225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14485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6026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08621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45349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68278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9646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31776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797186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89570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5334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4602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4275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1308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3521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5288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54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F71FAA-8EC5-41BF-A839-F9E0167E2251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8"/>
          <a:stretch>
            <a:fillRect/>
          </a:stretch>
        </p:blipFill>
        <p:spPr>
          <a:xfrm>
            <a:off x="0" y="0"/>
            <a:ext cx="12230100" cy="6873932"/>
          </a:xfrm>
          <a:prstGeom prst="rect">
            <a:avLst/>
          </a:prstGeom>
        </p:spPr>
      </p:pic>
      <p:sp>
        <p:nvSpPr>
          <p:cNvPr id="8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262740" y="0"/>
            <a:ext cx="3992737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6: World Heritages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113278" y="6550223"/>
            <a:ext cx="2685800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</a:t>
            </a:r>
            <a:r>
              <a:rPr lang="en-US" sz="1400" baseline="0" dirty="0" err="1">
                <a:solidFill>
                  <a:schemeClr val="bg1"/>
                </a:solidFill>
              </a:rPr>
              <a:t>Anh</a:t>
            </a:r>
            <a:r>
              <a:rPr lang="en-US" sz="1400" baseline="0" dirty="0">
                <a:solidFill>
                  <a:schemeClr val="bg1"/>
                </a:solidFill>
              </a:rPr>
              <a:t> 11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World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29"/>
          <a:stretch>
            <a:fillRect/>
          </a:stretch>
        </p:blipFill>
        <p:spPr>
          <a:xfrm>
            <a:off x="11550425" y="6550222"/>
            <a:ext cx="540203" cy="2753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5306553" y="6550222"/>
            <a:ext cx="1994713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>
                <a:solidFill>
                  <a:schemeClr val="bg1"/>
                </a:solidFill>
              </a:rPr>
              <a:t>DTP Education Solutions 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8836269" y="0"/>
            <a:ext cx="3355731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0" dirty="0">
                <a:solidFill>
                  <a:schemeClr val="bg1"/>
                </a:solidFill>
              </a:rPr>
              <a:t>Lesson 2.1: Vocab &amp; Listening</a:t>
            </a:r>
          </a:p>
        </p:txBody>
      </p:sp>
    </p:spTree>
    <p:extLst>
      <p:ext uri="{BB962C8B-B14F-4D97-AF65-F5344CB8AC3E}">
        <p14:creationId xmlns:p14="http://schemas.microsoft.com/office/powerpoint/2010/main" val="4227081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8" r:id="rId13"/>
    <p:sldLayoutId id="2147483692" r:id="rId14"/>
    <p:sldLayoutId id="2147483693" r:id="rId15"/>
    <p:sldLayoutId id="2147483694" r:id="rId16"/>
    <p:sldLayoutId id="2147483695" r:id="rId17"/>
    <p:sldLayoutId id="2147483696" r:id="rId18"/>
    <p:sldLayoutId id="2147483697" r:id="rId19"/>
    <p:sldLayoutId id="2147483698" r:id="rId20"/>
    <p:sldLayoutId id="2147483699" r:id="rId21"/>
    <p:sldLayoutId id="2147483700" r:id="rId22"/>
    <p:sldLayoutId id="2147483701" r:id="rId23"/>
    <p:sldLayoutId id="2147483702" r:id="rId24"/>
    <p:sldLayoutId id="2147483703" r:id="rId25"/>
    <p:sldLayoutId id="2147483704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slideLayout" Target="../slideLayouts/slideLayout18.xml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5" Type="http://schemas.microsoft.com/office/2007/relationships/media" Target="../media/media3.mp3"/><Relationship Id="rId15" Type="http://schemas.openxmlformats.org/officeDocument/2006/relationships/image" Target="../media/image13.png"/><Relationship Id="rId10" Type="http://schemas.openxmlformats.org/officeDocument/2006/relationships/audio" Target="../media/media5.mp3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notesSlide" Target="../notesSlides/notesSlide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microsoft.com/office/2007/relationships/media" Target="../media/media7.mp3"/><Relationship Id="rId1" Type="http://schemas.openxmlformats.org/officeDocument/2006/relationships/audio" Target="NULL" TargetMode="External"/><Relationship Id="rId5" Type="http://schemas.openxmlformats.org/officeDocument/2006/relationships/image" Target="../media/image13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20.png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13.pn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2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58675" cy="685975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374423" y="3235569"/>
            <a:ext cx="489731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Unit 6: World Heritages </a:t>
            </a:r>
            <a:r>
              <a:rPr lang="en-US" sz="2800" dirty="0"/>
              <a:t> </a:t>
            </a:r>
          </a:p>
          <a:p>
            <a:pPr algn="ctr"/>
            <a:r>
              <a:rPr lang="en-US" sz="2800" dirty="0">
                <a:solidFill>
                  <a:srgbClr val="002060"/>
                </a:solidFill>
              </a:rPr>
              <a:t>Lesson 2.1: Vocab &amp; Listening </a:t>
            </a:r>
          </a:p>
          <a:p>
            <a:pPr algn="ctr"/>
            <a:r>
              <a:rPr lang="en-US" sz="2800" dirty="0">
                <a:solidFill>
                  <a:srgbClr val="00B050"/>
                </a:solidFill>
              </a:rPr>
              <a:t>Pages: 62 &amp; 63</a:t>
            </a:r>
          </a:p>
        </p:txBody>
      </p:sp>
    </p:spTree>
    <p:extLst>
      <p:ext uri="{BB962C8B-B14F-4D97-AF65-F5344CB8AC3E}">
        <p14:creationId xmlns:p14="http://schemas.microsoft.com/office/powerpoint/2010/main" val="17726800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1005" y="357235"/>
            <a:ext cx="11128087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0070C0"/>
                </a:solidFill>
              </a:rPr>
              <a:t>Listen and repeat. </a:t>
            </a:r>
            <a:r>
              <a:rPr lang="en-US" sz="3200" b="1" i="1" dirty="0">
                <a:solidFill>
                  <a:srgbClr val="0070C0"/>
                </a:solidFill>
              </a:rPr>
              <a:t>Click on each phrase to hear the sound.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27820" y="2677591"/>
            <a:ext cx="11879407" cy="553998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000" i="1" dirty="0">
                <a:solidFill>
                  <a:srgbClr val="0070C0"/>
                </a:solidFill>
              </a:rPr>
              <a:t>knock down</a:t>
            </a:r>
            <a:r>
              <a:rPr lang="en-US" sz="3000" dirty="0"/>
              <a:t>(n. </a:t>
            </a:r>
            <a:r>
              <a:rPr lang="en-US" sz="3000" dirty="0" err="1"/>
              <a:t>phr</a:t>
            </a:r>
            <a:r>
              <a:rPr lang="en-US" sz="3000" dirty="0"/>
              <a:t>) /</a:t>
            </a:r>
            <a:r>
              <a:rPr lang="en-US" sz="3000" dirty="0">
                <a:solidFill>
                  <a:srgbClr val="FF0000"/>
                </a:solidFill>
              </a:rPr>
              <a:t>'</a:t>
            </a:r>
            <a:r>
              <a:rPr lang="en-US" sz="3000" dirty="0" err="1">
                <a:solidFill>
                  <a:srgbClr val="FF0000"/>
                </a:solidFill>
              </a:rPr>
              <a:t>nɑːk</a:t>
            </a:r>
            <a:r>
              <a:rPr lang="en-US" sz="3000" dirty="0">
                <a:solidFill>
                  <a:srgbClr val="FF0000"/>
                </a:solidFill>
              </a:rPr>
              <a:t> </a:t>
            </a:r>
            <a:r>
              <a:rPr lang="en-US" sz="3000" dirty="0" err="1">
                <a:solidFill>
                  <a:srgbClr val="FF0000"/>
                </a:solidFill>
              </a:rPr>
              <a:t>daʊn</a:t>
            </a:r>
            <a:r>
              <a:rPr lang="en-US" sz="3000" dirty="0">
                <a:solidFill>
                  <a:srgbClr val="FF0000"/>
                </a:solidFill>
              </a:rPr>
              <a:t> </a:t>
            </a:r>
            <a:r>
              <a:rPr lang="en-US" sz="3000" dirty="0"/>
              <a:t>/ </a:t>
            </a:r>
            <a:r>
              <a:rPr lang="en-US" sz="3000" dirty="0" err="1">
                <a:cs typeface="Calibri" panose="020F0502020204030204" pitchFamily="34" charset="0"/>
              </a:rPr>
              <a:t>đập</a:t>
            </a:r>
            <a:r>
              <a:rPr lang="en-US" sz="3000" dirty="0">
                <a:cs typeface="Calibri" panose="020F0502020204030204" pitchFamily="34" charset="0"/>
              </a:rPr>
              <a:t> </a:t>
            </a:r>
            <a:r>
              <a:rPr lang="en-US" sz="3000" dirty="0" err="1">
                <a:cs typeface="Calibri" panose="020F0502020204030204" pitchFamily="34" charset="0"/>
              </a:rPr>
              <a:t>bỏ</a:t>
            </a:r>
            <a:r>
              <a:rPr lang="en-US" sz="3000" dirty="0">
                <a:cs typeface="Calibri" panose="020F0502020204030204" pitchFamily="34" charset="0"/>
              </a:rPr>
              <a:t> (</a:t>
            </a:r>
            <a:r>
              <a:rPr lang="en-US" sz="3000" dirty="0" err="1">
                <a:cs typeface="Calibri" panose="020F0502020204030204" pitchFamily="34" charset="0"/>
              </a:rPr>
              <a:t>công</a:t>
            </a:r>
            <a:r>
              <a:rPr lang="en-US" sz="3000" dirty="0">
                <a:cs typeface="Calibri" panose="020F0502020204030204" pitchFamily="34" charset="0"/>
              </a:rPr>
              <a:t> </a:t>
            </a:r>
            <a:r>
              <a:rPr lang="en-US" sz="3000" dirty="0" err="1">
                <a:cs typeface="Calibri" panose="020F0502020204030204" pitchFamily="34" charset="0"/>
              </a:rPr>
              <a:t>trình</a:t>
            </a:r>
            <a:r>
              <a:rPr lang="en-US" sz="3000" dirty="0">
                <a:cs typeface="Calibri" panose="020F0502020204030204" pitchFamily="34" charset="0"/>
              </a:rPr>
              <a:t> </a:t>
            </a:r>
            <a:r>
              <a:rPr lang="en-US" sz="3000" dirty="0" err="1">
                <a:cs typeface="Calibri" panose="020F0502020204030204" pitchFamily="34" charset="0"/>
              </a:rPr>
              <a:t>cũ</a:t>
            </a:r>
            <a:r>
              <a:rPr lang="en-US" sz="3000" dirty="0">
                <a:cs typeface="Calibri" panose="020F0502020204030204" pitchFamily="34" charset="0"/>
              </a:rPr>
              <a:t>)</a:t>
            </a:r>
            <a:endParaRPr lang="en-US" sz="3000" i="1" dirty="0">
              <a:solidFill>
                <a:srgbClr val="0070C0"/>
              </a:solidFill>
              <a:cs typeface="Calibri" panose="020F05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7820" y="1810073"/>
            <a:ext cx="11890489" cy="553998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000" i="1" dirty="0">
                <a:solidFill>
                  <a:srgbClr val="0070C0"/>
                </a:solidFill>
              </a:rPr>
              <a:t>historical</a:t>
            </a:r>
            <a:r>
              <a:rPr lang="en-US" sz="3000" dirty="0"/>
              <a:t> (n) /</a:t>
            </a:r>
            <a:r>
              <a:rPr lang="en-US" sz="3000" dirty="0">
                <a:solidFill>
                  <a:srgbClr val="FF0000"/>
                </a:solidFill>
              </a:rPr>
              <a:t>ˈ</a:t>
            </a:r>
            <a:r>
              <a:rPr lang="en-US" sz="3000" dirty="0" err="1">
                <a:solidFill>
                  <a:srgbClr val="FF0000"/>
                </a:solidFill>
              </a:rPr>
              <a:t>hɪˈstɔːrɪkl</a:t>
            </a:r>
            <a:r>
              <a:rPr lang="en-US" sz="3000" dirty="0">
                <a:solidFill>
                  <a:srgbClr val="FF0000"/>
                </a:solidFill>
              </a:rPr>
              <a:t> </a:t>
            </a:r>
            <a:r>
              <a:rPr lang="en-US" sz="3000" dirty="0"/>
              <a:t>/ </a:t>
            </a:r>
            <a:r>
              <a:rPr lang="en-US" sz="3000" dirty="0" err="1">
                <a:cs typeface="Calibri" panose="020F0502020204030204" pitchFamily="34" charset="0"/>
              </a:rPr>
              <a:t>thuộc</a:t>
            </a:r>
            <a:r>
              <a:rPr lang="en-US" sz="3000" dirty="0">
                <a:cs typeface="Calibri" panose="020F0502020204030204" pitchFamily="34" charset="0"/>
              </a:rPr>
              <a:t> </a:t>
            </a:r>
            <a:r>
              <a:rPr lang="en-US" sz="3000" dirty="0" err="1">
                <a:cs typeface="Calibri" panose="020F0502020204030204" pitchFamily="34" charset="0"/>
              </a:rPr>
              <a:t>về</a:t>
            </a:r>
            <a:r>
              <a:rPr lang="en-US" sz="3000" dirty="0">
                <a:cs typeface="Calibri" panose="020F0502020204030204" pitchFamily="34" charset="0"/>
              </a:rPr>
              <a:t> </a:t>
            </a:r>
            <a:r>
              <a:rPr lang="en-US" sz="3000" dirty="0" err="1">
                <a:cs typeface="Calibri" panose="020F0502020204030204" pitchFamily="34" charset="0"/>
              </a:rPr>
              <a:t>lịch</a:t>
            </a:r>
            <a:r>
              <a:rPr lang="en-US" sz="3000" dirty="0">
                <a:cs typeface="Calibri" panose="020F0502020204030204" pitchFamily="34" charset="0"/>
              </a:rPr>
              <a:t> </a:t>
            </a:r>
            <a:r>
              <a:rPr lang="en-US" sz="3000" dirty="0" err="1">
                <a:cs typeface="Calibri" panose="020F0502020204030204" pitchFamily="34" charset="0"/>
              </a:rPr>
              <a:t>sử</a:t>
            </a:r>
            <a:endParaRPr lang="en-US" sz="3000" i="1" dirty="0">
              <a:solidFill>
                <a:srgbClr val="0070C0"/>
              </a:solidFill>
              <a:cs typeface="Calibri" panose="020F05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43109" y="1113685"/>
            <a:ext cx="11875200" cy="553998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000" i="1" dirty="0">
                <a:solidFill>
                  <a:srgbClr val="0070C0"/>
                </a:solidFill>
              </a:rPr>
              <a:t>preserve</a:t>
            </a:r>
            <a:r>
              <a:rPr lang="en-US" sz="3000" dirty="0"/>
              <a:t> (n) /</a:t>
            </a:r>
            <a:r>
              <a:rPr lang="en-US" sz="3000" dirty="0" err="1">
                <a:solidFill>
                  <a:srgbClr val="FF0000"/>
                </a:solidFill>
              </a:rPr>
              <a:t>prɪˈzɜːrv</a:t>
            </a:r>
            <a:r>
              <a:rPr lang="en-US" sz="3000" dirty="0"/>
              <a:t>/ </a:t>
            </a:r>
            <a:r>
              <a:rPr lang="en-US" sz="3000" dirty="0" err="1"/>
              <a:t>bảo</a:t>
            </a:r>
            <a:r>
              <a:rPr lang="en-US" sz="3000" dirty="0"/>
              <a:t> </a:t>
            </a:r>
            <a:r>
              <a:rPr lang="en-US" sz="3000" dirty="0" err="1"/>
              <a:t>tồn</a:t>
            </a:r>
            <a:endParaRPr lang="en-US" sz="3000" dirty="0"/>
          </a:p>
        </p:txBody>
      </p:sp>
      <p:sp>
        <p:nvSpPr>
          <p:cNvPr id="16" name="TextBox 15"/>
          <p:cNvSpPr txBox="1"/>
          <p:nvPr/>
        </p:nvSpPr>
        <p:spPr>
          <a:xfrm>
            <a:off x="141006" y="3509123"/>
            <a:ext cx="11879407" cy="553998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000" i="1" dirty="0">
                <a:solidFill>
                  <a:srgbClr val="0070C0"/>
                </a:solidFill>
              </a:rPr>
              <a:t>prevent</a:t>
            </a:r>
            <a:r>
              <a:rPr lang="en-US" sz="3000" dirty="0"/>
              <a:t> (n) /</a:t>
            </a:r>
            <a:r>
              <a:rPr lang="en-US" sz="3000" dirty="0" err="1">
                <a:solidFill>
                  <a:srgbClr val="FF0000"/>
                </a:solidFill>
              </a:rPr>
              <a:t>prɪˈvent</a:t>
            </a:r>
            <a:r>
              <a:rPr lang="en-US" sz="3000" dirty="0">
                <a:solidFill>
                  <a:srgbClr val="FF0000"/>
                </a:solidFill>
              </a:rPr>
              <a:t> </a:t>
            </a:r>
            <a:r>
              <a:rPr lang="en-US" sz="3000" dirty="0"/>
              <a:t>/ </a:t>
            </a:r>
            <a:r>
              <a:rPr lang="en-US" sz="3000" dirty="0" err="1">
                <a:cs typeface="Calibri" panose="020F0502020204030204" pitchFamily="34" charset="0"/>
              </a:rPr>
              <a:t>ngăn</a:t>
            </a:r>
            <a:r>
              <a:rPr lang="en-US" sz="3000" dirty="0">
                <a:cs typeface="Calibri" panose="020F0502020204030204" pitchFamily="34" charset="0"/>
              </a:rPr>
              <a:t> </a:t>
            </a:r>
            <a:r>
              <a:rPr lang="en-US" sz="3000" dirty="0" err="1">
                <a:cs typeface="Calibri" panose="020F0502020204030204" pitchFamily="34" charset="0"/>
              </a:rPr>
              <a:t>chặn</a:t>
            </a:r>
            <a:endParaRPr lang="en-US" sz="3000" i="1" dirty="0">
              <a:solidFill>
                <a:srgbClr val="0070C0"/>
              </a:solidFill>
              <a:cs typeface="Calibri" panose="020F050202020403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54193" y="4402055"/>
            <a:ext cx="11879406" cy="553998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000" i="1" dirty="0">
                <a:solidFill>
                  <a:srgbClr val="0070C0"/>
                </a:solidFill>
              </a:rPr>
              <a:t>pass a law</a:t>
            </a:r>
            <a:r>
              <a:rPr lang="en-US" sz="3000" dirty="0"/>
              <a:t>(n) /</a:t>
            </a:r>
            <a:r>
              <a:rPr lang="en-US" sz="3000" dirty="0" err="1">
                <a:solidFill>
                  <a:srgbClr val="FF0000"/>
                </a:solidFill>
              </a:rPr>
              <a:t>pæs</a:t>
            </a:r>
            <a:r>
              <a:rPr lang="en-US" sz="3000" dirty="0">
                <a:solidFill>
                  <a:srgbClr val="FF0000"/>
                </a:solidFill>
              </a:rPr>
              <a:t> </a:t>
            </a:r>
            <a:r>
              <a:rPr lang="en-US" sz="3000" dirty="0" err="1">
                <a:solidFill>
                  <a:srgbClr val="FF0000"/>
                </a:solidFill>
              </a:rPr>
              <a:t>eɪ</a:t>
            </a:r>
            <a:r>
              <a:rPr lang="en-US" sz="3000" dirty="0">
                <a:solidFill>
                  <a:srgbClr val="FF0000"/>
                </a:solidFill>
              </a:rPr>
              <a:t> </a:t>
            </a:r>
            <a:r>
              <a:rPr lang="en-US" sz="3000" dirty="0" err="1">
                <a:solidFill>
                  <a:srgbClr val="FF0000"/>
                </a:solidFill>
              </a:rPr>
              <a:t>lɑ</a:t>
            </a:r>
            <a:r>
              <a:rPr lang="en-US" sz="3000" dirty="0">
                <a:solidFill>
                  <a:srgbClr val="FF0000"/>
                </a:solidFill>
              </a:rPr>
              <a:t>ː </a:t>
            </a:r>
            <a:r>
              <a:rPr lang="en-US" sz="3000" dirty="0"/>
              <a:t>/ </a:t>
            </a:r>
            <a:r>
              <a:rPr lang="en-US" sz="3000" dirty="0">
                <a:cs typeface="Calibri" panose="020F0502020204030204" pitchFamily="34" charset="0"/>
              </a:rPr>
              <a:t>ban </a:t>
            </a:r>
            <a:r>
              <a:rPr lang="en-US" sz="3000" dirty="0" err="1">
                <a:cs typeface="Calibri" panose="020F0502020204030204" pitchFamily="34" charset="0"/>
              </a:rPr>
              <a:t>hành</a:t>
            </a:r>
            <a:r>
              <a:rPr lang="en-US" sz="3000" dirty="0">
                <a:cs typeface="Calibri" panose="020F0502020204030204" pitchFamily="34" charset="0"/>
              </a:rPr>
              <a:t> </a:t>
            </a:r>
            <a:r>
              <a:rPr lang="en-US" sz="3000" dirty="0" err="1">
                <a:cs typeface="Calibri" panose="020F0502020204030204" pitchFamily="34" charset="0"/>
              </a:rPr>
              <a:t>luật</a:t>
            </a:r>
            <a:endParaRPr lang="en-US" sz="3000" i="1" dirty="0">
              <a:solidFill>
                <a:srgbClr val="0070C0"/>
              </a:solidFill>
              <a:cs typeface="Calibri" panose="020F0502020204030204" pitchFamily="34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922907" y="1019699"/>
            <a:ext cx="228600" cy="21101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694307" y="1743271"/>
            <a:ext cx="228600" cy="21101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480361" y="2539178"/>
            <a:ext cx="228600" cy="21101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922907" y="3403615"/>
            <a:ext cx="228600" cy="21101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501708" y="4333996"/>
            <a:ext cx="228600" cy="21101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1EE7B87-62FA-1A47-E628-F15EE3A28B1A}"/>
              </a:ext>
            </a:extLst>
          </p:cNvPr>
          <p:cNvSpPr txBox="1"/>
          <p:nvPr/>
        </p:nvSpPr>
        <p:spPr>
          <a:xfrm>
            <a:off x="154193" y="5178898"/>
            <a:ext cx="11879406" cy="553998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0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statue 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(adj) /</a:t>
            </a:r>
            <a:r>
              <a:rPr lang="en-US" sz="300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ˈ</a:t>
            </a:r>
            <a:r>
              <a:rPr lang="en-US" sz="30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stætʃu</a:t>
            </a:r>
            <a:r>
              <a:rPr lang="en-US" sz="300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ː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/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bức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tượng</a:t>
            </a:r>
            <a:endParaRPr lang="en-US" sz="3000" i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465707" y="5135031"/>
            <a:ext cx="228600" cy="21101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reserve">
            <a:hlinkClick r:id="" action="ppaction://media"/>
            <a:extLst>
              <a:ext uri="{FF2B5EF4-FFF2-40B4-BE49-F238E27FC236}">
                <a16:creationId xmlns:a16="http://schemas.microsoft.com/office/drawing/2014/main" id="{13C6CC50-3F78-25F1-0E51-7609D02C4A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0959700" y="267367"/>
            <a:ext cx="812800" cy="812800"/>
          </a:xfrm>
          <a:prstGeom prst="rect">
            <a:avLst/>
          </a:prstGeom>
        </p:spPr>
      </p:pic>
      <p:pic>
        <p:nvPicPr>
          <p:cNvPr id="6" name="historical">
            <a:hlinkClick r:id="" action="ppaction://media"/>
            <a:extLst>
              <a:ext uri="{FF2B5EF4-FFF2-40B4-BE49-F238E27FC236}">
                <a16:creationId xmlns:a16="http://schemas.microsoft.com/office/drawing/2014/main" id="{29373B58-7AF7-7252-3450-A2A3B60ADB6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0959700" y="278952"/>
            <a:ext cx="812800" cy="812800"/>
          </a:xfrm>
          <a:prstGeom prst="rect">
            <a:avLst/>
          </a:prstGeom>
        </p:spPr>
      </p:pic>
      <p:pic>
        <p:nvPicPr>
          <p:cNvPr id="7" name="knock down">
            <a:hlinkClick r:id="" action="ppaction://media"/>
            <a:extLst>
              <a:ext uri="{FF2B5EF4-FFF2-40B4-BE49-F238E27FC236}">
                <a16:creationId xmlns:a16="http://schemas.microsoft.com/office/drawing/2014/main" id="{9CC222F6-B0A6-F7BE-DDC0-BFB990E90AA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0959700" y="267720"/>
            <a:ext cx="812800" cy="812800"/>
          </a:xfrm>
          <a:prstGeom prst="rect">
            <a:avLst/>
          </a:prstGeom>
        </p:spPr>
      </p:pic>
      <p:pic>
        <p:nvPicPr>
          <p:cNvPr id="8" name="prevent">
            <a:hlinkClick r:id="" action="ppaction://media"/>
            <a:extLst>
              <a:ext uri="{FF2B5EF4-FFF2-40B4-BE49-F238E27FC236}">
                <a16:creationId xmlns:a16="http://schemas.microsoft.com/office/drawing/2014/main" id="{C45BDBDB-F3F9-483E-EBC4-B6E7646F2EFE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0928325" y="256135"/>
            <a:ext cx="812800" cy="812800"/>
          </a:xfrm>
          <a:prstGeom prst="rect">
            <a:avLst/>
          </a:prstGeom>
        </p:spPr>
      </p:pic>
      <p:pic>
        <p:nvPicPr>
          <p:cNvPr id="11" name="pass a law">
            <a:hlinkClick r:id="" action="ppaction://media"/>
            <a:extLst>
              <a:ext uri="{FF2B5EF4-FFF2-40B4-BE49-F238E27FC236}">
                <a16:creationId xmlns:a16="http://schemas.microsoft.com/office/drawing/2014/main" id="{65EE58C3-8C0A-0485-0A41-5975841BFF88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0944013" y="244550"/>
            <a:ext cx="812800" cy="812800"/>
          </a:xfrm>
          <a:prstGeom prst="rect">
            <a:avLst/>
          </a:prstGeom>
        </p:spPr>
      </p:pic>
      <p:pic>
        <p:nvPicPr>
          <p:cNvPr id="12" name="statue">
            <a:hlinkClick r:id="" action="ppaction://media"/>
            <a:extLst>
              <a:ext uri="{FF2B5EF4-FFF2-40B4-BE49-F238E27FC236}">
                <a16:creationId xmlns:a16="http://schemas.microsoft.com/office/drawing/2014/main" id="{DE93B1AE-28C7-B16C-BFBD-2DFE354810B8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0959700" y="282344"/>
            <a:ext cx="812800" cy="8128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0901300" y="365037"/>
            <a:ext cx="1105927" cy="99351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56692" y="371130"/>
            <a:ext cx="11128087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0070C0"/>
                </a:solidFill>
              </a:rPr>
              <a:t>Practice saying them with a partner.</a:t>
            </a:r>
            <a:r>
              <a:rPr lang="en-US" sz="3200" b="1" i="1" dirty="0">
                <a:solidFill>
                  <a:srgbClr val="0070C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64924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232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259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259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24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232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87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4" grpId="0" animBg="1"/>
      <p:bldP spid="15" grpId="0" animBg="1"/>
      <p:bldP spid="18" grpId="0" animBg="1"/>
      <p:bldP spid="19" grpId="0" animBg="1"/>
      <p:bldP spid="21" grpId="0" animBg="1"/>
      <p:bldP spid="2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9600" y="685588"/>
            <a:ext cx="87376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In pairs: </a:t>
            </a:r>
          </a:p>
          <a:p>
            <a:r>
              <a:rPr lang="en-US" sz="3600" b="1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Do you know any historical buildings or heritages? What are they? </a:t>
            </a:r>
            <a:endParaRPr lang="en-US" sz="36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3600" b="1" dirty="0">
              <a:solidFill>
                <a:srgbClr val="00B0F0"/>
              </a:solidFill>
            </a:endParaRPr>
          </a:p>
        </p:txBody>
      </p:sp>
      <p:pic>
        <p:nvPicPr>
          <p:cNvPr id="3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7200" y="379872"/>
            <a:ext cx="2751585" cy="1575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944BCC6-1152-8B8C-BA0B-24CCE4BDBC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65" y="2979184"/>
            <a:ext cx="11374870" cy="2200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667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0044" y="1368811"/>
            <a:ext cx="116443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en-US" sz="3600" i="1"/>
            </a:br>
            <a:endParaRPr lang="en-US" sz="3600"/>
          </a:p>
        </p:txBody>
      </p:sp>
      <p:sp>
        <p:nvSpPr>
          <p:cNvPr id="3" name="TextBox 2"/>
          <p:cNvSpPr txBox="1"/>
          <p:nvPr/>
        </p:nvSpPr>
        <p:spPr>
          <a:xfrm>
            <a:off x="56121" y="395298"/>
            <a:ext cx="1539551" cy="646331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Extra Practice</a:t>
            </a:r>
          </a:p>
          <a:p>
            <a:r>
              <a:rPr lang="en-US" dirty="0">
                <a:solidFill>
                  <a:schemeClr val="bg1"/>
                </a:solidFill>
              </a:rPr>
              <a:t>WB, page 34</a:t>
            </a:r>
          </a:p>
        </p:txBody>
      </p:sp>
      <p:sp>
        <p:nvSpPr>
          <p:cNvPr id="4" name="Rectangle 3"/>
          <p:cNvSpPr/>
          <p:nvPr/>
        </p:nvSpPr>
        <p:spPr>
          <a:xfrm>
            <a:off x="1962150" y="416132"/>
            <a:ext cx="9982200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00B0F0"/>
                </a:solidFill>
              </a:rPr>
              <a:t>A. Complete the words.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341297" y="3790239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br>
              <a:rPr lang="en-US"/>
            </a:br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DB4780B-7EE2-9F17-8DA4-C4FFB5EE53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21" y="1285580"/>
            <a:ext cx="12110662" cy="500091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4CF92EB-1AD3-B03D-DD2E-C57395837346}"/>
              </a:ext>
            </a:extLst>
          </p:cNvPr>
          <p:cNvSpPr txBox="1"/>
          <p:nvPr/>
        </p:nvSpPr>
        <p:spPr>
          <a:xfrm>
            <a:off x="8204200" y="1912703"/>
            <a:ext cx="33020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</a:p>
          <a:p>
            <a:r>
              <a:rPr lang="en-VN" sz="2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</a:p>
          <a:p>
            <a:r>
              <a:rPr lang="en-VN" sz="2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</a:p>
          <a:p>
            <a:r>
              <a:rPr lang="en-VN" sz="2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</a:p>
          <a:p>
            <a:endParaRPr lang="en-VN" sz="2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VN" sz="2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</a:p>
          <a:p>
            <a:endParaRPr lang="en-VN" sz="2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VN" sz="2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</a:p>
          <a:p>
            <a:r>
              <a:rPr lang="en-VN" sz="2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</a:p>
          <a:p>
            <a:r>
              <a:rPr lang="en-VN" sz="2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23FCF5A-0DE6-FEBF-1D6F-C3F6F6DD8F96}"/>
              </a:ext>
            </a:extLst>
          </p:cNvPr>
          <p:cNvSpPr txBox="1"/>
          <p:nvPr/>
        </p:nvSpPr>
        <p:spPr>
          <a:xfrm>
            <a:off x="5739218" y="2339489"/>
            <a:ext cx="330200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</a:p>
          <a:p>
            <a:r>
              <a:rPr lang="en-VN" sz="2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</a:p>
          <a:p>
            <a:r>
              <a:rPr lang="en-VN" sz="2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</a:p>
          <a:p>
            <a:r>
              <a:rPr lang="en-VN" sz="2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</a:p>
          <a:p>
            <a:r>
              <a:rPr lang="en-VN" sz="2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</a:p>
          <a:p>
            <a:r>
              <a:rPr lang="en-VN" sz="2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</a:p>
          <a:p>
            <a:r>
              <a:rPr lang="en-VN" sz="2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529197C-F485-5B1B-664A-60EA42084918}"/>
              </a:ext>
            </a:extLst>
          </p:cNvPr>
          <p:cNvSpPr txBox="1"/>
          <p:nvPr/>
        </p:nvSpPr>
        <p:spPr>
          <a:xfrm>
            <a:off x="8655648" y="1893000"/>
            <a:ext cx="290610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   E   S    E   R   V   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C16A46A-04FE-1B37-47BB-07FB7BF1DD12}"/>
              </a:ext>
            </a:extLst>
          </p:cNvPr>
          <p:cNvSpPr txBox="1"/>
          <p:nvPr/>
        </p:nvSpPr>
        <p:spPr>
          <a:xfrm>
            <a:off x="7360247" y="3064186"/>
            <a:ext cx="444543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    I         T   O   R   I     C  A   L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960E283-3B79-47A0-667B-24ADDADB8ADF}"/>
              </a:ext>
            </a:extLst>
          </p:cNvPr>
          <p:cNvSpPr txBox="1"/>
          <p:nvPr/>
        </p:nvSpPr>
        <p:spPr>
          <a:xfrm>
            <a:off x="5368540" y="4311385"/>
            <a:ext cx="489306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       O   C   K   E   D         D   O  W 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719BE3E-9D61-9C1B-7E47-94A8E750B416}"/>
              </a:ext>
            </a:extLst>
          </p:cNvPr>
          <p:cNvSpPr txBox="1"/>
          <p:nvPr/>
        </p:nvSpPr>
        <p:spPr>
          <a:xfrm>
            <a:off x="7487248" y="5101498"/>
            <a:ext cx="290610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  T        T    U   E</a:t>
            </a:r>
          </a:p>
        </p:txBody>
      </p:sp>
    </p:spTree>
    <p:extLst>
      <p:ext uri="{BB962C8B-B14F-4D97-AF65-F5344CB8AC3E}">
        <p14:creationId xmlns:p14="http://schemas.microsoft.com/office/powerpoint/2010/main" val="3429040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53D4D48-B290-AA23-4FC6-B2C9944AA5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909" y="358775"/>
            <a:ext cx="9225091" cy="61404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90ACDCE-4561-91F3-92EA-34FC9464F9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7" b="9781"/>
          <a:stretch/>
        </p:blipFill>
        <p:spPr>
          <a:xfrm>
            <a:off x="127000" y="1219200"/>
            <a:ext cx="5092700" cy="1079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18811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97158" y="1040175"/>
            <a:ext cx="11457993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0070C0"/>
                </a:solidFill>
              </a:rPr>
              <a:t>Read the instruction quickly. Underline the key words. What are we going to do?</a:t>
            </a:r>
            <a:r>
              <a:rPr lang="en-US" sz="3600" i="1" dirty="0">
                <a:solidFill>
                  <a:srgbClr val="0070C0"/>
                </a:solidFill>
              </a:rPr>
              <a:t>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05274" y="457200"/>
            <a:ext cx="1917440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Pre - listening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6280BC7-6EDA-4052-6A9E-AC0E245FA4F1}"/>
              </a:ext>
            </a:extLst>
          </p:cNvPr>
          <p:cNvCxnSpPr>
            <a:cxnSpLocks/>
          </p:cNvCxnSpPr>
          <p:nvPr/>
        </p:nvCxnSpPr>
        <p:spPr>
          <a:xfrm>
            <a:off x="8288048" y="3141299"/>
            <a:ext cx="1935452" cy="0"/>
          </a:xfrm>
          <a:prstGeom prst="line">
            <a:avLst/>
          </a:prstGeom>
          <a:ln w="76200" cmpd="sng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C3126C6-D74C-781F-6634-3746E65A5667}"/>
              </a:ext>
            </a:extLst>
          </p:cNvPr>
          <p:cNvCxnSpPr>
            <a:cxnSpLocks/>
          </p:cNvCxnSpPr>
          <p:nvPr/>
        </p:nvCxnSpPr>
        <p:spPr>
          <a:xfrm>
            <a:off x="1254338" y="3776191"/>
            <a:ext cx="1425362" cy="0"/>
          </a:xfrm>
          <a:prstGeom prst="line">
            <a:avLst/>
          </a:prstGeom>
          <a:ln w="76200" cmpd="sng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37B0DE9-6A2E-EE2F-B67E-845EEBD42DC1}"/>
              </a:ext>
            </a:extLst>
          </p:cNvPr>
          <p:cNvCxnSpPr>
            <a:cxnSpLocks/>
          </p:cNvCxnSpPr>
          <p:nvPr/>
        </p:nvCxnSpPr>
        <p:spPr>
          <a:xfrm>
            <a:off x="1381934" y="3134895"/>
            <a:ext cx="1031066" cy="0"/>
          </a:xfrm>
          <a:prstGeom prst="line">
            <a:avLst/>
          </a:prstGeom>
          <a:ln w="76200" cmpd="sng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4864B91-0E98-4A89-1E99-3CA8F5802F6B}"/>
              </a:ext>
            </a:extLst>
          </p:cNvPr>
          <p:cNvCxnSpPr>
            <a:cxnSpLocks/>
          </p:cNvCxnSpPr>
          <p:nvPr/>
        </p:nvCxnSpPr>
        <p:spPr>
          <a:xfrm>
            <a:off x="4409103" y="3776191"/>
            <a:ext cx="1351512" cy="0"/>
          </a:xfrm>
          <a:prstGeom prst="line">
            <a:avLst/>
          </a:prstGeom>
          <a:ln w="76200" cmpd="sng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3940293F-A92C-949C-07EC-E33BDADF401F}"/>
              </a:ext>
            </a:extLst>
          </p:cNvPr>
          <p:cNvSpPr txBox="1"/>
          <p:nvPr/>
        </p:nvSpPr>
        <p:spPr>
          <a:xfrm>
            <a:off x="1254338" y="2506098"/>
            <a:ext cx="917236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Listen to city officials discussing a preservation project. Do they agree on the plan? </a:t>
            </a:r>
            <a:endParaRPr lang="en-US" sz="36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VN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CB5A63A-66D7-07BC-6BFE-7FFAF0707023}"/>
              </a:ext>
            </a:extLst>
          </p:cNvPr>
          <p:cNvCxnSpPr>
            <a:cxnSpLocks/>
          </p:cNvCxnSpPr>
          <p:nvPr/>
        </p:nvCxnSpPr>
        <p:spPr>
          <a:xfrm>
            <a:off x="5570087" y="3129751"/>
            <a:ext cx="1770513" cy="0"/>
          </a:xfrm>
          <a:prstGeom prst="line">
            <a:avLst/>
          </a:prstGeom>
          <a:ln w="76200" cmpd="sng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015BB0D-8FD0-BC82-C1BD-BD00CF88C75A}"/>
              </a:ext>
            </a:extLst>
          </p:cNvPr>
          <p:cNvCxnSpPr>
            <a:cxnSpLocks/>
          </p:cNvCxnSpPr>
          <p:nvPr/>
        </p:nvCxnSpPr>
        <p:spPr>
          <a:xfrm>
            <a:off x="3523846" y="3129751"/>
            <a:ext cx="1770513" cy="0"/>
          </a:xfrm>
          <a:prstGeom prst="line">
            <a:avLst/>
          </a:prstGeom>
          <a:ln w="76200" cmpd="sng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3945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B0DE25-0F3D-B98B-262E-466A9C9D01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0" y="1318060"/>
            <a:ext cx="5029200" cy="47044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01A5000-DBF3-53A4-A3CB-DA4B4B67D462}"/>
              </a:ext>
            </a:extLst>
          </p:cNvPr>
          <p:cNvSpPr txBox="1"/>
          <p:nvPr/>
        </p:nvSpPr>
        <p:spPr>
          <a:xfrm>
            <a:off x="5727700" y="1473200"/>
            <a:ext cx="60579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n-US" sz="3600" b="1" dirty="0">
              <a:solidFill>
                <a:srgbClr val="0070C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US" sz="3600" b="1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Do they agree on the plan?</a:t>
            </a:r>
          </a:p>
          <a:p>
            <a:pPr algn="just"/>
            <a:r>
              <a:rPr lang="en-US" sz="3600" b="1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742950" indent="-742950" algn="just">
              <a:buAutoNum type="arabicPeriod"/>
            </a:pPr>
            <a:r>
              <a:rPr lang="en-US" sz="3600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yes </a:t>
            </a:r>
          </a:p>
          <a:p>
            <a:pPr marL="742950" indent="-742950" algn="just">
              <a:buAutoNum type="arabicPeriod"/>
            </a:pPr>
            <a:r>
              <a:rPr lang="en-US" sz="3600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no </a:t>
            </a:r>
            <a:endParaRPr lang="en-US" sz="36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en-VN" sz="36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43DEB7F-FC22-0098-EDF6-6BAFEC55C240}"/>
              </a:ext>
            </a:extLst>
          </p:cNvPr>
          <p:cNvSpPr txBox="1"/>
          <p:nvPr/>
        </p:nvSpPr>
        <p:spPr>
          <a:xfrm>
            <a:off x="406400" y="520700"/>
            <a:ext cx="114935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 algn="just">
              <a:buAutoNum type="alphaLcPeriod"/>
            </a:pPr>
            <a:r>
              <a:rPr lang="en-US" sz="3600" b="1" i="1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Listen to city officials discussing a preservation project. </a:t>
            </a:r>
          </a:p>
          <a:p>
            <a:pPr algn="just"/>
            <a:endParaRPr lang="en-VN" sz="36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CD2 TRACK 02">
            <a:hlinkClick r:id="" action="ppaction://media"/>
            <a:extLst>
              <a:ext uri="{FF2B5EF4-FFF2-40B4-BE49-F238E27FC236}">
                <a16:creationId xmlns:a16="http://schemas.microsoft.com/office/drawing/2014/main" id="{ED66D9F3-68FA-21E9-5CA9-8FED530CEC1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64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0113" y="946329"/>
            <a:ext cx="812800" cy="81280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82DD411D-76EB-26CC-837F-4E3FD6E9D5A0}"/>
              </a:ext>
            </a:extLst>
          </p:cNvPr>
          <p:cNvSpPr/>
          <p:nvPr/>
        </p:nvSpPr>
        <p:spPr>
          <a:xfrm>
            <a:off x="5613400" y="3124200"/>
            <a:ext cx="1905000" cy="6985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469CF69-F8F4-DCD8-8276-EB23903F2C74}"/>
              </a:ext>
            </a:extLst>
          </p:cNvPr>
          <p:cNvSpPr txBox="1"/>
          <p:nvPr/>
        </p:nvSpPr>
        <p:spPr>
          <a:xfrm>
            <a:off x="9637565" y="5858358"/>
            <a:ext cx="2048249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While - listening</a:t>
            </a:r>
          </a:p>
        </p:txBody>
      </p:sp>
    </p:spTree>
    <p:extLst>
      <p:ext uri="{BB962C8B-B14F-4D97-AF65-F5344CB8AC3E}">
        <p14:creationId xmlns:p14="http://schemas.microsoft.com/office/powerpoint/2010/main" val="3614410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76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8620" y="403098"/>
            <a:ext cx="11973471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b. Now, listen and fill in the blanks </a:t>
            </a:r>
            <a:endParaRPr lang="en-US" sz="3600" i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8604CC2-05C2-55FC-005B-955C972C7116}"/>
              </a:ext>
            </a:extLst>
          </p:cNvPr>
          <p:cNvSpPr txBox="1"/>
          <p:nvPr/>
        </p:nvSpPr>
        <p:spPr>
          <a:xfrm>
            <a:off x="375557" y="1241710"/>
            <a:ext cx="11546367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300" dirty="0">
                <a:solidFill>
                  <a:srgbClr val="0070C0"/>
                </a:solidFill>
              </a:rPr>
              <a:t>1. </a:t>
            </a:r>
            <a:r>
              <a:rPr lang="en-US" sz="3300" dirty="0" err="1">
                <a:solidFill>
                  <a:srgbClr val="0070C0"/>
                </a:solidFill>
              </a:rPr>
              <a:t>Quân</a:t>
            </a:r>
            <a:r>
              <a:rPr lang="en-US" sz="3300" dirty="0">
                <a:solidFill>
                  <a:srgbClr val="0070C0"/>
                </a:solidFill>
              </a:rPr>
              <a:t> and Jennifer still have a few more weeks before they have to ________ their plan. </a:t>
            </a:r>
          </a:p>
          <a:p>
            <a:pPr algn="just"/>
            <a:r>
              <a:rPr lang="en-US" sz="3300" dirty="0">
                <a:solidFill>
                  <a:srgbClr val="0070C0"/>
                </a:solidFill>
              </a:rPr>
              <a:t>2. Jennifer thinks they should look at the ___________ to preserve the old statues and buildings. </a:t>
            </a:r>
          </a:p>
          <a:p>
            <a:pPr algn="just"/>
            <a:r>
              <a:rPr lang="en-US" sz="3300" dirty="0">
                <a:solidFill>
                  <a:srgbClr val="0070C0"/>
                </a:solidFill>
              </a:rPr>
              <a:t>3. A company wants to knock down the old buildings and build expensive ____________. </a:t>
            </a:r>
          </a:p>
          <a:p>
            <a:pPr algn="just"/>
            <a:r>
              <a:rPr lang="en-US" sz="3300" dirty="0">
                <a:solidFill>
                  <a:srgbClr val="0070C0"/>
                </a:solidFill>
              </a:rPr>
              <a:t>4. Jennifer thinks they should ____________ the company from knocking down the buildings. </a:t>
            </a:r>
          </a:p>
          <a:p>
            <a:pPr algn="just"/>
            <a:r>
              <a:rPr lang="en-US" sz="3300" dirty="0">
                <a:solidFill>
                  <a:srgbClr val="0070C0"/>
                </a:solidFill>
              </a:rPr>
              <a:t>5. </a:t>
            </a:r>
            <a:r>
              <a:rPr lang="en-US" sz="3300" dirty="0" err="1">
                <a:solidFill>
                  <a:srgbClr val="0070C0"/>
                </a:solidFill>
              </a:rPr>
              <a:t>Quân</a:t>
            </a:r>
            <a:r>
              <a:rPr lang="en-US" sz="3300" dirty="0">
                <a:solidFill>
                  <a:srgbClr val="0070C0"/>
                </a:solidFill>
              </a:rPr>
              <a:t> wants to turn the </a:t>
            </a:r>
            <a:r>
              <a:rPr lang="en-US" sz="3300" dirty="0">
                <a:solidFill>
                  <a:srgbClr val="7030A0"/>
                </a:solidFill>
              </a:rPr>
              <a:t>unused</a:t>
            </a:r>
            <a:r>
              <a:rPr lang="en-US" sz="3300" dirty="0">
                <a:solidFill>
                  <a:srgbClr val="0070C0"/>
                </a:solidFill>
              </a:rPr>
              <a:t> apartments into a ____________ or clothes stores.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637565" y="5858358"/>
            <a:ext cx="2048249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While - listening</a:t>
            </a:r>
          </a:p>
        </p:txBody>
      </p:sp>
      <p:pic>
        <p:nvPicPr>
          <p:cNvPr id="3" name="CD2 TRACK 02">
            <a:hlinkClick r:id="" action="ppaction://media"/>
            <a:extLst>
              <a:ext uri="{FF2B5EF4-FFF2-40B4-BE49-F238E27FC236}">
                <a16:creationId xmlns:a16="http://schemas.microsoft.com/office/drawing/2014/main" id="{44DC248F-B82D-C7BB-5BA4-5EBEBF8CFE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61098" y="319863"/>
            <a:ext cx="812800" cy="812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6B75CCF-C5D3-FF25-0AD4-11E50EC34615}"/>
              </a:ext>
            </a:extLst>
          </p:cNvPr>
          <p:cNvSpPr txBox="1"/>
          <p:nvPr/>
        </p:nvSpPr>
        <p:spPr>
          <a:xfrm>
            <a:off x="977201" y="1665513"/>
            <a:ext cx="23839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</a:rPr>
              <a:t>present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5BBBDE8-0A7F-86FA-A046-5591ECF455DD}"/>
              </a:ext>
            </a:extLst>
          </p:cNvPr>
          <p:cNvSpPr txBox="1"/>
          <p:nvPr/>
        </p:nvSpPr>
        <p:spPr>
          <a:xfrm>
            <a:off x="8277718" y="2128157"/>
            <a:ext cx="23839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</a:rPr>
              <a:t>cost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9A4D0A-D712-FF4D-21CE-D7E4B1CC12DC}"/>
              </a:ext>
            </a:extLst>
          </p:cNvPr>
          <p:cNvSpPr txBox="1"/>
          <p:nvPr/>
        </p:nvSpPr>
        <p:spPr>
          <a:xfrm>
            <a:off x="2318655" y="3715769"/>
            <a:ext cx="23839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</a:rPr>
              <a:t>apartments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BB61857-01C9-CDE4-FF79-70ED3FA63CE0}"/>
              </a:ext>
            </a:extLst>
          </p:cNvPr>
          <p:cNvSpPr txBox="1"/>
          <p:nvPr/>
        </p:nvSpPr>
        <p:spPr>
          <a:xfrm>
            <a:off x="5928303" y="4087747"/>
            <a:ext cx="23839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</a:rPr>
              <a:t>prevent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9A0DD2F-B1AE-0B09-EDB1-39E7AF99C29B}"/>
              </a:ext>
            </a:extLst>
          </p:cNvPr>
          <p:cNvSpPr txBox="1"/>
          <p:nvPr/>
        </p:nvSpPr>
        <p:spPr>
          <a:xfrm>
            <a:off x="674912" y="5612137"/>
            <a:ext cx="23839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</a:rPr>
              <a:t>museum</a:t>
            </a:r>
          </a:p>
        </p:txBody>
      </p:sp>
    </p:spTree>
    <p:extLst>
      <p:ext uri="{BB962C8B-B14F-4D97-AF65-F5344CB8AC3E}">
        <p14:creationId xmlns:p14="http://schemas.microsoft.com/office/powerpoint/2010/main" val="3850756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54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7" grpId="0"/>
      <p:bldP spid="8" grpId="0"/>
      <p:bldP spid="9" grpId="0"/>
      <p:bldP spid="10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013A915-3C75-BA15-177E-B4326CBE1F8A}"/>
              </a:ext>
            </a:extLst>
          </p:cNvPr>
          <p:cNvSpPr txBox="1"/>
          <p:nvPr/>
        </p:nvSpPr>
        <p:spPr>
          <a:xfrm>
            <a:off x="152400" y="795278"/>
            <a:ext cx="11226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i="1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c. Read the Conversation Skill box. Then, listen and repeat. </a:t>
            </a:r>
            <a:endParaRPr lang="en-US" sz="3600" b="1" i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CD2 TRACK 03">
            <a:hlinkClick r:id="" action="ppaction://media"/>
            <a:extLst>
              <a:ext uri="{FF2B5EF4-FFF2-40B4-BE49-F238E27FC236}">
                <a16:creationId xmlns:a16="http://schemas.microsoft.com/office/drawing/2014/main" id="{306CCA60-686C-E2B1-3AD7-C8E13C025A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71013" y="1182806"/>
            <a:ext cx="812800" cy="8128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E0D1449-1154-5FA2-E70D-3871681DFF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600" y="2087444"/>
            <a:ext cx="8533128" cy="4343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4889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4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013A915-3C75-BA15-177E-B4326CBE1F8A}"/>
              </a:ext>
            </a:extLst>
          </p:cNvPr>
          <p:cNvSpPr txBox="1"/>
          <p:nvPr/>
        </p:nvSpPr>
        <p:spPr>
          <a:xfrm>
            <a:off x="152400" y="795278"/>
            <a:ext cx="11226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i="1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d. Now, listen to the conversation again and number the phrases in the order you hear them. </a:t>
            </a:r>
            <a:endParaRPr lang="en-US" sz="3600" i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28FA7BF-B1B2-A0A0-E6F5-D6B727774C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600" y="2087444"/>
            <a:ext cx="8533128" cy="43435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05D8461-0A2C-D377-6AE4-6DA627E61A31}"/>
              </a:ext>
            </a:extLst>
          </p:cNvPr>
          <p:cNvSpPr txBox="1"/>
          <p:nvPr/>
        </p:nvSpPr>
        <p:spPr>
          <a:xfrm>
            <a:off x="2211072" y="4406900"/>
            <a:ext cx="33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C556564-022E-0E57-AA96-880590BBAC39}"/>
              </a:ext>
            </a:extLst>
          </p:cNvPr>
          <p:cNvSpPr txBox="1"/>
          <p:nvPr/>
        </p:nvSpPr>
        <p:spPr>
          <a:xfrm>
            <a:off x="2211072" y="5095795"/>
            <a:ext cx="33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b="1" dirty="0">
                <a:solidFill>
                  <a:srgbClr val="FF0000"/>
                </a:solidFill>
              </a:rPr>
              <a:t>2</a:t>
            </a:r>
          </a:p>
        </p:txBody>
      </p:sp>
      <p:pic>
        <p:nvPicPr>
          <p:cNvPr id="10" name="CD2 TRACK 02">
            <a:hlinkClick r:id="" action="ppaction://media"/>
            <a:extLst>
              <a:ext uri="{FF2B5EF4-FFF2-40B4-BE49-F238E27FC236}">
                <a16:creationId xmlns:a16="http://schemas.microsoft.com/office/drawing/2014/main" id="{3A2A59A2-CC1B-0180-9AE5-4CD690D0AF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37928" y="127464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77273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0540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19878" y="1989521"/>
            <a:ext cx="113522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Do you think it's better to preserve old buildings or knock them down to build new ones? Why? </a:t>
            </a:r>
            <a:endParaRPr lang="en-US" sz="3600" i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6314" y="352455"/>
            <a:ext cx="2654466" cy="169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27000" y="457200"/>
            <a:ext cx="1813767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Post - listening</a:t>
            </a:r>
          </a:p>
        </p:txBody>
      </p:sp>
      <p:sp>
        <p:nvSpPr>
          <p:cNvPr id="9" name="Rectangle 8"/>
          <p:cNvSpPr/>
          <p:nvPr/>
        </p:nvSpPr>
        <p:spPr>
          <a:xfrm>
            <a:off x="2248830" y="657255"/>
            <a:ext cx="32546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</a:t>
            </a:r>
            <a:r>
              <a:rPr lang="en-US" sz="4000" b="1">
                <a:solidFill>
                  <a:srgbClr val="FF0000"/>
                </a:solidFill>
                <a:ea typeface="Times New Roman" panose="02020603050405020304" pitchFamily="18" charset="0"/>
              </a:rPr>
              <a:t>in pairs.</a:t>
            </a:r>
            <a:endParaRPr lang="en-US" sz="4000" b="1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3465" y="3376051"/>
            <a:ext cx="1066507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solidFill>
                  <a:srgbClr val="0070C0"/>
                </a:solidFill>
              </a:rPr>
              <a:t>For ex: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70C0"/>
                </a:solidFill>
              </a:rPr>
              <a:t>I think we should knock old buildings down to build new ones. What do you think?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70C0"/>
                </a:solidFill>
              </a:rPr>
              <a:t>I don’t agree with you. I think we should preserve them for people in the future to enjoy. </a:t>
            </a:r>
          </a:p>
          <a:p>
            <a:pPr algn="just"/>
            <a:endParaRPr lang="en-US" sz="3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801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785926" y="1596611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789034" y="2607425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Vocabulary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792143" y="4513992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4" name="Rounded Rectangle 13"/>
          <p:cNvSpPr/>
          <p:nvPr/>
        </p:nvSpPr>
        <p:spPr>
          <a:xfrm>
            <a:off x="804586" y="5580793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5" name="Rounded Rectangle 14"/>
          <p:cNvSpPr/>
          <p:nvPr/>
        </p:nvSpPr>
        <p:spPr>
          <a:xfrm>
            <a:off x="782810" y="3571595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Listening</a:t>
            </a: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807696" y="480046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A9FB971-D7EF-7B12-3E62-E930E702A3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416" y="1401281"/>
            <a:ext cx="7772400" cy="40554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544814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3828" y="0"/>
            <a:ext cx="13585728" cy="68579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89101" y="1600200"/>
            <a:ext cx="2330450" cy="52322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2187638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02433" y="1058835"/>
            <a:ext cx="9927771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3600" i="1" dirty="0">
                <a:solidFill>
                  <a:srgbClr val="0070C0"/>
                </a:solidFill>
                <a:ea typeface="Calibri" panose="020F0502020204030204" pitchFamily="34" charset="0"/>
              </a:rPr>
              <a:t>Write 5 sentences to describe some buildings in Vietnam</a:t>
            </a:r>
            <a:r>
              <a:rPr lang="en-US" sz="3600" i="1" dirty="0">
                <a:solidFill>
                  <a:srgbClr val="0070C0"/>
                </a:solidFill>
              </a:rPr>
              <a:t>, using the words you learned today.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85800" y="2936843"/>
            <a:ext cx="981807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For ex: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70C0"/>
                </a:solidFill>
              </a:rPr>
              <a:t>The government has tried to preserve Hue Imperial Citadel because it has a lot of historical values.</a:t>
            </a:r>
          </a:p>
          <a:p>
            <a:endParaRPr lang="en-US" sz="3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8723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2054951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5928884" y="1074509"/>
            <a:ext cx="4416595" cy="350865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000" i="1" dirty="0">
                <a:solidFill>
                  <a:srgbClr val="FF0000"/>
                </a:solidFill>
              </a:rPr>
              <a:t>Vocabularies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i="1" dirty="0">
                <a:solidFill>
                  <a:srgbClr val="0070C0"/>
                </a:solidFill>
              </a:rPr>
              <a:t>preserve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i="1" dirty="0">
                <a:solidFill>
                  <a:srgbClr val="0070C0"/>
                </a:solidFill>
              </a:rPr>
              <a:t>historical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i="1" dirty="0">
                <a:solidFill>
                  <a:srgbClr val="0070C0"/>
                </a:solidFill>
              </a:rPr>
              <a:t>knock down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i="1" dirty="0">
                <a:solidFill>
                  <a:srgbClr val="0070C0"/>
                </a:solidFill>
              </a:rPr>
              <a:t>prevent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i="1" dirty="0">
                <a:solidFill>
                  <a:srgbClr val="0070C0"/>
                </a:solidFill>
              </a:rPr>
              <a:t>pass a law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i="1" dirty="0">
                <a:solidFill>
                  <a:srgbClr val="0070C0"/>
                </a:solidFill>
              </a:rPr>
              <a:t>statue</a:t>
            </a:r>
          </a:p>
        </p:txBody>
      </p:sp>
    </p:spTree>
    <p:extLst>
      <p:ext uri="{BB962C8B-B14F-4D97-AF65-F5344CB8AC3E}">
        <p14:creationId xmlns:p14="http://schemas.microsoft.com/office/powerpoint/2010/main" val="4210674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23901" y="2018782"/>
            <a:ext cx="11468099" cy="196617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lvl="0" indent="-57150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practice and learn vocab. related to </a:t>
            </a:r>
            <a:r>
              <a:rPr lang="en-US" sz="3600" i="1" dirty="0">
                <a:solidFill>
                  <a:srgbClr val="FF0000"/>
                </a:solidFill>
              </a:rPr>
              <a:t>World heritages</a:t>
            </a:r>
            <a:endParaRPr lang="en-VN" sz="3600" i="1" dirty="0">
              <a:solidFill>
                <a:srgbClr val="FF0000"/>
              </a:solidFill>
            </a:endParaRPr>
          </a:p>
          <a:p>
            <a:pPr marL="571500" lvl="0" indent="-57150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practice listening for specific information</a:t>
            </a:r>
            <a:endParaRPr lang="en-VN" sz="3600" i="1" dirty="0">
              <a:solidFill>
                <a:srgbClr val="0070C0"/>
              </a:solidFill>
            </a:endParaRPr>
          </a:p>
          <a:p>
            <a:pPr marL="571500" lvl="0" indent="-57150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practice functional English (Asking for opinions)</a:t>
            </a:r>
            <a:r>
              <a:rPr lang="en-VN" sz="3600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966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447162"/>
            <a:ext cx="10462195" cy="5882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122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9550" y="1860497"/>
            <a:ext cx="1171957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  <a:ea typeface="Calibri" panose="020F0502020204030204" pitchFamily="34" charset="0"/>
              </a:rPr>
              <a:t>- Do the exercises in workbook on pages 34 &amp; 35.</a:t>
            </a:r>
          </a:p>
          <a:p>
            <a:r>
              <a:rPr lang="en-US" sz="3600" dirty="0">
                <a:solidFill>
                  <a:srgbClr val="0070C0"/>
                </a:solidFill>
                <a:ea typeface="Calibri" panose="020F0502020204030204" pitchFamily="34" charset="0"/>
              </a:rPr>
              <a:t>- Prepare the next lesson: </a:t>
            </a:r>
            <a:r>
              <a:rPr lang="en-US" sz="3600">
                <a:solidFill>
                  <a:srgbClr val="0070C0"/>
                </a:solidFill>
                <a:ea typeface="Calibri" panose="020F0502020204030204" pitchFamily="34" charset="0"/>
              </a:rPr>
              <a:t>Lesson 2.2 </a:t>
            </a:r>
            <a:r>
              <a:rPr lang="en-US" sz="3600" dirty="0">
                <a:solidFill>
                  <a:srgbClr val="0070C0"/>
                </a:solidFill>
                <a:ea typeface="Calibri" panose="020F0502020204030204" pitchFamily="34" charset="0"/>
              </a:rPr>
              <a:t>– Grammar (</a:t>
            </a:r>
            <a:r>
              <a:rPr lang="en-US" sz="3600">
                <a:solidFill>
                  <a:srgbClr val="0070C0"/>
                </a:solidFill>
                <a:ea typeface="Calibri" panose="020F0502020204030204" pitchFamily="34" charset="0"/>
              </a:rPr>
              <a:t>pages 63 &amp; 64 </a:t>
            </a:r>
            <a:r>
              <a:rPr lang="en-US" sz="3600" b="1" dirty="0">
                <a:solidFill>
                  <a:srgbClr val="0070C0"/>
                </a:solidFill>
                <a:ea typeface="Calibri" panose="020F0502020204030204" pitchFamily="34" charset="0"/>
              </a:rPr>
              <a:t>SB</a:t>
            </a:r>
            <a:r>
              <a:rPr lang="en-US" sz="3600" dirty="0">
                <a:solidFill>
                  <a:srgbClr val="0070C0"/>
                </a:solidFill>
                <a:ea typeface="Calibri" panose="020F0502020204030204" pitchFamily="34" charset="0"/>
              </a:rPr>
              <a:t>).</a:t>
            </a:r>
          </a:p>
          <a:p>
            <a:r>
              <a:rPr lang="en-US" sz="3600" dirty="0">
                <a:solidFill>
                  <a:srgbClr val="0070C0"/>
                </a:solidFill>
                <a:ea typeface="Calibri" panose="020F0502020204030204" pitchFamily="34" charset="0"/>
              </a:rPr>
              <a:t>- Play the consolidation games in </a:t>
            </a:r>
            <a:r>
              <a:rPr lang="en-US" sz="3600" b="1" dirty="0" err="1">
                <a:solidFill>
                  <a:srgbClr val="0070C0"/>
                </a:solidFill>
                <a:ea typeface="Calibri" panose="020F0502020204030204" pitchFamily="34" charset="0"/>
              </a:rPr>
              <a:t>Tiếng</a:t>
            </a:r>
            <a:r>
              <a:rPr lang="en-US" sz="3600" b="1" dirty="0">
                <a:solidFill>
                  <a:srgbClr val="0070C0"/>
                </a:solidFill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a typeface="Calibri" panose="020F0502020204030204" pitchFamily="34" charset="0"/>
              </a:rPr>
              <a:t>Anh</a:t>
            </a:r>
            <a:r>
              <a:rPr lang="en-US" sz="3600" b="1" dirty="0">
                <a:solidFill>
                  <a:srgbClr val="0070C0"/>
                </a:solidFill>
                <a:ea typeface="Calibri" panose="020F0502020204030204" pitchFamily="34" charset="0"/>
              </a:rPr>
              <a:t> 11 </a:t>
            </a:r>
            <a:r>
              <a:rPr lang="en-US" sz="3600" b="1" dirty="0" err="1">
                <a:solidFill>
                  <a:srgbClr val="0070C0"/>
                </a:solidFill>
                <a:ea typeface="Calibri" panose="020F0502020204030204" pitchFamily="34" charset="0"/>
              </a:rPr>
              <a:t>i</a:t>
            </a:r>
            <a:r>
              <a:rPr lang="en-US" sz="3600" b="1" dirty="0">
                <a:solidFill>
                  <a:srgbClr val="0070C0"/>
                </a:solidFill>
                <a:ea typeface="Calibri" panose="020F0502020204030204" pitchFamily="34" charset="0"/>
              </a:rPr>
              <a:t>-Learn Smart World DHA App</a:t>
            </a:r>
            <a:r>
              <a:rPr lang="en-US" sz="3600" dirty="0">
                <a:solidFill>
                  <a:srgbClr val="0070C0"/>
                </a:solidFill>
                <a:ea typeface="Calibri" panose="020F0502020204030204" pitchFamily="34" charset="0"/>
              </a:rPr>
              <a:t> on </a:t>
            </a:r>
            <a:r>
              <a:rPr lang="en-US" sz="3600" dirty="0">
                <a:solidFill>
                  <a:srgbClr val="0070C0"/>
                </a:solidFill>
                <a:ea typeface="Calibri" panose="020F0502020204030204" pitchFamily="34" charset="0"/>
                <a:hlinkClick r:id="rId2"/>
              </a:rPr>
              <a:t>www.eduhome.com.vn</a:t>
            </a:r>
            <a:r>
              <a:rPr lang="en-US" sz="3600" dirty="0">
                <a:solidFill>
                  <a:srgbClr val="0070C0"/>
                </a:solidFill>
                <a:ea typeface="Calibri" panose="020F0502020204030204" pitchFamily="34" charset="0"/>
              </a:rPr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44961" r="42349" b="43140"/>
          <a:stretch/>
        </p:blipFill>
        <p:spPr>
          <a:xfrm>
            <a:off x="922042" y="324919"/>
            <a:ext cx="11262343" cy="1306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369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11500" y="557530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5902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282721" y="779974"/>
            <a:ext cx="675621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</a:t>
            </a:r>
          </a:p>
          <a:p>
            <a:r>
              <a:rPr lang="en-US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students will be able to: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79472" y="3278102"/>
            <a:ext cx="11328993" cy="19661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lvl="0" indent="-57150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practice and learn vocab. related to </a:t>
            </a:r>
            <a:r>
              <a:rPr lang="en-US" sz="3600" i="1" dirty="0">
                <a:solidFill>
                  <a:srgbClr val="FF0000"/>
                </a:solidFill>
              </a:rPr>
              <a:t>World heritages</a:t>
            </a:r>
            <a:endParaRPr lang="en-VN" sz="3600" i="1" dirty="0">
              <a:solidFill>
                <a:srgbClr val="FF0000"/>
              </a:solidFill>
            </a:endParaRPr>
          </a:p>
          <a:p>
            <a:pPr marL="571500" lvl="0" indent="-57150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practice listening for specific information</a:t>
            </a:r>
            <a:endParaRPr lang="en-VN" sz="3600" i="1" dirty="0">
              <a:solidFill>
                <a:srgbClr val="0070C0"/>
              </a:solidFill>
            </a:endParaRPr>
          </a:p>
          <a:p>
            <a:pPr marL="571500" lvl="0" indent="-57150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practice functional English (Asking for opinions)</a:t>
            </a:r>
            <a:r>
              <a:rPr lang="en-VN" sz="3600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552" y="371928"/>
            <a:ext cx="3829770" cy="247257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89578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97EDA64-087E-68EE-24FE-271B35F42F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84" y="673697"/>
            <a:ext cx="6447693" cy="55106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2"/>
          <p:cNvSpPr/>
          <p:nvPr/>
        </p:nvSpPr>
        <p:spPr>
          <a:xfrm>
            <a:off x="7115908" y="1443840"/>
            <a:ext cx="2994301" cy="39703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FF0000"/>
                </a:solidFill>
              </a:rPr>
              <a:t>New words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preserve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historical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knock down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prevent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pass a law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statue</a:t>
            </a:r>
          </a:p>
        </p:txBody>
      </p:sp>
    </p:spTree>
    <p:extLst>
      <p:ext uri="{BB962C8B-B14F-4D97-AF65-F5344CB8AC3E}">
        <p14:creationId xmlns:p14="http://schemas.microsoft.com/office/powerpoint/2010/main" val="128811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8131" y="524792"/>
            <a:ext cx="8569569" cy="57124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687" y="2231891"/>
            <a:ext cx="4032226" cy="1149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851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8574" y="417150"/>
            <a:ext cx="1565928" cy="998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78636" y="417150"/>
            <a:ext cx="314150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in pairs.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02223" y="1120812"/>
            <a:ext cx="1230727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  <a:effectLst/>
              </a:rPr>
              <a:t>How would you describe the building in the picture?</a:t>
            </a:r>
            <a:br>
              <a:rPr lang="en-US" sz="3600" i="1" dirty="0">
                <a:solidFill>
                  <a:srgbClr val="0070C0"/>
                </a:solidFill>
                <a:effectLst/>
              </a:rPr>
            </a:br>
            <a:r>
              <a:rPr lang="en-US" sz="3600" i="1" dirty="0">
                <a:solidFill>
                  <a:srgbClr val="0070C0"/>
                </a:solidFill>
              </a:rPr>
              <a:t>Are there</a:t>
            </a:r>
            <a:r>
              <a:rPr lang="en-US" sz="3600" i="1" dirty="0">
                <a:solidFill>
                  <a:srgbClr val="0070C0"/>
                </a:solidFill>
                <a:effectLst/>
              </a:rPr>
              <a:t> any old and famous places that would you like to visit? Why? </a:t>
            </a:r>
            <a:endParaRPr lang="en-US" sz="3600" i="1" dirty="0">
              <a:solidFill>
                <a:srgbClr val="0070C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009E1F-8212-1B2C-1614-82B2CDBCA58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66"/>
          <a:stretch/>
        </p:blipFill>
        <p:spPr>
          <a:xfrm>
            <a:off x="2003668" y="2347518"/>
            <a:ext cx="9169401" cy="40300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3570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7162" y="499173"/>
            <a:ext cx="9404838" cy="58673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9648" y="904332"/>
            <a:ext cx="5706488" cy="1081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88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CF82DB-95CA-85F0-514B-21BC6CA703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68"/>
          <a:stretch/>
        </p:blipFill>
        <p:spPr>
          <a:xfrm>
            <a:off x="137866" y="2033197"/>
            <a:ext cx="12054134" cy="23737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61BA678-0FE2-B0E3-6761-88B98EF0D826}"/>
              </a:ext>
            </a:extLst>
          </p:cNvPr>
          <p:cNvSpPr txBox="1"/>
          <p:nvPr/>
        </p:nvSpPr>
        <p:spPr>
          <a:xfrm>
            <a:off x="961292" y="339969"/>
            <a:ext cx="969498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rgbClr val="0070C0"/>
                </a:solidFill>
                <a:effectLst/>
              </a:rPr>
              <a:t>Read the sentences, then write the bold words in the conversation. </a:t>
            </a:r>
            <a:endParaRPr lang="en-US" sz="3600" i="1" dirty="0">
              <a:solidFill>
                <a:srgbClr val="0070C0"/>
              </a:solidFill>
            </a:endParaRPr>
          </a:p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15666084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616354D-153E-D432-41F6-7382231017E1}"/>
              </a:ext>
            </a:extLst>
          </p:cNvPr>
          <p:cNvSpPr txBox="1"/>
          <p:nvPr/>
        </p:nvSpPr>
        <p:spPr>
          <a:xfrm>
            <a:off x="234950" y="944865"/>
            <a:ext cx="11722100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A: </a:t>
            </a:r>
            <a:r>
              <a:rPr lang="en-US" sz="2800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Let's discuss what we can do to </a:t>
            </a:r>
            <a:r>
              <a:rPr lang="en-US" sz="280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prevent</a:t>
            </a:r>
            <a:r>
              <a:rPr lang="en-US" sz="2800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our important cultural sites from disappearing.</a:t>
            </a:r>
          </a:p>
          <a:p>
            <a:pPr algn="just"/>
            <a:r>
              <a:rPr lang="en-US" sz="2800" b="1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B: </a:t>
            </a:r>
            <a:r>
              <a:rPr lang="en-US" sz="2800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Well, firstly, we should do our best to (2) _________ the places that currently exist.</a:t>
            </a:r>
          </a:p>
          <a:p>
            <a:pPr algn="just"/>
            <a:r>
              <a:rPr lang="en-US" sz="2800" b="1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A: </a:t>
            </a:r>
            <a:r>
              <a:rPr lang="en-US" sz="2800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 agree. There are many (3) ________sites that are thousands of years old, so we cannot lose them now. </a:t>
            </a:r>
          </a:p>
          <a:p>
            <a:pPr algn="just"/>
            <a:r>
              <a:rPr lang="en-US" sz="2800" b="1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B: </a:t>
            </a:r>
            <a:r>
              <a:rPr lang="en-US" sz="2800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Yes, we shouldn't (4) ____________any old buildings. They're all part of our country's history.</a:t>
            </a:r>
          </a:p>
          <a:p>
            <a:pPr algn="just"/>
            <a:r>
              <a:rPr lang="en-US" sz="2800" b="1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A: </a:t>
            </a:r>
            <a:r>
              <a:rPr lang="en-US" sz="2800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And not only buildings – we should also look after other impressive cultural pieces, like (5) _____ s. </a:t>
            </a:r>
          </a:p>
          <a:p>
            <a:pPr algn="just"/>
            <a:r>
              <a:rPr lang="en-US" sz="2800" b="1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B: </a:t>
            </a:r>
            <a:r>
              <a:rPr lang="en-US" sz="2800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 think we should (6) __________ to stop people knocking down historical buildings.</a:t>
            </a:r>
          </a:p>
          <a:p>
            <a:pPr algn="just"/>
            <a:r>
              <a:rPr lang="en-US" sz="2800" b="1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A: </a:t>
            </a:r>
            <a:r>
              <a:rPr lang="en-US" sz="2800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Good idea! </a:t>
            </a:r>
            <a:endParaRPr lang="en-US" sz="28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en-VN" sz="28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18379B-A882-6F58-1C39-F43B04BBDB13}"/>
              </a:ext>
            </a:extLst>
          </p:cNvPr>
          <p:cNvSpPr txBox="1"/>
          <p:nvPr/>
        </p:nvSpPr>
        <p:spPr>
          <a:xfrm>
            <a:off x="69850" y="421645"/>
            <a:ext cx="12052300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rgbClr val="0070C0"/>
                </a:solidFill>
              </a:rPr>
              <a:t> p</a:t>
            </a:r>
            <a:r>
              <a:rPr lang="en-VN" sz="2800" i="1" dirty="0">
                <a:solidFill>
                  <a:srgbClr val="0070C0"/>
                </a:solidFill>
              </a:rPr>
              <a:t>reserve 	 historical	  knock down	prevent 	</a:t>
            </a:r>
            <a:r>
              <a:rPr lang="en-US" sz="2800" i="1" dirty="0">
                <a:solidFill>
                  <a:srgbClr val="0070C0"/>
                </a:solidFill>
              </a:rPr>
              <a:t>p</a:t>
            </a:r>
            <a:r>
              <a:rPr lang="en-VN" sz="2800" i="1" dirty="0">
                <a:solidFill>
                  <a:srgbClr val="0070C0"/>
                </a:solidFill>
              </a:rPr>
              <a:t>ass a law	     statue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F81632A-D5C6-FC44-F5DB-824F50A4C495}"/>
              </a:ext>
            </a:extLst>
          </p:cNvPr>
          <p:cNvSpPr txBox="1"/>
          <p:nvPr/>
        </p:nvSpPr>
        <p:spPr>
          <a:xfrm>
            <a:off x="6642100" y="1738647"/>
            <a:ext cx="157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>
                <a:solidFill>
                  <a:srgbClr val="FF0000"/>
                </a:solidFill>
              </a:rPr>
              <a:t>preserve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9C2B9C1-930F-A606-763D-6A984FBC2750}"/>
              </a:ext>
            </a:extLst>
          </p:cNvPr>
          <p:cNvSpPr txBox="1"/>
          <p:nvPr/>
        </p:nvSpPr>
        <p:spPr>
          <a:xfrm>
            <a:off x="4686300" y="2634602"/>
            <a:ext cx="2362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>
                <a:solidFill>
                  <a:srgbClr val="FF0000"/>
                </a:solidFill>
              </a:rPr>
              <a:t>historical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075B4A8-652D-A71F-7A34-CACFAF6777E5}"/>
              </a:ext>
            </a:extLst>
          </p:cNvPr>
          <p:cNvSpPr txBox="1"/>
          <p:nvPr/>
        </p:nvSpPr>
        <p:spPr>
          <a:xfrm>
            <a:off x="3917950" y="3505114"/>
            <a:ext cx="2362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k</a:t>
            </a:r>
            <a:r>
              <a:rPr lang="en-VN" sz="2800" dirty="0">
                <a:solidFill>
                  <a:srgbClr val="FF0000"/>
                </a:solidFill>
              </a:rPr>
              <a:t>nock down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B3DD10-2D80-CC98-2701-8531FD8F981E}"/>
              </a:ext>
            </a:extLst>
          </p:cNvPr>
          <p:cNvSpPr txBox="1"/>
          <p:nvPr/>
        </p:nvSpPr>
        <p:spPr>
          <a:xfrm>
            <a:off x="2374900" y="4754489"/>
            <a:ext cx="114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>
                <a:solidFill>
                  <a:srgbClr val="FF0000"/>
                </a:solidFill>
              </a:rPr>
              <a:t>statue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12971C-154A-56D4-AF61-E8087A6BCC03}"/>
              </a:ext>
            </a:extLst>
          </p:cNvPr>
          <p:cNvSpPr txBox="1"/>
          <p:nvPr/>
        </p:nvSpPr>
        <p:spPr>
          <a:xfrm>
            <a:off x="3917950" y="5194851"/>
            <a:ext cx="1739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p</a:t>
            </a:r>
            <a:r>
              <a:rPr lang="en-VN" sz="2800" dirty="0">
                <a:solidFill>
                  <a:srgbClr val="FF0000"/>
                </a:solidFill>
              </a:rPr>
              <a:t>ass a law</a:t>
            </a:r>
          </a:p>
        </p:txBody>
      </p:sp>
    </p:spTree>
    <p:extLst>
      <p:ext uri="{BB962C8B-B14F-4D97-AF65-F5344CB8AC3E}">
        <p14:creationId xmlns:p14="http://schemas.microsoft.com/office/powerpoint/2010/main" val="4276866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1089</TotalTime>
  <Words>865</Words>
  <Application>Microsoft Office PowerPoint</Application>
  <PresentationFormat>Widescreen</PresentationFormat>
  <Paragraphs>129</Paragraphs>
  <Slides>27</Slides>
  <Notes>1</Notes>
  <HiddenSlides>0</HiddenSlides>
  <MMClips>10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vaxalin@outlook.com.vn</cp:lastModifiedBy>
  <cp:revision>42</cp:revision>
  <dcterms:created xsi:type="dcterms:W3CDTF">2023-02-01T04:45:54Z</dcterms:created>
  <dcterms:modified xsi:type="dcterms:W3CDTF">2023-07-23T04:19:54Z</dcterms:modified>
</cp:coreProperties>
</file>