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9" r:id="rId3"/>
    <p:sldId id="302" r:id="rId4"/>
    <p:sldId id="303" r:id="rId5"/>
    <p:sldId id="304" r:id="rId6"/>
    <p:sldId id="305" r:id="rId7"/>
    <p:sldId id="306" r:id="rId8"/>
    <p:sldId id="307" r:id="rId9"/>
    <p:sldId id="333" r:id="rId10"/>
    <p:sldId id="331" r:id="rId11"/>
    <p:sldId id="308" r:id="rId12"/>
    <p:sldId id="343" r:id="rId13"/>
    <p:sldId id="309" r:id="rId14"/>
    <p:sldId id="310" r:id="rId15"/>
    <p:sldId id="332" r:id="rId16"/>
    <p:sldId id="311" r:id="rId17"/>
    <p:sldId id="312" r:id="rId18"/>
    <p:sldId id="313" r:id="rId19"/>
    <p:sldId id="314" r:id="rId20"/>
    <p:sldId id="315" r:id="rId21"/>
    <p:sldId id="334" r:id="rId22"/>
    <p:sldId id="335" r:id="rId23"/>
    <p:sldId id="336" r:id="rId24"/>
    <p:sldId id="337" r:id="rId25"/>
    <p:sldId id="339" r:id="rId26"/>
    <p:sldId id="340" r:id="rId27"/>
    <p:sldId id="341" r:id="rId28"/>
    <p:sldId id="342" r:id="rId29"/>
    <p:sldId id="319" r:id="rId30"/>
    <p:sldId id="320" r:id="rId31"/>
    <p:sldId id="322" r:id="rId32"/>
    <p:sldId id="323" r:id="rId33"/>
    <p:sldId id="324" r:id="rId34"/>
    <p:sldId id="325" r:id="rId35"/>
    <p:sldId id="326" r:id="rId36"/>
    <p:sldId id="327" r:id="rId37"/>
    <p:sldId id="328"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278" autoAdjust="0"/>
    <p:restoredTop sz="94660"/>
  </p:normalViewPr>
  <p:slideViewPr>
    <p:cSldViewPr snapToGrid="0">
      <p:cViewPr varScale="1">
        <p:scale>
          <a:sx n="80" d="100"/>
          <a:sy n="80" d="100"/>
        </p:scale>
        <p:origin x="48" y="1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7/23/2023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9</a:t>
            </a:fld>
            <a:endParaRPr lang="en-US"/>
          </a:p>
        </p:txBody>
      </p:sp>
    </p:spTree>
    <p:extLst>
      <p:ext uri="{BB962C8B-B14F-4D97-AF65-F5344CB8AC3E}">
        <p14:creationId xmlns:p14="http://schemas.microsoft.com/office/powerpoint/2010/main" val="2343684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26325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12</a:t>
            </a:fld>
            <a:endParaRPr lang="en-US"/>
          </a:p>
        </p:txBody>
      </p:sp>
    </p:spTree>
    <p:extLst>
      <p:ext uri="{BB962C8B-B14F-4D97-AF65-F5344CB8AC3E}">
        <p14:creationId xmlns:p14="http://schemas.microsoft.com/office/powerpoint/2010/main" val="42948050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transition spd="med">
    <p:split orient="vert"/>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75512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595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8653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0240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41225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1448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08621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45349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8278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646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31776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971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3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957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7/23/2023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7/23/2023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7/23/2023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7/23/2023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7/23/2023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7/23/2023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pic>
        <p:nvPicPr>
          <p:cNvPr id="7" name="Picture 6"/>
          <p:cNvPicPr>
            <a:picLocks noChangeAspect="1"/>
          </p:cNvPicPr>
          <p:nvPr userDrawn="1"/>
        </p:nvPicPr>
        <p:blipFill>
          <a:blip r:embed="rId28"/>
          <a:stretch>
            <a:fillRect/>
          </a:stretch>
        </p:blipFill>
        <p:spPr>
          <a:xfrm>
            <a:off x="0" y="0"/>
            <a:ext cx="12230100" cy="6873932"/>
          </a:xfrm>
          <a:prstGeom prst="rect">
            <a:avLst/>
          </a:prstGeom>
        </p:spPr>
      </p:pic>
      <p:sp>
        <p:nvSpPr>
          <p:cNvPr id="8" name="TextBox 9">
            <a:extLst>
              <a:ext uri="{FF2B5EF4-FFF2-40B4-BE49-F238E27FC236}">
                <a16:creationId xmlns:a16="http://schemas.microsoft.com/office/drawing/2014/main" id="{FE798370-27E2-9F41-A466-FC64C7FFD70A}"/>
              </a:ext>
            </a:extLst>
          </p:cNvPr>
          <p:cNvSpPr txBox="1"/>
          <p:nvPr userDrawn="1"/>
        </p:nvSpPr>
        <p:spPr>
          <a:xfrm>
            <a:off x="262740" y="0"/>
            <a:ext cx="3992737"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6: World Heritages</a:t>
            </a:r>
          </a:p>
        </p:txBody>
      </p:sp>
      <p:sp>
        <p:nvSpPr>
          <p:cNvPr id="9" name="TextBox 8">
            <a:extLst>
              <a:ext uri="{FF2B5EF4-FFF2-40B4-BE49-F238E27FC236}">
                <a16:creationId xmlns:a16="http://schemas.microsoft.com/office/drawing/2014/main" id="{D7889D60-3103-E54C-9167-2287BEE5C81A}"/>
              </a:ext>
            </a:extLst>
          </p:cNvPr>
          <p:cNvSpPr txBox="1"/>
          <p:nvPr userDrawn="1"/>
        </p:nvSpPr>
        <p:spPr>
          <a:xfrm>
            <a:off x="113278" y="6550223"/>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t>
            </a:r>
            <a:r>
              <a:rPr lang="en-US" sz="1400" baseline="0" dirty="0" err="1">
                <a:solidFill>
                  <a:schemeClr val="bg1"/>
                </a:solidFill>
              </a:rPr>
              <a:t>Anh</a:t>
            </a:r>
            <a:r>
              <a:rPr lang="en-US" sz="1400" baseline="0" dirty="0">
                <a:solidFill>
                  <a:schemeClr val="bg1"/>
                </a:solidFill>
              </a:rPr>
              <a:t> 11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id="{ECF13BED-1CB7-0146-BB6D-00DC4EC16FC0}"/>
              </a:ext>
            </a:extLst>
          </p:cNvPr>
          <p:cNvPicPr>
            <a:picLocks noChangeAspect="1"/>
          </p:cNvPicPr>
          <p:nvPr userDrawn="1"/>
        </p:nvPicPr>
        <p:blipFill>
          <a:blip r:embed="rId29"/>
          <a:stretch>
            <a:fillRect/>
          </a:stretch>
        </p:blipFill>
        <p:spPr>
          <a:xfrm>
            <a:off x="11550425" y="6550222"/>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D7889D60-3103-E54C-9167-2287BEE5C81A}"/>
              </a:ext>
            </a:extLst>
          </p:cNvPr>
          <p:cNvSpPr txBox="1"/>
          <p:nvPr userDrawn="1"/>
        </p:nvSpPr>
        <p:spPr>
          <a:xfrm>
            <a:off x="5306553" y="6550222"/>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id="{FE798370-27E2-9F41-A466-FC64C7FFD70A}"/>
              </a:ext>
            </a:extLst>
          </p:cNvPr>
          <p:cNvSpPr txBox="1"/>
          <p:nvPr userDrawn="1"/>
        </p:nvSpPr>
        <p:spPr>
          <a:xfrm>
            <a:off x="8836269" y="0"/>
            <a:ext cx="3355731"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1.1: Vocab &amp; Reading</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2.xml"/><Relationship Id="rId3" Type="http://schemas.microsoft.com/office/2007/relationships/media" Target="../media/media7.mp3"/><Relationship Id="rId7"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media8.mp3"/><Relationship Id="rId5" Type="http://schemas.microsoft.com/office/2007/relationships/media" Target="../media/media8.mp3"/><Relationship Id="rId4" Type="http://schemas.openxmlformats.org/officeDocument/2006/relationships/audio" Target="../media/media7.mp3"/><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audio" Target="../media/media1.mp3"/><Relationship Id="rId13" Type="http://schemas.microsoft.com/office/2007/relationships/media" Target="../media/media4.mp3"/><Relationship Id="rId18" Type="http://schemas.openxmlformats.org/officeDocument/2006/relationships/notesSlide" Target="../notesSlides/notesSlide3.xml"/><Relationship Id="rId3" Type="http://schemas.microsoft.com/office/2007/relationships/media" Target="../media/media7.mp3"/><Relationship Id="rId7" Type="http://schemas.microsoft.com/office/2007/relationships/media" Target="../media/media1.mp3"/><Relationship Id="rId12" Type="http://schemas.openxmlformats.org/officeDocument/2006/relationships/audio" Target="../media/media3.mp3"/><Relationship Id="rId17" Type="http://schemas.openxmlformats.org/officeDocument/2006/relationships/slideLayout" Target="../slideLayouts/slideLayout18.xml"/><Relationship Id="rId2" Type="http://schemas.openxmlformats.org/officeDocument/2006/relationships/audio" Target="../media/media6.mp3"/><Relationship Id="rId16" Type="http://schemas.openxmlformats.org/officeDocument/2006/relationships/audio" Target="../media/media5.mp3"/><Relationship Id="rId1" Type="http://schemas.microsoft.com/office/2007/relationships/media" Target="../media/media6.mp3"/><Relationship Id="rId6" Type="http://schemas.openxmlformats.org/officeDocument/2006/relationships/audio" Target="../media/media8.mp3"/><Relationship Id="rId11" Type="http://schemas.microsoft.com/office/2007/relationships/media" Target="../media/media3.mp3"/><Relationship Id="rId5" Type="http://schemas.microsoft.com/office/2007/relationships/media" Target="../media/media8.mp3"/><Relationship Id="rId15" Type="http://schemas.microsoft.com/office/2007/relationships/media" Target="../media/media5.mp3"/><Relationship Id="rId10" Type="http://schemas.openxmlformats.org/officeDocument/2006/relationships/audio" Target="../media/media2.mp3"/><Relationship Id="rId19" Type="http://schemas.openxmlformats.org/officeDocument/2006/relationships/image" Target="../media/image20.png"/><Relationship Id="rId4" Type="http://schemas.openxmlformats.org/officeDocument/2006/relationships/audio" Target="../media/media7.mp3"/><Relationship Id="rId9" Type="http://schemas.microsoft.com/office/2007/relationships/media" Target="../media/media2.mp3"/><Relationship Id="rId14" Type="http://schemas.openxmlformats.org/officeDocument/2006/relationships/audio" Target="../media/media4.mp3"/></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9.mp3"/><Relationship Id="rId1" Type="http://schemas.openxmlformats.org/officeDocument/2006/relationships/audio" Target="NULL" TargetMode="Externa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9.mp3"/><Relationship Id="rId1" Type="http://schemas.openxmlformats.org/officeDocument/2006/relationships/audio" Target="NULL" TargetMode="External"/><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9.mp3"/><Relationship Id="rId1" Type="http://schemas.openxmlformats.org/officeDocument/2006/relationships/audio" Target="NULL" TargetMode="External"/><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9.mp3"/><Relationship Id="rId1" Type="http://schemas.openxmlformats.org/officeDocument/2006/relationships/audio" Target="NULL" TargetMode="External"/><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www.eduhome.com.vn/" TargetMode="Externa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0.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8.xml"/><Relationship Id="rId5" Type="http://schemas.microsoft.com/office/2007/relationships/media" Target="../media/media3.mp3"/><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258675" cy="6859752"/>
          </a:xfrm>
          <a:prstGeom prst="rect">
            <a:avLst/>
          </a:prstGeom>
        </p:spPr>
      </p:pic>
      <p:sp>
        <p:nvSpPr>
          <p:cNvPr id="2" name="TextBox 1"/>
          <p:cNvSpPr txBox="1"/>
          <p:nvPr/>
        </p:nvSpPr>
        <p:spPr>
          <a:xfrm>
            <a:off x="6374423" y="3235569"/>
            <a:ext cx="4897316" cy="1384995"/>
          </a:xfrm>
          <a:prstGeom prst="rect">
            <a:avLst/>
          </a:prstGeom>
          <a:noFill/>
        </p:spPr>
        <p:txBody>
          <a:bodyPr wrap="square" rtlCol="0">
            <a:spAutoFit/>
          </a:bodyPr>
          <a:lstStyle/>
          <a:p>
            <a:pPr algn="ctr"/>
            <a:r>
              <a:rPr lang="en-US" sz="2800" dirty="0">
                <a:solidFill>
                  <a:srgbClr val="FF0000"/>
                </a:solidFill>
              </a:rPr>
              <a:t>Unit 6: World Heritages </a:t>
            </a:r>
            <a:r>
              <a:rPr lang="en-US" sz="2800" dirty="0"/>
              <a:t> </a:t>
            </a:r>
          </a:p>
          <a:p>
            <a:pPr algn="ctr"/>
            <a:r>
              <a:rPr lang="en-US" sz="2800" dirty="0">
                <a:solidFill>
                  <a:srgbClr val="002060"/>
                </a:solidFill>
              </a:rPr>
              <a:t>Lesson 1.1: Vocab &amp; Reading </a:t>
            </a:r>
          </a:p>
          <a:p>
            <a:pPr algn="ctr"/>
            <a:r>
              <a:rPr lang="en-US" sz="2800" dirty="0">
                <a:solidFill>
                  <a:srgbClr val="00B050"/>
                </a:solidFill>
              </a:rPr>
              <a:t>Pages: 58 &amp; 59</a:t>
            </a:r>
          </a:p>
        </p:txBody>
      </p:sp>
    </p:spTree>
    <p:extLst>
      <p:ext uri="{BB962C8B-B14F-4D97-AF65-F5344CB8AC3E}">
        <p14:creationId xmlns:p14="http://schemas.microsoft.com/office/powerpoint/2010/main" val="1772680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78088"/>
            <a:ext cx="1133752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Work in pairs. Read the words and definitions and fill in the blanks.</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63927" y="392221"/>
            <a:ext cx="1628073" cy="932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E65E378-1CF1-EEC0-C85E-D9A62E15FB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62963"/>
            <a:ext cx="6096000" cy="2649838"/>
          </a:xfrm>
          <a:prstGeom prst="rect">
            <a:avLst/>
          </a:prstGeom>
        </p:spPr>
      </p:pic>
      <p:sp>
        <p:nvSpPr>
          <p:cNvPr id="6" name="TextBox 5">
            <a:extLst>
              <a:ext uri="{FF2B5EF4-FFF2-40B4-BE49-F238E27FC236}">
                <a16:creationId xmlns:a16="http://schemas.microsoft.com/office/drawing/2014/main" id="{B4ABAB47-B854-A631-8950-E319B5CAE423}"/>
              </a:ext>
            </a:extLst>
          </p:cNvPr>
          <p:cNvSpPr txBox="1"/>
          <p:nvPr/>
        </p:nvSpPr>
        <p:spPr>
          <a:xfrm>
            <a:off x="6204030" y="2118167"/>
            <a:ext cx="5486399" cy="3539430"/>
          </a:xfrm>
          <a:prstGeom prst="rect">
            <a:avLst/>
          </a:prstGeom>
          <a:noFill/>
        </p:spPr>
        <p:txBody>
          <a:bodyPr wrap="square" rtlCol="0">
            <a:spAutoFit/>
          </a:bodyPr>
          <a:lstStyle/>
          <a:p>
            <a:pPr marL="342900" indent="-342900" algn="just">
              <a:buAutoNum type="arabicPeriod"/>
            </a:pPr>
            <a:r>
              <a:rPr lang="en-VN" sz="3200" dirty="0">
                <a:solidFill>
                  <a:srgbClr val="0070C0"/>
                </a:solidFill>
              </a:rPr>
              <a:t>There’s no place in the world like Sơn Đoòng cave. That makes it _________ .</a:t>
            </a:r>
          </a:p>
          <a:p>
            <a:pPr marL="342900" indent="-342900" algn="just">
              <a:buAutoNum type="arabicPeriod"/>
            </a:pPr>
            <a:r>
              <a:rPr lang="en-VN" sz="3200" dirty="0">
                <a:solidFill>
                  <a:srgbClr val="0070C0"/>
                </a:solidFill>
              </a:rPr>
              <a:t>I couldn’t believe the view! It was so _________ .</a:t>
            </a:r>
          </a:p>
          <a:p>
            <a:pPr marL="342900" indent="-342900" algn="just">
              <a:buAutoNum type="arabicPeriod"/>
            </a:pPr>
            <a:r>
              <a:rPr lang="en-VN" sz="3200" dirty="0">
                <a:solidFill>
                  <a:srgbClr val="0070C0"/>
                </a:solidFill>
              </a:rPr>
              <a:t>Seeing a tiger in the wild is _________ these days.</a:t>
            </a:r>
          </a:p>
        </p:txBody>
      </p:sp>
      <p:sp>
        <p:nvSpPr>
          <p:cNvPr id="7" name="TextBox 6">
            <a:extLst>
              <a:ext uri="{FF2B5EF4-FFF2-40B4-BE49-F238E27FC236}">
                <a16:creationId xmlns:a16="http://schemas.microsoft.com/office/drawing/2014/main" id="{BAC5077D-2DC2-6313-7016-B70C90F4440F}"/>
              </a:ext>
            </a:extLst>
          </p:cNvPr>
          <p:cNvSpPr txBox="1"/>
          <p:nvPr/>
        </p:nvSpPr>
        <p:spPr>
          <a:xfrm>
            <a:off x="8229600" y="3032567"/>
            <a:ext cx="1851950" cy="584775"/>
          </a:xfrm>
          <a:prstGeom prst="rect">
            <a:avLst/>
          </a:prstGeom>
          <a:noFill/>
        </p:spPr>
        <p:txBody>
          <a:bodyPr wrap="square" rtlCol="0">
            <a:spAutoFit/>
          </a:bodyPr>
          <a:lstStyle/>
          <a:p>
            <a:r>
              <a:rPr lang="en-VN" sz="3200" b="1" dirty="0">
                <a:solidFill>
                  <a:srgbClr val="FF0000"/>
                </a:solidFill>
              </a:rPr>
              <a:t>unique</a:t>
            </a:r>
          </a:p>
        </p:txBody>
      </p:sp>
      <p:sp>
        <p:nvSpPr>
          <p:cNvPr id="8" name="TextBox 7">
            <a:extLst>
              <a:ext uri="{FF2B5EF4-FFF2-40B4-BE49-F238E27FC236}">
                <a16:creationId xmlns:a16="http://schemas.microsoft.com/office/drawing/2014/main" id="{1624DD1D-A81F-22A3-0DE0-5A33F1C5EC75}"/>
              </a:ext>
            </a:extLst>
          </p:cNvPr>
          <p:cNvSpPr txBox="1"/>
          <p:nvPr/>
        </p:nvSpPr>
        <p:spPr>
          <a:xfrm>
            <a:off x="7766613" y="4052694"/>
            <a:ext cx="2314937" cy="584775"/>
          </a:xfrm>
          <a:prstGeom prst="rect">
            <a:avLst/>
          </a:prstGeom>
          <a:noFill/>
        </p:spPr>
        <p:txBody>
          <a:bodyPr wrap="square" rtlCol="0">
            <a:spAutoFit/>
          </a:bodyPr>
          <a:lstStyle/>
          <a:p>
            <a:r>
              <a:rPr lang="en-VN" sz="3200" b="1" dirty="0">
                <a:solidFill>
                  <a:srgbClr val="FF0000"/>
                </a:solidFill>
              </a:rPr>
              <a:t>impressive</a:t>
            </a:r>
          </a:p>
        </p:txBody>
      </p:sp>
      <p:sp>
        <p:nvSpPr>
          <p:cNvPr id="9" name="TextBox 8">
            <a:extLst>
              <a:ext uri="{FF2B5EF4-FFF2-40B4-BE49-F238E27FC236}">
                <a16:creationId xmlns:a16="http://schemas.microsoft.com/office/drawing/2014/main" id="{9167C235-CD91-D890-7F51-17FCF4F45802}"/>
              </a:ext>
            </a:extLst>
          </p:cNvPr>
          <p:cNvSpPr txBox="1"/>
          <p:nvPr/>
        </p:nvSpPr>
        <p:spPr>
          <a:xfrm>
            <a:off x="6761545" y="4998111"/>
            <a:ext cx="1851950" cy="584775"/>
          </a:xfrm>
          <a:prstGeom prst="rect">
            <a:avLst/>
          </a:prstGeom>
          <a:noFill/>
        </p:spPr>
        <p:txBody>
          <a:bodyPr wrap="square" rtlCol="0">
            <a:spAutoFit/>
          </a:bodyPr>
          <a:lstStyle/>
          <a:p>
            <a:r>
              <a:rPr lang="en-VN" sz="3200" b="1" dirty="0">
                <a:solidFill>
                  <a:srgbClr val="FF0000"/>
                </a:solidFill>
              </a:rPr>
              <a:t>rare</a:t>
            </a:r>
          </a:p>
        </p:txBody>
      </p:sp>
    </p:spTree>
    <p:extLst>
      <p:ext uri="{BB962C8B-B14F-4D97-AF65-F5344CB8AC3E}">
        <p14:creationId xmlns:p14="http://schemas.microsoft.com/office/powerpoint/2010/main" val="231475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heckerboard(across)">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8080" y="324964"/>
            <a:ext cx="836051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Listen and repeat. </a:t>
            </a:r>
            <a:r>
              <a:rPr lang="en-US" sz="2400" b="1" i="1" dirty="0">
                <a:solidFill>
                  <a:srgbClr val="00B0F0"/>
                </a:solidFill>
              </a:rPr>
              <a:t>Click each phrase to hear the sound.</a:t>
            </a:r>
            <a:r>
              <a:rPr lang="en-US" sz="3600" b="1" i="1" dirty="0">
                <a:solidFill>
                  <a:srgbClr val="00B0F0"/>
                </a:solidFill>
              </a:rPr>
              <a:t> </a:t>
            </a:r>
          </a:p>
        </p:txBody>
      </p:sp>
      <p:sp>
        <p:nvSpPr>
          <p:cNvPr id="6" name="TextBox 5">
            <a:extLst>
              <a:ext uri="{FF2B5EF4-FFF2-40B4-BE49-F238E27FC236}">
                <a16:creationId xmlns:a16="http://schemas.microsoft.com/office/drawing/2014/main" id="{71EE7B87-62FA-1A47-E628-F15EE3A28B1A}"/>
              </a:ext>
            </a:extLst>
          </p:cNvPr>
          <p:cNvSpPr txBox="1"/>
          <p:nvPr/>
        </p:nvSpPr>
        <p:spPr>
          <a:xfrm>
            <a:off x="156297" y="1993473"/>
            <a:ext cx="11879406"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impressive </a:t>
            </a:r>
            <a:r>
              <a:rPr lang="en-US" sz="3000" dirty="0"/>
              <a:t>(adj) /</a:t>
            </a:r>
            <a:r>
              <a:rPr lang="en-US" sz="3000" dirty="0" err="1">
                <a:solidFill>
                  <a:srgbClr val="FF0000"/>
                </a:solidFill>
              </a:rPr>
              <a:t>ɪmˈpresɪv</a:t>
            </a:r>
            <a:r>
              <a:rPr lang="en-US" sz="3000" dirty="0"/>
              <a:t>/ </a:t>
            </a:r>
            <a:r>
              <a:rPr lang="en-US" sz="3000" dirty="0" err="1">
                <a:cs typeface="Calibri" panose="020F0502020204030204" pitchFamily="34" charset="0"/>
              </a:rPr>
              <a:t>gây</a:t>
            </a:r>
            <a:r>
              <a:rPr lang="en-US" sz="3000" dirty="0">
                <a:cs typeface="Calibri" panose="020F0502020204030204" pitchFamily="34" charset="0"/>
              </a:rPr>
              <a:t> </a:t>
            </a:r>
            <a:r>
              <a:rPr lang="en-US" sz="3000" dirty="0" err="1">
                <a:cs typeface="Calibri" panose="020F0502020204030204" pitchFamily="34" charset="0"/>
              </a:rPr>
              <a:t>ấn</a:t>
            </a:r>
            <a:r>
              <a:rPr lang="en-US" sz="3000" dirty="0">
                <a:cs typeface="Calibri" panose="020F0502020204030204" pitchFamily="34" charset="0"/>
              </a:rPr>
              <a:t> </a:t>
            </a:r>
            <a:r>
              <a:rPr lang="en-US" sz="3000" dirty="0" err="1">
                <a:cs typeface="Calibri" panose="020F0502020204030204" pitchFamily="34" charset="0"/>
              </a:rPr>
              <a:t>tượng</a:t>
            </a:r>
            <a:endParaRPr lang="en-US" sz="3000" i="1" dirty="0">
              <a:solidFill>
                <a:srgbClr val="0070C0"/>
              </a:solidFill>
              <a:cs typeface="Calibri" panose="020F0502020204030204" pitchFamily="34" charset="0"/>
            </a:endParaRPr>
          </a:p>
        </p:txBody>
      </p:sp>
      <p:sp>
        <p:nvSpPr>
          <p:cNvPr id="7" name="TextBox 6">
            <a:extLst>
              <a:ext uri="{FF2B5EF4-FFF2-40B4-BE49-F238E27FC236}">
                <a16:creationId xmlns:a16="http://schemas.microsoft.com/office/drawing/2014/main" id="{2674A488-9EF5-42B7-A9F2-504BC9850392}"/>
              </a:ext>
            </a:extLst>
          </p:cNvPr>
          <p:cNvSpPr txBox="1"/>
          <p:nvPr/>
        </p:nvSpPr>
        <p:spPr>
          <a:xfrm>
            <a:off x="167381" y="2611719"/>
            <a:ext cx="11879406"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rare </a:t>
            </a:r>
            <a:r>
              <a:rPr lang="en-US" sz="3000" dirty="0"/>
              <a:t>(adj) /</a:t>
            </a:r>
            <a:r>
              <a:rPr lang="en-US" sz="3000" dirty="0" err="1">
                <a:solidFill>
                  <a:srgbClr val="FF0000"/>
                </a:solidFill>
              </a:rPr>
              <a:t>rer</a:t>
            </a:r>
            <a:r>
              <a:rPr lang="en-US" sz="3000" dirty="0"/>
              <a:t>/ </a:t>
            </a:r>
            <a:r>
              <a:rPr lang="en-US" sz="3000" dirty="0" err="1">
                <a:cs typeface="Calibri" panose="020F0502020204030204" pitchFamily="34" charset="0"/>
              </a:rPr>
              <a:t>hiếm</a:t>
            </a:r>
            <a:endParaRPr lang="en-US" sz="3000" i="1" dirty="0">
              <a:solidFill>
                <a:srgbClr val="0070C0"/>
              </a:solidFill>
              <a:cs typeface="Calibri" panose="020F0502020204030204" pitchFamily="34" charset="0"/>
            </a:endParaRPr>
          </a:p>
        </p:txBody>
      </p:sp>
      <p:sp>
        <p:nvSpPr>
          <p:cNvPr id="8" name="TextBox 7">
            <a:extLst>
              <a:ext uri="{FF2B5EF4-FFF2-40B4-BE49-F238E27FC236}">
                <a16:creationId xmlns:a16="http://schemas.microsoft.com/office/drawing/2014/main" id="{84F38C52-6561-1A62-A99D-CD5E500DFFBD}"/>
              </a:ext>
            </a:extLst>
          </p:cNvPr>
          <p:cNvSpPr txBox="1"/>
          <p:nvPr/>
        </p:nvSpPr>
        <p:spPr>
          <a:xfrm>
            <a:off x="156297" y="3241113"/>
            <a:ext cx="11879406"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unique </a:t>
            </a:r>
            <a:r>
              <a:rPr lang="en-US" sz="3000" dirty="0"/>
              <a:t>(adj) /</a:t>
            </a:r>
            <a:r>
              <a:rPr lang="en-US" sz="3000" dirty="0" err="1">
                <a:solidFill>
                  <a:srgbClr val="FF0000"/>
                </a:solidFill>
              </a:rPr>
              <a:t>ju</a:t>
            </a:r>
            <a:r>
              <a:rPr lang="en-US" sz="3000" dirty="0">
                <a:solidFill>
                  <a:srgbClr val="FF0000"/>
                </a:solidFill>
              </a:rPr>
              <a:t>:ˈ</a:t>
            </a:r>
            <a:r>
              <a:rPr lang="en-US" sz="3000" dirty="0" err="1">
                <a:solidFill>
                  <a:srgbClr val="FF0000"/>
                </a:solidFill>
              </a:rPr>
              <a:t>niːk</a:t>
            </a:r>
            <a:r>
              <a:rPr lang="en-US" sz="3000" dirty="0"/>
              <a:t>/ </a:t>
            </a:r>
            <a:r>
              <a:rPr lang="en-US" sz="3000" dirty="0" err="1">
                <a:cs typeface="Calibri" panose="020F0502020204030204" pitchFamily="34" charset="0"/>
              </a:rPr>
              <a:t>độc</a:t>
            </a:r>
            <a:r>
              <a:rPr lang="en-US" sz="3000" dirty="0">
                <a:cs typeface="Calibri" panose="020F0502020204030204" pitchFamily="34" charset="0"/>
              </a:rPr>
              <a:t> </a:t>
            </a:r>
            <a:r>
              <a:rPr lang="en-US" sz="3000" dirty="0" err="1">
                <a:cs typeface="Calibri" panose="020F0502020204030204" pitchFamily="34" charset="0"/>
              </a:rPr>
              <a:t>nhất</a:t>
            </a:r>
            <a:r>
              <a:rPr lang="en-US" sz="3000" dirty="0">
                <a:cs typeface="Calibri" panose="020F0502020204030204" pitchFamily="34" charset="0"/>
              </a:rPr>
              <a:t> </a:t>
            </a:r>
            <a:r>
              <a:rPr lang="en-US" sz="3000" dirty="0" err="1">
                <a:cs typeface="Calibri" panose="020F0502020204030204" pitchFamily="34" charset="0"/>
              </a:rPr>
              <a:t>vô</a:t>
            </a:r>
            <a:r>
              <a:rPr lang="en-US" sz="3000" dirty="0">
                <a:cs typeface="Calibri" panose="020F0502020204030204" pitchFamily="34" charset="0"/>
              </a:rPr>
              <a:t> </a:t>
            </a:r>
            <a:r>
              <a:rPr lang="en-US" sz="3000" dirty="0" err="1">
                <a:cs typeface="Calibri" panose="020F0502020204030204" pitchFamily="34" charset="0"/>
              </a:rPr>
              <a:t>nhị</a:t>
            </a:r>
            <a:endParaRPr lang="en-US" sz="3000" i="1" dirty="0">
              <a:solidFill>
                <a:srgbClr val="0070C0"/>
              </a:solidFill>
              <a:cs typeface="Calibri" panose="020F0502020204030204" pitchFamily="34" charset="0"/>
            </a:endParaRPr>
          </a:p>
        </p:txBody>
      </p:sp>
      <p:pic>
        <p:nvPicPr>
          <p:cNvPr id="11" name="impressive">
            <a:hlinkClick r:id="" action="ppaction://media"/>
            <a:extLst>
              <a:ext uri="{FF2B5EF4-FFF2-40B4-BE49-F238E27FC236}">
                <a16:creationId xmlns:a16="http://schemas.microsoft.com/office/drawing/2014/main" id="{D101F246-8E1A-D07B-EB14-0A35188817D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749728" y="461109"/>
            <a:ext cx="812800" cy="812800"/>
          </a:xfrm>
          <a:prstGeom prst="rect">
            <a:avLst/>
          </a:prstGeom>
        </p:spPr>
      </p:pic>
      <p:pic>
        <p:nvPicPr>
          <p:cNvPr id="12" name="rare">
            <a:hlinkClick r:id="" action="ppaction://media"/>
            <a:extLst>
              <a:ext uri="{FF2B5EF4-FFF2-40B4-BE49-F238E27FC236}">
                <a16:creationId xmlns:a16="http://schemas.microsoft.com/office/drawing/2014/main" id="{3435F3DF-B441-2DC3-22F2-3C35B61CF3DA}"/>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0749728" y="461109"/>
            <a:ext cx="812800" cy="812800"/>
          </a:xfrm>
          <a:prstGeom prst="rect">
            <a:avLst/>
          </a:prstGeom>
        </p:spPr>
      </p:pic>
      <p:pic>
        <p:nvPicPr>
          <p:cNvPr id="13" name="unique">
            <a:hlinkClick r:id="" action="ppaction://media"/>
            <a:extLst>
              <a:ext uri="{FF2B5EF4-FFF2-40B4-BE49-F238E27FC236}">
                <a16:creationId xmlns:a16="http://schemas.microsoft.com/office/drawing/2014/main" id="{019C9C36-41F0-8518-F715-08CB18E94A8D}"/>
              </a:ext>
            </a:extLst>
          </p:cNvPr>
          <p:cNvPicPr>
            <a:picLocks noChangeAspect="1"/>
          </p:cNvPicPr>
          <p:nvPr>
            <a:audioFile r:link="rId6"/>
            <p:extLst>
              <p:ext uri="{DAA4B4D4-6D71-4841-9C94-3DE7FCFB9230}">
                <p14:media xmlns:p14="http://schemas.microsoft.com/office/powerpoint/2010/main" r:embed="rId5"/>
              </p:ext>
            </p:extLst>
          </p:nvPr>
        </p:nvPicPr>
        <p:blipFill>
          <a:blip r:embed="rId9"/>
          <a:stretch>
            <a:fillRect/>
          </a:stretch>
        </p:blipFill>
        <p:spPr>
          <a:xfrm>
            <a:off x="10749728" y="493233"/>
            <a:ext cx="812800" cy="812800"/>
          </a:xfrm>
          <a:prstGeom prst="rect">
            <a:avLst/>
          </a:prstGeom>
        </p:spPr>
      </p:pic>
      <p:sp>
        <p:nvSpPr>
          <p:cNvPr id="3" name="Oval 2"/>
          <p:cNvSpPr/>
          <p:nvPr/>
        </p:nvSpPr>
        <p:spPr>
          <a:xfrm>
            <a:off x="10603164" y="402876"/>
            <a:ext cx="1105927" cy="9935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Tree>
    <p:extLst>
      <p:ext uri="{BB962C8B-B14F-4D97-AF65-F5344CB8AC3E}">
        <p14:creationId xmlns:p14="http://schemas.microsoft.com/office/powerpoint/2010/main" val="802196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11"/>
                </p:tgtEl>
              </p:cMediaNode>
            </p:audio>
            <p:audio>
              <p:cMediaNode vol="80000">
                <p:cTn id="19" fill="hold" display="0">
                  <p:stCondLst>
                    <p:cond delay="indefinite"/>
                  </p:stCondLst>
                  <p:endCondLst>
                    <p:cond evt="onStopAudio" delay="0">
                      <p:tgtEl>
                        <p:sldTgt/>
                      </p:tgtEl>
                    </p:cond>
                  </p:endCondLst>
                </p:cTn>
                <p:tgtEl>
                  <p:spTgt spid="12"/>
                </p:tgtEl>
              </p:cMediaNode>
            </p:audio>
            <p:audio>
              <p:cMediaNode vol="80000">
                <p:cTn id="20" fill="hold" display="0">
                  <p:stCondLst>
                    <p:cond delay="indefinite"/>
                  </p:stCondLst>
                  <p:endCondLst>
                    <p:cond evt="onStopAudio" delay="0">
                      <p:tgtEl>
                        <p:sldTgt/>
                      </p:tgtEl>
                    </p:cond>
                  </p:endCondLst>
                </p:cTn>
                <p:tgtEl>
                  <p:spTgt spid="13"/>
                </p:tgtEl>
              </p:cMediaNode>
            </p:audio>
            <p:seq concurrent="1" nextAc="seek">
              <p:cTn id="21" restart="whenNotActive" fill="hold" evtFilter="cancelBubble" nodeType="interactiveSeq">
                <p:stCondLst>
                  <p:cond evt="onClick" delay="0">
                    <p:tgtEl>
                      <p:spTgt spid="6"/>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616" fill="hold"/>
                                        <p:tgtEl>
                                          <p:spTgt spid="11"/>
                                        </p:tgtEl>
                                      </p:cBhvr>
                                    </p:cmd>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280" fill="hold"/>
                                        <p:tgtEl>
                                          <p:spTgt spid="12"/>
                                        </p:tgtEl>
                                      </p:cBhvr>
                                    </p:cmd>
                                  </p:childTnLst>
                                </p:cTn>
                              </p:par>
                            </p:childTnLst>
                          </p:cTn>
                        </p:par>
                      </p:childTnLst>
                    </p:cTn>
                  </p:par>
                </p:childTnLst>
              </p:cTn>
              <p:nextCondLst>
                <p:cond evt="onClick" delay="0">
                  <p:tgtEl>
                    <p:spTgt spid="7"/>
                  </p:tgtEl>
                </p:cond>
              </p:nextCondLst>
            </p:seq>
            <p:seq concurrent="1" nextAc="seek">
              <p:cTn id="31" restart="whenNotActive" fill="hold" evtFilter="cancelBubble" nodeType="interactiveSeq">
                <p:stCondLst>
                  <p:cond evt="onClick" delay="0">
                    <p:tgtEl>
                      <p:spTgt spid="8"/>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2640" fill="hold"/>
                                        <p:tgtEl>
                                          <p:spTgt spid="13"/>
                                        </p:tgtEl>
                                      </p:cBhvr>
                                    </p:cmd>
                                  </p:childTnLst>
                                </p:cTn>
                              </p:par>
                            </p:childTnLst>
                          </p:cTn>
                        </p:par>
                      </p:childTnLst>
                    </p:cTn>
                  </p:par>
                </p:childTnLst>
              </p:cTn>
              <p:nextCondLst>
                <p:cond evt="onClick" delay="0">
                  <p:tgtEl>
                    <p:spTgt spid="8"/>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pressive">
            <a:hlinkClick r:id="" action="ppaction://media"/>
            <a:extLst>
              <a:ext uri="{FF2B5EF4-FFF2-40B4-BE49-F238E27FC236}">
                <a16:creationId xmlns:a16="http://schemas.microsoft.com/office/drawing/2014/main" id="{FF154AA9-F7C6-409E-B6EE-823BE22C4963}"/>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749728" y="461109"/>
            <a:ext cx="812800" cy="812800"/>
          </a:xfrm>
          <a:prstGeom prst="rect">
            <a:avLst/>
          </a:prstGeom>
        </p:spPr>
      </p:pic>
      <p:pic>
        <p:nvPicPr>
          <p:cNvPr id="32" name="rare">
            <a:hlinkClick r:id="" action="ppaction://media"/>
            <a:extLst>
              <a:ext uri="{FF2B5EF4-FFF2-40B4-BE49-F238E27FC236}">
                <a16:creationId xmlns:a16="http://schemas.microsoft.com/office/drawing/2014/main" id="{D1758038-09E9-4135-902F-39C105FC127B}"/>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0800042" y="401498"/>
            <a:ext cx="812800" cy="812800"/>
          </a:xfrm>
          <a:prstGeom prst="rect">
            <a:avLst/>
          </a:prstGeom>
        </p:spPr>
      </p:pic>
      <p:pic>
        <p:nvPicPr>
          <p:cNvPr id="31" name="unique">
            <a:hlinkClick r:id="" action="ppaction://media"/>
            <a:extLst>
              <a:ext uri="{FF2B5EF4-FFF2-40B4-BE49-F238E27FC236}">
                <a16:creationId xmlns:a16="http://schemas.microsoft.com/office/drawing/2014/main" id="{40298D42-91BB-4B11-98C1-25334FACF6B3}"/>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0849451" y="457272"/>
            <a:ext cx="812800" cy="812800"/>
          </a:xfrm>
          <a:prstGeom prst="rect">
            <a:avLst/>
          </a:prstGeom>
        </p:spPr>
      </p:pic>
      <p:sp>
        <p:nvSpPr>
          <p:cNvPr id="2" name="Rectangle 1"/>
          <p:cNvSpPr/>
          <p:nvPr/>
        </p:nvSpPr>
        <p:spPr>
          <a:xfrm>
            <a:off x="1948080" y="324964"/>
            <a:ext cx="836051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Practice saying these words with a partner.</a:t>
            </a:r>
          </a:p>
        </p:txBody>
      </p:sp>
      <p:sp>
        <p:nvSpPr>
          <p:cNvPr id="9" name="TextBox 8"/>
          <p:cNvSpPr txBox="1"/>
          <p:nvPr/>
        </p:nvSpPr>
        <p:spPr>
          <a:xfrm>
            <a:off x="127820" y="2353407"/>
            <a:ext cx="11879407" cy="101566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endangered species</a:t>
            </a:r>
            <a:r>
              <a:rPr lang="en-US" sz="3000" dirty="0"/>
              <a:t>(n. </a:t>
            </a:r>
            <a:r>
              <a:rPr lang="en-US" sz="3000" dirty="0" err="1"/>
              <a:t>phr</a:t>
            </a:r>
            <a:r>
              <a:rPr lang="en-US" sz="3000" dirty="0"/>
              <a:t>) /</a:t>
            </a:r>
            <a:r>
              <a:rPr lang="en-US" sz="3000" dirty="0" err="1">
                <a:solidFill>
                  <a:srgbClr val="FF0000"/>
                </a:solidFill>
              </a:rPr>
              <a:t>ɪnˈdeɪndʒərd</a:t>
            </a:r>
            <a:r>
              <a:rPr lang="en-US" sz="3000" dirty="0">
                <a:solidFill>
                  <a:srgbClr val="FF0000"/>
                </a:solidFill>
              </a:rPr>
              <a:t> ˈ</a:t>
            </a:r>
            <a:r>
              <a:rPr lang="en-US" sz="3000" dirty="0" err="1">
                <a:solidFill>
                  <a:srgbClr val="FF0000"/>
                </a:solidFill>
              </a:rPr>
              <a:t>spiʃiz</a:t>
            </a:r>
            <a:r>
              <a:rPr lang="en-US" sz="3000" dirty="0"/>
              <a:t>/ </a:t>
            </a:r>
            <a:r>
              <a:rPr lang="en-US" sz="3000" dirty="0" err="1">
                <a:cs typeface="Calibri" panose="020F0502020204030204" pitchFamily="34" charset="0"/>
              </a:rPr>
              <a:t>những</a:t>
            </a:r>
            <a:r>
              <a:rPr lang="en-US" sz="3000" dirty="0">
                <a:cs typeface="Calibri" panose="020F0502020204030204" pitchFamily="34" charset="0"/>
              </a:rPr>
              <a:t> </a:t>
            </a:r>
            <a:r>
              <a:rPr lang="en-US" sz="3000" dirty="0" err="1">
                <a:cs typeface="Calibri" panose="020F0502020204030204" pitchFamily="34" charset="0"/>
              </a:rPr>
              <a:t>loài</a:t>
            </a:r>
            <a:r>
              <a:rPr lang="en-US" sz="3000" dirty="0">
                <a:cs typeface="Calibri" panose="020F0502020204030204" pitchFamily="34" charset="0"/>
              </a:rPr>
              <a:t> </a:t>
            </a:r>
            <a:r>
              <a:rPr lang="en-US" sz="3000" dirty="0" err="1">
                <a:cs typeface="Calibri" panose="020F0502020204030204" pitchFamily="34" charset="0"/>
              </a:rPr>
              <a:t>có</a:t>
            </a:r>
            <a:r>
              <a:rPr lang="en-US" sz="3000" dirty="0">
                <a:cs typeface="Calibri" panose="020F0502020204030204" pitchFamily="34" charset="0"/>
              </a:rPr>
              <a:t> </a:t>
            </a:r>
            <a:r>
              <a:rPr lang="en-US" sz="3000" dirty="0" err="1">
                <a:cs typeface="Calibri" panose="020F0502020204030204" pitchFamily="34" charset="0"/>
              </a:rPr>
              <a:t>nguy</a:t>
            </a:r>
            <a:r>
              <a:rPr lang="en-US" sz="3000" dirty="0">
                <a:cs typeface="Calibri" panose="020F0502020204030204" pitchFamily="34" charset="0"/>
              </a:rPr>
              <a:t> </a:t>
            </a:r>
            <a:r>
              <a:rPr lang="en-US" sz="3000" dirty="0" err="1">
                <a:cs typeface="Calibri" panose="020F0502020204030204" pitchFamily="34" charset="0"/>
              </a:rPr>
              <a:t>cơ</a:t>
            </a:r>
            <a:r>
              <a:rPr lang="en-US" sz="3000" dirty="0">
                <a:cs typeface="Calibri" panose="020F0502020204030204" pitchFamily="34" charset="0"/>
              </a:rPr>
              <a:t> </a:t>
            </a:r>
            <a:r>
              <a:rPr lang="en-US" sz="3000" dirty="0" err="1">
                <a:cs typeface="Calibri" panose="020F0502020204030204" pitchFamily="34" charset="0"/>
              </a:rPr>
              <a:t>tuyệt</a:t>
            </a:r>
            <a:r>
              <a:rPr lang="en-US" sz="3000" dirty="0">
                <a:cs typeface="Calibri" panose="020F0502020204030204" pitchFamily="34" charset="0"/>
              </a:rPr>
              <a:t> </a:t>
            </a:r>
            <a:r>
              <a:rPr lang="en-US" sz="3000" dirty="0" err="1">
                <a:cs typeface="Calibri" panose="020F0502020204030204" pitchFamily="34" charset="0"/>
              </a:rPr>
              <a:t>chủng</a:t>
            </a:r>
            <a:endParaRPr lang="en-US" sz="3000" i="1" dirty="0">
              <a:solidFill>
                <a:srgbClr val="0070C0"/>
              </a:solidFill>
              <a:cs typeface="Calibri" panose="020F0502020204030204" pitchFamily="34" charset="0"/>
            </a:endParaRPr>
          </a:p>
        </p:txBody>
      </p:sp>
      <p:sp>
        <p:nvSpPr>
          <p:cNvPr id="10" name="TextBox 9"/>
          <p:cNvSpPr txBox="1"/>
          <p:nvPr/>
        </p:nvSpPr>
        <p:spPr>
          <a:xfrm>
            <a:off x="127820" y="1743090"/>
            <a:ext cx="11890489"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landscape</a:t>
            </a:r>
            <a:r>
              <a:rPr lang="en-US" sz="3000" dirty="0"/>
              <a:t> (n) /</a:t>
            </a:r>
            <a:r>
              <a:rPr lang="en-US" sz="3000" dirty="0">
                <a:solidFill>
                  <a:srgbClr val="FF0000"/>
                </a:solidFill>
              </a:rPr>
              <a:t>ˈ</a:t>
            </a:r>
            <a:r>
              <a:rPr lang="en-US" sz="3000" dirty="0" err="1">
                <a:solidFill>
                  <a:srgbClr val="FF0000"/>
                </a:solidFill>
              </a:rPr>
              <a:t>lændskeɪp</a:t>
            </a:r>
            <a:r>
              <a:rPr lang="en-US" sz="3000" dirty="0"/>
              <a:t>/ </a:t>
            </a:r>
            <a:r>
              <a:rPr lang="en-US" sz="3000" dirty="0" err="1">
                <a:cs typeface="Calibri" panose="020F0502020204030204" pitchFamily="34" charset="0"/>
              </a:rPr>
              <a:t>phong</a:t>
            </a:r>
            <a:r>
              <a:rPr lang="en-US" sz="3000" dirty="0">
                <a:cs typeface="Calibri" panose="020F0502020204030204" pitchFamily="34" charset="0"/>
              </a:rPr>
              <a:t> </a:t>
            </a:r>
            <a:r>
              <a:rPr lang="en-US" sz="3000" dirty="0" err="1">
                <a:cs typeface="Calibri" panose="020F0502020204030204" pitchFamily="34" charset="0"/>
              </a:rPr>
              <a:t>cảnh</a:t>
            </a:r>
            <a:endParaRPr lang="en-US" sz="3000" i="1" dirty="0">
              <a:solidFill>
                <a:srgbClr val="0070C0"/>
              </a:solidFill>
              <a:cs typeface="Calibri" panose="020F0502020204030204" pitchFamily="34" charset="0"/>
            </a:endParaRPr>
          </a:p>
        </p:txBody>
      </p:sp>
      <p:sp>
        <p:nvSpPr>
          <p:cNvPr id="14" name="TextBox 13"/>
          <p:cNvSpPr txBox="1"/>
          <p:nvPr/>
        </p:nvSpPr>
        <p:spPr>
          <a:xfrm>
            <a:off x="143109" y="1075944"/>
            <a:ext cx="11875200"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jungle</a:t>
            </a:r>
            <a:r>
              <a:rPr lang="en-US" sz="3000" dirty="0"/>
              <a:t> (n) /</a:t>
            </a:r>
            <a:r>
              <a:rPr lang="en-US" sz="3000" dirty="0">
                <a:solidFill>
                  <a:srgbClr val="FF0000"/>
                </a:solidFill>
              </a:rPr>
              <a:t>ˈ</a:t>
            </a:r>
            <a:r>
              <a:rPr lang="en-US" sz="3000" dirty="0" err="1">
                <a:solidFill>
                  <a:srgbClr val="FF0000"/>
                </a:solidFill>
              </a:rPr>
              <a:t>dʒʌŋɡl</a:t>
            </a:r>
            <a:r>
              <a:rPr lang="en-US" sz="3000" dirty="0"/>
              <a:t>/ </a:t>
            </a:r>
            <a:r>
              <a:rPr lang="en-US" sz="3000" dirty="0" err="1"/>
              <a:t>rừng</a:t>
            </a:r>
            <a:r>
              <a:rPr lang="en-US" sz="3000" dirty="0"/>
              <a:t> </a:t>
            </a:r>
            <a:r>
              <a:rPr lang="en-US" sz="3000" dirty="0" err="1"/>
              <a:t>rậm</a:t>
            </a:r>
            <a:endParaRPr lang="en-US" sz="3000" dirty="0"/>
          </a:p>
        </p:txBody>
      </p:sp>
      <p:sp>
        <p:nvSpPr>
          <p:cNvPr id="16" name="TextBox 15"/>
          <p:cNvSpPr txBox="1"/>
          <p:nvPr/>
        </p:nvSpPr>
        <p:spPr>
          <a:xfrm>
            <a:off x="160693" y="3422929"/>
            <a:ext cx="11879407"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karst</a:t>
            </a:r>
            <a:r>
              <a:rPr lang="en-US" sz="3000" dirty="0"/>
              <a:t> (n) /</a:t>
            </a:r>
            <a:r>
              <a:rPr lang="en-US" sz="3000" dirty="0" err="1">
                <a:solidFill>
                  <a:srgbClr val="FF0000"/>
                </a:solidFill>
              </a:rPr>
              <a:t>kɑːrst</a:t>
            </a:r>
            <a:r>
              <a:rPr lang="en-US" sz="3000" dirty="0"/>
              <a:t>/ </a:t>
            </a:r>
            <a:r>
              <a:rPr lang="en-US" sz="3000" dirty="0" err="1">
                <a:cs typeface="Calibri" panose="020F0502020204030204" pitchFamily="34" charset="0"/>
              </a:rPr>
              <a:t>vùng</a:t>
            </a:r>
            <a:r>
              <a:rPr lang="en-US" sz="3000" dirty="0">
                <a:cs typeface="Calibri" panose="020F0502020204030204" pitchFamily="34" charset="0"/>
              </a:rPr>
              <a:t> </a:t>
            </a:r>
            <a:r>
              <a:rPr lang="en-US" sz="3000" dirty="0" err="1">
                <a:cs typeface="Calibri" panose="020F0502020204030204" pitchFamily="34" charset="0"/>
              </a:rPr>
              <a:t>đá</a:t>
            </a:r>
            <a:r>
              <a:rPr lang="en-US" sz="3000" dirty="0">
                <a:cs typeface="Calibri" panose="020F0502020204030204" pitchFamily="34" charset="0"/>
              </a:rPr>
              <a:t> </a:t>
            </a:r>
            <a:r>
              <a:rPr lang="en-US" sz="3000" dirty="0" err="1">
                <a:cs typeface="Calibri" panose="020F0502020204030204" pitchFamily="34" charset="0"/>
              </a:rPr>
              <a:t>vôi</a:t>
            </a:r>
            <a:r>
              <a:rPr lang="en-US" sz="3000" dirty="0">
                <a:cs typeface="Calibri" panose="020F0502020204030204" pitchFamily="34" charset="0"/>
              </a:rPr>
              <a:t> </a:t>
            </a:r>
            <a:r>
              <a:rPr lang="en-US" sz="3000" dirty="0" err="1">
                <a:cs typeface="Calibri" panose="020F0502020204030204" pitchFamily="34" charset="0"/>
              </a:rPr>
              <a:t>bị</a:t>
            </a:r>
            <a:r>
              <a:rPr lang="en-US" sz="3000" dirty="0">
                <a:cs typeface="Calibri" panose="020F0502020204030204" pitchFamily="34" charset="0"/>
              </a:rPr>
              <a:t> </a:t>
            </a:r>
            <a:r>
              <a:rPr lang="en-US" sz="3000" dirty="0" err="1">
                <a:cs typeface="Calibri" panose="020F0502020204030204" pitchFamily="34" charset="0"/>
              </a:rPr>
              <a:t>xói</a:t>
            </a:r>
            <a:r>
              <a:rPr lang="en-US" sz="3000" dirty="0">
                <a:cs typeface="Calibri" panose="020F0502020204030204" pitchFamily="34" charset="0"/>
              </a:rPr>
              <a:t> </a:t>
            </a:r>
            <a:r>
              <a:rPr lang="en-US" sz="3000" dirty="0" err="1">
                <a:cs typeface="Calibri" panose="020F0502020204030204" pitchFamily="34" charset="0"/>
              </a:rPr>
              <a:t>mòn</a:t>
            </a:r>
            <a:endParaRPr lang="en-US" sz="3000" i="1" dirty="0">
              <a:solidFill>
                <a:srgbClr val="0070C0"/>
              </a:solidFill>
              <a:cs typeface="Calibri" panose="020F0502020204030204" pitchFamily="34" charset="0"/>
            </a:endParaRPr>
          </a:p>
        </p:txBody>
      </p:sp>
      <p:sp>
        <p:nvSpPr>
          <p:cNvPr id="17" name="TextBox 16"/>
          <p:cNvSpPr txBox="1"/>
          <p:nvPr/>
        </p:nvSpPr>
        <p:spPr>
          <a:xfrm>
            <a:off x="156297" y="4052323"/>
            <a:ext cx="11879406"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limestone</a:t>
            </a:r>
            <a:r>
              <a:rPr lang="en-US" sz="3000" dirty="0"/>
              <a:t>(n) /</a:t>
            </a:r>
            <a:r>
              <a:rPr lang="en-US" sz="3000" dirty="0">
                <a:solidFill>
                  <a:srgbClr val="FF0000"/>
                </a:solidFill>
              </a:rPr>
              <a:t>ˈ</a:t>
            </a:r>
            <a:r>
              <a:rPr lang="en-US" sz="3000" dirty="0" err="1">
                <a:solidFill>
                  <a:srgbClr val="FF0000"/>
                </a:solidFill>
              </a:rPr>
              <a:t>laɪmstoʊn</a:t>
            </a:r>
            <a:r>
              <a:rPr lang="en-US" sz="3000" dirty="0"/>
              <a:t>/ </a:t>
            </a:r>
            <a:r>
              <a:rPr lang="en-US" sz="3000" dirty="0" err="1">
                <a:cs typeface="Calibri" panose="020F0502020204030204" pitchFamily="34" charset="0"/>
              </a:rPr>
              <a:t>đá</a:t>
            </a:r>
            <a:r>
              <a:rPr lang="en-US" sz="3000" dirty="0">
                <a:cs typeface="Calibri" panose="020F0502020204030204" pitchFamily="34" charset="0"/>
              </a:rPr>
              <a:t> </a:t>
            </a:r>
            <a:r>
              <a:rPr lang="en-US" sz="3000" dirty="0" err="1">
                <a:cs typeface="Calibri" panose="020F0502020204030204" pitchFamily="34" charset="0"/>
              </a:rPr>
              <a:t>vôi</a:t>
            </a:r>
            <a:endParaRPr lang="en-US" sz="3000" i="1" dirty="0">
              <a:solidFill>
                <a:srgbClr val="0070C0"/>
              </a:solidFill>
              <a:cs typeface="Calibri" panose="020F0502020204030204" pitchFamily="34" charset="0"/>
            </a:endParaRPr>
          </a:p>
        </p:txBody>
      </p:sp>
      <p:pic>
        <p:nvPicPr>
          <p:cNvPr id="20" name="jungle">
            <a:hlinkClick r:id="" action="ppaction://media"/>
            <a:extLst>
              <a:ext uri="{FF2B5EF4-FFF2-40B4-BE49-F238E27FC236}">
                <a16:creationId xmlns:a16="http://schemas.microsoft.com/office/drawing/2014/main" id="{1A12866F-EC89-77A5-2DB7-A4382DA50A95}"/>
              </a:ext>
            </a:extLst>
          </p:cNvPr>
          <p:cNvPicPr>
            <a:picLocks noChangeAspect="1"/>
          </p:cNvPicPr>
          <p:nvPr>
            <a:audioFile r:link="rId8"/>
            <p:extLst>
              <p:ext uri="{DAA4B4D4-6D71-4841-9C94-3DE7FCFB9230}">
                <p14:media xmlns:p14="http://schemas.microsoft.com/office/powerpoint/2010/main" r:embed="rId7"/>
              </p:ext>
            </p:extLst>
          </p:nvPr>
        </p:nvPicPr>
        <p:blipFill>
          <a:blip r:embed="rId19"/>
          <a:stretch>
            <a:fillRect/>
          </a:stretch>
        </p:blipFill>
        <p:spPr>
          <a:xfrm>
            <a:off x="10767657" y="401498"/>
            <a:ext cx="812800" cy="812800"/>
          </a:xfrm>
          <a:prstGeom prst="rect">
            <a:avLst/>
          </a:prstGeom>
        </p:spPr>
      </p:pic>
      <p:pic>
        <p:nvPicPr>
          <p:cNvPr id="23" name="landscape">
            <a:hlinkClick r:id="" action="ppaction://media"/>
            <a:extLst>
              <a:ext uri="{FF2B5EF4-FFF2-40B4-BE49-F238E27FC236}">
                <a16:creationId xmlns:a16="http://schemas.microsoft.com/office/drawing/2014/main" id="{CFE9B0AE-5B3E-858D-94AB-8802103E801D}"/>
              </a:ext>
            </a:extLst>
          </p:cNvPr>
          <p:cNvPicPr>
            <a:picLocks noChangeAspect="1"/>
          </p:cNvPicPr>
          <p:nvPr>
            <a:audioFile r:link="rId10"/>
            <p:extLst>
              <p:ext uri="{DAA4B4D4-6D71-4841-9C94-3DE7FCFB9230}">
                <p14:media xmlns:p14="http://schemas.microsoft.com/office/powerpoint/2010/main" r:embed="rId9"/>
              </p:ext>
            </p:extLst>
          </p:nvPr>
        </p:nvPicPr>
        <p:blipFill>
          <a:blip r:embed="rId19"/>
          <a:stretch>
            <a:fillRect/>
          </a:stretch>
        </p:blipFill>
        <p:spPr>
          <a:xfrm>
            <a:off x="10767657" y="401498"/>
            <a:ext cx="812800" cy="812800"/>
          </a:xfrm>
          <a:prstGeom prst="rect">
            <a:avLst/>
          </a:prstGeom>
        </p:spPr>
      </p:pic>
      <p:pic>
        <p:nvPicPr>
          <p:cNvPr id="24" name="endangered species">
            <a:hlinkClick r:id="" action="ppaction://media"/>
            <a:extLst>
              <a:ext uri="{FF2B5EF4-FFF2-40B4-BE49-F238E27FC236}">
                <a16:creationId xmlns:a16="http://schemas.microsoft.com/office/drawing/2014/main" id="{26B11310-2828-B136-FF1F-4761EEA75389}"/>
              </a:ext>
            </a:extLst>
          </p:cNvPr>
          <p:cNvPicPr>
            <a:picLocks noChangeAspect="1"/>
          </p:cNvPicPr>
          <p:nvPr>
            <a:audioFile r:link="rId12"/>
            <p:extLst>
              <p:ext uri="{DAA4B4D4-6D71-4841-9C94-3DE7FCFB9230}">
                <p14:media xmlns:p14="http://schemas.microsoft.com/office/powerpoint/2010/main" r:embed="rId11"/>
              </p:ext>
            </p:extLst>
          </p:nvPr>
        </p:nvPicPr>
        <p:blipFill>
          <a:blip r:embed="rId19"/>
          <a:stretch>
            <a:fillRect/>
          </a:stretch>
        </p:blipFill>
        <p:spPr>
          <a:xfrm>
            <a:off x="10767657" y="407981"/>
            <a:ext cx="812800" cy="812800"/>
          </a:xfrm>
          <a:prstGeom prst="rect">
            <a:avLst/>
          </a:prstGeom>
        </p:spPr>
      </p:pic>
      <p:pic>
        <p:nvPicPr>
          <p:cNvPr id="25" name="karst">
            <a:hlinkClick r:id="" action="ppaction://media"/>
            <a:extLst>
              <a:ext uri="{FF2B5EF4-FFF2-40B4-BE49-F238E27FC236}">
                <a16:creationId xmlns:a16="http://schemas.microsoft.com/office/drawing/2014/main" id="{2E2EAB2A-D09A-544A-CC31-30DCA1DDB44A}"/>
              </a:ext>
            </a:extLst>
          </p:cNvPr>
          <p:cNvPicPr>
            <a:picLocks noChangeAspect="1"/>
          </p:cNvPicPr>
          <p:nvPr>
            <a:audioFile r:link="rId14"/>
            <p:extLst>
              <p:ext uri="{DAA4B4D4-6D71-4841-9C94-3DE7FCFB9230}">
                <p14:media xmlns:p14="http://schemas.microsoft.com/office/powerpoint/2010/main" r:embed="rId13"/>
              </p:ext>
            </p:extLst>
          </p:nvPr>
        </p:nvPicPr>
        <p:blipFill>
          <a:blip r:embed="rId19"/>
          <a:stretch>
            <a:fillRect/>
          </a:stretch>
        </p:blipFill>
        <p:spPr>
          <a:xfrm>
            <a:off x="10767657" y="414464"/>
            <a:ext cx="812800" cy="812800"/>
          </a:xfrm>
          <a:prstGeom prst="rect">
            <a:avLst/>
          </a:prstGeom>
        </p:spPr>
      </p:pic>
      <p:pic>
        <p:nvPicPr>
          <p:cNvPr id="26" name="limestone">
            <a:hlinkClick r:id="" action="ppaction://media"/>
            <a:extLst>
              <a:ext uri="{FF2B5EF4-FFF2-40B4-BE49-F238E27FC236}">
                <a16:creationId xmlns:a16="http://schemas.microsoft.com/office/drawing/2014/main" id="{974ADC33-1E16-3171-9AA2-44A359F0D0D2}"/>
              </a:ext>
            </a:extLst>
          </p:cNvPr>
          <p:cNvPicPr>
            <a:picLocks noChangeAspect="1"/>
          </p:cNvPicPr>
          <p:nvPr>
            <a:audioFile r:link="rId16"/>
            <p:extLst>
              <p:ext uri="{DAA4B4D4-6D71-4841-9C94-3DE7FCFB9230}">
                <p14:media xmlns:p14="http://schemas.microsoft.com/office/powerpoint/2010/main" r:embed="rId15"/>
              </p:ext>
            </p:extLst>
          </p:nvPr>
        </p:nvPicPr>
        <p:blipFill>
          <a:blip r:embed="rId19"/>
          <a:stretch>
            <a:fillRect/>
          </a:stretch>
        </p:blipFill>
        <p:spPr>
          <a:xfrm>
            <a:off x="10784682" y="401498"/>
            <a:ext cx="812800" cy="812800"/>
          </a:xfrm>
          <a:prstGeom prst="rect">
            <a:avLst/>
          </a:prstGeom>
        </p:spPr>
      </p:pic>
      <p:sp>
        <p:nvSpPr>
          <p:cNvPr id="3" name="Oval 2"/>
          <p:cNvSpPr/>
          <p:nvPr/>
        </p:nvSpPr>
        <p:spPr>
          <a:xfrm>
            <a:off x="10621093" y="427091"/>
            <a:ext cx="1105927" cy="9935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Oval 3"/>
          <p:cNvSpPr/>
          <p:nvPr/>
        </p:nvSpPr>
        <p:spPr>
          <a:xfrm>
            <a:off x="307591" y="994570"/>
            <a:ext cx="228600" cy="211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340277" y="1695258"/>
            <a:ext cx="228600" cy="211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21514" y="2289159"/>
            <a:ext cx="228600" cy="211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2439132" y="2355012"/>
            <a:ext cx="228600" cy="211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354506" y="3967573"/>
            <a:ext cx="228600" cy="211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1EE7B87-62FA-1A47-E628-F15EE3A28B1A}"/>
              </a:ext>
            </a:extLst>
          </p:cNvPr>
          <p:cNvSpPr txBox="1"/>
          <p:nvPr/>
        </p:nvSpPr>
        <p:spPr>
          <a:xfrm>
            <a:off x="160693" y="4691936"/>
            <a:ext cx="11879406"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impressive </a:t>
            </a:r>
            <a:r>
              <a:rPr lang="en-US" sz="3000" dirty="0"/>
              <a:t>(adj) /</a:t>
            </a:r>
            <a:r>
              <a:rPr lang="en-US" sz="3000" dirty="0" err="1">
                <a:solidFill>
                  <a:srgbClr val="FF0000"/>
                </a:solidFill>
              </a:rPr>
              <a:t>ɪmˈpresɪv</a:t>
            </a:r>
            <a:r>
              <a:rPr lang="en-US" sz="3000" dirty="0"/>
              <a:t>/ </a:t>
            </a:r>
            <a:r>
              <a:rPr lang="en-US" sz="3000" dirty="0" err="1">
                <a:cs typeface="Calibri" panose="020F0502020204030204" pitchFamily="34" charset="0"/>
              </a:rPr>
              <a:t>gây</a:t>
            </a:r>
            <a:r>
              <a:rPr lang="en-US" sz="3000" dirty="0">
                <a:cs typeface="Calibri" panose="020F0502020204030204" pitchFamily="34" charset="0"/>
              </a:rPr>
              <a:t> </a:t>
            </a:r>
            <a:r>
              <a:rPr lang="en-US" sz="3000" dirty="0" err="1">
                <a:cs typeface="Calibri" panose="020F0502020204030204" pitchFamily="34" charset="0"/>
              </a:rPr>
              <a:t>ấn</a:t>
            </a:r>
            <a:r>
              <a:rPr lang="en-US" sz="3000" dirty="0">
                <a:cs typeface="Calibri" panose="020F0502020204030204" pitchFamily="34" charset="0"/>
              </a:rPr>
              <a:t> </a:t>
            </a:r>
            <a:r>
              <a:rPr lang="en-US" sz="3000" dirty="0" err="1">
                <a:cs typeface="Calibri" panose="020F0502020204030204" pitchFamily="34" charset="0"/>
              </a:rPr>
              <a:t>tượng</a:t>
            </a:r>
            <a:endParaRPr lang="en-US" sz="3000" i="1" dirty="0">
              <a:solidFill>
                <a:srgbClr val="0070C0"/>
              </a:solidFill>
              <a:cs typeface="Calibri" panose="020F0502020204030204" pitchFamily="34" charset="0"/>
            </a:endParaRPr>
          </a:p>
        </p:txBody>
      </p:sp>
      <p:sp>
        <p:nvSpPr>
          <p:cNvPr id="27" name="TextBox 26">
            <a:extLst>
              <a:ext uri="{FF2B5EF4-FFF2-40B4-BE49-F238E27FC236}">
                <a16:creationId xmlns:a16="http://schemas.microsoft.com/office/drawing/2014/main" id="{2674A488-9EF5-42B7-A9F2-504BC9850392}"/>
              </a:ext>
            </a:extLst>
          </p:cNvPr>
          <p:cNvSpPr txBox="1"/>
          <p:nvPr/>
        </p:nvSpPr>
        <p:spPr>
          <a:xfrm>
            <a:off x="171777" y="5310182"/>
            <a:ext cx="11879406"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rare </a:t>
            </a:r>
            <a:r>
              <a:rPr lang="en-US" sz="3000" dirty="0"/>
              <a:t>(adj) /</a:t>
            </a:r>
            <a:r>
              <a:rPr lang="en-US" sz="3000" dirty="0" err="1">
                <a:solidFill>
                  <a:srgbClr val="FF0000"/>
                </a:solidFill>
              </a:rPr>
              <a:t>rer</a:t>
            </a:r>
            <a:r>
              <a:rPr lang="en-US" sz="3000" dirty="0"/>
              <a:t>/ </a:t>
            </a:r>
            <a:r>
              <a:rPr lang="en-US" sz="3000" dirty="0" err="1">
                <a:cs typeface="Calibri" panose="020F0502020204030204" pitchFamily="34" charset="0"/>
              </a:rPr>
              <a:t>hiếm</a:t>
            </a:r>
            <a:endParaRPr lang="en-US" sz="3000" i="1" dirty="0">
              <a:solidFill>
                <a:srgbClr val="0070C0"/>
              </a:solidFill>
              <a:cs typeface="Calibri" panose="020F0502020204030204" pitchFamily="34" charset="0"/>
            </a:endParaRPr>
          </a:p>
        </p:txBody>
      </p:sp>
      <p:sp>
        <p:nvSpPr>
          <p:cNvPr id="28" name="TextBox 27">
            <a:extLst>
              <a:ext uri="{FF2B5EF4-FFF2-40B4-BE49-F238E27FC236}">
                <a16:creationId xmlns:a16="http://schemas.microsoft.com/office/drawing/2014/main" id="{84F38C52-6561-1A62-A99D-CD5E500DFFBD}"/>
              </a:ext>
            </a:extLst>
          </p:cNvPr>
          <p:cNvSpPr txBox="1"/>
          <p:nvPr/>
        </p:nvSpPr>
        <p:spPr>
          <a:xfrm>
            <a:off x="160693" y="5939576"/>
            <a:ext cx="11879406"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unique </a:t>
            </a:r>
            <a:r>
              <a:rPr lang="en-US" sz="3000" dirty="0"/>
              <a:t>(adj) /</a:t>
            </a:r>
            <a:r>
              <a:rPr lang="en-US" sz="3000" dirty="0" err="1">
                <a:solidFill>
                  <a:srgbClr val="FF0000"/>
                </a:solidFill>
              </a:rPr>
              <a:t>ju</a:t>
            </a:r>
            <a:r>
              <a:rPr lang="en-US" sz="3000" dirty="0">
                <a:solidFill>
                  <a:srgbClr val="FF0000"/>
                </a:solidFill>
              </a:rPr>
              <a:t>:ˈ</a:t>
            </a:r>
            <a:r>
              <a:rPr lang="en-US" sz="3000" dirty="0" err="1">
                <a:solidFill>
                  <a:srgbClr val="FF0000"/>
                </a:solidFill>
              </a:rPr>
              <a:t>niːk</a:t>
            </a:r>
            <a:r>
              <a:rPr lang="en-US" sz="3000" dirty="0"/>
              <a:t>/ </a:t>
            </a:r>
            <a:r>
              <a:rPr lang="en-US" sz="3000" dirty="0" err="1">
                <a:cs typeface="Calibri" panose="020F0502020204030204" pitchFamily="34" charset="0"/>
              </a:rPr>
              <a:t>độc</a:t>
            </a:r>
            <a:r>
              <a:rPr lang="en-US" sz="3000" dirty="0">
                <a:cs typeface="Calibri" panose="020F0502020204030204" pitchFamily="34" charset="0"/>
              </a:rPr>
              <a:t> </a:t>
            </a:r>
            <a:r>
              <a:rPr lang="en-US" sz="3000" dirty="0" err="1">
                <a:cs typeface="Calibri" panose="020F0502020204030204" pitchFamily="34" charset="0"/>
              </a:rPr>
              <a:t>nhất</a:t>
            </a:r>
            <a:r>
              <a:rPr lang="en-US" sz="3000" dirty="0">
                <a:cs typeface="Calibri" panose="020F0502020204030204" pitchFamily="34" charset="0"/>
              </a:rPr>
              <a:t> </a:t>
            </a:r>
            <a:r>
              <a:rPr lang="en-US" sz="3000" dirty="0" err="1">
                <a:cs typeface="Calibri" panose="020F0502020204030204" pitchFamily="34" charset="0"/>
              </a:rPr>
              <a:t>vô</a:t>
            </a:r>
            <a:r>
              <a:rPr lang="en-US" sz="3000" dirty="0">
                <a:cs typeface="Calibri" panose="020F0502020204030204" pitchFamily="34" charset="0"/>
              </a:rPr>
              <a:t> </a:t>
            </a:r>
            <a:r>
              <a:rPr lang="en-US" sz="3000" dirty="0" err="1">
                <a:cs typeface="Calibri" panose="020F0502020204030204" pitchFamily="34" charset="0"/>
              </a:rPr>
              <a:t>nhị</a:t>
            </a:r>
            <a:endParaRPr lang="en-US" sz="3000" i="1" dirty="0">
              <a:solidFill>
                <a:srgbClr val="0070C0"/>
              </a:solidFill>
              <a:cs typeface="Calibri" panose="020F0502020204030204" pitchFamily="34" charset="0"/>
            </a:endParaRPr>
          </a:p>
        </p:txBody>
      </p:sp>
      <p:sp>
        <p:nvSpPr>
          <p:cNvPr id="29" name="Oval 28"/>
          <p:cNvSpPr/>
          <p:nvPr/>
        </p:nvSpPr>
        <p:spPr>
          <a:xfrm>
            <a:off x="928653" y="4643814"/>
            <a:ext cx="228600" cy="211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83106" y="5864180"/>
            <a:ext cx="228600" cy="21101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492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000"/>
                                        <p:tgtEl>
                                          <p:spTgt spid="19"/>
                                        </p:tgtEl>
                                      </p:cBhvr>
                                    </p:animEffect>
                                    <p:anim calcmode="lin" valueType="num">
                                      <p:cBhvr>
                                        <p:cTn id="29" dur="1000" fill="hold"/>
                                        <p:tgtEl>
                                          <p:spTgt spid="19"/>
                                        </p:tgtEl>
                                        <p:attrNameLst>
                                          <p:attrName>ppt_x</p:attrName>
                                        </p:attrNameLst>
                                      </p:cBhvr>
                                      <p:tavLst>
                                        <p:tav tm="0">
                                          <p:val>
                                            <p:strVal val="#ppt_x"/>
                                          </p:val>
                                        </p:tav>
                                        <p:tav tm="100000">
                                          <p:val>
                                            <p:strVal val="#ppt_x"/>
                                          </p:val>
                                        </p:tav>
                                      </p:tavLst>
                                    </p:anim>
                                    <p:anim calcmode="lin" valueType="num">
                                      <p:cBhvr>
                                        <p:cTn id="3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1000"/>
                                        <p:tgtEl>
                                          <p:spTgt spid="29"/>
                                        </p:tgtEl>
                                      </p:cBhvr>
                                    </p:animEffect>
                                    <p:anim calcmode="lin" valueType="num">
                                      <p:cBhvr>
                                        <p:cTn id="43" dur="1000" fill="hold"/>
                                        <p:tgtEl>
                                          <p:spTgt spid="29"/>
                                        </p:tgtEl>
                                        <p:attrNameLst>
                                          <p:attrName>ppt_x</p:attrName>
                                        </p:attrNameLst>
                                      </p:cBhvr>
                                      <p:tavLst>
                                        <p:tav tm="0">
                                          <p:val>
                                            <p:strVal val="#ppt_x"/>
                                          </p:val>
                                        </p:tav>
                                        <p:tav tm="100000">
                                          <p:val>
                                            <p:strVal val="#ppt_x"/>
                                          </p:val>
                                        </p:tav>
                                      </p:tavLst>
                                    </p:anim>
                                    <p:anim calcmode="lin" valueType="num">
                                      <p:cBhvr>
                                        <p:cTn id="4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1000"/>
                                        <p:tgtEl>
                                          <p:spTgt spid="30"/>
                                        </p:tgtEl>
                                      </p:cBhvr>
                                    </p:animEffect>
                                    <p:anim calcmode="lin" valueType="num">
                                      <p:cBhvr>
                                        <p:cTn id="50" dur="1000" fill="hold"/>
                                        <p:tgtEl>
                                          <p:spTgt spid="30"/>
                                        </p:tgtEl>
                                        <p:attrNameLst>
                                          <p:attrName>ppt_x</p:attrName>
                                        </p:attrNameLst>
                                      </p:cBhvr>
                                      <p:tavLst>
                                        <p:tav tm="0">
                                          <p:val>
                                            <p:strVal val="#ppt_x"/>
                                          </p:val>
                                        </p:tav>
                                        <p:tav tm="100000">
                                          <p:val>
                                            <p:strVal val="#ppt_x"/>
                                          </p:val>
                                        </p:tav>
                                      </p:tavLst>
                                    </p:anim>
                                    <p:anim calcmode="lin" valueType="num">
                                      <p:cBhvr>
                                        <p:cTn id="5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20"/>
                </p:tgtEl>
              </p:cMediaNode>
            </p:audio>
            <p:audio>
              <p:cMediaNode vol="80000">
                <p:cTn id="53" fill="hold" display="0">
                  <p:stCondLst>
                    <p:cond delay="indefinite"/>
                  </p:stCondLst>
                  <p:endCondLst>
                    <p:cond evt="onStopAudio" delay="0">
                      <p:tgtEl>
                        <p:sldTgt/>
                      </p:tgtEl>
                    </p:cond>
                  </p:endCondLst>
                </p:cTn>
                <p:tgtEl>
                  <p:spTgt spid="23"/>
                </p:tgtEl>
              </p:cMediaNode>
            </p:audio>
            <p:audio>
              <p:cMediaNode vol="80000">
                <p:cTn id="54" fill="hold" display="0">
                  <p:stCondLst>
                    <p:cond delay="indefinite"/>
                  </p:stCondLst>
                  <p:endCondLst>
                    <p:cond evt="onStopAudio" delay="0">
                      <p:tgtEl>
                        <p:sldTgt/>
                      </p:tgtEl>
                    </p:cond>
                  </p:endCondLst>
                </p:cTn>
                <p:tgtEl>
                  <p:spTgt spid="24"/>
                </p:tgtEl>
              </p:cMediaNode>
            </p:audio>
            <p:audio>
              <p:cMediaNode vol="80000">
                <p:cTn id="55" fill="hold" display="0">
                  <p:stCondLst>
                    <p:cond delay="indefinite"/>
                  </p:stCondLst>
                  <p:endCondLst>
                    <p:cond evt="onStopAudio" delay="0">
                      <p:tgtEl>
                        <p:sldTgt/>
                      </p:tgtEl>
                    </p:cond>
                  </p:endCondLst>
                </p:cTn>
                <p:tgtEl>
                  <p:spTgt spid="25"/>
                </p:tgtEl>
              </p:cMediaNode>
            </p:audio>
            <p:audio>
              <p:cMediaNode vol="80000">
                <p:cTn id="56" fill="hold" display="0">
                  <p:stCondLst>
                    <p:cond delay="indefinite"/>
                  </p:stCondLst>
                  <p:endCondLst>
                    <p:cond evt="onStopAudio" delay="0">
                      <p:tgtEl>
                        <p:sldTgt/>
                      </p:tgtEl>
                    </p:cond>
                  </p:endCondLst>
                </p:cTn>
                <p:tgtEl>
                  <p:spTgt spid="26"/>
                </p:tgtEl>
              </p:cMediaNode>
            </p:audio>
            <p:seq concurrent="1" nextAc="seek">
              <p:cTn id="57" restart="whenNotActive" fill="hold" evtFilter="cancelBubble" nodeType="interactiveSeq">
                <p:stCondLst>
                  <p:cond evt="onClick" delay="0">
                    <p:tgtEl>
                      <p:spTgt spid="14"/>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2232" fill="hold"/>
                                        <p:tgtEl>
                                          <p:spTgt spid="20"/>
                                        </p:tgtEl>
                                      </p:cBhvr>
                                    </p:cmd>
                                  </p:childTnLst>
                                </p:cTn>
                              </p:par>
                            </p:childTnLst>
                          </p:cTn>
                        </p:par>
                      </p:childTnLst>
                    </p:cTn>
                  </p:par>
                </p:childTnLst>
              </p:cTn>
              <p:nextCondLst>
                <p:cond evt="onClick" delay="0">
                  <p:tgtEl>
                    <p:spTgt spid="14"/>
                  </p:tgtEl>
                </p:cond>
              </p:nextCondLst>
            </p:seq>
            <p:seq concurrent="1" nextAc="seek">
              <p:cTn id="62" restart="whenNotActive" fill="hold" evtFilter="cancelBubble" nodeType="interactiveSeq">
                <p:stCondLst>
                  <p:cond evt="onClick" delay="0">
                    <p:tgtEl>
                      <p:spTgt spid="10"/>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2448" fill="hold"/>
                                        <p:tgtEl>
                                          <p:spTgt spid="23"/>
                                        </p:tgtEl>
                                      </p:cBhvr>
                                    </p:cmd>
                                  </p:childTnLst>
                                </p:cTn>
                              </p:par>
                            </p:childTnLst>
                          </p:cTn>
                        </p:par>
                      </p:childTnLst>
                    </p:cTn>
                  </p:par>
                </p:childTnLst>
              </p:cTn>
              <p:nextCondLst>
                <p:cond evt="onClick" delay="0">
                  <p:tgtEl>
                    <p:spTgt spid="10"/>
                  </p:tgtEl>
                </p:cond>
              </p:nextCondLst>
            </p:seq>
            <p:seq concurrent="1" nextAc="seek">
              <p:cTn id="67" restart="whenNotActive" fill="hold" evtFilter="cancelBubble" nodeType="interactiveSeq">
                <p:stCondLst>
                  <p:cond evt="onClick" delay="0">
                    <p:tgtEl>
                      <p:spTgt spid="9"/>
                    </p:tgtEl>
                  </p:cond>
                </p:stCondLst>
                <p:endSync evt="end" delay="0">
                  <p:rtn val="all"/>
                </p:endSync>
                <p:childTnLst>
                  <p:par>
                    <p:cTn id="68" fill="hold">
                      <p:stCondLst>
                        <p:cond delay="0"/>
                      </p:stCondLst>
                      <p:childTnLst>
                        <p:par>
                          <p:cTn id="69" fill="hold">
                            <p:stCondLst>
                              <p:cond delay="0"/>
                            </p:stCondLst>
                            <p:childTnLst>
                              <p:par>
                                <p:cTn id="70" presetID="1" presetClass="mediacall" presetSubtype="0" fill="hold" nodeType="clickEffect">
                                  <p:stCondLst>
                                    <p:cond delay="0"/>
                                  </p:stCondLst>
                                  <p:childTnLst>
                                    <p:cmd type="call" cmd="playFrom(0.0)">
                                      <p:cBhvr>
                                        <p:cTn id="71" dur="3408" fill="hold"/>
                                        <p:tgtEl>
                                          <p:spTgt spid="24"/>
                                        </p:tgtEl>
                                      </p:cBhvr>
                                    </p:cmd>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6"/>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2280" fill="hold"/>
                                        <p:tgtEl>
                                          <p:spTgt spid="25"/>
                                        </p:tgtEl>
                                      </p:cBhvr>
                                    </p:cmd>
                                  </p:childTnLst>
                                </p:cTn>
                              </p:par>
                            </p:childTnLst>
                          </p:cTn>
                        </p:par>
                      </p:childTnLst>
                    </p:cTn>
                  </p:par>
                </p:childTnLst>
              </p:cTn>
              <p:nextCondLst>
                <p:cond evt="onClick" delay="0">
                  <p:tgtEl>
                    <p:spTgt spid="16"/>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2616" fill="hold"/>
                                        <p:tgtEl>
                                          <p:spTgt spid="26"/>
                                        </p:tgtEl>
                                      </p:cBhvr>
                                    </p:cmd>
                                  </p:childTnLst>
                                </p:cTn>
                              </p:par>
                            </p:childTnLst>
                          </p:cTn>
                        </p:par>
                      </p:childTnLst>
                    </p:cTn>
                  </p:par>
                </p:childTnLst>
              </p:cTn>
              <p:nextCondLst>
                <p:cond evt="onClick" delay="0">
                  <p:tgtEl>
                    <p:spTgt spid="17"/>
                  </p:tgtEl>
                </p:cond>
              </p:nextCondLst>
            </p:seq>
            <p:audio>
              <p:cMediaNode vol="80000">
                <p:cTn id="82" fill="hold" display="0">
                  <p:stCondLst>
                    <p:cond delay="indefinite"/>
                  </p:stCondLst>
                  <p:endCondLst>
                    <p:cond evt="onStopAudio" delay="0">
                      <p:tgtEl>
                        <p:sldTgt/>
                      </p:tgtEl>
                    </p:cond>
                  </p:endCondLst>
                </p:cTn>
                <p:tgtEl>
                  <p:spTgt spid="31"/>
                </p:tgtEl>
              </p:cMediaNode>
            </p:audio>
            <p:audio>
              <p:cMediaNode vol="80000">
                <p:cTn id="83" fill="hold" display="0">
                  <p:stCondLst>
                    <p:cond delay="indefinite"/>
                  </p:stCondLst>
                  <p:endCondLst>
                    <p:cond evt="onStopAudio" delay="0">
                      <p:tgtEl>
                        <p:sldTgt/>
                      </p:tgtEl>
                    </p:cond>
                  </p:endCondLst>
                </p:cTn>
                <p:tgtEl>
                  <p:spTgt spid="32"/>
                </p:tgtEl>
              </p:cMediaNode>
            </p:audio>
            <p:audio>
              <p:cMediaNode vol="80000">
                <p:cTn id="84" fill="hold" display="0">
                  <p:stCondLst>
                    <p:cond delay="indefinite"/>
                  </p:stCondLst>
                  <p:endCondLst>
                    <p:cond evt="onStopAudio" delay="0">
                      <p:tgtEl>
                        <p:sldTgt/>
                      </p:tgtEl>
                    </p:cond>
                  </p:endCondLst>
                </p:cTn>
                <p:tgtEl>
                  <p:spTgt spid="33"/>
                </p:tgtEl>
              </p:cMediaNode>
            </p:audio>
            <p:seq concurrent="1" nextAc="seek">
              <p:cTn id="85" restart="whenNotActive" fill="hold" evtFilter="cancelBubble" nodeType="interactiveSeq">
                <p:stCondLst>
                  <p:cond evt="onClick" delay="0">
                    <p:tgtEl>
                      <p:spTgt spid="28"/>
                    </p:tgtEl>
                  </p:cond>
                </p:stCondLst>
                <p:endSync evt="end" delay="0">
                  <p:rtn val="all"/>
                </p:endSync>
                <p:childTnLst>
                  <p:par>
                    <p:cTn id="86" fill="hold">
                      <p:stCondLst>
                        <p:cond delay="0"/>
                      </p:stCondLst>
                      <p:childTnLst>
                        <p:par>
                          <p:cTn id="87" fill="hold">
                            <p:stCondLst>
                              <p:cond delay="0"/>
                            </p:stCondLst>
                            <p:childTnLst>
                              <p:par>
                                <p:cTn id="88" presetID="1" presetClass="mediacall" presetSubtype="0" fill="hold" nodeType="clickEffect">
                                  <p:stCondLst>
                                    <p:cond delay="0"/>
                                  </p:stCondLst>
                                  <p:childTnLst>
                                    <p:cmd type="call" cmd="playFrom(0.0)">
                                      <p:cBhvr>
                                        <p:cTn id="89" dur="2640" fill="hold"/>
                                        <p:tgtEl>
                                          <p:spTgt spid="31"/>
                                        </p:tgtEl>
                                      </p:cBhvr>
                                    </p:cmd>
                                  </p:childTnLst>
                                </p:cTn>
                              </p:par>
                            </p:childTnLst>
                          </p:cTn>
                        </p:par>
                      </p:childTnLst>
                    </p:cTn>
                  </p:par>
                </p:childTnLst>
              </p:cTn>
              <p:nextCondLst>
                <p:cond evt="onClick" delay="0">
                  <p:tgtEl>
                    <p:spTgt spid="28"/>
                  </p:tgtEl>
                </p:cond>
              </p:nextCondLst>
            </p:seq>
            <p:seq concurrent="1" nextAc="seek">
              <p:cTn id="90" restart="whenNotActive" fill="hold" evtFilter="cancelBubble" nodeType="interactiveSeq">
                <p:stCondLst>
                  <p:cond evt="onClick" delay="0">
                    <p:tgtEl>
                      <p:spTgt spid="27"/>
                    </p:tgtEl>
                  </p:cond>
                </p:stCondLst>
                <p:endSync evt="end" delay="0">
                  <p:rtn val="all"/>
                </p:endSync>
                <p:childTnLst>
                  <p:par>
                    <p:cTn id="91" fill="hold">
                      <p:stCondLst>
                        <p:cond delay="0"/>
                      </p:stCondLst>
                      <p:childTnLst>
                        <p:par>
                          <p:cTn id="92" fill="hold">
                            <p:stCondLst>
                              <p:cond delay="0"/>
                            </p:stCondLst>
                            <p:childTnLst>
                              <p:par>
                                <p:cTn id="93" presetID="1" presetClass="mediacall" presetSubtype="0" fill="hold" nodeType="clickEffect">
                                  <p:stCondLst>
                                    <p:cond delay="0"/>
                                  </p:stCondLst>
                                  <p:childTnLst>
                                    <p:cmd type="call" cmd="playFrom(0.0)">
                                      <p:cBhvr>
                                        <p:cTn id="94" dur="2280" fill="hold"/>
                                        <p:tgtEl>
                                          <p:spTgt spid="32"/>
                                        </p:tgtEl>
                                      </p:cBhvr>
                                    </p:cmd>
                                  </p:childTnLst>
                                </p:cTn>
                              </p:par>
                            </p:childTnLst>
                          </p:cTn>
                        </p:par>
                      </p:childTnLst>
                    </p:cTn>
                  </p:par>
                </p:childTnLst>
              </p:cTn>
              <p:nextCondLst>
                <p:cond evt="onClick" delay="0">
                  <p:tgtEl>
                    <p:spTgt spid="27"/>
                  </p:tgtEl>
                </p:cond>
              </p:nextCondLst>
            </p:seq>
            <p:seq concurrent="1" nextAc="seek">
              <p:cTn id="95" restart="whenNotActive" fill="hold" evtFilter="cancelBubble" nodeType="interactiveSeq">
                <p:stCondLst>
                  <p:cond evt="onClick" delay="0">
                    <p:tgtEl>
                      <p:spTgt spid="22"/>
                    </p:tgtEl>
                  </p:cond>
                </p:stCondLst>
                <p:endSync evt="end" delay="0">
                  <p:rtn val="all"/>
                </p:endSync>
                <p:childTnLst>
                  <p:par>
                    <p:cTn id="96" fill="hold">
                      <p:stCondLst>
                        <p:cond delay="0"/>
                      </p:stCondLst>
                      <p:childTnLst>
                        <p:par>
                          <p:cTn id="97" fill="hold">
                            <p:stCondLst>
                              <p:cond delay="0"/>
                            </p:stCondLst>
                            <p:childTnLst>
                              <p:par>
                                <p:cTn id="98" presetID="1" presetClass="mediacall" presetSubtype="0" fill="hold" nodeType="clickEffect">
                                  <p:stCondLst>
                                    <p:cond delay="0"/>
                                  </p:stCondLst>
                                  <p:childTnLst>
                                    <p:cmd type="call" cmd="playFrom(0.0)">
                                      <p:cBhvr>
                                        <p:cTn id="99" dur="2616" fill="hold"/>
                                        <p:tgtEl>
                                          <p:spTgt spid="33"/>
                                        </p:tgtEl>
                                      </p:cBhvr>
                                    </p:cmd>
                                  </p:childTnLst>
                                </p:cTn>
                              </p:par>
                            </p:childTnLst>
                          </p:cTn>
                        </p:par>
                      </p:childTnLst>
                    </p:cTn>
                  </p:par>
                </p:childTnLst>
              </p:cTn>
              <p:nextCondLst>
                <p:cond evt="onClick" delay="0">
                  <p:tgtEl>
                    <p:spTgt spid="22"/>
                  </p:tgtEl>
                </p:cond>
              </p:nextCondLst>
            </p:seq>
          </p:childTnLst>
        </p:cTn>
      </p:par>
    </p:tnLst>
    <p:bldLst>
      <p:bldP spid="4" grpId="0" animBg="1"/>
      <p:bldP spid="15" grpId="0" animBg="1"/>
      <p:bldP spid="18" grpId="0" animBg="1"/>
      <p:bldP spid="19" grpId="0" animBg="1"/>
      <p:bldP spid="21"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414440"/>
            <a:ext cx="11992979" cy="1200329"/>
          </a:xfrm>
          <a:prstGeom prst="rect">
            <a:avLst/>
          </a:prstGeom>
        </p:spPr>
        <p:txBody>
          <a:bodyPr wrap="square">
            <a:spAutoFit/>
          </a:bodyPr>
          <a:lstStyle/>
          <a:p>
            <a:r>
              <a:rPr lang="en-US" sz="3600" b="1" dirty="0">
                <a:solidFill>
                  <a:srgbClr val="00B0F0"/>
                </a:solidFill>
              </a:rPr>
              <a:t>In pairs: Talk about impressive natural places in Vietnam using the new words.</a:t>
            </a:r>
          </a:p>
        </p:txBody>
      </p:sp>
      <p:pic>
        <p:nvPicPr>
          <p:cNvPr id="3"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75415" y="1562751"/>
            <a:ext cx="2116585" cy="1212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B56B8A6-8FE8-2167-D9BA-F7F7C1D866AA}"/>
              </a:ext>
            </a:extLst>
          </p:cNvPr>
          <p:cNvPicPr>
            <a:picLocks noChangeAspect="1"/>
          </p:cNvPicPr>
          <p:nvPr/>
        </p:nvPicPr>
        <p:blipFill rotWithShape="1">
          <a:blip r:embed="rId3">
            <a:extLst>
              <a:ext uri="{28A0092B-C50C-407E-A947-70E740481C1C}">
                <a14:useLocalDpi xmlns:a14="http://schemas.microsoft.com/office/drawing/2010/main" val="0"/>
              </a:ext>
            </a:extLst>
          </a:blip>
          <a:srcRect l="1164" t="5831" b="6333"/>
          <a:stretch/>
        </p:blipFill>
        <p:spPr>
          <a:xfrm>
            <a:off x="2300288" y="2171700"/>
            <a:ext cx="7681912" cy="2500313"/>
          </a:xfrm>
          <a:prstGeom prst="rect">
            <a:avLst/>
          </a:prstGeom>
        </p:spPr>
      </p:pic>
    </p:spTree>
    <p:extLst>
      <p:ext uri="{BB962C8B-B14F-4D97-AF65-F5344CB8AC3E}">
        <p14:creationId xmlns:p14="http://schemas.microsoft.com/office/powerpoint/2010/main" val="3684667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044" y="1368811"/>
            <a:ext cx="11644306" cy="1200329"/>
          </a:xfrm>
          <a:prstGeom prst="rect">
            <a:avLst/>
          </a:prstGeom>
        </p:spPr>
        <p:txBody>
          <a:bodyPr wrap="square">
            <a:spAutoFit/>
          </a:bodyPr>
          <a:lstStyle/>
          <a:p>
            <a:br>
              <a:rPr lang="en-US" sz="3600" i="1"/>
            </a:br>
            <a:endParaRPr lang="en-US" sz="3600"/>
          </a:p>
        </p:txBody>
      </p:sp>
      <p:sp>
        <p:nvSpPr>
          <p:cNvPr id="3" name="TextBox 2"/>
          <p:cNvSpPr txBox="1"/>
          <p:nvPr/>
        </p:nvSpPr>
        <p:spPr>
          <a:xfrm>
            <a:off x="56121" y="395298"/>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32</a:t>
            </a:r>
          </a:p>
        </p:txBody>
      </p:sp>
      <p:sp>
        <p:nvSpPr>
          <p:cNvPr id="4" name="Rectangle 3"/>
          <p:cNvSpPr/>
          <p:nvPr/>
        </p:nvSpPr>
        <p:spPr>
          <a:xfrm>
            <a:off x="1962150" y="416132"/>
            <a:ext cx="998220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A. Complete the words.</a:t>
            </a:r>
          </a:p>
        </p:txBody>
      </p:sp>
      <p:sp>
        <p:nvSpPr>
          <p:cNvPr id="14" name="Rectangle 13"/>
          <p:cNvSpPr/>
          <p:nvPr/>
        </p:nvSpPr>
        <p:spPr>
          <a:xfrm>
            <a:off x="3341297" y="3790239"/>
            <a:ext cx="6096000" cy="646331"/>
          </a:xfrm>
          <a:prstGeom prst="rect">
            <a:avLst/>
          </a:prstGeom>
        </p:spPr>
        <p:txBody>
          <a:bodyPr>
            <a:spAutoFit/>
          </a:bodyPr>
          <a:lstStyle/>
          <a:p>
            <a:br>
              <a:rPr lang="en-US"/>
            </a:br>
            <a:endParaRPr lang="en-US"/>
          </a:p>
        </p:txBody>
      </p:sp>
      <p:pic>
        <p:nvPicPr>
          <p:cNvPr id="6" name="Picture 5">
            <a:extLst>
              <a:ext uri="{FF2B5EF4-FFF2-40B4-BE49-F238E27FC236}">
                <a16:creationId xmlns:a16="http://schemas.microsoft.com/office/drawing/2014/main" id="{71B2FC48-2131-E899-CAE7-3335D1EE07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7497" y="1368811"/>
            <a:ext cx="10717006" cy="5003523"/>
          </a:xfrm>
          <a:prstGeom prst="rect">
            <a:avLst/>
          </a:prstGeom>
        </p:spPr>
      </p:pic>
      <p:sp>
        <p:nvSpPr>
          <p:cNvPr id="7" name="TextBox 6">
            <a:extLst>
              <a:ext uri="{FF2B5EF4-FFF2-40B4-BE49-F238E27FC236}">
                <a16:creationId xmlns:a16="http://schemas.microsoft.com/office/drawing/2014/main" id="{3F2FC073-18E8-94F8-6B67-C87E881E0E27}"/>
              </a:ext>
            </a:extLst>
          </p:cNvPr>
          <p:cNvSpPr txBox="1"/>
          <p:nvPr/>
        </p:nvSpPr>
        <p:spPr>
          <a:xfrm>
            <a:off x="2210764" y="1368811"/>
            <a:ext cx="4363656" cy="584775"/>
          </a:xfrm>
          <a:prstGeom prst="rect">
            <a:avLst/>
          </a:prstGeom>
          <a:noFill/>
        </p:spPr>
        <p:txBody>
          <a:bodyPr wrap="square" rtlCol="0">
            <a:spAutoFit/>
          </a:bodyPr>
          <a:lstStyle/>
          <a:p>
            <a:r>
              <a:rPr lang="en-US" sz="3200" b="1" dirty="0">
                <a:solidFill>
                  <a:srgbClr val="FF0000"/>
                </a:solidFill>
              </a:rPr>
              <a:t>a</a:t>
            </a:r>
            <a:r>
              <a:rPr lang="en-VN" sz="3200" b="1" dirty="0">
                <a:solidFill>
                  <a:srgbClr val="FF0000"/>
                </a:solidFill>
              </a:rPr>
              <a:t>   n          s    </a:t>
            </a:r>
            <a:r>
              <a:rPr lang="en-US" sz="3200" b="1" dirty="0">
                <a:solidFill>
                  <a:srgbClr val="FF0000"/>
                </a:solidFill>
              </a:rPr>
              <a:t>c</a:t>
            </a:r>
            <a:r>
              <a:rPr lang="en-VN" sz="3200" b="1" dirty="0">
                <a:solidFill>
                  <a:srgbClr val="FF0000"/>
                </a:solidFill>
              </a:rPr>
              <a:t>          </a:t>
            </a:r>
            <a:r>
              <a:rPr lang="en-US" sz="3200" b="1" dirty="0">
                <a:solidFill>
                  <a:srgbClr val="FF0000"/>
                </a:solidFill>
              </a:rPr>
              <a:t>p</a:t>
            </a:r>
            <a:r>
              <a:rPr lang="en-VN" sz="3200" b="1" dirty="0">
                <a:solidFill>
                  <a:srgbClr val="FF0000"/>
                </a:solidFill>
              </a:rPr>
              <a:t>    </a:t>
            </a:r>
            <a:r>
              <a:rPr lang="en-US" sz="3200" b="1" dirty="0">
                <a:solidFill>
                  <a:srgbClr val="FF0000"/>
                </a:solidFill>
              </a:rPr>
              <a:t>e</a:t>
            </a:r>
            <a:r>
              <a:rPr lang="en-VN" sz="3200" b="1" dirty="0">
                <a:solidFill>
                  <a:srgbClr val="FF0000"/>
                </a:solidFill>
              </a:rPr>
              <a:t> </a:t>
            </a:r>
          </a:p>
        </p:txBody>
      </p:sp>
      <p:sp>
        <p:nvSpPr>
          <p:cNvPr id="8" name="TextBox 7">
            <a:extLst>
              <a:ext uri="{FF2B5EF4-FFF2-40B4-BE49-F238E27FC236}">
                <a16:creationId xmlns:a16="http://schemas.microsoft.com/office/drawing/2014/main" id="{034AF44F-4D1F-7D6D-5B76-48AE9C77E7FF}"/>
              </a:ext>
            </a:extLst>
          </p:cNvPr>
          <p:cNvSpPr txBox="1"/>
          <p:nvPr/>
        </p:nvSpPr>
        <p:spPr>
          <a:xfrm>
            <a:off x="2210764" y="2207952"/>
            <a:ext cx="4363656" cy="584775"/>
          </a:xfrm>
          <a:prstGeom prst="rect">
            <a:avLst/>
          </a:prstGeom>
          <a:noFill/>
        </p:spPr>
        <p:txBody>
          <a:bodyPr wrap="square" rtlCol="0">
            <a:spAutoFit/>
          </a:bodyPr>
          <a:lstStyle/>
          <a:p>
            <a:r>
              <a:rPr lang="en-US" sz="3200" b="1" dirty="0">
                <a:solidFill>
                  <a:srgbClr val="FF0000"/>
                </a:solidFill>
              </a:rPr>
              <a:t>a</a:t>
            </a:r>
            <a:r>
              <a:rPr lang="en-VN" sz="3200" b="1" dirty="0">
                <a:solidFill>
                  <a:srgbClr val="FF0000"/>
                </a:solidFill>
              </a:rPr>
              <a:t>   </a:t>
            </a:r>
            <a:r>
              <a:rPr lang="vi-VN" sz="3200" b="1" dirty="0">
                <a:solidFill>
                  <a:srgbClr val="FF0000"/>
                </a:solidFill>
              </a:rPr>
              <a:t>     s</a:t>
            </a:r>
            <a:endParaRPr lang="en-VN" sz="3200" b="1" dirty="0">
              <a:solidFill>
                <a:srgbClr val="FF0000"/>
              </a:solidFill>
            </a:endParaRPr>
          </a:p>
        </p:txBody>
      </p:sp>
      <p:sp>
        <p:nvSpPr>
          <p:cNvPr id="9" name="TextBox 8">
            <a:extLst>
              <a:ext uri="{FF2B5EF4-FFF2-40B4-BE49-F238E27FC236}">
                <a16:creationId xmlns:a16="http://schemas.microsoft.com/office/drawing/2014/main" id="{2F3413D0-A8C5-A050-C817-D3F89C7007B1}"/>
              </a:ext>
            </a:extLst>
          </p:cNvPr>
          <p:cNvSpPr txBox="1"/>
          <p:nvPr/>
        </p:nvSpPr>
        <p:spPr>
          <a:xfrm>
            <a:off x="2210764" y="3075606"/>
            <a:ext cx="4363656" cy="584775"/>
          </a:xfrm>
          <a:prstGeom prst="rect">
            <a:avLst/>
          </a:prstGeom>
          <a:noFill/>
        </p:spPr>
        <p:txBody>
          <a:bodyPr wrap="square" rtlCol="0">
            <a:spAutoFit/>
          </a:bodyPr>
          <a:lstStyle/>
          <a:p>
            <a:r>
              <a:rPr lang="vi-VN" sz="3200" b="1" dirty="0">
                <a:solidFill>
                  <a:srgbClr val="FF0000"/>
                </a:solidFill>
              </a:rPr>
              <a:t>u  n        l   e</a:t>
            </a:r>
            <a:endParaRPr lang="en-VN" sz="3200" b="1" dirty="0">
              <a:solidFill>
                <a:srgbClr val="FF0000"/>
              </a:solidFill>
            </a:endParaRPr>
          </a:p>
        </p:txBody>
      </p:sp>
      <p:sp>
        <p:nvSpPr>
          <p:cNvPr id="11" name="TextBox 10">
            <a:extLst>
              <a:ext uri="{FF2B5EF4-FFF2-40B4-BE49-F238E27FC236}">
                <a16:creationId xmlns:a16="http://schemas.microsoft.com/office/drawing/2014/main" id="{6E445D83-4A71-5B40-52D1-B6EB5DE79D58}"/>
              </a:ext>
            </a:extLst>
          </p:cNvPr>
          <p:cNvSpPr txBox="1"/>
          <p:nvPr/>
        </p:nvSpPr>
        <p:spPr>
          <a:xfrm>
            <a:off x="2210764" y="3908298"/>
            <a:ext cx="4363656" cy="584775"/>
          </a:xfrm>
          <a:prstGeom prst="rect">
            <a:avLst/>
          </a:prstGeom>
          <a:noFill/>
        </p:spPr>
        <p:txBody>
          <a:bodyPr wrap="square" rtlCol="0">
            <a:spAutoFit/>
          </a:bodyPr>
          <a:lstStyle/>
          <a:p>
            <a:r>
              <a:rPr lang="vi-VN" sz="3200" b="1" dirty="0">
                <a:solidFill>
                  <a:srgbClr val="FF0000"/>
                </a:solidFill>
              </a:rPr>
              <a:t>a       e</a:t>
            </a:r>
            <a:endParaRPr lang="en-VN" sz="3200" b="1" dirty="0">
              <a:solidFill>
                <a:srgbClr val="FF0000"/>
              </a:solidFill>
            </a:endParaRPr>
          </a:p>
        </p:txBody>
      </p:sp>
      <p:sp>
        <p:nvSpPr>
          <p:cNvPr id="12" name="TextBox 11">
            <a:extLst>
              <a:ext uri="{FF2B5EF4-FFF2-40B4-BE49-F238E27FC236}">
                <a16:creationId xmlns:a16="http://schemas.microsoft.com/office/drawing/2014/main" id="{C17ACCC8-1B9E-784E-191E-3DDF8069BCF2}"/>
              </a:ext>
            </a:extLst>
          </p:cNvPr>
          <p:cNvSpPr txBox="1"/>
          <p:nvPr/>
        </p:nvSpPr>
        <p:spPr>
          <a:xfrm>
            <a:off x="2210764" y="4791425"/>
            <a:ext cx="9062978" cy="584775"/>
          </a:xfrm>
          <a:prstGeom prst="rect">
            <a:avLst/>
          </a:prstGeom>
          <a:noFill/>
        </p:spPr>
        <p:txBody>
          <a:bodyPr wrap="square" rtlCol="0">
            <a:spAutoFit/>
          </a:bodyPr>
          <a:lstStyle/>
          <a:p>
            <a:r>
              <a:rPr lang="vi-VN" sz="3200" b="1" dirty="0">
                <a:solidFill>
                  <a:srgbClr val="FF0000"/>
                </a:solidFill>
              </a:rPr>
              <a:t>n  d       n        e   r        d           p       c   i   e </a:t>
            </a:r>
            <a:endParaRPr lang="en-VN" sz="3200" b="1" dirty="0">
              <a:solidFill>
                <a:srgbClr val="FF0000"/>
              </a:solidFill>
            </a:endParaRPr>
          </a:p>
        </p:txBody>
      </p:sp>
      <p:sp>
        <p:nvSpPr>
          <p:cNvPr id="13" name="TextBox 12">
            <a:extLst>
              <a:ext uri="{FF2B5EF4-FFF2-40B4-BE49-F238E27FC236}">
                <a16:creationId xmlns:a16="http://schemas.microsoft.com/office/drawing/2014/main" id="{A859DF79-52E4-10B9-6A8D-8052CE9B80C7}"/>
              </a:ext>
            </a:extLst>
          </p:cNvPr>
          <p:cNvSpPr txBox="1"/>
          <p:nvPr/>
        </p:nvSpPr>
        <p:spPr>
          <a:xfrm>
            <a:off x="2210764" y="5642123"/>
            <a:ext cx="4363656" cy="584775"/>
          </a:xfrm>
          <a:prstGeom prst="rect">
            <a:avLst/>
          </a:prstGeom>
          <a:noFill/>
        </p:spPr>
        <p:txBody>
          <a:bodyPr wrap="square" rtlCol="0">
            <a:spAutoFit/>
          </a:bodyPr>
          <a:lstStyle/>
          <a:p>
            <a:r>
              <a:rPr lang="en-US" sz="3200" b="1" dirty="0" err="1">
                <a:solidFill>
                  <a:srgbClr val="FF0000"/>
                </a:solidFill>
              </a:rPr>
              <a:t>i</a:t>
            </a:r>
            <a:r>
              <a:rPr lang="en-VN" sz="3200" b="1" dirty="0">
                <a:solidFill>
                  <a:srgbClr val="FF0000"/>
                </a:solidFill>
              </a:rPr>
              <a:t>    m   e               o   n</a:t>
            </a:r>
          </a:p>
        </p:txBody>
      </p:sp>
    </p:spTree>
    <p:extLst>
      <p:ext uri="{BB962C8B-B14F-4D97-AF65-F5344CB8AC3E}">
        <p14:creationId xmlns:p14="http://schemas.microsoft.com/office/powerpoint/2010/main" val="3429040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heckerboard(across)">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heckerboard(across)">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checkerboard(across)">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044" y="1368811"/>
            <a:ext cx="11644306" cy="1200329"/>
          </a:xfrm>
          <a:prstGeom prst="rect">
            <a:avLst/>
          </a:prstGeom>
        </p:spPr>
        <p:txBody>
          <a:bodyPr wrap="square">
            <a:spAutoFit/>
          </a:bodyPr>
          <a:lstStyle/>
          <a:p>
            <a:br>
              <a:rPr lang="en-US" sz="3600" i="1"/>
            </a:br>
            <a:endParaRPr lang="en-US" sz="3600"/>
          </a:p>
        </p:txBody>
      </p:sp>
      <p:sp>
        <p:nvSpPr>
          <p:cNvPr id="3" name="TextBox 2"/>
          <p:cNvSpPr txBox="1"/>
          <p:nvPr/>
        </p:nvSpPr>
        <p:spPr>
          <a:xfrm>
            <a:off x="56121" y="395298"/>
            <a:ext cx="1539551"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dirty="0">
                <a:solidFill>
                  <a:schemeClr val="bg1"/>
                </a:solidFill>
              </a:rPr>
              <a:t>Extra Practice</a:t>
            </a:r>
          </a:p>
          <a:p>
            <a:r>
              <a:rPr lang="en-US" dirty="0">
                <a:solidFill>
                  <a:schemeClr val="bg1"/>
                </a:solidFill>
              </a:rPr>
              <a:t>WB, page 32</a:t>
            </a:r>
          </a:p>
        </p:txBody>
      </p:sp>
      <p:sp>
        <p:nvSpPr>
          <p:cNvPr id="4" name="Rectangle 3"/>
          <p:cNvSpPr/>
          <p:nvPr/>
        </p:nvSpPr>
        <p:spPr>
          <a:xfrm>
            <a:off x="1962150" y="416132"/>
            <a:ext cx="9982200"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B. Fill in the blanks with the words from Task A.</a:t>
            </a:r>
          </a:p>
        </p:txBody>
      </p:sp>
      <p:sp>
        <p:nvSpPr>
          <p:cNvPr id="14" name="Rectangle 13"/>
          <p:cNvSpPr/>
          <p:nvPr/>
        </p:nvSpPr>
        <p:spPr>
          <a:xfrm>
            <a:off x="3341297" y="3790239"/>
            <a:ext cx="6096000" cy="646331"/>
          </a:xfrm>
          <a:prstGeom prst="rect">
            <a:avLst/>
          </a:prstGeom>
        </p:spPr>
        <p:txBody>
          <a:bodyPr>
            <a:spAutoFit/>
          </a:bodyPr>
          <a:lstStyle/>
          <a:p>
            <a:br>
              <a:rPr lang="en-US"/>
            </a:br>
            <a:endParaRPr lang="en-US"/>
          </a:p>
        </p:txBody>
      </p:sp>
      <p:pic>
        <p:nvPicPr>
          <p:cNvPr id="6" name="Picture 5">
            <a:extLst>
              <a:ext uri="{FF2B5EF4-FFF2-40B4-BE49-F238E27FC236}">
                <a16:creationId xmlns:a16="http://schemas.microsoft.com/office/drawing/2014/main" id="{12BF3847-97C9-412E-6230-CC9DA94244D4}"/>
              </a:ext>
            </a:extLst>
          </p:cNvPr>
          <p:cNvPicPr>
            <a:picLocks noChangeAspect="1"/>
          </p:cNvPicPr>
          <p:nvPr/>
        </p:nvPicPr>
        <p:blipFill rotWithShape="1">
          <a:blip r:embed="rId2">
            <a:extLst>
              <a:ext uri="{28A0092B-C50C-407E-A947-70E740481C1C}">
                <a14:useLocalDpi xmlns:a14="http://schemas.microsoft.com/office/drawing/2010/main" val="0"/>
              </a:ext>
            </a:extLst>
          </a:blip>
          <a:srcRect r="6381"/>
          <a:stretch/>
        </p:blipFill>
        <p:spPr>
          <a:xfrm>
            <a:off x="16580" y="2056386"/>
            <a:ext cx="12125597" cy="4027115"/>
          </a:xfrm>
          <a:prstGeom prst="rect">
            <a:avLst/>
          </a:prstGeom>
        </p:spPr>
      </p:pic>
      <p:sp>
        <p:nvSpPr>
          <p:cNvPr id="7" name="TextBox 6">
            <a:extLst>
              <a:ext uri="{FF2B5EF4-FFF2-40B4-BE49-F238E27FC236}">
                <a16:creationId xmlns:a16="http://schemas.microsoft.com/office/drawing/2014/main" id="{AA24D0C4-C3DD-BB3B-861C-8F1917332065}"/>
              </a:ext>
            </a:extLst>
          </p:cNvPr>
          <p:cNvSpPr txBox="1"/>
          <p:nvPr/>
        </p:nvSpPr>
        <p:spPr>
          <a:xfrm>
            <a:off x="1724628" y="2029556"/>
            <a:ext cx="2060294" cy="584775"/>
          </a:xfrm>
          <a:prstGeom prst="rect">
            <a:avLst/>
          </a:prstGeom>
          <a:noFill/>
        </p:spPr>
        <p:txBody>
          <a:bodyPr wrap="square" rtlCol="0">
            <a:spAutoFit/>
          </a:bodyPr>
          <a:lstStyle/>
          <a:p>
            <a:r>
              <a:rPr lang="en-VN" sz="3200" b="1" dirty="0">
                <a:solidFill>
                  <a:srgbClr val="FF0000"/>
                </a:solidFill>
              </a:rPr>
              <a:t>landscape</a:t>
            </a:r>
          </a:p>
        </p:txBody>
      </p:sp>
      <p:sp>
        <p:nvSpPr>
          <p:cNvPr id="8" name="TextBox 7">
            <a:extLst>
              <a:ext uri="{FF2B5EF4-FFF2-40B4-BE49-F238E27FC236}">
                <a16:creationId xmlns:a16="http://schemas.microsoft.com/office/drawing/2014/main" id="{C9F3B088-6259-79E3-5C18-D1214E3A8250}"/>
              </a:ext>
            </a:extLst>
          </p:cNvPr>
          <p:cNvSpPr txBox="1"/>
          <p:nvPr/>
        </p:nvSpPr>
        <p:spPr>
          <a:xfrm>
            <a:off x="5923103" y="2700440"/>
            <a:ext cx="2060294" cy="584775"/>
          </a:xfrm>
          <a:prstGeom prst="rect">
            <a:avLst/>
          </a:prstGeom>
          <a:noFill/>
        </p:spPr>
        <p:txBody>
          <a:bodyPr wrap="square" rtlCol="0">
            <a:spAutoFit/>
          </a:bodyPr>
          <a:lstStyle/>
          <a:p>
            <a:r>
              <a:rPr lang="en-VN" sz="3200" b="1" dirty="0">
                <a:solidFill>
                  <a:srgbClr val="FF0000"/>
                </a:solidFill>
              </a:rPr>
              <a:t>karst</a:t>
            </a:r>
          </a:p>
        </p:txBody>
      </p:sp>
      <p:sp>
        <p:nvSpPr>
          <p:cNvPr id="9" name="TextBox 8">
            <a:extLst>
              <a:ext uri="{FF2B5EF4-FFF2-40B4-BE49-F238E27FC236}">
                <a16:creationId xmlns:a16="http://schemas.microsoft.com/office/drawing/2014/main" id="{583D7E22-62E8-747E-4622-2642ED9946DE}"/>
              </a:ext>
            </a:extLst>
          </p:cNvPr>
          <p:cNvSpPr txBox="1"/>
          <p:nvPr/>
        </p:nvSpPr>
        <p:spPr>
          <a:xfrm>
            <a:off x="5420569" y="3338294"/>
            <a:ext cx="1005067" cy="584775"/>
          </a:xfrm>
          <a:prstGeom prst="rect">
            <a:avLst/>
          </a:prstGeom>
          <a:noFill/>
        </p:spPr>
        <p:txBody>
          <a:bodyPr wrap="square" rtlCol="0">
            <a:spAutoFit/>
          </a:bodyPr>
          <a:lstStyle/>
          <a:p>
            <a:r>
              <a:rPr lang="en-VN" sz="3200" b="1" dirty="0">
                <a:solidFill>
                  <a:srgbClr val="FF0000"/>
                </a:solidFill>
              </a:rPr>
              <a:t>rare</a:t>
            </a:r>
          </a:p>
        </p:txBody>
      </p:sp>
      <p:sp>
        <p:nvSpPr>
          <p:cNvPr id="10" name="TextBox 9">
            <a:extLst>
              <a:ext uri="{FF2B5EF4-FFF2-40B4-BE49-F238E27FC236}">
                <a16:creationId xmlns:a16="http://schemas.microsoft.com/office/drawing/2014/main" id="{FD16008C-1CCB-C292-FD20-2CA9D69625A8}"/>
              </a:ext>
            </a:extLst>
          </p:cNvPr>
          <p:cNvSpPr txBox="1"/>
          <p:nvPr/>
        </p:nvSpPr>
        <p:spPr>
          <a:xfrm>
            <a:off x="5811680" y="3936484"/>
            <a:ext cx="2060294" cy="584775"/>
          </a:xfrm>
          <a:prstGeom prst="rect">
            <a:avLst/>
          </a:prstGeom>
          <a:noFill/>
        </p:spPr>
        <p:txBody>
          <a:bodyPr wrap="square" rtlCol="0">
            <a:spAutoFit/>
          </a:bodyPr>
          <a:lstStyle/>
          <a:p>
            <a:r>
              <a:rPr lang="en-VN" sz="3200" b="1" dirty="0">
                <a:solidFill>
                  <a:srgbClr val="FF0000"/>
                </a:solidFill>
              </a:rPr>
              <a:t>limestone</a:t>
            </a:r>
          </a:p>
        </p:txBody>
      </p:sp>
      <p:sp>
        <p:nvSpPr>
          <p:cNvPr id="11" name="TextBox 10">
            <a:extLst>
              <a:ext uri="{FF2B5EF4-FFF2-40B4-BE49-F238E27FC236}">
                <a16:creationId xmlns:a16="http://schemas.microsoft.com/office/drawing/2014/main" id="{C76AA0CC-6513-E9E5-30EA-41E3ADD3B88C}"/>
              </a:ext>
            </a:extLst>
          </p:cNvPr>
          <p:cNvSpPr txBox="1"/>
          <p:nvPr/>
        </p:nvSpPr>
        <p:spPr>
          <a:xfrm>
            <a:off x="1808005" y="4567271"/>
            <a:ext cx="2060294" cy="584775"/>
          </a:xfrm>
          <a:prstGeom prst="rect">
            <a:avLst/>
          </a:prstGeom>
          <a:noFill/>
        </p:spPr>
        <p:txBody>
          <a:bodyPr wrap="square" rtlCol="0">
            <a:spAutoFit/>
          </a:bodyPr>
          <a:lstStyle/>
          <a:p>
            <a:r>
              <a:rPr lang="en-VN" sz="3200" b="1" dirty="0">
                <a:solidFill>
                  <a:srgbClr val="FF0000"/>
                </a:solidFill>
              </a:rPr>
              <a:t>jungle</a:t>
            </a:r>
          </a:p>
        </p:txBody>
      </p:sp>
      <p:sp>
        <p:nvSpPr>
          <p:cNvPr id="12" name="TextBox 11">
            <a:extLst>
              <a:ext uri="{FF2B5EF4-FFF2-40B4-BE49-F238E27FC236}">
                <a16:creationId xmlns:a16="http://schemas.microsoft.com/office/drawing/2014/main" id="{6A8BDBFA-137B-B8E2-DC30-EC9AE31C6AB6}"/>
              </a:ext>
            </a:extLst>
          </p:cNvPr>
          <p:cNvSpPr txBox="1"/>
          <p:nvPr/>
        </p:nvSpPr>
        <p:spPr>
          <a:xfrm>
            <a:off x="3121818" y="5018221"/>
            <a:ext cx="3575555" cy="584775"/>
          </a:xfrm>
          <a:prstGeom prst="rect">
            <a:avLst/>
          </a:prstGeom>
          <a:noFill/>
        </p:spPr>
        <p:txBody>
          <a:bodyPr wrap="square" rtlCol="0">
            <a:spAutoFit/>
          </a:bodyPr>
          <a:lstStyle/>
          <a:p>
            <a:r>
              <a:rPr lang="en-US" sz="3200" b="1" dirty="0">
                <a:solidFill>
                  <a:srgbClr val="FF0000"/>
                </a:solidFill>
              </a:rPr>
              <a:t>e</a:t>
            </a:r>
            <a:r>
              <a:rPr lang="en-VN" sz="3200" b="1" dirty="0">
                <a:solidFill>
                  <a:srgbClr val="FF0000"/>
                </a:solidFill>
              </a:rPr>
              <a:t>ndangered species</a:t>
            </a:r>
          </a:p>
        </p:txBody>
      </p:sp>
    </p:spTree>
    <p:extLst>
      <p:ext uri="{BB962C8B-B14F-4D97-AF65-F5344CB8AC3E}">
        <p14:creationId xmlns:p14="http://schemas.microsoft.com/office/powerpoint/2010/main" val="3607646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heckerboard(across)">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heckerboard(across)">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heckerboard(across)">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checkerboard(across)">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8AB0A9-E268-264F-8A95-8069B0AD4884}"/>
              </a:ext>
            </a:extLst>
          </p:cNvPr>
          <p:cNvPicPr>
            <a:picLocks noChangeAspect="1"/>
          </p:cNvPicPr>
          <p:nvPr/>
        </p:nvPicPr>
        <p:blipFill>
          <a:blip r:embed="rId2"/>
          <a:stretch>
            <a:fillRect/>
          </a:stretch>
        </p:blipFill>
        <p:spPr>
          <a:xfrm>
            <a:off x="2390493" y="345049"/>
            <a:ext cx="9801507" cy="6008859"/>
          </a:xfrm>
          <a:prstGeom prst="rect">
            <a:avLst/>
          </a:prstGeom>
        </p:spPr>
      </p:pic>
      <p:pic>
        <p:nvPicPr>
          <p:cNvPr id="5" name="Picture 4">
            <a:extLst>
              <a:ext uri="{FF2B5EF4-FFF2-40B4-BE49-F238E27FC236}">
                <a16:creationId xmlns:a16="http://schemas.microsoft.com/office/drawing/2014/main" id="{D084AA57-6E9E-121E-35F7-0163A49D66A6}"/>
              </a:ext>
            </a:extLst>
          </p:cNvPr>
          <p:cNvPicPr>
            <a:picLocks noChangeAspect="1"/>
          </p:cNvPicPr>
          <p:nvPr/>
        </p:nvPicPr>
        <p:blipFill>
          <a:blip r:embed="rId3"/>
          <a:stretch>
            <a:fillRect/>
          </a:stretch>
        </p:blipFill>
        <p:spPr>
          <a:xfrm>
            <a:off x="-450924" y="1225292"/>
            <a:ext cx="5046372" cy="895234"/>
          </a:xfrm>
          <a:prstGeom prst="rect">
            <a:avLst/>
          </a:prstGeom>
        </p:spPr>
      </p:pic>
    </p:spTree>
    <p:extLst>
      <p:ext uri="{BB962C8B-B14F-4D97-AF65-F5344CB8AC3E}">
        <p14:creationId xmlns:p14="http://schemas.microsoft.com/office/powerpoint/2010/main" val="3618811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1040175"/>
            <a:ext cx="1145799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Read the instruction quickly. Underline the key words. What are we going to do?</a:t>
            </a:r>
            <a:r>
              <a:rPr lang="en-US" sz="3600" i="1" dirty="0">
                <a:solidFill>
                  <a:srgbClr val="0070C0"/>
                </a:solidFill>
              </a:rPr>
              <a:t> </a:t>
            </a:r>
          </a:p>
        </p:txBody>
      </p:sp>
      <p:sp>
        <p:nvSpPr>
          <p:cNvPr id="19" name="TextBox 18"/>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3" name="TextBox 2">
            <a:extLst>
              <a:ext uri="{FF2B5EF4-FFF2-40B4-BE49-F238E27FC236}">
                <a16:creationId xmlns:a16="http://schemas.microsoft.com/office/drawing/2014/main" id="{41CD5603-F692-5015-919D-E082B59A2215}"/>
              </a:ext>
            </a:extLst>
          </p:cNvPr>
          <p:cNvSpPr txBox="1"/>
          <p:nvPr/>
        </p:nvSpPr>
        <p:spPr>
          <a:xfrm>
            <a:off x="1275144" y="3163327"/>
            <a:ext cx="9641711" cy="1200329"/>
          </a:xfrm>
          <a:prstGeom prst="rect">
            <a:avLst/>
          </a:prstGeom>
          <a:noFill/>
        </p:spPr>
        <p:txBody>
          <a:bodyPr wrap="square" rtlCol="0">
            <a:spAutoFit/>
          </a:bodyPr>
          <a:lstStyle/>
          <a:p>
            <a:pPr algn="ctr"/>
            <a:r>
              <a:rPr lang="en-US" sz="3600" b="1" i="1" dirty="0">
                <a:solidFill>
                  <a:srgbClr val="0070C0"/>
                </a:solidFill>
              </a:rPr>
              <a:t>Read the blog post very quickly. Which year was Son </a:t>
            </a:r>
            <a:r>
              <a:rPr lang="en-US" sz="3600" b="1" i="1" dirty="0" err="1">
                <a:solidFill>
                  <a:srgbClr val="0070C0"/>
                </a:solidFill>
              </a:rPr>
              <a:t>Đoòng</a:t>
            </a:r>
            <a:r>
              <a:rPr lang="en-US" sz="3600" b="1" i="1" dirty="0">
                <a:solidFill>
                  <a:srgbClr val="0070C0"/>
                </a:solidFill>
              </a:rPr>
              <a:t> first explored?</a:t>
            </a:r>
            <a:endParaRPr lang="en-VN" sz="3600" dirty="0">
              <a:solidFill>
                <a:srgbClr val="0070C0"/>
              </a:solidFill>
            </a:endParaRPr>
          </a:p>
        </p:txBody>
      </p:sp>
      <p:cxnSp>
        <p:nvCxnSpPr>
          <p:cNvPr id="6" name="Straight Connector 5">
            <a:extLst>
              <a:ext uri="{FF2B5EF4-FFF2-40B4-BE49-F238E27FC236}">
                <a16:creationId xmlns:a16="http://schemas.microsoft.com/office/drawing/2014/main" id="{16280BC7-6EDA-4052-6A9E-AC0E245FA4F1}"/>
              </a:ext>
            </a:extLst>
          </p:cNvPr>
          <p:cNvCxnSpPr/>
          <p:nvPr/>
        </p:nvCxnSpPr>
        <p:spPr>
          <a:xfrm>
            <a:off x="8923048" y="3816404"/>
            <a:ext cx="740780" cy="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3126C6-D74C-781F-6634-3746E65A5667}"/>
              </a:ext>
            </a:extLst>
          </p:cNvPr>
          <p:cNvCxnSpPr>
            <a:cxnSpLocks/>
          </p:cNvCxnSpPr>
          <p:nvPr/>
        </p:nvCxnSpPr>
        <p:spPr>
          <a:xfrm>
            <a:off x="5907703" y="4363656"/>
            <a:ext cx="2370881" cy="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37B0DE9-6A2E-EE2F-B67E-845EEBD42DC1}"/>
              </a:ext>
            </a:extLst>
          </p:cNvPr>
          <p:cNvCxnSpPr/>
          <p:nvPr/>
        </p:nvCxnSpPr>
        <p:spPr>
          <a:xfrm>
            <a:off x="1627287" y="3816404"/>
            <a:ext cx="740780" cy="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4864B91-0E98-4A89-1E99-3CA8F5802F6B}"/>
              </a:ext>
            </a:extLst>
          </p:cNvPr>
          <p:cNvCxnSpPr>
            <a:cxnSpLocks/>
          </p:cNvCxnSpPr>
          <p:nvPr/>
        </p:nvCxnSpPr>
        <p:spPr>
          <a:xfrm>
            <a:off x="6110645" y="3763491"/>
            <a:ext cx="1351512" cy="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3945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heckerboard(across)">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8620" y="403098"/>
            <a:ext cx="119734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effectLst/>
              </a:rPr>
              <a:t>Scan the text to </a:t>
            </a:r>
            <a:r>
              <a:rPr lang="en-US" sz="3600" b="1" i="1" dirty="0">
                <a:solidFill>
                  <a:srgbClr val="0070C0"/>
                </a:solidFill>
              </a:rPr>
              <a:t>find the answer.</a:t>
            </a:r>
            <a:r>
              <a:rPr lang="en-US" sz="3600" b="1" i="1" dirty="0">
                <a:solidFill>
                  <a:srgbClr val="0070C0"/>
                </a:solidFill>
                <a:effectLst/>
              </a:rPr>
              <a:t> </a:t>
            </a:r>
            <a:endParaRPr lang="en-US" sz="3600" i="1" dirty="0">
              <a:solidFill>
                <a:srgbClr val="0070C0"/>
              </a:solidFill>
            </a:endParaRPr>
          </a:p>
        </p:txBody>
      </p:sp>
      <p:cxnSp>
        <p:nvCxnSpPr>
          <p:cNvPr id="12" name="Straight Connector 11"/>
          <p:cNvCxnSpPr>
            <a:cxnSpLocks/>
          </p:cNvCxnSpPr>
          <p:nvPr/>
        </p:nvCxnSpPr>
        <p:spPr>
          <a:xfrm>
            <a:off x="7407797" y="4712020"/>
            <a:ext cx="10648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E8604CC2-05C2-55FC-005B-955C972C7116}"/>
              </a:ext>
            </a:extLst>
          </p:cNvPr>
          <p:cNvSpPr txBox="1"/>
          <p:nvPr/>
        </p:nvSpPr>
        <p:spPr>
          <a:xfrm>
            <a:off x="158620" y="1241710"/>
            <a:ext cx="11763304" cy="4524315"/>
          </a:xfrm>
          <a:prstGeom prst="rect">
            <a:avLst/>
          </a:prstGeom>
          <a:noFill/>
        </p:spPr>
        <p:txBody>
          <a:bodyPr wrap="square" rtlCol="0">
            <a:spAutoFit/>
          </a:bodyPr>
          <a:lstStyle/>
          <a:p>
            <a:pPr algn="just"/>
            <a:r>
              <a:rPr lang="en-US" sz="3200" b="1" dirty="0">
                <a:effectLst/>
                <a:latin typeface="Calibri" panose="020F0502020204030204" pitchFamily="34" charset="0"/>
                <a:cs typeface="Calibri" panose="020F0502020204030204" pitchFamily="34" charset="0"/>
              </a:rPr>
              <a:t>Training</a:t>
            </a:r>
          </a:p>
          <a:p>
            <a:pPr algn="just"/>
            <a:r>
              <a:rPr lang="en-US" sz="3200" dirty="0">
                <a:effectLst/>
                <a:latin typeface="Calibri" panose="020F0502020204030204" pitchFamily="34" charset="0"/>
                <a:cs typeface="Calibri" panose="020F0502020204030204" pitchFamily="34" charset="0"/>
              </a:rPr>
              <a:t>Before I could lead a tour, I had to train. The company taught us a lot about the endangered species here and safety in the jungle. We even practiced rock climbing. That was fun and exciting, but it was the </a:t>
            </a:r>
            <a:r>
              <a:rPr lang="en-US" sz="3200" dirty="0">
                <a:solidFill>
                  <a:srgbClr val="9900FF"/>
                </a:solidFill>
                <a:effectLst/>
                <a:latin typeface="Calibri" panose="020F0502020204030204" pitchFamily="34" charset="0"/>
                <a:cs typeface="Calibri" panose="020F0502020204030204" pitchFamily="34" charset="0"/>
              </a:rPr>
              <a:t>photography </a:t>
            </a:r>
            <a:r>
              <a:rPr lang="en-US" sz="3200" dirty="0">
                <a:effectLst/>
                <a:latin typeface="Calibri" panose="020F0502020204030204" pitchFamily="34" charset="0"/>
                <a:cs typeface="Calibri" panose="020F0502020204030204" pitchFamily="34" charset="0"/>
              </a:rPr>
              <a:t>training that I liked most. We learned how to take cool photos of the park's most incredible places like Son </a:t>
            </a:r>
            <a:r>
              <a:rPr lang="en-US" sz="3200" dirty="0" err="1">
                <a:effectLst/>
                <a:latin typeface="Calibri" panose="020F0502020204030204" pitchFamily="34" charset="0"/>
                <a:cs typeface="Calibri" panose="020F0502020204030204" pitchFamily="34" charset="0"/>
              </a:rPr>
              <a:t>Đoòng</a:t>
            </a:r>
            <a:r>
              <a:rPr lang="en-US" sz="3200" dirty="0">
                <a:effectLst/>
                <a:latin typeface="Calibri" panose="020F0502020204030204" pitchFamily="34" charset="0"/>
                <a:cs typeface="Calibri" panose="020F0502020204030204" pitchFamily="34" charset="0"/>
              </a:rPr>
              <a:t> cave. It's the biggest cave in the world! It was only in 2009 that Son </a:t>
            </a:r>
            <a:r>
              <a:rPr lang="en-US" sz="3200" dirty="0" err="1">
                <a:effectLst/>
                <a:latin typeface="Calibri" panose="020F0502020204030204" pitchFamily="34" charset="0"/>
                <a:cs typeface="Calibri" panose="020F0502020204030204" pitchFamily="34" charset="0"/>
              </a:rPr>
              <a:t>Đoòng</a:t>
            </a:r>
            <a:r>
              <a:rPr lang="en-US" sz="3200" dirty="0">
                <a:effectLst/>
                <a:latin typeface="Calibri" panose="020F0502020204030204" pitchFamily="34" charset="0"/>
                <a:cs typeface="Calibri" panose="020F0502020204030204" pitchFamily="34" charset="0"/>
              </a:rPr>
              <a:t> was first explored. Can you believe it? </a:t>
            </a:r>
          </a:p>
          <a:p>
            <a:pPr algn="just"/>
            <a:endParaRPr lang="en-VN" sz="3200" dirty="0">
              <a:latin typeface="Calibri" panose="020F0502020204030204" pitchFamily="34" charset="0"/>
              <a:cs typeface="Calibri" panose="020F0502020204030204" pitchFamily="34" charset="0"/>
            </a:endParaRPr>
          </a:p>
        </p:txBody>
      </p:sp>
      <p:sp>
        <p:nvSpPr>
          <p:cNvPr id="5" name="TextBox 4"/>
          <p:cNvSpPr txBox="1"/>
          <p:nvPr/>
        </p:nvSpPr>
        <p:spPr>
          <a:xfrm>
            <a:off x="158620" y="5766025"/>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3850756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5274" y="920076"/>
            <a:ext cx="1197347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Read and underline the key words in the questions.</a:t>
            </a:r>
          </a:p>
        </p:txBody>
      </p:sp>
      <p:cxnSp>
        <p:nvCxnSpPr>
          <p:cNvPr id="7" name="Straight Connector 6"/>
          <p:cNvCxnSpPr>
            <a:cxnSpLocks/>
          </p:cNvCxnSpPr>
          <p:nvPr/>
        </p:nvCxnSpPr>
        <p:spPr>
          <a:xfrm>
            <a:off x="3940629" y="2373319"/>
            <a:ext cx="138248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209D35D-ACA4-3FE1-1C6D-F297E14261D6}"/>
              </a:ext>
            </a:extLst>
          </p:cNvPr>
          <p:cNvSpPr txBox="1"/>
          <p:nvPr/>
        </p:nvSpPr>
        <p:spPr>
          <a:xfrm>
            <a:off x="205274" y="457200"/>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reading</a:t>
            </a:r>
          </a:p>
        </p:txBody>
      </p:sp>
      <p:sp>
        <p:nvSpPr>
          <p:cNvPr id="6" name="TextBox 5">
            <a:extLst>
              <a:ext uri="{FF2B5EF4-FFF2-40B4-BE49-F238E27FC236}">
                <a16:creationId xmlns:a16="http://schemas.microsoft.com/office/drawing/2014/main" id="{571B97DE-F4CA-D8B2-4D90-1C8510C90EBD}"/>
              </a:ext>
            </a:extLst>
          </p:cNvPr>
          <p:cNvSpPr txBox="1"/>
          <p:nvPr/>
        </p:nvSpPr>
        <p:spPr>
          <a:xfrm>
            <a:off x="205274" y="1779687"/>
            <a:ext cx="11413671" cy="3416320"/>
          </a:xfrm>
          <a:prstGeom prst="rect">
            <a:avLst/>
          </a:prstGeom>
          <a:noFill/>
        </p:spPr>
        <p:txBody>
          <a:bodyPr wrap="square" rtlCol="0">
            <a:spAutoFit/>
          </a:bodyPr>
          <a:lstStyle/>
          <a:p>
            <a:pPr marL="742950" indent="-742950">
              <a:buAutoNum type="arabicPeriod"/>
            </a:pPr>
            <a:r>
              <a:rPr lang="vi-VN" sz="3600" dirty="0">
                <a:solidFill>
                  <a:srgbClr val="0070C0"/>
                </a:solidFill>
                <a:effectLst/>
                <a:latin typeface="Calibri" panose="020F0502020204030204" pitchFamily="34" charset="0"/>
                <a:cs typeface="Calibri" panose="020F0502020204030204" pitchFamily="34" charset="0"/>
              </a:rPr>
              <a:t>What is Hùng's new job?</a:t>
            </a:r>
          </a:p>
          <a:p>
            <a:pPr marL="742950" indent="-742950">
              <a:buAutoNum type="arabicPeriod"/>
            </a:pPr>
            <a:r>
              <a:rPr lang="vi-VN" sz="3600" dirty="0">
                <a:solidFill>
                  <a:srgbClr val="0070C0"/>
                </a:solidFill>
                <a:effectLst/>
                <a:latin typeface="Calibri" panose="020F0502020204030204" pitchFamily="34" charset="0"/>
                <a:cs typeface="Calibri" panose="020F0502020204030204" pitchFamily="34" charset="0"/>
              </a:rPr>
              <a:t>What four things did Hùng learn about?</a:t>
            </a:r>
            <a:endParaRPr lang="vi-VN" sz="3600" dirty="0">
              <a:solidFill>
                <a:srgbClr val="0070C0"/>
              </a:solidFill>
              <a:latin typeface="Calibri" panose="020F0502020204030204" pitchFamily="34" charset="0"/>
              <a:cs typeface="Calibri" panose="020F0502020204030204" pitchFamily="34" charset="0"/>
            </a:endParaRPr>
          </a:p>
          <a:p>
            <a:pPr marL="742950" indent="-742950">
              <a:buAutoNum type="arabicPeriod"/>
            </a:pPr>
            <a:r>
              <a:rPr lang="vi-VN" sz="3600" dirty="0">
                <a:solidFill>
                  <a:srgbClr val="0070C0"/>
                </a:solidFill>
                <a:effectLst/>
                <a:latin typeface="Calibri" panose="020F0502020204030204" pitchFamily="34" charset="0"/>
                <a:cs typeface="Calibri" panose="020F0502020204030204" pitchFamily="34" charset="0"/>
              </a:rPr>
              <a:t>What was Hùng's favorite part of the training? </a:t>
            </a:r>
          </a:p>
          <a:p>
            <a:pPr marL="742950" indent="-742950">
              <a:buAutoNum type="arabicPeriod"/>
            </a:pPr>
            <a:r>
              <a:rPr lang="vi-VN" sz="3600" dirty="0">
                <a:solidFill>
                  <a:srgbClr val="0070C0"/>
                </a:solidFill>
                <a:effectLst/>
                <a:latin typeface="Calibri" panose="020F0502020204030204" pitchFamily="34" charset="0"/>
                <a:cs typeface="Calibri" panose="020F0502020204030204" pitchFamily="34" charset="0"/>
              </a:rPr>
              <a:t>What made the caves and towers?</a:t>
            </a:r>
            <a:endParaRPr lang="vi-VN" sz="3600" dirty="0">
              <a:solidFill>
                <a:srgbClr val="0070C0"/>
              </a:solidFill>
              <a:latin typeface="Calibri" panose="020F0502020204030204" pitchFamily="34" charset="0"/>
              <a:cs typeface="Calibri" panose="020F0502020204030204" pitchFamily="34" charset="0"/>
            </a:endParaRPr>
          </a:p>
          <a:p>
            <a:pPr marL="742950" indent="-742950">
              <a:buAutoNum type="arabicPeriod"/>
            </a:pPr>
            <a:r>
              <a:rPr lang="vi-VN" sz="3600" dirty="0">
                <a:solidFill>
                  <a:srgbClr val="0070C0"/>
                </a:solidFill>
                <a:effectLst/>
                <a:latin typeface="Calibri" panose="020F0502020204030204" pitchFamily="34" charset="0"/>
                <a:cs typeface="Calibri" panose="020F0502020204030204" pitchFamily="34" charset="0"/>
              </a:rPr>
              <a:t>The word </a:t>
            </a:r>
            <a:r>
              <a:rPr lang="vi-VN" sz="3600" u="sng" dirty="0">
                <a:solidFill>
                  <a:srgbClr val="0070C0"/>
                </a:solidFill>
                <a:effectLst/>
                <a:latin typeface="Calibri" panose="020F0502020204030204" pitchFamily="34" charset="0"/>
                <a:cs typeface="Calibri" panose="020F0502020204030204" pitchFamily="34" charset="0"/>
              </a:rPr>
              <a:t>here</a:t>
            </a:r>
            <a:r>
              <a:rPr lang="vi-VN" sz="3600" dirty="0">
                <a:solidFill>
                  <a:srgbClr val="0070C0"/>
                </a:solidFill>
                <a:effectLst/>
                <a:latin typeface="Calibri" panose="020F0502020204030204" pitchFamily="34" charset="0"/>
                <a:cs typeface="Calibri" panose="020F0502020204030204" pitchFamily="34" charset="0"/>
              </a:rPr>
              <a:t> in paragraph 4 refers to ______. </a:t>
            </a:r>
            <a:endParaRPr lang="vi-VN" sz="3600" dirty="0">
              <a:solidFill>
                <a:srgbClr val="0070C0"/>
              </a:solidFill>
              <a:latin typeface="Calibri" panose="020F0502020204030204" pitchFamily="34" charset="0"/>
              <a:cs typeface="Calibri" panose="020F0502020204030204" pitchFamily="34" charset="0"/>
            </a:endParaRPr>
          </a:p>
          <a:p>
            <a:endParaRPr lang="en-VN" sz="3600" dirty="0">
              <a:solidFill>
                <a:srgbClr val="0070C0"/>
              </a:solidFill>
              <a:latin typeface="Calibri" panose="020F0502020204030204" pitchFamily="34" charset="0"/>
              <a:cs typeface="Calibri" panose="020F0502020204030204" pitchFamily="34" charset="0"/>
            </a:endParaRPr>
          </a:p>
        </p:txBody>
      </p:sp>
      <p:cxnSp>
        <p:nvCxnSpPr>
          <p:cNvPr id="11" name="Straight Connector 10">
            <a:extLst>
              <a:ext uri="{FF2B5EF4-FFF2-40B4-BE49-F238E27FC236}">
                <a16:creationId xmlns:a16="http://schemas.microsoft.com/office/drawing/2014/main" id="{41D84A8C-34E8-79F0-D57C-3E25FFD34DC2}"/>
              </a:ext>
            </a:extLst>
          </p:cNvPr>
          <p:cNvCxnSpPr>
            <a:cxnSpLocks/>
          </p:cNvCxnSpPr>
          <p:nvPr/>
        </p:nvCxnSpPr>
        <p:spPr>
          <a:xfrm>
            <a:off x="2166257" y="2950262"/>
            <a:ext cx="7728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4D7485A-408C-C39D-22FF-A308EEE7AF91}"/>
              </a:ext>
            </a:extLst>
          </p:cNvPr>
          <p:cNvCxnSpPr>
            <a:cxnSpLocks/>
          </p:cNvCxnSpPr>
          <p:nvPr/>
        </p:nvCxnSpPr>
        <p:spPr>
          <a:xfrm>
            <a:off x="6096000" y="2950262"/>
            <a:ext cx="10841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762A0E0-1835-8F65-92E6-E1402BD9C31C}"/>
              </a:ext>
            </a:extLst>
          </p:cNvPr>
          <p:cNvCxnSpPr>
            <a:cxnSpLocks/>
          </p:cNvCxnSpPr>
          <p:nvPr/>
        </p:nvCxnSpPr>
        <p:spPr>
          <a:xfrm>
            <a:off x="4332515" y="3467333"/>
            <a:ext cx="23055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B9A56A-E6B2-693B-7F56-5FD720AE79DC}"/>
              </a:ext>
            </a:extLst>
          </p:cNvPr>
          <p:cNvCxnSpPr>
            <a:cxnSpLocks/>
          </p:cNvCxnSpPr>
          <p:nvPr/>
        </p:nvCxnSpPr>
        <p:spPr>
          <a:xfrm>
            <a:off x="7723414" y="3472776"/>
            <a:ext cx="17622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A04901-BDA6-2CF9-7CF5-0B5C493C96CF}"/>
              </a:ext>
            </a:extLst>
          </p:cNvPr>
          <p:cNvCxnSpPr>
            <a:cxnSpLocks/>
          </p:cNvCxnSpPr>
          <p:nvPr/>
        </p:nvCxnSpPr>
        <p:spPr>
          <a:xfrm>
            <a:off x="2166257" y="4093262"/>
            <a:ext cx="109945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433CB67-C870-30FA-0AFC-D5FCDEAA4398}"/>
              </a:ext>
            </a:extLst>
          </p:cNvPr>
          <p:cNvCxnSpPr>
            <a:cxnSpLocks/>
          </p:cNvCxnSpPr>
          <p:nvPr/>
        </p:nvCxnSpPr>
        <p:spPr>
          <a:xfrm>
            <a:off x="3940629" y="4071724"/>
            <a:ext cx="33745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91BED5-A76B-ED6A-A500-4C25A85A758E}"/>
              </a:ext>
            </a:extLst>
          </p:cNvPr>
          <p:cNvCxnSpPr>
            <a:cxnSpLocks/>
          </p:cNvCxnSpPr>
          <p:nvPr/>
        </p:nvCxnSpPr>
        <p:spPr>
          <a:xfrm>
            <a:off x="2939143" y="4615776"/>
            <a:ext cx="800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190FAF3-5BAB-47AC-37E6-8B0CB4FFDE3A}"/>
              </a:ext>
            </a:extLst>
          </p:cNvPr>
          <p:cNvCxnSpPr>
            <a:cxnSpLocks/>
          </p:cNvCxnSpPr>
          <p:nvPr/>
        </p:nvCxnSpPr>
        <p:spPr>
          <a:xfrm>
            <a:off x="4332515" y="4615776"/>
            <a:ext cx="21662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70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par>
                                <p:cTn id="12" presetID="5" presetClass="entr" presetSubtype="10"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checkerboard(across)">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heckerboard(across)">
                                      <p:cBhvr>
                                        <p:cTn id="19" dur="500"/>
                                        <p:tgtEl>
                                          <p:spTgt spid="13"/>
                                        </p:tgtEl>
                                      </p:cBhvr>
                                    </p:animEffect>
                                  </p:childTnLst>
                                </p:cTn>
                              </p:par>
                              <p:par>
                                <p:cTn id="20" presetID="5" presetClass="entr" presetSubtype="1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heckerboard(across)">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heckerboard(across)">
                                      <p:cBhvr>
                                        <p:cTn id="27" dur="500"/>
                                        <p:tgtEl>
                                          <p:spTgt spid="20"/>
                                        </p:tgtEl>
                                      </p:cBhvr>
                                    </p:animEffect>
                                  </p:childTnLst>
                                </p:cTn>
                              </p:par>
                              <p:par>
                                <p:cTn id="28" presetID="5" presetClass="entr" presetSubtype="10"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checkerboard(across)">
                                      <p:cBhvr>
                                        <p:cTn id="30" dur="500"/>
                                        <p:tgtEl>
                                          <p:spTgt spid="22"/>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checkerboard(across)">
                                      <p:cBhvr>
                                        <p:cTn id="35" dur="500"/>
                                        <p:tgtEl>
                                          <p:spTgt spid="24"/>
                                        </p:tgtEl>
                                      </p:cBhvr>
                                    </p:animEffect>
                                  </p:childTnLst>
                                </p:cTn>
                              </p:par>
                              <p:par>
                                <p:cTn id="36" presetID="5" presetClass="entr" presetSubtype="1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checkerboard(across)">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785926" y="1596611"/>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12" name="Rounded Rectangle 11"/>
          <p:cNvSpPr/>
          <p:nvPr/>
        </p:nvSpPr>
        <p:spPr>
          <a:xfrm>
            <a:off x="789034" y="2607425"/>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13" name="Rounded Rectangle 12"/>
          <p:cNvSpPr/>
          <p:nvPr/>
        </p:nvSpPr>
        <p:spPr>
          <a:xfrm>
            <a:off x="792143" y="4513992"/>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4" name="Rounded Rectangle 13"/>
          <p:cNvSpPr/>
          <p:nvPr/>
        </p:nvSpPr>
        <p:spPr>
          <a:xfrm>
            <a:off x="804586" y="5580793"/>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5" name="Rounded Rectangle 14"/>
          <p:cNvSpPr/>
          <p:nvPr/>
        </p:nvSpPr>
        <p:spPr>
          <a:xfrm>
            <a:off x="782810" y="3571595"/>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Reading</a:t>
            </a:r>
            <a:endParaRPr lang="en-US" b="1" dirty="0"/>
          </a:p>
        </p:txBody>
      </p:sp>
      <p:sp>
        <p:nvSpPr>
          <p:cNvPr id="16" name="Rounded Rectangle 15"/>
          <p:cNvSpPr/>
          <p:nvPr/>
        </p:nvSpPr>
        <p:spPr>
          <a:xfrm>
            <a:off x="807696" y="480046"/>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pic>
        <p:nvPicPr>
          <p:cNvPr id="4" name="Picture 3"/>
          <p:cNvPicPr>
            <a:picLocks noChangeAspect="1"/>
          </p:cNvPicPr>
          <p:nvPr/>
        </p:nvPicPr>
        <p:blipFill>
          <a:blip r:embed="rId2"/>
          <a:stretch>
            <a:fillRect/>
          </a:stretch>
        </p:blipFill>
        <p:spPr>
          <a:xfrm>
            <a:off x="4473744" y="1728204"/>
            <a:ext cx="7329174" cy="3852589"/>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254481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325" y="1298336"/>
            <a:ext cx="5302704" cy="646331"/>
          </a:xfrm>
          <a:prstGeom prst="rect">
            <a:avLst/>
          </a:prstGeom>
        </p:spPr>
        <p:txBody>
          <a:bodyPr wrap="square">
            <a:spAutoFit/>
          </a:bodyPr>
          <a:lstStyle/>
          <a:p>
            <a:r>
              <a:rPr lang="vi-VN" sz="3600" dirty="0">
                <a:solidFill>
                  <a:srgbClr val="0070C0"/>
                </a:solidFill>
                <a:latin typeface="Calibri" panose="020F0502020204030204" pitchFamily="34" charset="0"/>
                <a:cs typeface="Calibri" panose="020F0502020204030204" pitchFamily="34" charset="0"/>
              </a:rPr>
              <a:t>1. What is Hùng's new job?</a:t>
            </a:r>
          </a:p>
        </p:txBody>
      </p:sp>
      <p:sp>
        <p:nvSpPr>
          <p:cNvPr id="4" name="Rectangle 3"/>
          <p:cNvSpPr/>
          <p:nvPr/>
        </p:nvSpPr>
        <p:spPr>
          <a:xfrm>
            <a:off x="314325" y="2828835"/>
            <a:ext cx="11563350" cy="1200329"/>
          </a:xfrm>
          <a:prstGeom prst="rect">
            <a:avLst/>
          </a:prstGeom>
        </p:spPr>
        <p:txBody>
          <a:bodyPr wrap="square">
            <a:spAutoFit/>
          </a:bodyPr>
          <a:lstStyle/>
          <a:p>
            <a:pPr algn="just"/>
            <a:r>
              <a:rPr lang="en-US" sz="3600" dirty="0"/>
              <a:t>	I'm a tour guide with a company in </a:t>
            </a:r>
            <a:r>
              <a:rPr lang="en-US" sz="3600" dirty="0" err="1"/>
              <a:t>Phong</a:t>
            </a:r>
            <a:r>
              <a:rPr lang="en-US" sz="3600" dirty="0"/>
              <a:t> </a:t>
            </a:r>
            <a:r>
              <a:rPr lang="en-US" sz="3600" dirty="0" err="1"/>
              <a:t>Nha-Ke</a:t>
            </a:r>
            <a:r>
              <a:rPr lang="en-US" sz="3600" dirty="0"/>
              <a:t> </a:t>
            </a:r>
            <a:r>
              <a:rPr lang="en-US" sz="3600" dirty="0" err="1"/>
              <a:t>Bàng</a:t>
            </a:r>
            <a:r>
              <a:rPr lang="en-US" sz="3600" dirty="0"/>
              <a:t> in Central Vietnam. </a:t>
            </a:r>
            <a:endParaRPr lang="en-US" sz="3600" dirty="0">
              <a:effectLst/>
            </a:endParaRPr>
          </a:p>
        </p:txBody>
      </p:sp>
      <p:sp>
        <p:nvSpPr>
          <p:cNvPr id="6" name="TextBox 5">
            <a:extLst>
              <a:ext uri="{FF2B5EF4-FFF2-40B4-BE49-F238E27FC236}">
                <a16:creationId xmlns:a16="http://schemas.microsoft.com/office/drawing/2014/main" id="{6E0ACEC2-F141-4617-CAF4-6F46405D07BF}"/>
              </a:ext>
            </a:extLst>
          </p:cNvPr>
          <p:cNvSpPr txBox="1"/>
          <p:nvPr/>
        </p:nvSpPr>
        <p:spPr>
          <a:xfrm>
            <a:off x="744278" y="652005"/>
            <a:ext cx="8742622" cy="646331"/>
          </a:xfrm>
          <a:prstGeom prst="rect">
            <a:avLst/>
          </a:prstGeom>
          <a:noFill/>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R</a:t>
            </a:r>
            <a:r>
              <a:rPr lang="en-US" sz="3600" b="1" i="1" dirty="0">
                <a:solidFill>
                  <a:srgbClr val="0070C0"/>
                </a:solidFill>
                <a:effectLst/>
                <a:latin typeface="Calibri" panose="020F0502020204030204" pitchFamily="34" charset="0"/>
                <a:cs typeface="Calibri" panose="020F0502020204030204" pitchFamily="34" charset="0"/>
              </a:rPr>
              <a:t>ead and answer the questions. </a:t>
            </a:r>
            <a:endParaRPr lang="en-US" sz="3600" i="1" dirty="0">
              <a:solidFill>
                <a:srgbClr val="0070C0"/>
              </a:solidFill>
              <a:latin typeface="Calibri" panose="020F0502020204030204" pitchFamily="34" charset="0"/>
              <a:cs typeface="Calibri" panose="020F0502020204030204" pitchFamily="34" charset="0"/>
            </a:endParaRPr>
          </a:p>
        </p:txBody>
      </p:sp>
      <p:cxnSp>
        <p:nvCxnSpPr>
          <p:cNvPr id="2" name="Straight Connector 1">
            <a:extLst>
              <a:ext uri="{FF2B5EF4-FFF2-40B4-BE49-F238E27FC236}">
                <a16:creationId xmlns:a16="http://schemas.microsoft.com/office/drawing/2014/main" id="{5F10C6DA-13A4-FA22-62A9-1BA17667BCB3}"/>
              </a:ext>
            </a:extLst>
          </p:cNvPr>
          <p:cNvCxnSpPr>
            <a:cxnSpLocks/>
          </p:cNvCxnSpPr>
          <p:nvPr/>
        </p:nvCxnSpPr>
        <p:spPr>
          <a:xfrm>
            <a:off x="2095501" y="3428999"/>
            <a:ext cx="23055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AF5EF13F-3733-D9A4-ABAD-5816B004B43B}"/>
              </a:ext>
            </a:extLst>
          </p:cNvPr>
          <p:cNvSpPr/>
          <p:nvPr/>
        </p:nvSpPr>
        <p:spPr>
          <a:xfrm>
            <a:off x="5894615" y="1298336"/>
            <a:ext cx="5302704" cy="646331"/>
          </a:xfrm>
          <a:prstGeom prst="rect">
            <a:avLst/>
          </a:prstGeom>
        </p:spPr>
        <p:txBody>
          <a:bodyPr wrap="square">
            <a:spAutoFit/>
          </a:bodyPr>
          <a:lstStyle/>
          <a:p>
            <a:r>
              <a:rPr lang="vi-VN" sz="3600" dirty="0">
                <a:solidFill>
                  <a:srgbClr val="FF0000"/>
                </a:solidFill>
                <a:latin typeface="Calibri" panose="020F0502020204030204" pitchFamily="34" charset="0"/>
                <a:cs typeface="Calibri" panose="020F0502020204030204" pitchFamily="34" charset="0"/>
              </a:rPr>
              <a:t>He is a tour guide</a:t>
            </a:r>
          </a:p>
        </p:txBody>
      </p:sp>
      <p:sp>
        <p:nvSpPr>
          <p:cNvPr id="8" name="TextBox 7"/>
          <p:cNvSpPr txBox="1"/>
          <p:nvPr/>
        </p:nvSpPr>
        <p:spPr>
          <a:xfrm>
            <a:off x="158620" y="5766025"/>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3419110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5"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heckerboard(across)">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325" y="1298336"/>
            <a:ext cx="11563350" cy="646331"/>
          </a:xfrm>
          <a:prstGeom prst="rect">
            <a:avLst/>
          </a:prstGeom>
        </p:spPr>
        <p:txBody>
          <a:bodyPr wrap="square">
            <a:spAutoFit/>
          </a:bodyPr>
          <a:lstStyle/>
          <a:p>
            <a:r>
              <a:rPr lang="vi-VN" sz="3600" dirty="0">
                <a:solidFill>
                  <a:srgbClr val="0070C0"/>
                </a:solidFill>
                <a:latin typeface="Calibri" panose="020F0502020204030204" pitchFamily="34" charset="0"/>
                <a:cs typeface="Calibri" panose="020F0502020204030204" pitchFamily="34" charset="0"/>
              </a:rPr>
              <a:t>2. What four things did Hùng learn about?</a:t>
            </a:r>
          </a:p>
        </p:txBody>
      </p:sp>
      <p:sp>
        <p:nvSpPr>
          <p:cNvPr id="4" name="Rectangle 3"/>
          <p:cNvSpPr/>
          <p:nvPr/>
        </p:nvSpPr>
        <p:spPr>
          <a:xfrm>
            <a:off x="314325" y="2887682"/>
            <a:ext cx="11563350" cy="3970318"/>
          </a:xfrm>
          <a:prstGeom prst="rect">
            <a:avLst/>
          </a:prstGeom>
        </p:spPr>
        <p:txBody>
          <a:bodyPr wrap="square">
            <a:spAutoFit/>
          </a:bodyPr>
          <a:lstStyle/>
          <a:p>
            <a:pPr algn="just"/>
            <a:r>
              <a:rPr lang="en-US" sz="3600" dirty="0"/>
              <a:t>	The company taught us a lot about the endangered species here and safety in the jungle. We even practiced rock climbing. That was fun and exciting, but it was the photography training that I liked most. We learned how to take cool photos of the park's most incredible places like Son </a:t>
            </a:r>
            <a:r>
              <a:rPr lang="en-US" sz="3600" dirty="0" err="1"/>
              <a:t>Đoòng</a:t>
            </a:r>
            <a:r>
              <a:rPr lang="en-US" sz="3600" dirty="0"/>
              <a:t> cave. </a:t>
            </a:r>
          </a:p>
          <a:p>
            <a:pPr algn="just"/>
            <a:endParaRPr lang="en-US" sz="3600" dirty="0">
              <a:effectLst/>
            </a:endParaRPr>
          </a:p>
        </p:txBody>
      </p:sp>
      <p:sp>
        <p:nvSpPr>
          <p:cNvPr id="6" name="TextBox 5">
            <a:extLst>
              <a:ext uri="{FF2B5EF4-FFF2-40B4-BE49-F238E27FC236}">
                <a16:creationId xmlns:a16="http://schemas.microsoft.com/office/drawing/2014/main" id="{6E0ACEC2-F141-4617-CAF4-6F46405D07BF}"/>
              </a:ext>
            </a:extLst>
          </p:cNvPr>
          <p:cNvSpPr txBox="1"/>
          <p:nvPr/>
        </p:nvSpPr>
        <p:spPr>
          <a:xfrm>
            <a:off x="744278" y="652005"/>
            <a:ext cx="8742622" cy="646331"/>
          </a:xfrm>
          <a:prstGeom prst="rect">
            <a:avLst/>
          </a:prstGeom>
          <a:noFill/>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R</a:t>
            </a:r>
            <a:r>
              <a:rPr lang="en-US" sz="3600" b="1" i="1" dirty="0">
                <a:solidFill>
                  <a:srgbClr val="0070C0"/>
                </a:solidFill>
                <a:effectLst/>
                <a:latin typeface="Calibri" panose="020F0502020204030204" pitchFamily="34" charset="0"/>
                <a:cs typeface="Calibri" panose="020F0502020204030204" pitchFamily="34" charset="0"/>
              </a:rPr>
              <a:t>ead and answer the questions. </a:t>
            </a:r>
            <a:endParaRPr lang="en-US" sz="3600" i="1" dirty="0">
              <a:solidFill>
                <a:srgbClr val="0070C0"/>
              </a:solidFill>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25EA4451-9480-C943-E864-5AA9544F7CD4}"/>
              </a:ext>
            </a:extLst>
          </p:cNvPr>
          <p:cNvCxnSpPr>
            <a:cxnSpLocks/>
          </p:cNvCxnSpPr>
          <p:nvPr/>
        </p:nvCxnSpPr>
        <p:spPr>
          <a:xfrm>
            <a:off x="3612013" y="4054464"/>
            <a:ext cx="118858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8D3736-4E7B-4375-865C-FD55B7482FFB}"/>
              </a:ext>
            </a:extLst>
          </p:cNvPr>
          <p:cNvCxnSpPr>
            <a:cxnSpLocks/>
          </p:cNvCxnSpPr>
          <p:nvPr/>
        </p:nvCxnSpPr>
        <p:spPr>
          <a:xfrm>
            <a:off x="393265" y="4604890"/>
            <a:ext cx="15972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4AE9C27-F2EA-22FC-1AD4-CD3C09AA76C8}"/>
              </a:ext>
            </a:extLst>
          </p:cNvPr>
          <p:cNvCxnSpPr>
            <a:cxnSpLocks/>
          </p:cNvCxnSpPr>
          <p:nvPr/>
        </p:nvCxnSpPr>
        <p:spPr>
          <a:xfrm>
            <a:off x="10855797" y="4054464"/>
            <a:ext cx="102187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13513DA-7763-5D3F-DE98-2B751D62BBD9}"/>
              </a:ext>
            </a:extLst>
          </p:cNvPr>
          <p:cNvCxnSpPr>
            <a:cxnSpLocks/>
          </p:cNvCxnSpPr>
          <p:nvPr/>
        </p:nvCxnSpPr>
        <p:spPr>
          <a:xfrm>
            <a:off x="609600" y="5155317"/>
            <a:ext cx="380888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6BBA4E-4EAD-674D-DD27-9A3C1FFDC7DE}"/>
              </a:ext>
            </a:extLst>
          </p:cNvPr>
          <p:cNvCxnSpPr>
            <a:cxnSpLocks/>
          </p:cNvCxnSpPr>
          <p:nvPr/>
        </p:nvCxnSpPr>
        <p:spPr>
          <a:xfrm flipV="1">
            <a:off x="1911558" y="1944667"/>
            <a:ext cx="2056285" cy="165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77F21B8-19CF-AAF9-CE2D-2F039A2DD6BB}"/>
              </a:ext>
            </a:extLst>
          </p:cNvPr>
          <p:cNvCxnSpPr>
            <a:cxnSpLocks/>
          </p:cNvCxnSpPr>
          <p:nvPr/>
        </p:nvCxnSpPr>
        <p:spPr>
          <a:xfrm flipV="1">
            <a:off x="5897317" y="1898621"/>
            <a:ext cx="2056285" cy="1656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C5DC7BD-F24C-5559-D1A4-9B3FE043FD47}"/>
              </a:ext>
            </a:extLst>
          </p:cNvPr>
          <p:cNvCxnSpPr>
            <a:cxnSpLocks/>
          </p:cNvCxnSpPr>
          <p:nvPr/>
        </p:nvCxnSpPr>
        <p:spPr>
          <a:xfrm>
            <a:off x="393265" y="4054464"/>
            <a:ext cx="159723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886208D-BA8C-6C8E-6C17-A48BB412EBFA}"/>
              </a:ext>
            </a:extLst>
          </p:cNvPr>
          <p:cNvCxnSpPr>
            <a:cxnSpLocks/>
          </p:cNvCxnSpPr>
          <p:nvPr/>
        </p:nvCxnSpPr>
        <p:spPr>
          <a:xfrm>
            <a:off x="9616600" y="3541475"/>
            <a:ext cx="21073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A129D585-C5A9-455E-7BA6-ADDE9A2E0E6C}"/>
              </a:ext>
            </a:extLst>
          </p:cNvPr>
          <p:cNvSpPr/>
          <p:nvPr/>
        </p:nvSpPr>
        <p:spPr>
          <a:xfrm>
            <a:off x="163286" y="1964444"/>
            <a:ext cx="12028713" cy="646331"/>
          </a:xfrm>
          <a:prstGeom prst="rect">
            <a:avLst/>
          </a:prstGeom>
        </p:spPr>
        <p:txBody>
          <a:bodyPr wrap="square">
            <a:spAutoFit/>
          </a:bodyPr>
          <a:lstStyle/>
          <a:p>
            <a:r>
              <a:rPr lang="vi-VN" sz="3600" i="1" dirty="0">
                <a:solidFill>
                  <a:srgbClr val="FF0000"/>
                </a:solidFill>
                <a:latin typeface="Calibri" panose="020F0502020204030204" pitchFamily="34" charset="0"/>
                <a:cs typeface="Calibri" panose="020F0502020204030204" pitchFamily="34" charset="0"/>
              </a:rPr>
              <a:t>endangered species, safety, rock climbing, photography training</a:t>
            </a:r>
          </a:p>
        </p:txBody>
      </p:sp>
      <p:sp>
        <p:nvSpPr>
          <p:cNvPr id="15" name="TextBox 14"/>
          <p:cNvSpPr txBox="1"/>
          <p:nvPr/>
        </p:nvSpPr>
        <p:spPr>
          <a:xfrm>
            <a:off x="9916853" y="621319"/>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427999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heckerboard(across)">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checkerboard(across)">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5" presetClass="entr" presetSubtype="1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par>
                                <p:cTn id="26" presetID="5"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heckerboard(across)">
                                      <p:cBhvr>
                                        <p:cTn id="28" dur="500"/>
                                        <p:tgtEl>
                                          <p:spTgt spid="10"/>
                                        </p:tgtEl>
                                      </p:cBhvr>
                                    </p:animEffect>
                                  </p:childTnLst>
                                </p:cTn>
                              </p:par>
                              <p:par>
                                <p:cTn id="29" presetID="5" presetClass="entr" presetSubtype="1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heckerboard(across)">
                                      <p:cBhvr>
                                        <p:cTn id="31" dur="500"/>
                                        <p:tgtEl>
                                          <p:spTgt spid="12"/>
                                        </p:tgtEl>
                                      </p:cBhvr>
                                    </p:animEffect>
                                  </p:childTnLst>
                                </p:cTn>
                              </p:par>
                              <p:par>
                                <p:cTn id="32" presetID="5" presetClass="entr" presetSubtype="1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checkerboard(across)">
                                      <p:cBhvr>
                                        <p:cTn id="34" dur="500"/>
                                        <p:tgtEl>
                                          <p:spTgt spid="14"/>
                                        </p:tgtEl>
                                      </p:cBhvr>
                                    </p:animEffect>
                                  </p:childTnLst>
                                </p:cTn>
                              </p:par>
                              <p:par>
                                <p:cTn id="35" presetID="5" presetClass="entr" presetSubtype="1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checkerboard(across)">
                                      <p:cBhvr>
                                        <p:cTn id="37" dur="500"/>
                                        <p:tgtEl>
                                          <p:spTgt spid="26"/>
                                        </p:tgtEl>
                                      </p:cBhvr>
                                    </p:animEffect>
                                  </p:childTnLst>
                                </p:cTn>
                              </p:par>
                              <p:par>
                                <p:cTn id="38" presetID="5" presetClass="entr" presetSubtype="10"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checkerboard(across)">
                                      <p:cBhvr>
                                        <p:cTn id="40" dur="50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barn(inVertical)">
                                      <p:cBhvr>
                                        <p:cTn id="45"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325" y="1298336"/>
            <a:ext cx="11563350" cy="646331"/>
          </a:xfrm>
          <a:prstGeom prst="rect">
            <a:avLst/>
          </a:prstGeom>
        </p:spPr>
        <p:txBody>
          <a:bodyPr wrap="square">
            <a:spAutoFit/>
          </a:bodyPr>
          <a:lstStyle/>
          <a:p>
            <a:r>
              <a:rPr lang="vi-VN" sz="3600" dirty="0">
                <a:solidFill>
                  <a:srgbClr val="0070C0"/>
                </a:solidFill>
                <a:latin typeface="Calibri" panose="020F0502020204030204" pitchFamily="34" charset="0"/>
                <a:cs typeface="Calibri" panose="020F0502020204030204" pitchFamily="34" charset="0"/>
              </a:rPr>
              <a:t>3. What was Hùng's favorite part of the training? </a:t>
            </a:r>
          </a:p>
        </p:txBody>
      </p:sp>
      <p:sp>
        <p:nvSpPr>
          <p:cNvPr id="4" name="Rectangle 3"/>
          <p:cNvSpPr/>
          <p:nvPr/>
        </p:nvSpPr>
        <p:spPr>
          <a:xfrm>
            <a:off x="0" y="3448735"/>
            <a:ext cx="11563350" cy="646331"/>
          </a:xfrm>
          <a:prstGeom prst="rect">
            <a:avLst/>
          </a:prstGeom>
        </p:spPr>
        <p:txBody>
          <a:bodyPr wrap="square">
            <a:spAutoFit/>
          </a:bodyPr>
          <a:lstStyle/>
          <a:p>
            <a:pPr algn="just"/>
            <a:r>
              <a:rPr lang="en-US" sz="3600" dirty="0"/>
              <a:t>	… but it was the photography training that I liked most. </a:t>
            </a:r>
            <a:endParaRPr lang="en-US" sz="3600" dirty="0">
              <a:effectLst/>
            </a:endParaRPr>
          </a:p>
        </p:txBody>
      </p:sp>
      <p:sp>
        <p:nvSpPr>
          <p:cNvPr id="6" name="TextBox 5">
            <a:extLst>
              <a:ext uri="{FF2B5EF4-FFF2-40B4-BE49-F238E27FC236}">
                <a16:creationId xmlns:a16="http://schemas.microsoft.com/office/drawing/2014/main" id="{6E0ACEC2-F141-4617-CAF4-6F46405D07BF}"/>
              </a:ext>
            </a:extLst>
          </p:cNvPr>
          <p:cNvSpPr txBox="1"/>
          <p:nvPr/>
        </p:nvSpPr>
        <p:spPr>
          <a:xfrm>
            <a:off x="744278" y="652005"/>
            <a:ext cx="8742622" cy="646331"/>
          </a:xfrm>
          <a:prstGeom prst="rect">
            <a:avLst/>
          </a:prstGeom>
          <a:noFill/>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R</a:t>
            </a:r>
            <a:r>
              <a:rPr lang="en-US" sz="3600" b="1" i="1" dirty="0">
                <a:solidFill>
                  <a:srgbClr val="0070C0"/>
                </a:solidFill>
                <a:effectLst/>
                <a:latin typeface="Calibri" panose="020F0502020204030204" pitchFamily="34" charset="0"/>
                <a:cs typeface="Calibri" panose="020F0502020204030204" pitchFamily="34" charset="0"/>
              </a:rPr>
              <a:t>ead and answer the questions. </a:t>
            </a:r>
            <a:endParaRPr lang="en-US" sz="3600" i="1" dirty="0">
              <a:solidFill>
                <a:srgbClr val="0070C0"/>
              </a:solidFill>
              <a:latin typeface="Calibri" panose="020F0502020204030204" pitchFamily="34" charset="0"/>
              <a:cs typeface="Calibri" panose="020F0502020204030204" pitchFamily="34" charset="0"/>
            </a:endParaRPr>
          </a:p>
        </p:txBody>
      </p:sp>
      <p:cxnSp>
        <p:nvCxnSpPr>
          <p:cNvPr id="2" name="Straight Connector 1">
            <a:extLst>
              <a:ext uri="{FF2B5EF4-FFF2-40B4-BE49-F238E27FC236}">
                <a16:creationId xmlns:a16="http://schemas.microsoft.com/office/drawing/2014/main" id="{5F10C6DA-13A4-FA22-62A9-1BA17667BCB3}"/>
              </a:ext>
            </a:extLst>
          </p:cNvPr>
          <p:cNvCxnSpPr>
            <a:cxnSpLocks/>
          </p:cNvCxnSpPr>
          <p:nvPr/>
        </p:nvCxnSpPr>
        <p:spPr>
          <a:xfrm flipV="1">
            <a:off x="3980090" y="4091661"/>
            <a:ext cx="3710667" cy="4898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DDA78E5B-3564-CBD1-2A0E-041DFD90198D}"/>
              </a:ext>
            </a:extLst>
          </p:cNvPr>
          <p:cNvCxnSpPr>
            <a:cxnSpLocks/>
          </p:cNvCxnSpPr>
          <p:nvPr/>
        </p:nvCxnSpPr>
        <p:spPr>
          <a:xfrm>
            <a:off x="9241971" y="4124551"/>
            <a:ext cx="1808389" cy="160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188C7F3-97DD-E220-B6F8-5CC12ACBC2F7}"/>
              </a:ext>
            </a:extLst>
          </p:cNvPr>
          <p:cNvCxnSpPr>
            <a:cxnSpLocks/>
          </p:cNvCxnSpPr>
          <p:nvPr/>
        </p:nvCxnSpPr>
        <p:spPr>
          <a:xfrm>
            <a:off x="4094390" y="2075997"/>
            <a:ext cx="242071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793CE0A-D55F-4A26-2A9B-B4DF2EA54319}"/>
              </a:ext>
            </a:extLst>
          </p:cNvPr>
          <p:cNvCxnSpPr>
            <a:cxnSpLocks/>
          </p:cNvCxnSpPr>
          <p:nvPr/>
        </p:nvCxnSpPr>
        <p:spPr>
          <a:xfrm>
            <a:off x="7690757" y="2059901"/>
            <a:ext cx="1808389" cy="1609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641E92A9-8814-1DF0-8F1C-1E5389BD7754}"/>
              </a:ext>
            </a:extLst>
          </p:cNvPr>
          <p:cNvSpPr/>
          <p:nvPr/>
        </p:nvSpPr>
        <p:spPr>
          <a:xfrm>
            <a:off x="850448" y="2305165"/>
            <a:ext cx="6259284" cy="646331"/>
          </a:xfrm>
          <a:prstGeom prst="rect">
            <a:avLst/>
          </a:prstGeom>
        </p:spPr>
        <p:txBody>
          <a:bodyPr wrap="square">
            <a:spAutoFit/>
          </a:bodyPr>
          <a:lstStyle/>
          <a:p>
            <a:r>
              <a:rPr lang="vi-VN" sz="3600" i="1" dirty="0">
                <a:solidFill>
                  <a:srgbClr val="FF0000"/>
                </a:solidFill>
                <a:latin typeface="Calibri" panose="020F0502020204030204" pitchFamily="34" charset="0"/>
                <a:cs typeface="Calibri" panose="020F0502020204030204" pitchFamily="34" charset="0"/>
              </a:rPr>
              <a:t>photography training</a:t>
            </a:r>
          </a:p>
        </p:txBody>
      </p:sp>
      <p:sp>
        <p:nvSpPr>
          <p:cNvPr id="10" name="TextBox 9"/>
          <p:cNvSpPr txBox="1"/>
          <p:nvPr/>
        </p:nvSpPr>
        <p:spPr>
          <a:xfrm>
            <a:off x="158620" y="5766025"/>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8746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checkerboard(across)">
                                      <p:cBhvr>
                                        <p:cTn id="12" dur="500"/>
                                        <p:tgtEl>
                                          <p:spTgt spid="17"/>
                                        </p:tgtEl>
                                      </p:cBhvr>
                                    </p:animEffect>
                                  </p:childTnLst>
                                </p:cTn>
                              </p:par>
                              <p:par>
                                <p:cTn id="13" presetID="5" presetClass="entr" presetSubtype="1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heckerboard(across)">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heckerboard(across)">
                                      <p:cBhvr>
                                        <p:cTn id="23" dur="500"/>
                                        <p:tgtEl>
                                          <p:spTgt spid="2"/>
                                        </p:tgtEl>
                                      </p:cBhvr>
                                    </p:animEffect>
                                  </p:childTnLst>
                                </p:cTn>
                              </p:par>
                              <p:par>
                                <p:cTn id="24" presetID="5" presetClass="entr" presetSubtype="1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heckerboard(across)">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barn(inVertical)">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325" y="1298336"/>
            <a:ext cx="11563350" cy="646331"/>
          </a:xfrm>
          <a:prstGeom prst="rect">
            <a:avLst/>
          </a:prstGeom>
        </p:spPr>
        <p:txBody>
          <a:bodyPr wrap="square">
            <a:spAutoFit/>
          </a:bodyPr>
          <a:lstStyle/>
          <a:p>
            <a:r>
              <a:rPr lang="vi-VN" sz="3600" dirty="0">
                <a:solidFill>
                  <a:srgbClr val="0070C0"/>
                </a:solidFill>
                <a:latin typeface="Calibri" panose="020F0502020204030204" pitchFamily="34" charset="0"/>
                <a:cs typeface="Calibri" panose="020F0502020204030204" pitchFamily="34" charset="0"/>
              </a:rPr>
              <a:t>4. What made the caves and towers?</a:t>
            </a:r>
          </a:p>
        </p:txBody>
      </p:sp>
      <p:sp>
        <p:nvSpPr>
          <p:cNvPr id="4" name="Rectangle 3"/>
          <p:cNvSpPr/>
          <p:nvPr/>
        </p:nvSpPr>
        <p:spPr>
          <a:xfrm>
            <a:off x="314325" y="3436006"/>
            <a:ext cx="11563350" cy="2308324"/>
          </a:xfrm>
          <a:prstGeom prst="rect">
            <a:avLst/>
          </a:prstGeom>
        </p:spPr>
        <p:txBody>
          <a:bodyPr wrap="square">
            <a:spAutoFit/>
          </a:bodyPr>
          <a:lstStyle/>
          <a:p>
            <a:pPr algn="just"/>
            <a:r>
              <a:rPr lang="en-US" sz="3600" dirty="0"/>
              <a:t>	People travel here because of the rare karst landscapes. Over millions of years, water washed away some of the limestone and created unique towers and caves. Vietnam has some of the biggest karst areas in the world. </a:t>
            </a:r>
            <a:endParaRPr lang="en-US" sz="3600" dirty="0">
              <a:effectLst/>
            </a:endParaRPr>
          </a:p>
        </p:txBody>
      </p:sp>
      <p:sp>
        <p:nvSpPr>
          <p:cNvPr id="6" name="TextBox 5">
            <a:extLst>
              <a:ext uri="{FF2B5EF4-FFF2-40B4-BE49-F238E27FC236}">
                <a16:creationId xmlns:a16="http://schemas.microsoft.com/office/drawing/2014/main" id="{6E0ACEC2-F141-4617-CAF4-6F46405D07BF}"/>
              </a:ext>
            </a:extLst>
          </p:cNvPr>
          <p:cNvSpPr txBox="1"/>
          <p:nvPr/>
        </p:nvSpPr>
        <p:spPr>
          <a:xfrm>
            <a:off x="744278" y="652005"/>
            <a:ext cx="8742622" cy="646331"/>
          </a:xfrm>
          <a:prstGeom prst="rect">
            <a:avLst/>
          </a:prstGeom>
          <a:noFill/>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R</a:t>
            </a:r>
            <a:r>
              <a:rPr lang="en-US" sz="3600" b="1" i="1" dirty="0">
                <a:solidFill>
                  <a:srgbClr val="0070C0"/>
                </a:solidFill>
                <a:effectLst/>
                <a:latin typeface="Calibri" panose="020F0502020204030204" pitchFamily="34" charset="0"/>
                <a:cs typeface="Calibri" panose="020F0502020204030204" pitchFamily="34" charset="0"/>
              </a:rPr>
              <a:t>ead and answer the questions. </a:t>
            </a:r>
            <a:endParaRPr lang="en-US" sz="3600" i="1" dirty="0">
              <a:solidFill>
                <a:srgbClr val="0070C0"/>
              </a:solidFill>
              <a:latin typeface="Calibri" panose="020F0502020204030204" pitchFamily="34" charset="0"/>
              <a:cs typeface="Calibri" panose="020F0502020204030204" pitchFamily="34" charset="0"/>
            </a:endParaRPr>
          </a:p>
        </p:txBody>
      </p:sp>
      <p:cxnSp>
        <p:nvCxnSpPr>
          <p:cNvPr id="2" name="Straight Connector 1">
            <a:extLst>
              <a:ext uri="{FF2B5EF4-FFF2-40B4-BE49-F238E27FC236}">
                <a16:creationId xmlns:a16="http://schemas.microsoft.com/office/drawing/2014/main" id="{5F10C6DA-13A4-FA22-62A9-1BA17667BCB3}"/>
              </a:ext>
            </a:extLst>
          </p:cNvPr>
          <p:cNvCxnSpPr>
            <a:cxnSpLocks/>
          </p:cNvCxnSpPr>
          <p:nvPr/>
        </p:nvCxnSpPr>
        <p:spPr>
          <a:xfrm>
            <a:off x="457200" y="4629329"/>
            <a:ext cx="11420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B5E8597-8B91-F689-5B9F-BE45B0117402}"/>
              </a:ext>
            </a:extLst>
          </p:cNvPr>
          <p:cNvCxnSpPr>
            <a:cxnSpLocks/>
          </p:cNvCxnSpPr>
          <p:nvPr/>
        </p:nvCxnSpPr>
        <p:spPr>
          <a:xfrm>
            <a:off x="314325" y="5157286"/>
            <a:ext cx="195534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C0A7C34-5653-F3B8-D263-5B56B7B659DA}"/>
              </a:ext>
            </a:extLst>
          </p:cNvPr>
          <p:cNvSpPr txBox="1"/>
          <p:nvPr/>
        </p:nvSpPr>
        <p:spPr>
          <a:xfrm>
            <a:off x="628650" y="1944667"/>
            <a:ext cx="11563350" cy="1477328"/>
          </a:xfrm>
          <a:prstGeom prst="rect">
            <a:avLst/>
          </a:prstGeom>
          <a:noFill/>
        </p:spPr>
        <p:txBody>
          <a:bodyPr wrap="square" rtlCol="0">
            <a:spAutoFit/>
          </a:bodyPr>
          <a:lstStyle/>
          <a:p>
            <a:r>
              <a:rPr lang="en-US" sz="3600" i="1" dirty="0">
                <a:solidFill>
                  <a:srgbClr val="FF0000"/>
                </a:solidFill>
                <a:effectLst/>
                <a:latin typeface="Calibri" panose="020F0502020204030204" pitchFamily="34" charset="0"/>
                <a:cs typeface="Calibri" panose="020F0502020204030204" pitchFamily="34" charset="0"/>
              </a:rPr>
              <a:t>Water washed away some of the limestone (over millions of years) </a:t>
            </a:r>
          </a:p>
          <a:p>
            <a:endParaRPr lang="en-VN" dirty="0"/>
          </a:p>
        </p:txBody>
      </p:sp>
      <p:cxnSp>
        <p:nvCxnSpPr>
          <p:cNvPr id="11" name="Straight Connector 10">
            <a:extLst>
              <a:ext uri="{FF2B5EF4-FFF2-40B4-BE49-F238E27FC236}">
                <a16:creationId xmlns:a16="http://schemas.microsoft.com/office/drawing/2014/main" id="{7D294797-3797-D823-B413-43957477759B}"/>
              </a:ext>
            </a:extLst>
          </p:cNvPr>
          <p:cNvCxnSpPr>
            <a:cxnSpLocks/>
          </p:cNvCxnSpPr>
          <p:nvPr/>
        </p:nvCxnSpPr>
        <p:spPr>
          <a:xfrm>
            <a:off x="1870982" y="2012882"/>
            <a:ext cx="111714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B1BFDF7-D2B6-F77E-AF62-1D1CB46FCA25}"/>
              </a:ext>
            </a:extLst>
          </p:cNvPr>
          <p:cNvCxnSpPr>
            <a:cxnSpLocks/>
          </p:cNvCxnSpPr>
          <p:nvPr/>
        </p:nvCxnSpPr>
        <p:spPr>
          <a:xfrm>
            <a:off x="3966482" y="1944667"/>
            <a:ext cx="312011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CE57F87-C2A8-F2F2-5345-770F7F3103BC}"/>
              </a:ext>
            </a:extLst>
          </p:cNvPr>
          <p:cNvCxnSpPr>
            <a:cxnSpLocks/>
          </p:cNvCxnSpPr>
          <p:nvPr/>
        </p:nvCxnSpPr>
        <p:spPr>
          <a:xfrm>
            <a:off x="6096000" y="5157286"/>
            <a:ext cx="311331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58620" y="5766025"/>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7078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heckerboard(across)">
                                      <p:cBhvr>
                                        <p:cTn id="10" dur="500"/>
                                        <p:tgtEl>
                                          <p:spTgt spid="11"/>
                                        </p:tgtEl>
                                      </p:cBhvr>
                                    </p:animEffect>
                                  </p:childTnLst>
                                </p:cTn>
                              </p:par>
                              <p:par>
                                <p:cTn id="11" presetID="5"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heckerboard(across)">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5" presetClass="entr" presetSubtype="1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heckerboard(across)">
                                      <p:cBhvr>
                                        <p:cTn id="21" dur="500"/>
                                        <p:tgtEl>
                                          <p:spTgt spid="2"/>
                                        </p:tgtEl>
                                      </p:cBhvr>
                                    </p:animEffect>
                                  </p:childTnLst>
                                </p:cTn>
                              </p:par>
                              <p:par>
                                <p:cTn id="22" presetID="5"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heckerboard(across)">
                                      <p:cBhvr>
                                        <p:cTn id="24" dur="500"/>
                                        <p:tgtEl>
                                          <p:spTgt spid="7"/>
                                        </p:tgtEl>
                                      </p:cBhvr>
                                    </p:animEffect>
                                  </p:childTnLst>
                                </p:cTn>
                              </p:par>
                              <p:par>
                                <p:cTn id="25" presetID="5" presetClass="entr" presetSubtype="1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checkerboard(across)">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checkerboard(across)">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325" y="1298336"/>
            <a:ext cx="11563350" cy="2308324"/>
          </a:xfrm>
          <a:prstGeom prst="rect">
            <a:avLst/>
          </a:prstGeom>
        </p:spPr>
        <p:txBody>
          <a:bodyPr wrap="square">
            <a:spAutoFit/>
          </a:bodyPr>
          <a:lstStyle/>
          <a:p>
            <a:r>
              <a:rPr lang="vi-VN" sz="3600" dirty="0">
                <a:solidFill>
                  <a:srgbClr val="0070C0"/>
                </a:solidFill>
                <a:latin typeface="Calibri" panose="020F0502020204030204" pitchFamily="34" charset="0"/>
                <a:cs typeface="Calibri" panose="020F0502020204030204" pitchFamily="34" charset="0"/>
              </a:rPr>
              <a:t>5. The word </a:t>
            </a:r>
            <a:r>
              <a:rPr lang="vi-VN" sz="3600" u="sng" dirty="0">
                <a:solidFill>
                  <a:srgbClr val="0070C0"/>
                </a:solidFill>
                <a:latin typeface="Calibri" panose="020F0502020204030204" pitchFamily="34" charset="0"/>
                <a:cs typeface="Calibri" panose="020F0502020204030204" pitchFamily="34" charset="0"/>
              </a:rPr>
              <a:t>here</a:t>
            </a:r>
            <a:r>
              <a:rPr lang="vi-VN" sz="3600" dirty="0">
                <a:solidFill>
                  <a:srgbClr val="0070C0"/>
                </a:solidFill>
                <a:latin typeface="Calibri" panose="020F0502020204030204" pitchFamily="34" charset="0"/>
                <a:cs typeface="Calibri" panose="020F0502020204030204" pitchFamily="34" charset="0"/>
              </a:rPr>
              <a:t> in paragraph 4 refers to ______. </a:t>
            </a:r>
          </a:p>
          <a:p>
            <a:pPr lvl="2"/>
            <a:r>
              <a:rPr lang="vi-VN" sz="3600" dirty="0">
                <a:latin typeface="Calibri" panose="020F0502020204030204" pitchFamily="34" charset="0"/>
                <a:cs typeface="Calibri" panose="020F0502020204030204" pitchFamily="34" charset="0"/>
              </a:rPr>
              <a:t>a. Hạ Long Bay</a:t>
            </a:r>
          </a:p>
          <a:p>
            <a:pPr lvl="2"/>
            <a:r>
              <a:rPr lang="vi-VN" sz="3600" dirty="0">
                <a:latin typeface="Calibri" panose="020F0502020204030204" pitchFamily="34" charset="0"/>
                <a:cs typeface="Calibri" panose="020F0502020204030204" pitchFamily="34" charset="0"/>
              </a:rPr>
              <a:t>b. Sơn Đoòng </a:t>
            </a:r>
          </a:p>
          <a:p>
            <a:pPr lvl="2"/>
            <a:r>
              <a:rPr lang="vi-VN" sz="3600" dirty="0">
                <a:latin typeface="Calibri" panose="020F0502020204030204" pitchFamily="34" charset="0"/>
                <a:cs typeface="Calibri" panose="020F0502020204030204" pitchFamily="34" charset="0"/>
              </a:rPr>
              <a:t>c. Phong Nha-Kẻ Bàng </a:t>
            </a:r>
          </a:p>
        </p:txBody>
      </p:sp>
      <p:sp>
        <p:nvSpPr>
          <p:cNvPr id="4" name="Rectangle 3"/>
          <p:cNvSpPr/>
          <p:nvPr/>
        </p:nvSpPr>
        <p:spPr>
          <a:xfrm>
            <a:off x="314325" y="3606660"/>
            <a:ext cx="11563350" cy="2308324"/>
          </a:xfrm>
          <a:prstGeom prst="rect">
            <a:avLst/>
          </a:prstGeom>
        </p:spPr>
        <p:txBody>
          <a:bodyPr wrap="square">
            <a:spAutoFit/>
          </a:bodyPr>
          <a:lstStyle/>
          <a:p>
            <a:pPr algn="just"/>
            <a:r>
              <a:rPr lang="en-US" sz="3600" dirty="0"/>
              <a:t>Working </a:t>
            </a:r>
            <a:r>
              <a:rPr lang="en-US" sz="3600" b="1" dirty="0"/>
              <a:t>here </a:t>
            </a:r>
            <a:r>
              <a:rPr lang="en-US" sz="3600" dirty="0"/>
              <a:t>for the last few months has been great. It's also been a nice break from busy city life. I'm learning a lot, </a:t>
            </a:r>
          </a:p>
          <a:p>
            <a:pPr algn="just"/>
            <a:r>
              <a:rPr lang="en-US" sz="3600" dirty="0"/>
              <a:t>meeting great people, and loving being around nature. I definitely recommend it! </a:t>
            </a:r>
            <a:endParaRPr lang="en-US" sz="3600" dirty="0">
              <a:effectLst/>
            </a:endParaRPr>
          </a:p>
        </p:txBody>
      </p:sp>
      <p:sp>
        <p:nvSpPr>
          <p:cNvPr id="6" name="TextBox 5">
            <a:extLst>
              <a:ext uri="{FF2B5EF4-FFF2-40B4-BE49-F238E27FC236}">
                <a16:creationId xmlns:a16="http://schemas.microsoft.com/office/drawing/2014/main" id="{6E0ACEC2-F141-4617-CAF4-6F46405D07BF}"/>
              </a:ext>
            </a:extLst>
          </p:cNvPr>
          <p:cNvSpPr txBox="1"/>
          <p:nvPr/>
        </p:nvSpPr>
        <p:spPr>
          <a:xfrm>
            <a:off x="744278" y="652005"/>
            <a:ext cx="8742622" cy="646331"/>
          </a:xfrm>
          <a:prstGeom prst="rect">
            <a:avLst/>
          </a:prstGeom>
          <a:noFill/>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R</a:t>
            </a:r>
            <a:r>
              <a:rPr lang="en-US" sz="3600" b="1" i="1" dirty="0">
                <a:solidFill>
                  <a:srgbClr val="0070C0"/>
                </a:solidFill>
                <a:effectLst/>
                <a:latin typeface="Calibri" panose="020F0502020204030204" pitchFamily="34" charset="0"/>
                <a:cs typeface="Calibri" panose="020F0502020204030204" pitchFamily="34" charset="0"/>
              </a:rPr>
              <a:t>ead and answer the questions. </a:t>
            </a:r>
            <a:endParaRPr lang="en-US" sz="3600" i="1" dirty="0">
              <a:solidFill>
                <a:srgbClr val="0070C0"/>
              </a:solidFill>
              <a:latin typeface="Calibri" panose="020F0502020204030204" pitchFamily="34" charset="0"/>
              <a:cs typeface="Calibri" panose="020F0502020204030204" pitchFamily="34" charset="0"/>
            </a:endParaRPr>
          </a:p>
        </p:txBody>
      </p:sp>
      <p:sp>
        <p:nvSpPr>
          <p:cNvPr id="5" name="TextBox 4"/>
          <p:cNvSpPr txBox="1"/>
          <p:nvPr/>
        </p:nvSpPr>
        <p:spPr>
          <a:xfrm>
            <a:off x="246543" y="5914984"/>
            <a:ext cx="2048249"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reading</a:t>
            </a:r>
          </a:p>
        </p:txBody>
      </p:sp>
    </p:spTree>
    <p:extLst>
      <p:ext uri="{BB962C8B-B14F-4D97-AF65-F5344CB8AC3E}">
        <p14:creationId xmlns:p14="http://schemas.microsoft.com/office/powerpoint/2010/main" val="2644043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mph" presetSubtype="2" fill="hold" nodeType="clickEffect">
                                  <p:stCondLst>
                                    <p:cond delay="0"/>
                                  </p:stCondLst>
                                  <p:childTnLst>
                                    <p:animClr clrSpc="rgb" dir="cw">
                                      <p:cBhvr override="childStyle">
                                        <p:cTn id="16" dur="2000" fill="hold"/>
                                        <p:tgtEl>
                                          <p:spTgt spid="3">
                                            <p:txEl>
                                              <p:pRg st="3" end="3"/>
                                            </p:txEl>
                                          </p:spTgt>
                                        </p:tgtEl>
                                        <p:attrNameLst>
                                          <p:attrName>style.color</p:attrName>
                                        </p:attrNameLst>
                                      </p:cBhvr>
                                      <p:to>
                                        <a:srgbClr val="E7242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325" y="1298336"/>
            <a:ext cx="11563350" cy="4524315"/>
          </a:xfrm>
          <a:prstGeom prst="rect">
            <a:avLst/>
          </a:prstGeom>
        </p:spPr>
        <p:txBody>
          <a:bodyPr wrap="square">
            <a:spAutoFit/>
          </a:bodyPr>
          <a:lstStyle/>
          <a:p>
            <a:pPr algn="just"/>
            <a:r>
              <a:rPr lang="en-US" sz="3600" b="1" dirty="0"/>
              <a:t>What's new</a:t>
            </a:r>
          </a:p>
          <a:p>
            <a:pPr algn="just"/>
            <a:r>
              <a:rPr lang="en-US" sz="3600" dirty="0"/>
              <a:t>Hey, everyone! It's </a:t>
            </a:r>
            <a:r>
              <a:rPr lang="en-US" sz="3600" dirty="0" err="1"/>
              <a:t>Hùng</a:t>
            </a:r>
            <a:r>
              <a:rPr lang="en-US" sz="3600" dirty="0"/>
              <a:t> here. I can't wait to tell you all what I've been up to. If you read my last blog, then you know I had a big problem. I needed to save money before going to university abroad. I hated being a waiter, and I wasn't good at my teaching assistant job, but I finally found something. I'm a tour guide with a company in </a:t>
            </a:r>
            <a:r>
              <a:rPr lang="en-US" sz="3600" dirty="0" err="1"/>
              <a:t>Phong</a:t>
            </a:r>
            <a:r>
              <a:rPr lang="en-US" sz="3600" dirty="0"/>
              <a:t> </a:t>
            </a:r>
            <a:r>
              <a:rPr lang="en-US" sz="3600" dirty="0" err="1"/>
              <a:t>Nha-Ke</a:t>
            </a:r>
            <a:r>
              <a:rPr lang="en-US" sz="3600" dirty="0"/>
              <a:t> </a:t>
            </a:r>
            <a:r>
              <a:rPr lang="en-US" sz="3600" dirty="0" err="1"/>
              <a:t>Bàng</a:t>
            </a:r>
            <a:r>
              <a:rPr lang="en-US" sz="3600" dirty="0"/>
              <a:t> in Central Vietnam. </a:t>
            </a:r>
          </a:p>
        </p:txBody>
      </p:sp>
      <p:sp>
        <p:nvSpPr>
          <p:cNvPr id="6" name="TextBox 5">
            <a:extLst>
              <a:ext uri="{FF2B5EF4-FFF2-40B4-BE49-F238E27FC236}">
                <a16:creationId xmlns:a16="http://schemas.microsoft.com/office/drawing/2014/main" id="{6E0ACEC2-F141-4617-CAF4-6F46405D07BF}"/>
              </a:ext>
            </a:extLst>
          </p:cNvPr>
          <p:cNvSpPr txBox="1"/>
          <p:nvPr/>
        </p:nvSpPr>
        <p:spPr>
          <a:xfrm>
            <a:off x="744278" y="652005"/>
            <a:ext cx="8742622" cy="646331"/>
          </a:xfrm>
          <a:prstGeom prst="rect">
            <a:avLst/>
          </a:prstGeom>
          <a:noFill/>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Listen and Read. </a:t>
            </a:r>
            <a:endParaRPr lang="en-US" sz="3600" i="1" dirty="0">
              <a:solidFill>
                <a:srgbClr val="0070C0"/>
              </a:solidFill>
              <a:latin typeface="Calibri" panose="020F0502020204030204" pitchFamily="34" charset="0"/>
              <a:cs typeface="Calibri" panose="020F0502020204030204" pitchFamily="34" charset="0"/>
            </a:endParaRPr>
          </a:p>
        </p:txBody>
      </p:sp>
      <p:pic>
        <p:nvPicPr>
          <p:cNvPr id="2" name="CD1 TRACK 71">
            <a:hlinkClick r:id="" action="ppaction://media"/>
            <a:extLst>
              <a:ext uri="{FF2B5EF4-FFF2-40B4-BE49-F238E27FC236}">
                <a16:creationId xmlns:a16="http://schemas.microsoft.com/office/drawing/2014/main" id="{7889D12A-644B-0F35-EB89-ECF63B752DE8}"/>
              </a:ext>
            </a:extLst>
          </p:cNvPr>
          <p:cNvPicPr>
            <a:picLocks noChangeAspect="1"/>
          </p:cNvPicPr>
          <p:nvPr>
            <a:audioFile r:link="rId1"/>
            <p:extLst>
              <p:ext uri="{DAA4B4D4-6D71-4841-9C94-3DE7FCFB9230}">
                <p14:media xmlns:p14="http://schemas.microsoft.com/office/powerpoint/2010/main" r:embed="rId2">
                  <p14:trim end="84939.7586"/>
                </p14:media>
              </p:ext>
            </p:extLst>
          </p:nvPr>
        </p:nvPicPr>
        <p:blipFill>
          <a:blip r:embed="rId4"/>
          <a:stretch>
            <a:fillRect/>
          </a:stretch>
        </p:blipFill>
        <p:spPr>
          <a:xfrm>
            <a:off x="9643382" y="511279"/>
            <a:ext cx="812800" cy="812800"/>
          </a:xfrm>
          <a:prstGeom prst="rect">
            <a:avLst/>
          </a:prstGeom>
        </p:spPr>
      </p:pic>
    </p:spTree>
    <p:extLst>
      <p:ext uri="{BB962C8B-B14F-4D97-AF65-F5344CB8AC3E}">
        <p14:creationId xmlns:p14="http://schemas.microsoft.com/office/powerpoint/2010/main" val="172560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9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325" y="1298336"/>
            <a:ext cx="11563350" cy="5078313"/>
          </a:xfrm>
          <a:prstGeom prst="rect">
            <a:avLst/>
          </a:prstGeom>
        </p:spPr>
        <p:txBody>
          <a:bodyPr wrap="square">
            <a:spAutoFit/>
          </a:bodyPr>
          <a:lstStyle/>
          <a:p>
            <a:pPr algn="just"/>
            <a:r>
              <a:rPr lang="en-US" sz="3600" b="1" dirty="0"/>
              <a:t>Training</a:t>
            </a:r>
          </a:p>
          <a:p>
            <a:pPr algn="just"/>
            <a:r>
              <a:rPr lang="en-US" sz="3600" dirty="0"/>
              <a:t>Before I could lead a tour, I had to train. The company taught us a lot about the endangered species here and safety in </a:t>
            </a:r>
          </a:p>
          <a:p>
            <a:pPr algn="just"/>
            <a:r>
              <a:rPr lang="en-US" sz="3600" dirty="0"/>
              <a:t>the jungle. We even practiced rock climbing. That was fun and exciting, but it was the photography training that I liked most. We learned how to take cool photos of the park's most incredible places like Son </a:t>
            </a:r>
            <a:r>
              <a:rPr lang="en-US" sz="3600" dirty="0" err="1"/>
              <a:t>Đoòng</a:t>
            </a:r>
            <a:r>
              <a:rPr lang="en-US" sz="3600" dirty="0"/>
              <a:t> cave. It's the biggest cave in the world! It was only in 2009 that Son </a:t>
            </a:r>
            <a:r>
              <a:rPr lang="en-US" sz="3600" dirty="0" err="1"/>
              <a:t>Đoòng</a:t>
            </a:r>
            <a:r>
              <a:rPr lang="en-US" sz="3600" dirty="0"/>
              <a:t> was first explored. Can you believe it? </a:t>
            </a:r>
          </a:p>
        </p:txBody>
      </p:sp>
      <p:sp>
        <p:nvSpPr>
          <p:cNvPr id="6" name="TextBox 5">
            <a:extLst>
              <a:ext uri="{FF2B5EF4-FFF2-40B4-BE49-F238E27FC236}">
                <a16:creationId xmlns:a16="http://schemas.microsoft.com/office/drawing/2014/main" id="{6E0ACEC2-F141-4617-CAF4-6F46405D07BF}"/>
              </a:ext>
            </a:extLst>
          </p:cNvPr>
          <p:cNvSpPr txBox="1"/>
          <p:nvPr/>
        </p:nvSpPr>
        <p:spPr>
          <a:xfrm>
            <a:off x="744278" y="652005"/>
            <a:ext cx="8742622" cy="646331"/>
          </a:xfrm>
          <a:prstGeom prst="rect">
            <a:avLst/>
          </a:prstGeom>
          <a:noFill/>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Listen and Read. </a:t>
            </a:r>
            <a:endParaRPr lang="en-US" sz="3600" i="1" dirty="0">
              <a:solidFill>
                <a:srgbClr val="0070C0"/>
              </a:solidFill>
              <a:latin typeface="Calibri" panose="020F0502020204030204" pitchFamily="34" charset="0"/>
              <a:cs typeface="Calibri" panose="020F0502020204030204" pitchFamily="34" charset="0"/>
            </a:endParaRPr>
          </a:p>
        </p:txBody>
      </p:sp>
      <p:pic>
        <p:nvPicPr>
          <p:cNvPr id="2" name="CD1 TRACK 71">
            <a:hlinkClick r:id="" action="ppaction://media"/>
            <a:extLst>
              <a:ext uri="{FF2B5EF4-FFF2-40B4-BE49-F238E27FC236}">
                <a16:creationId xmlns:a16="http://schemas.microsoft.com/office/drawing/2014/main" id="{7889D12A-644B-0F35-EB89-ECF63B752DE8}"/>
              </a:ext>
            </a:extLst>
          </p:cNvPr>
          <p:cNvPicPr>
            <a:picLocks noChangeAspect="1"/>
          </p:cNvPicPr>
          <p:nvPr>
            <a:audioFile r:link="rId1"/>
            <p:extLst>
              <p:ext uri="{DAA4B4D4-6D71-4841-9C94-3DE7FCFB9230}">
                <p14:media xmlns:p14="http://schemas.microsoft.com/office/powerpoint/2010/main" r:embed="rId2">
                  <p14:trim st="34645.2806" end="50555.3792"/>
                </p14:media>
              </p:ext>
            </p:extLst>
          </p:nvPr>
        </p:nvPicPr>
        <p:blipFill>
          <a:blip r:embed="rId4"/>
          <a:stretch>
            <a:fillRect/>
          </a:stretch>
        </p:blipFill>
        <p:spPr>
          <a:xfrm>
            <a:off x="9643382" y="511279"/>
            <a:ext cx="812800" cy="812800"/>
          </a:xfrm>
          <a:prstGeom prst="rect">
            <a:avLst/>
          </a:prstGeom>
        </p:spPr>
      </p:pic>
    </p:spTree>
    <p:extLst>
      <p:ext uri="{BB962C8B-B14F-4D97-AF65-F5344CB8AC3E}">
        <p14:creationId xmlns:p14="http://schemas.microsoft.com/office/powerpoint/2010/main" val="4030548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325" y="1298336"/>
            <a:ext cx="11563350" cy="5078313"/>
          </a:xfrm>
          <a:prstGeom prst="rect">
            <a:avLst/>
          </a:prstGeom>
        </p:spPr>
        <p:txBody>
          <a:bodyPr wrap="square">
            <a:spAutoFit/>
          </a:bodyPr>
          <a:lstStyle/>
          <a:p>
            <a:pPr algn="just"/>
            <a:r>
              <a:rPr lang="en-US" sz="3600" b="1" dirty="0" err="1"/>
              <a:t>Phong</a:t>
            </a:r>
            <a:r>
              <a:rPr lang="en-US" sz="3600" b="1" dirty="0"/>
              <a:t> </a:t>
            </a:r>
            <a:r>
              <a:rPr lang="en-US" sz="3600" b="1" dirty="0" err="1"/>
              <a:t>Nha</a:t>
            </a:r>
            <a:endParaRPr lang="en-US" sz="3600" b="1" dirty="0"/>
          </a:p>
          <a:p>
            <a:pPr algn="just"/>
            <a:r>
              <a:rPr lang="en-US" sz="3600" dirty="0" err="1"/>
              <a:t>Phong</a:t>
            </a:r>
            <a:r>
              <a:rPr lang="en-US" sz="3600" dirty="0"/>
              <a:t> </a:t>
            </a:r>
            <a:r>
              <a:rPr lang="en-US" sz="3600" dirty="0" err="1"/>
              <a:t>Nha-Ke</a:t>
            </a:r>
            <a:r>
              <a:rPr lang="en-US" sz="3600" dirty="0"/>
              <a:t> </a:t>
            </a:r>
            <a:r>
              <a:rPr lang="en-US" sz="3600" dirty="0" err="1"/>
              <a:t>Bàng</a:t>
            </a:r>
            <a:r>
              <a:rPr lang="en-US" sz="3600" dirty="0"/>
              <a:t> is an impressive place. It's one of Vietnam's UNESCO natural world heritages. </a:t>
            </a:r>
          </a:p>
          <a:p>
            <a:pPr algn="just"/>
            <a:r>
              <a:rPr lang="en-US" sz="3600" dirty="0"/>
              <a:t>People travel here because of the rare karst landscapes. Over millions of years, water washed away some of the limestone and created unique towers and caves. Vietnam has some of the biggest karst areas in the world. It's their amazing karst landscapes that make </a:t>
            </a:r>
            <a:r>
              <a:rPr lang="en-US" sz="3600" dirty="0" err="1"/>
              <a:t>Phong</a:t>
            </a:r>
            <a:r>
              <a:rPr lang="en-US" sz="3600" dirty="0"/>
              <a:t> </a:t>
            </a:r>
            <a:r>
              <a:rPr lang="en-US" sz="3600" dirty="0" err="1"/>
              <a:t>Nha</a:t>
            </a:r>
            <a:r>
              <a:rPr lang="en-US" sz="3600" dirty="0"/>
              <a:t> and Ha Long Bay UNESCO Heritage Sites. </a:t>
            </a:r>
          </a:p>
        </p:txBody>
      </p:sp>
      <p:sp>
        <p:nvSpPr>
          <p:cNvPr id="6" name="TextBox 5">
            <a:extLst>
              <a:ext uri="{FF2B5EF4-FFF2-40B4-BE49-F238E27FC236}">
                <a16:creationId xmlns:a16="http://schemas.microsoft.com/office/drawing/2014/main" id="{6E0ACEC2-F141-4617-CAF4-6F46405D07BF}"/>
              </a:ext>
            </a:extLst>
          </p:cNvPr>
          <p:cNvSpPr txBox="1"/>
          <p:nvPr/>
        </p:nvSpPr>
        <p:spPr>
          <a:xfrm>
            <a:off x="744278" y="652005"/>
            <a:ext cx="8742622" cy="646331"/>
          </a:xfrm>
          <a:prstGeom prst="rect">
            <a:avLst/>
          </a:prstGeom>
          <a:noFill/>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Listen and Read. </a:t>
            </a:r>
            <a:endParaRPr lang="en-US" sz="3600" i="1" dirty="0">
              <a:solidFill>
                <a:srgbClr val="0070C0"/>
              </a:solidFill>
              <a:latin typeface="Calibri" panose="020F0502020204030204" pitchFamily="34" charset="0"/>
              <a:cs typeface="Calibri" panose="020F0502020204030204" pitchFamily="34" charset="0"/>
            </a:endParaRPr>
          </a:p>
        </p:txBody>
      </p:sp>
      <p:pic>
        <p:nvPicPr>
          <p:cNvPr id="2" name="CD1 TRACK 71">
            <a:hlinkClick r:id="" action="ppaction://media"/>
            <a:extLst>
              <a:ext uri="{FF2B5EF4-FFF2-40B4-BE49-F238E27FC236}">
                <a16:creationId xmlns:a16="http://schemas.microsoft.com/office/drawing/2014/main" id="{7889D12A-644B-0F35-EB89-ECF63B752DE8}"/>
              </a:ext>
            </a:extLst>
          </p:cNvPr>
          <p:cNvPicPr>
            <a:picLocks noChangeAspect="1"/>
          </p:cNvPicPr>
          <p:nvPr>
            <a:audioFile r:link="rId1"/>
            <p:extLst>
              <p:ext uri="{DAA4B4D4-6D71-4841-9C94-3DE7FCFB9230}">
                <p14:media xmlns:p14="http://schemas.microsoft.com/office/powerpoint/2010/main" r:embed="rId2">
                  <p14:trim st="67667.3928" end="18116.7097"/>
                </p14:media>
              </p:ext>
            </p:extLst>
          </p:nvPr>
        </p:nvPicPr>
        <p:blipFill>
          <a:blip r:embed="rId4"/>
          <a:stretch>
            <a:fillRect/>
          </a:stretch>
        </p:blipFill>
        <p:spPr>
          <a:xfrm>
            <a:off x="9643382" y="511279"/>
            <a:ext cx="812800" cy="812800"/>
          </a:xfrm>
          <a:prstGeom prst="rect">
            <a:avLst/>
          </a:prstGeom>
        </p:spPr>
      </p:pic>
    </p:spTree>
    <p:extLst>
      <p:ext uri="{BB962C8B-B14F-4D97-AF65-F5344CB8AC3E}">
        <p14:creationId xmlns:p14="http://schemas.microsoft.com/office/powerpoint/2010/main" val="26282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4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14325" y="1298336"/>
            <a:ext cx="11563350" cy="2862322"/>
          </a:xfrm>
          <a:prstGeom prst="rect">
            <a:avLst/>
          </a:prstGeom>
        </p:spPr>
        <p:txBody>
          <a:bodyPr wrap="square">
            <a:spAutoFit/>
          </a:bodyPr>
          <a:lstStyle/>
          <a:p>
            <a:pPr algn="just"/>
            <a:r>
              <a:rPr lang="en-US" sz="3600" b="1" dirty="0"/>
              <a:t>Final thoughts</a:t>
            </a:r>
          </a:p>
          <a:p>
            <a:pPr algn="just"/>
            <a:r>
              <a:rPr lang="en-US" sz="3600" dirty="0"/>
              <a:t>Working </a:t>
            </a:r>
            <a:r>
              <a:rPr lang="en-US" sz="3600" b="1" dirty="0"/>
              <a:t>here </a:t>
            </a:r>
            <a:r>
              <a:rPr lang="en-US" sz="3600" dirty="0"/>
              <a:t>for the last few months has been great. It's also been a nice break from busy city life. I'm learning a lot, </a:t>
            </a:r>
          </a:p>
          <a:p>
            <a:pPr algn="just"/>
            <a:r>
              <a:rPr lang="en-US" sz="3600" dirty="0"/>
              <a:t>meeting great people, and loving being around nature. I definitely recommend it! </a:t>
            </a:r>
            <a:endParaRPr lang="en-US" sz="3600" dirty="0">
              <a:effectLst/>
            </a:endParaRPr>
          </a:p>
        </p:txBody>
      </p:sp>
      <p:sp>
        <p:nvSpPr>
          <p:cNvPr id="6" name="TextBox 5">
            <a:extLst>
              <a:ext uri="{FF2B5EF4-FFF2-40B4-BE49-F238E27FC236}">
                <a16:creationId xmlns:a16="http://schemas.microsoft.com/office/drawing/2014/main" id="{6E0ACEC2-F141-4617-CAF4-6F46405D07BF}"/>
              </a:ext>
            </a:extLst>
          </p:cNvPr>
          <p:cNvSpPr txBox="1"/>
          <p:nvPr/>
        </p:nvSpPr>
        <p:spPr>
          <a:xfrm>
            <a:off x="744278" y="652005"/>
            <a:ext cx="8742622" cy="646331"/>
          </a:xfrm>
          <a:prstGeom prst="rect">
            <a:avLst/>
          </a:prstGeom>
          <a:noFill/>
        </p:spPr>
        <p:txBody>
          <a:bodyPr wrap="square">
            <a:spAutoFit/>
          </a:bodyPr>
          <a:lstStyle/>
          <a:p>
            <a:r>
              <a:rPr lang="en-US" sz="3600" b="1" i="1" dirty="0">
                <a:solidFill>
                  <a:srgbClr val="0070C0"/>
                </a:solidFill>
                <a:latin typeface="Calibri" panose="020F0502020204030204" pitchFamily="34" charset="0"/>
                <a:cs typeface="Calibri" panose="020F0502020204030204" pitchFamily="34" charset="0"/>
              </a:rPr>
              <a:t>Listen and Read. </a:t>
            </a:r>
            <a:endParaRPr lang="en-US" sz="3600" i="1" dirty="0">
              <a:solidFill>
                <a:srgbClr val="0070C0"/>
              </a:solidFill>
              <a:latin typeface="Calibri" panose="020F0502020204030204" pitchFamily="34" charset="0"/>
              <a:cs typeface="Calibri" panose="020F0502020204030204" pitchFamily="34" charset="0"/>
            </a:endParaRPr>
          </a:p>
        </p:txBody>
      </p:sp>
      <p:pic>
        <p:nvPicPr>
          <p:cNvPr id="2" name="CD1 TRACK 71">
            <a:hlinkClick r:id="" action="ppaction://media"/>
            <a:extLst>
              <a:ext uri="{FF2B5EF4-FFF2-40B4-BE49-F238E27FC236}">
                <a16:creationId xmlns:a16="http://schemas.microsoft.com/office/drawing/2014/main" id="{7889D12A-644B-0F35-EB89-ECF63B752DE8}"/>
              </a:ext>
            </a:extLst>
          </p:cNvPr>
          <p:cNvPicPr>
            <a:picLocks noChangeAspect="1"/>
          </p:cNvPicPr>
          <p:nvPr>
            <a:audioFile r:link="rId1"/>
            <p:extLst>
              <p:ext uri="{DAA4B4D4-6D71-4841-9C94-3DE7FCFB9230}">
                <p14:media xmlns:p14="http://schemas.microsoft.com/office/powerpoint/2010/main" r:embed="rId2">
                  <p14:trim st="100307.2484"/>
                  <p14:fade out="1589.9901"/>
                </p14:media>
              </p:ext>
            </p:extLst>
          </p:nvPr>
        </p:nvPicPr>
        <p:blipFill>
          <a:blip r:embed="rId4"/>
          <a:stretch>
            <a:fillRect/>
          </a:stretch>
        </p:blipFill>
        <p:spPr>
          <a:xfrm>
            <a:off x="9643382" y="511279"/>
            <a:ext cx="812800" cy="812800"/>
          </a:xfrm>
          <a:prstGeom prst="rect">
            <a:avLst/>
          </a:prstGeom>
        </p:spPr>
      </p:pic>
    </p:spTree>
    <p:extLst>
      <p:ext uri="{BB962C8B-B14F-4D97-AF65-F5344CB8AC3E}">
        <p14:creationId xmlns:p14="http://schemas.microsoft.com/office/powerpoint/2010/main" val="248127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9878" y="2109563"/>
            <a:ext cx="11505422" cy="646331"/>
          </a:xfrm>
          <a:prstGeom prst="rect">
            <a:avLst/>
          </a:prstGeom>
        </p:spPr>
        <p:txBody>
          <a:bodyPr wrap="square">
            <a:spAutoFit/>
          </a:bodyPr>
          <a:lstStyle/>
          <a:p>
            <a:r>
              <a:rPr lang="vi-VN" sz="3600" b="1" i="1" dirty="0">
                <a:solidFill>
                  <a:srgbClr val="0070C0"/>
                </a:solidFill>
                <a:effectLst/>
                <a:latin typeface="Calibri" panose="020F0502020204030204" pitchFamily="34" charset="0"/>
                <a:cs typeface="Calibri" panose="020F0502020204030204" pitchFamily="34" charset="0"/>
              </a:rPr>
              <a:t>Would you like to work at Phong Nha-Kẻ</a:t>
            </a:r>
            <a:r>
              <a:rPr lang="vi-VN" sz="3600" i="1" dirty="0">
                <a:solidFill>
                  <a:srgbClr val="0070C0"/>
                </a:solidFill>
                <a:effectLst/>
                <a:latin typeface="Calibri" panose="020F0502020204030204" pitchFamily="34" charset="0"/>
                <a:cs typeface="Calibri" panose="020F0502020204030204" pitchFamily="34" charset="0"/>
              </a:rPr>
              <a:t> </a:t>
            </a:r>
            <a:r>
              <a:rPr lang="vi-VN" sz="3600" b="1" i="1" dirty="0">
                <a:solidFill>
                  <a:srgbClr val="0070C0"/>
                </a:solidFill>
                <a:effectLst/>
                <a:latin typeface="Calibri" panose="020F0502020204030204" pitchFamily="34" charset="0"/>
                <a:cs typeface="Calibri" panose="020F0502020204030204" pitchFamily="34" charset="0"/>
              </a:rPr>
              <a:t>Bàng? Why (not)? </a:t>
            </a:r>
            <a:endParaRPr lang="vi-VN" sz="3600" i="1" dirty="0">
              <a:solidFill>
                <a:srgbClr val="0070C0"/>
              </a:solidFill>
              <a:latin typeface="Calibri" panose="020F0502020204030204" pitchFamily="34" charset="0"/>
              <a:cs typeface="Calibri" panose="020F0502020204030204" pitchFamily="34" charset="0"/>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4831" y="352455"/>
            <a:ext cx="2835519" cy="180852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7000" y="457200"/>
            <a:ext cx="1813767"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Post - reading</a:t>
            </a:r>
          </a:p>
        </p:txBody>
      </p:sp>
      <p:sp>
        <p:nvSpPr>
          <p:cNvPr id="9" name="Rectangle 8"/>
          <p:cNvSpPr/>
          <p:nvPr/>
        </p:nvSpPr>
        <p:spPr>
          <a:xfrm>
            <a:off x="2248830" y="657255"/>
            <a:ext cx="3254688" cy="707886"/>
          </a:xfrm>
          <a:prstGeom prst="rect">
            <a:avLst/>
          </a:prstGeom>
        </p:spPr>
        <p:txBody>
          <a:bodyPr wrap="squar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a typeface="Times New Roman" panose="02020603050405020304" pitchFamily="18" charset="0"/>
            </a:endParaRPr>
          </a:p>
        </p:txBody>
      </p:sp>
      <p:sp>
        <p:nvSpPr>
          <p:cNvPr id="6" name="TextBox 5"/>
          <p:cNvSpPr txBox="1"/>
          <p:nvPr/>
        </p:nvSpPr>
        <p:spPr>
          <a:xfrm>
            <a:off x="600808" y="2984480"/>
            <a:ext cx="10665070" cy="3416320"/>
          </a:xfrm>
          <a:prstGeom prst="rect">
            <a:avLst/>
          </a:prstGeom>
          <a:noFill/>
        </p:spPr>
        <p:txBody>
          <a:bodyPr wrap="square" rtlCol="0">
            <a:spAutoFit/>
          </a:bodyPr>
          <a:lstStyle/>
          <a:p>
            <a:pPr algn="just"/>
            <a:r>
              <a:rPr lang="en-US" sz="3600" dirty="0">
                <a:solidFill>
                  <a:srgbClr val="0070C0"/>
                </a:solidFill>
              </a:rPr>
              <a:t>For ex:</a:t>
            </a:r>
          </a:p>
          <a:p>
            <a:pPr marL="571500" indent="-571500" algn="just">
              <a:buFont typeface="Arial" panose="020B0604020202020204" pitchFamily="34" charset="0"/>
              <a:buChar char="•"/>
            </a:pPr>
            <a:r>
              <a:rPr lang="en-US" sz="3600" dirty="0">
                <a:solidFill>
                  <a:srgbClr val="0070C0"/>
                </a:solidFill>
              </a:rPr>
              <a:t>I love to work at </a:t>
            </a:r>
            <a:r>
              <a:rPr lang="en-US" sz="3600" dirty="0" err="1">
                <a:solidFill>
                  <a:srgbClr val="0070C0"/>
                </a:solidFill>
              </a:rPr>
              <a:t>Phong</a:t>
            </a:r>
            <a:r>
              <a:rPr lang="en-US" sz="3600" dirty="0">
                <a:solidFill>
                  <a:srgbClr val="0070C0"/>
                </a:solidFill>
              </a:rPr>
              <a:t> </a:t>
            </a:r>
            <a:r>
              <a:rPr lang="en-US" sz="3600" dirty="0" err="1">
                <a:solidFill>
                  <a:srgbClr val="0070C0"/>
                </a:solidFill>
              </a:rPr>
              <a:t>Nha</a:t>
            </a:r>
            <a:r>
              <a:rPr lang="en-US" sz="3600" dirty="0">
                <a:solidFill>
                  <a:srgbClr val="0070C0"/>
                </a:solidFill>
              </a:rPr>
              <a:t> – </a:t>
            </a:r>
            <a:r>
              <a:rPr lang="en-US" sz="3600" dirty="0" err="1">
                <a:solidFill>
                  <a:srgbClr val="0070C0"/>
                </a:solidFill>
              </a:rPr>
              <a:t>Ke</a:t>
            </a:r>
            <a:r>
              <a:rPr lang="en-US" sz="3600" dirty="0">
                <a:solidFill>
                  <a:srgbClr val="0070C0"/>
                </a:solidFill>
              </a:rPr>
              <a:t> Bang because I can see the beautiful and unique landscape there.</a:t>
            </a:r>
          </a:p>
          <a:p>
            <a:pPr algn="just"/>
            <a:endParaRPr lang="en-US" sz="3600" dirty="0">
              <a:solidFill>
                <a:srgbClr val="0070C0"/>
              </a:solidFill>
            </a:endParaRPr>
          </a:p>
          <a:p>
            <a:pPr marL="571500" indent="-571500" algn="just">
              <a:buFont typeface="Arial" panose="020B0604020202020204" pitchFamily="34" charset="0"/>
              <a:buChar char="•"/>
            </a:pPr>
            <a:r>
              <a:rPr lang="en-US" sz="3600" dirty="0">
                <a:solidFill>
                  <a:srgbClr val="0070C0"/>
                </a:solidFill>
              </a:rPr>
              <a:t>I don’t like to work at </a:t>
            </a:r>
            <a:r>
              <a:rPr lang="en-US" sz="3600" dirty="0" err="1">
                <a:solidFill>
                  <a:srgbClr val="0070C0"/>
                </a:solidFill>
              </a:rPr>
              <a:t>Phong</a:t>
            </a:r>
            <a:r>
              <a:rPr lang="en-US" sz="3600" dirty="0">
                <a:solidFill>
                  <a:srgbClr val="0070C0"/>
                </a:solidFill>
              </a:rPr>
              <a:t> </a:t>
            </a:r>
            <a:r>
              <a:rPr lang="en-US" sz="3600" dirty="0" err="1">
                <a:solidFill>
                  <a:srgbClr val="0070C0"/>
                </a:solidFill>
              </a:rPr>
              <a:t>Nha</a:t>
            </a:r>
            <a:r>
              <a:rPr lang="en-US" sz="3600" dirty="0">
                <a:solidFill>
                  <a:srgbClr val="0070C0"/>
                </a:solidFill>
              </a:rPr>
              <a:t> - </a:t>
            </a:r>
            <a:r>
              <a:rPr lang="en-US" sz="3600" dirty="0" err="1">
                <a:solidFill>
                  <a:srgbClr val="0070C0"/>
                </a:solidFill>
              </a:rPr>
              <a:t>Ke</a:t>
            </a:r>
            <a:r>
              <a:rPr lang="en-US" sz="3600" dirty="0">
                <a:solidFill>
                  <a:srgbClr val="0070C0"/>
                </a:solidFill>
              </a:rPr>
              <a:t> Bang because I prefer the busy life in the city.  </a:t>
            </a:r>
          </a:p>
        </p:txBody>
      </p:sp>
    </p:spTree>
    <p:extLst>
      <p:ext uri="{BB962C8B-B14F-4D97-AF65-F5344CB8AC3E}">
        <p14:creationId xmlns:p14="http://schemas.microsoft.com/office/powerpoint/2010/main" val="27604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82721" y="779974"/>
            <a:ext cx="6756218" cy="1323439"/>
          </a:xfrm>
          <a:prstGeom prst="rect">
            <a:avLst/>
          </a:prstGeom>
        </p:spPr>
        <p:txBody>
          <a:bodyPr wrap="square">
            <a:spAutoFit/>
          </a:bodyPr>
          <a:lstStyle/>
          <a:p>
            <a:r>
              <a:rPr lang="en-US" sz="4000" b="1" dirty="0">
                <a:solidFill>
                  <a:srgbClr val="FF0000"/>
                </a:solidFill>
                <a:ea typeface="Times New Roman" panose="02020603050405020304" pitchFamily="18" charset="0"/>
              </a:rPr>
              <a:t>By the end of this lesson, </a:t>
            </a:r>
          </a:p>
          <a:p>
            <a:r>
              <a:rPr lang="en-US" sz="4000" b="1" dirty="0">
                <a:solidFill>
                  <a:srgbClr val="FF0000"/>
                </a:solidFill>
                <a:ea typeface="Times New Roman" panose="02020603050405020304" pitchFamily="18" charset="0"/>
              </a:rPr>
              <a:t>students will be able to:</a:t>
            </a:r>
            <a:endParaRPr lang="en-US" sz="4000" b="1" dirty="0">
              <a:solidFill>
                <a:srgbClr val="FF0000"/>
              </a:solidFill>
            </a:endParaRPr>
          </a:p>
        </p:txBody>
      </p:sp>
      <p:sp>
        <p:nvSpPr>
          <p:cNvPr id="6" name="Rectangle 5"/>
          <p:cNvSpPr/>
          <p:nvPr/>
        </p:nvSpPr>
        <p:spPr>
          <a:xfrm>
            <a:off x="579472" y="3278102"/>
            <a:ext cx="11328993" cy="1754326"/>
          </a:xfrm>
          <a:prstGeom prst="rect">
            <a:avLst/>
          </a:prstGeom>
        </p:spPr>
        <p:txBody>
          <a:bodyPr wrap="square">
            <a:spAutoFit/>
          </a:bodyPr>
          <a:lstStyle/>
          <a:p>
            <a:r>
              <a:rPr lang="en-US" sz="3600" i="1" dirty="0">
                <a:solidFill>
                  <a:srgbClr val="0070C0"/>
                </a:solidFill>
                <a:latin typeface="Calibri "/>
                <a:ea typeface="Arial" panose="020B0604020202020204" pitchFamily="34" charset="0"/>
                <a:cs typeface="JDCLK L+ Frutiger LT Std"/>
              </a:rPr>
              <a:t>- practice and learn vocabulary related to</a:t>
            </a:r>
            <a:r>
              <a:rPr lang="en-US" sz="3600" i="1" dirty="0">
                <a:solidFill>
                  <a:srgbClr val="002060"/>
                </a:solidFill>
                <a:latin typeface="Calibri "/>
                <a:ea typeface="Arial" panose="020B0604020202020204" pitchFamily="34" charset="0"/>
                <a:cs typeface="JDCLK L+ Frutiger LT Std"/>
              </a:rPr>
              <a:t> </a:t>
            </a:r>
            <a:r>
              <a:rPr lang="en-US" sz="3600" i="1" dirty="0">
                <a:solidFill>
                  <a:srgbClr val="FF0000"/>
                </a:solidFill>
                <a:latin typeface="Calibri "/>
                <a:ea typeface="Arial" panose="020B0604020202020204" pitchFamily="34" charset="0"/>
                <a:cs typeface="JDCLK L+ Frutiger LT Std"/>
              </a:rPr>
              <a:t>World Heritages</a:t>
            </a:r>
            <a:r>
              <a:rPr lang="en-US" sz="3600" i="1" dirty="0">
                <a:solidFill>
                  <a:srgbClr val="002060"/>
                </a:solidFill>
                <a:latin typeface="Calibri "/>
                <a:ea typeface="Arial" panose="020B0604020202020204" pitchFamily="34" charset="0"/>
                <a:cs typeface="JDCLK L+ Frutiger LT Std"/>
              </a:rPr>
              <a:t>.</a:t>
            </a:r>
          </a:p>
          <a:p>
            <a:pPr marL="571500" indent="-571500">
              <a:buFontTx/>
              <a:buChar char="-"/>
            </a:pPr>
            <a:endParaRPr lang="en-US" sz="3600" i="1" dirty="0">
              <a:solidFill>
                <a:srgbClr val="002060"/>
              </a:solidFill>
              <a:latin typeface="Calibri "/>
              <a:ea typeface="Arial" panose="020B0604020202020204" pitchFamily="34" charset="0"/>
              <a:cs typeface="JDCLK L+ Frutiger LT Std"/>
            </a:endParaRPr>
          </a:p>
          <a:p>
            <a:r>
              <a:rPr lang="en-US" sz="3600" i="1" dirty="0">
                <a:solidFill>
                  <a:srgbClr val="0070C0"/>
                </a:solidFill>
                <a:latin typeface="Calibri "/>
                <a:ea typeface="Arial" panose="020B0604020202020204" pitchFamily="34" charset="0"/>
                <a:cs typeface="JDCLK L+ Frutiger LT Std"/>
              </a:rPr>
              <a:t>- p</a:t>
            </a:r>
            <a:r>
              <a:rPr lang="vi-VN" sz="3600" i="1" dirty="0">
                <a:solidFill>
                  <a:srgbClr val="0070C0"/>
                </a:solidFill>
                <a:latin typeface="Calibri "/>
                <a:ea typeface="Arial" panose="020B0604020202020204" pitchFamily="34" charset="0"/>
                <a:cs typeface="JDCLK L+ Frutiger LT Std"/>
              </a:rPr>
              <a:t>ractice reading for specific information</a:t>
            </a:r>
            <a:r>
              <a:rPr lang="en-US" sz="3600" i="1" dirty="0">
                <a:solidFill>
                  <a:srgbClr val="0070C0"/>
                </a:solidFill>
                <a:latin typeface="Calibri "/>
                <a:ea typeface="Arial" panose="020B0604020202020204" pitchFamily="34" charset="0"/>
                <a:cs typeface="JDCLK L+ Frutiger LT Std"/>
              </a:rPr>
              <a:t>.</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552" y="371928"/>
            <a:ext cx="3829770" cy="2472572"/>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8957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828" y="0"/>
            <a:ext cx="13585728" cy="6857999"/>
          </a:xfrm>
          <a:prstGeom prst="rect">
            <a:avLst/>
          </a:prstGeom>
        </p:spPr>
      </p:pic>
      <p:sp>
        <p:nvSpPr>
          <p:cNvPr id="6" name="TextBox 5"/>
          <p:cNvSpPr txBox="1"/>
          <p:nvPr/>
        </p:nvSpPr>
        <p:spPr>
          <a:xfrm>
            <a:off x="1689101" y="1600200"/>
            <a:ext cx="2330450" cy="52322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800" b="1" dirty="0">
                <a:solidFill>
                  <a:schemeClr val="bg1"/>
                </a:solidFill>
              </a:rPr>
              <a:t>Consolidation</a:t>
            </a:r>
          </a:p>
        </p:txBody>
      </p:sp>
    </p:spTree>
    <p:extLst>
      <p:ext uri="{BB962C8B-B14F-4D97-AF65-F5344CB8AC3E}">
        <p14:creationId xmlns:p14="http://schemas.microsoft.com/office/powerpoint/2010/main" val="2187638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2433" y="1058835"/>
            <a:ext cx="9927771"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algn="ctr"/>
            <a:r>
              <a:rPr lang="en-US" sz="3600" i="1" dirty="0">
                <a:solidFill>
                  <a:srgbClr val="0070C0"/>
                </a:solidFill>
                <a:ea typeface="Calibri" panose="020F0502020204030204" pitchFamily="34" charset="0"/>
              </a:rPr>
              <a:t>Write 5 sentences to describe places in Vietnam</a:t>
            </a:r>
            <a:r>
              <a:rPr lang="en-US" sz="3600" i="1" dirty="0">
                <a:solidFill>
                  <a:srgbClr val="0070C0"/>
                </a:solidFill>
              </a:rPr>
              <a:t>, using the words you learned today. </a:t>
            </a:r>
          </a:p>
        </p:txBody>
      </p:sp>
      <p:sp>
        <p:nvSpPr>
          <p:cNvPr id="3" name="TextBox 2"/>
          <p:cNvSpPr txBox="1"/>
          <p:nvPr/>
        </p:nvSpPr>
        <p:spPr>
          <a:xfrm>
            <a:off x="685800" y="2936843"/>
            <a:ext cx="9818077" cy="2862322"/>
          </a:xfrm>
          <a:prstGeom prst="rect">
            <a:avLst/>
          </a:prstGeom>
          <a:noFill/>
        </p:spPr>
        <p:txBody>
          <a:bodyPr wrap="square" rtlCol="0">
            <a:spAutoFit/>
          </a:bodyPr>
          <a:lstStyle/>
          <a:p>
            <a:r>
              <a:rPr lang="en-US" sz="3600" dirty="0">
                <a:solidFill>
                  <a:srgbClr val="0070C0"/>
                </a:solidFill>
              </a:rPr>
              <a:t>Example:</a:t>
            </a:r>
          </a:p>
          <a:p>
            <a:pPr marL="571500" indent="-571500">
              <a:buFont typeface="Arial" panose="020B0604020202020204" pitchFamily="34" charset="0"/>
              <a:buChar char="•"/>
            </a:pPr>
            <a:r>
              <a:rPr lang="en-US" sz="3600" dirty="0">
                <a:solidFill>
                  <a:srgbClr val="0070C0"/>
                </a:solidFill>
              </a:rPr>
              <a:t>The landscape in Sapa is very impressive.</a:t>
            </a:r>
          </a:p>
          <a:p>
            <a:pPr marL="571500" indent="-571500">
              <a:buFont typeface="Arial" panose="020B0604020202020204" pitchFamily="34" charset="0"/>
              <a:buChar char="•"/>
            </a:pPr>
            <a:endParaRPr lang="en-US" sz="3600" dirty="0">
              <a:solidFill>
                <a:srgbClr val="0070C0"/>
              </a:solidFill>
            </a:endParaRPr>
          </a:p>
          <a:p>
            <a:pPr marL="571500" indent="-571500">
              <a:buFont typeface="Arial" panose="020B0604020202020204" pitchFamily="34" charset="0"/>
              <a:buChar char="•"/>
            </a:pPr>
            <a:r>
              <a:rPr lang="en-US" sz="3600" dirty="0">
                <a:solidFill>
                  <a:srgbClr val="0070C0"/>
                </a:solidFill>
              </a:rPr>
              <a:t>Elephants in Tay Nguyen now are very rare.</a:t>
            </a:r>
          </a:p>
          <a:p>
            <a:endParaRPr lang="en-US" sz="3600" dirty="0">
              <a:solidFill>
                <a:srgbClr val="0070C0"/>
              </a:solidFill>
            </a:endParaRPr>
          </a:p>
        </p:txBody>
      </p:sp>
    </p:spTree>
    <p:extLst>
      <p:ext uri="{BB962C8B-B14F-4D97-AF65-F5344CB8AC3E}">
        <p14:creationId xmlns:p14="http://schemas.microsoft.com/office/powerpoint/2010/main" val="119872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par>
                                <p:cTn id="8" presetID="5"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heckerboard(across)">
                                      <p:cBhvr>
                                        <p:cTn id="10" dur="500"/>
                                        <p:tgtEl>
                                          <p:spTgt spid="3">
                                            <p:txEl>
                                              <p:pRg st="1" end="1"/>
                                            </p:txEl>
                                          </p:spTgt>
                                        </p:tgtEl>
                                      </p:cBhvr>
                                    </p:animEffect>
                                  </p:childTnLst>
                                </p:cTn>
                              </p:par>
                              <p:par>
                                <p:cTn id="11" presetID="5" presetClass="entr" presetSubtype="1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checkerboard(across)">
                                      <p:cBhvr>
                                        <p:cTn id="13"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2054951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5928884" y="1074509"/>
            <a:ext cx="4416595" cy="449353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solidFill>
                  <a:srgbClr val="FF0000"/>
                </a:solidFill>
              </a:rPr>
              <a:t>Vocabularies</a:t>
            </a:r>
          </a:p>
          <a:p>
            <a:pPr marL="571500" indent="-571500">
              <a:buFont typeface="Arial" panose="020B0604020202020204" pitchFamily="34" charset="0"/>
              <a:buChar char="•"/>
            </a:pPr>
            <a:r>
              <a:rPr lang="en-US" sz="3200" i="1" dirty="0">
                <a:solidFill>
                  <a:srgbClr val="0070C0"/>
                </a:solidFill>
              </a:rPr>
              <a:t>jungle</a:t>
            </a:r>
          </a:p>
          <a:p>
            <a:pPr marL="571500" indent="-571500">
              <a:buFont typeface="Arial" panose="020B0604020202020204" pitchFamily="34" charset="0"/>
              <a:buChar char="•"/>
            </a:pPr>
            <a:r>
              <a:rPr lang="en-US" sz="3200" i="1" dirty="0">
                <a:solidFill>
                  <a:srgbClr val="0070C0"/>
                </a:solidFill>
              </a:rPr>
              <a:t>landscape</a:t>
            </a:r>
          </a:p>
          <a:p>
            <a:pPr marL="571500" indent="-571500">
              <a:buFont typeface="Arial" panose="020B0604020202020204" pitchFamily="34" charset="0"/>
              <a:buChar char="•"/>
            </a:pPr>
            <a:r>
              <a:rPr lang="en-US" sz="3200" i="1" dirty="0">
                <a:solidFill>
                  <a:srgbClr val="0070C0"/>
                </a:solidFill>
              </a:rPr>
              <a:t>endangered species</a:t>
            </a:r>
          </a:p>
          <a:p>
            <a:pPr marL="571500" indent="-571500">
              <a:buFont typeface="Arial" panose="020B0604020202020204" pitchFamily="34" charset="0"/>
              <a:buChar char="•"/>
            </a:pPr>
            <a:r>
              <a:rPr lang="en-US" sz="3200" i="1" dirty="0">
                <a:solidFill>
                  <a:srgbClr val="0070C0"/>
                </a:solidFill>
              </a:rPr>
              <a:t>karst</a:t>
            </a:r>
          </a:p>
          <a:p>
            <a:pPr marL="571500" indent="-571500">
              <a:buFont typeface="Arial" panose="020B0604020202020204" pitchFamily="34" charset="0"/>
              <a:buChar char="•"/>
            </a:pPr>
            <a:r>
              <a:rPr lang="en-US" sz="3200" i="1" dirty="0">
                <a:solidFill>
                  <a:srgbClr val="0070C0"/>
                </a:solidFill>
              </a:rPr>
              <a:t>limestone</a:t>
            </a:r>
          </a:p>
          <a:p>
            <a:pPr marL="571500" indent="-571500">
              <a:buFont typeface="Arial" panose="020B0604020202020204" pitchFamily="34" charset="0"/>
              <a:buChar char="•"/>
            </a:pPr>
            <a:r>
              <a:rPr lang="en-US" sz="3200" i="1" dirty="0">
                <a:solidFill>
                  <a:srgbClr val="0070C0"/>
                </a:solidFill>
              </a:rPr>
              <a:t>impressive</a:t>
            </a:r>
          </a:p>
          <a:p>
            <a:pPr marL="571500" indent="-571500">
              <a:buFont typeface="Arial" panose="020B0604020202020204" pitchFamily="34" charset="0"/>
              <a:buChar char="•"/>
            </a:pPr>
            <a:r>
              <a:rPr lang="en-US" sz="3200" i="1" dirty="0">
                <a:solidFill>
                  <a:srgbClr val="0070C0"/>
                </a:solidFill>
              </a:rPr>
              <a:t>rare </a:t>
            </a:r>
          </a:p>
          <a:p>
            <a:pPr marL="571500" indent="-571500">
              <a:buFont typeface="Arial" panose="020B0604020202020204" pitchFamily="34" charset="0"/>
              <a:buChar char="•"/>
            </a:pPr>
            <a:r>
              <a:rPr lang="en-US" sz="3200" i="1" dirty="0">
                <a:solidFill>
                  <a:srgbClr val="0070C0"/>
                </a:solidFill>
              </a:rPr>
              <a:t>unique</a:t>
            </a:r>
          </a:p>
        </p:txBody>
      </p:sp>
    </p:spTree>
    <p:extLst>
      <p:ext uri="{BB962C8B-B14F-4D97-AF65-F5344CB8AC3E}">
        <p14:creationId xmlns:p14="http://schemas.microsoft.com/office/powerpoint/2010/main" val="4210674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723901" y="2018782"/>
            <a:ext cx="11468099" cy="2862322"/>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Vocabulary: </a:t>
            </a:r>
          </a:p>
          <a:p>
            <a:r>
              <a:rPr lang="en-US" sz="3600" i="1" dirty="0">
                <a:solidFill>
                  <a:srgbClr val="0070C0"/>
                </a:solidFill>
                <a:latin typeface="Calibri "/>
                <a:ea typeface="Arial" panose="020B0604020202020204" pitchFamily="34" charset="0"/>
                <a:cs typeface="JDCLK L+ Frutiger LT Std"/>
              </a:rPr>
              <a:t>- practice and learn vocabulary related to </a:t>
            </a:r>
            <a:r>
              <a:rPr lang="en-US" sz="3600" i="1" dirty="0">
                <a:solidFill>
                  <a:srgbClr val="FF0000"/>
                </a:solidFill>
                <a:latin typeface="Calibri "/>
                <a:ea typeface="Arial" panose="020B0604020202020204" pitchFamily="34" charset="0"/>
                <a:cs typeface="JDCLK L+ Frutiger LT Std"/>
              </a:rPr>
              <a:t>World Heritages</a:t>
            </a:r>
            <a:r>
              <a:rPr lang="en-US" sz="3600" i="1" dirty="0">
                <a:solidFill>
                  <a:srgbClr val="002060"/>
                </a:solidFill>
                <a:latin typeface="Calibri "/>
                <a:ea typeface="Arial" panose="020B0604020202020204" pitchFamily="34" charset="0"/>
                <a:cs typeface="JDCLK L+ Frutiger LT Std"/>
              </a:rPr>
              <a:t>.</a:t>
            </a:r>
          </a:p>
          <a:p>
            <a:endParaRPr lang="en-US" sz="3600" i="1" dirty="0">
              <a:solidFill>
                <a:srgbClr val="FF0000"/>
              </a:solidFill>
            </a:endParaRPr>
          </a:p>
          <a:p>
            <a:r>
              <a:rPr lang="en-US" sz="3600" i="1" dirty="0">
                <a:solidFill>
                  <a:srgbClr val="FF0000"/>
                </a:solidFill>
              </a:rPr>
              <a:t>Reading: </a:t>
            </a:r>
          </a:p>
          <a:p>
            <a:r>
              <a:rPr lang="en-US" sz="3600" i="1" dirty="0">
                <a:solidFill>
                  <a:srgbClr val="0070C0"/>
                </a:solidFill>
              </a:rPr>
              <a:t>- practice reading for specific information.</a:t>
            </a:r>
          </a:p>
        </p:txBody>
      </p:sp>
    </p:spTree>
    <p:extLst>
      <p:ext uri="{BB962C8B-B14F-4D97-AF65-F5344CB8AC3E}">
        <p14:creationId xmlns:p14="http://schemas.microsoft.com/office/powerpoint/2010/main" val="385596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heel(1)">
                                      <p:cBhvr>
                                        <p:cTn id="17" dur="20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heel(1)">
                                      <p:cBhvr>
                                        <p:cTn id="22"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85800" y="447162"/>
            <a:ext cx="10462195" cy="5882431"/>
          </a:xfrm>
          <a:prstGeom prst="rect">
            <a:avLst/>
          </a:prstGeom>
        </p:spPr>
      </p:pic>
    </p:spTree>
    <p:extLst>
      <p:ext uri="{BB962C8B-B14F-4D97-AF65-F5344CB8AC3E}">
        <p14:creationId xmlns:p14="http://schemas.microsoft.com/office/powerpoint/2010/main" val="1238122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9550" y="1860497"/>
            <a:ext cx="11719571" cy="2862322"/>
          </a:xfrm>
          <a:prstGeom prst="rect">
            <a:avLst/>
          </a:prstGeom>
        </p:spPr>
        <p:txBody>
          <a:bodyPr wrap="square">
            <a:spAutoFit/>
          </a:bodyPr>
          <a:lstStyle/>
          <a:p>
            <a:r>
              <a:rPr lang="en-US" sz="3600" dirty="0">
                <a:solidFill>
                  <a:srgbClr val="0070C0"/>
                </a:solidFill>
                <a:ea typeface="Calibri" panose="020F0502020204030204" pitchFamily="34" charset="0"/>
              </a:rPr>
              <a:t>- Do the exercises in workbook on page 32.</a:t>
            </a:r>
          </a:p>
          <a:p>
            <a:r>
              <a:rPr lang="en-US" sz="3600" dirty="0">
                <a:solidFill>
                  <a:srgbClr val="0070C0"/>
                </a:solidFill>
                <a:ea typeface="Calibri" panose="020F0502020204030204" pitchFamily="34" charset="0"/>
              </a:rPr>
              <a:t>- Prepare the next lesson: Lesson 1.2 – Grammar (pages 59 &amp; 60 </a:t>
            </a:r>
            <a:r>
              <a:rPr lang="en-US" sz="3600" b="1" dirty="0">
                <a:solidFill>
                  <a:srgbClr val="0070C0"/>
                </a:solidFill>
                <a:ea typeface="Calibri" panose="020F0502020204030204" pitchFamily="34" charset="0"/>
              </a:rPr>
              <a:t>SB</a:t>
            </a:r>
            <a:r>
              <a:rPr lang="en-US" sz="3600" dirty="0">
                <a:solidFill>
                  <a:srgbClr val="0070C0"/>
                </a:solidFill>
                <a:ea typeface="Calibri" panose="020F0502020204030204" pitchFamily="34" charset="0"/>
              </a:rPr>
              <a:t>).</a:t>
            </a:r>
          </a:p>
          <a:p>
            <a:r>
              <a:rPr lang="en-US" sz="3600" dirty="0">
                <a:solidFill>
                  <a:srgbClr val="0070C0"/>
                </a:solidFill>
                <a:ea typeface="Calibri" panose="020F0502020204030204" pitchFamily="34" charset="0"/>
              </a:rPr>
              <a:t>- Play the consolidation games in </a:t>
            </a:r>
            <a:r>
              <a:rPr lang="en-US" sz="3600" b="1" dirty="0" err="1">
                <a:solidFill>
                  <a:srgbClr val="0070C0"/>
                </a:solidFill>
                <a:ea typeface="Calibri" panose="020F0502020204030204" pitchFamily="34" charset="0"/>
              </a:rPr>
              <a:t>Tiếng</a:t>
            </a:r>
            <a:r>
              <a:rPr lang="en-US" sz="3600" b="1" dirty="0">
                <a:solidFill>
                  <a:srgbClr val="0070C0"/>
                </a:solidFill>
                <a:ea typeface="Calibri" panose="020F0502020204030204" pitchFamily="34" charset="0"/>
              </a:rPr>
              <a:t> </a:t>
            </a:r>
            <a:r>
              <a:rPr lang="en-US" sz="3600" b="1" dirty="0" err="1">
                <a:solidFill>
                  <a:srgbClr val="0070C0"/>
                </a:solidFill>
                <a:ea typeface="Calibri" panose="020F0502020204030204" pitchFamily="34" charset="0"/>
              </a:rPr>
              <a:t>Anh</a:t>
            </a:r>
            <a:r>
              <a:rPr lang="en-US" sz="3600" b="1" dirty="0">
                <a:solidFill>
                  <a:srgbClr val="0070C0"/>
                </a:solidFill>
                <a:ea typeface="Calibri" panose="020F0502020204030204" pitchFamily="34" charset="0"/>
              </a:rPr>
              <a:t> 11 </a:t>
            </a:r>
            <a:r>
              <a:rPr lang="en-US" sz="3600" b="1" dirty="0" err="1">
                <a:solidFill>
                  <a:srgbClr val="0070C0"/>
                </a:solidFill>
                <a:ea typeface="Calibri" panose="020F0502020204030204" pitchFamily="34" charset="0"/>
              </a:rPr>
              <a:t>i</a:t>
            </a:r>
            <a:r>
              <a:rPr lang="en-US" sz="3600" b="1" dirty="0">
                <a:solidFill>
                  <a:srgbClr val="0070C0"/>
                </a:solidFill>
                <a:ea typeface="Calibri" panose="020F0502020204030204" pitchFamily="34" charset="0"/>
              </a:rPr>
              <a:t>-Learn Smart World DHA App</a:t>
            </a:r>
            <a:r>
              <a:rPr lang="en-US" sz="3600" dirty="0">
                <a:solidFill>
                  <a:srgbClr val="0070C0"/>
                </a:solidFill>
                <a:ea typeface="Calibri" panose="020F0502020204030204" pitchFamily="34" charset="0"/>
              </a:rPr>
              <a:t> on </a:t>
            </a:r>
            <a:r>
              <a:rPr lang="en-US" sz="3600" dirty="0">
                <a:solidFill>
                  <a:srgbClr val="0070C0"/>
                </a:solidFill>
                <a:ea typeface="Calibri" panose="020F0502020204030204" pitchFamily="34" charset="0"/>
                <a:hlinkClick r:id="rId2"/>
              </a:rPr>
              <a:t>www.eduhome.com.vn</a:t>
            </a:r>
            <a:r>
              <a:rPr lang="en-US" sz="3600" dirty="0">
                <a:solidFill>
                  <a:srgbClr val="0070C0"/>
                </a:solidFill>
                <a:ea typeface="Calibri" panose="020F0502020204030204" pitchFamily="34" charset="0"/>
              </a:rPr>
              <a:t> </a:t>
            </a:r>
          </a:p>
        </p:txBody>
      </p:sp>
      <p:pic>
        <p:nvPicPr>
          <p:cNvPr id="4" name="Picture 3"/>
          <p:cNvPicPr>
            <a:picLocks noChangeAspect="1"/>
          </p:cNvPicPr>
          <p:nvPr/>
        </p:nvPicPr>
        <p:blipFill rotWithShape="1">
          <a:blip r:embed="rId3"/>
          <a:srcRect t="44961" r="42349" b="43140"/>
          <a:stretch/>
        </p:blipFill>
        <p:spPr>
          <a:xfrm>
            <a:off x="922042" y="324919"/>
            <a:ext cx="11262343" cy="1306978"/>
          </a:xfrm>
          <a:prstGeom prst="rect">
            <a:avLst/>
          </a:prstGeom>
        </p:spPr>
      </p:pic>
    </p:spTree>
    <p:extLst>
      <p:ext uri="{BB962C8B-B14F-4D97-AF65-F5344CB8AC3E}">
        <p14:creationId xmlns:p14="http://schemas.microsoft.com/office/powerpoint/2010/main" val="3385369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875902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976" y="355459"/>
            <a:ext cx="8958016" cy="6110655"/>
          </a:xfrm>
          <a:prstGeom prst="rect">
            <a:avLst/>
          </a:prstGeom>
        </p:spPr>
      </p:pic>
      <p:sp>
        <p:nvSpPr>
          <p:cNvPr id="3" name="Rectangle 2"/>
          <p:cNvSpPr/>
          <p:nvPr/>
        </p:nvSpPr>
        <p:spPr>
          <a:xfrm>
            <a:off x="7187609" y="555542"/>
            <a:ext cx="4990147" cy="507831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New words</a:t>
            </a:r>
          </a:p>
          <a:p>
            <a:pPr marL="571500" indent="-571500">
              <a:buFont typeface="Arial" panose="020B0604020202020204" pitchFamily="34" charset="0"/>
              <a:buChar char="•"/>
            </a:pPr>
            <a:r>
              <a:rPr lang="en-US" sz="3600" i="1" dirty="0">
                <a:solidFill>
                  <a:srgbClr val="0070C0"/>
                </a:solidFill>
              </a:rPr>
              <a:t>jungle</a:t>
            </a:r>
          </a:p>
          <a:p>
            <a:pPr marL="571500" indent="-571500">
              <a:buFont typeface="Arial" panose="020B0604020202020204" pitchFamily="34" charset="0"/>
              <a:buChar char="•"/>
            </a:pPr>
            <a:r>
              <a:rPr lang="en-US" sz="3600" i="1" dirty="0">
                <a:solidFill>
                  <a:srgbClr val="0070C0"/>
                </a:solidFill>
              </a:rPr>
              <a:t>landscape</a:t>
            </a:r>
          </a:p>
          <a:p>
            <a:pPr marL="571500" indent="-571500">
              <a:buFont typeface="Arial" panose="020B0604020202020204" pitchFamily="34" charset="0"/>
              <a:buChar char="•"/>
            </a:pPr>
            <a:r>
              <a:rPr lang="en-US" sz="3600" i="1" dirty="0">
                <a:solidFill>
                  <a:srgbClr val="0070C0"/>
                </a:solidFill>
              </a:rPr>
              <a:t>endangered species</a:t>
            </a:r>
          </a:p>
          <a:p>
            <a:pPr marL="571500" indent="-571500">
              <a:buFont typeface="Arial" panose="020B0604020202020204" pitchFamily="34" charset="0"/>
              <a:buChar char="•"/>
            </a:pPr>
            <a:r>
              <a:rPr lang="en-US" sz="3600" i="1" dirty="0">
                <a:solidFill>
                  <a:srgbClr val="0070C0"/>
                </a:solidFill>
              </a:rPr>
              <a:t>karst</a:t>
            </a:r>
          </a:p>
          <a:p>
            <a:pPr marL="571500" indent="-571500">
              <a:buFont typeface="Arial" panose="020B0604020202020204" pitchFamily="34" charset="0"/>
              <a:buChar char="•"/>
            </a:pPr>
            <a:r>
              <a:rPr lang="en-US" sz="3600" i="1" dirty="0">
                <a:solidFill>
                  <a:srgbClr val="0070C0"/>
                </a:solidFill>
              </a:rPr>
              <a:t>limestone</a:t>
            </a:r>
          </a:p>
          <a:p>
            <a:pPr marL="571500" indent="-571500">
              <a:buFont typeface="Arial" panose="020B0604020202020204" pitchFamily="34" charset="0"/>
              <a:buChar char="•"/>
            </a:pPr>
            <a:r>
              <a:rPr lang="en-US" sz="3600" i="1" dirty="0">
                <a:solidFill>
                  <a:srgbClr val="0070C0"/>
                </a:solidFill>
              </a:rPr>
              <a:t>impressive</a:t>
            </a:r>
          </a:p>
          <a:p>
            <a:pPr marL="571500" indent="-571500">
              <a:buFont typeface="Arial" panose="020B0604020202020204" pitchFamily="34" charset="0"/>
              <a:buChar char="•"/>
            </a:pPr>
            <a:r>
              <a:rPr lang="en-US" sz="3600" i="1" dirty="0">
                <a:solidFill>
                  <a:srgbClr val="0070C0"/>
                </a:solidFill>
              </a:rPr>
              <a:t>rare </a:t>
            </a:r>
          </a:p>
          <a:p>
            <a:pPr marL="571500" indent="-571500">
              <a:buFont typeface="Arial" panose="020B0604020202020204" pitchFamily="34" charset="0"/>
              <a:buChar char="•"/>
            </a:pPr>
            <a:r>
              <a:rPr lang="en-US" sz="3600" i="1" dirty="0">
                <a:solidFill>
                  <a:srgbClr val="0070C0"/>
                </a:solidFill>
              </a:rPr>
              <a:t>unique</a:t>
            </a:r>
          </a:p>
        </p:txBody>
      </p:sp>
    </p:spTree>
    <p:extLst>
      <p:ext uri="{BB962C8B-B14F-4D97-AF65-F5344CB8AC3E}">
        <p14:creationId xmlns:p14="http://schemas.microsoft.com/office/powerpoint/2010/main" val="12881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8131" y="524792"/>
            <a:ext cx="8569569" cy="5712463"/>
          </a:xfrm>
          <a:prstGeom prst="rect">
            <a:avLst/>
          </a:prstGeom>
        </p:spPr>
      </p:pic>
      <p:pic>
        <p:nvPicPr>
          <p:cNvPr id="6" name="Picture 5"/>
          <p:cNvPicPr>
            <a:picLocks noChangeAspect="1"/>
          </p:cNvPicPr>
          <p:nvPr/>
        </p:nvPicPr>
        <p:blipFill>
          <a:blip r:embed="rId3"/>
          <a:stretch>
            <a:fillRect/>
          </a:stretch>
        </p:blipFill>
        <p:spPr>
          <a:xfrm>
            <a:off x="574687" y="2231891"/>
            <a:ext cx="4032226" cy="1149133"/>
          </a:xfrm>
          <a:prstGeom prst="rect">
            <a:avLst/>
          </a:prstGeom>
        </p:spPr>
      </p:pic>
    </p:spTree>
    <p:extLst>
      <p:ext uri="{BB962C8B-B14F-4D97-AF65-F5344CB8AC3E}">
        <p14:creationId xmlns:p14="http://schemas.microsoft.com/office/powerpoint/2010/main" val="2425851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98574" y="417150"/>
            <a:ext cx="1565928" cy="9987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8636" y="417150"/>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in pairs.</a:t>
            </a:r>
            <a:endParaRPr lang="en-US" sz="4000" b="1" dirty="0">
              <a:solidFill>
                <a:srgbClr val="FF0000"/>
              </a:solidFill>
            </a:endParaRPr>
          </a:p>
        </p:txBody>
      </p:sp>
      <p:pic>
        <p:nvPicPr>
          <p:cNvPr id="5" name="Picture 4">
            <a:extLst>
              <a:ext uri="{FF2B5EF4-FFF2-40B4-BE49-F238E27FC236}">
                <a16:creationId xmlns:a16="http://schemas.microsoft.com/office/drawing/2014/main" id="{673DFD8A-FAFE-0287-2672-1D154FD69C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416" y="2321141"/>
            <a:ext cx="8959019" cy="4012653"/>
          </a:xfrm>
          <a:prstGeom prst="rect">
            <a:avLst/>
          </a:prstGeom>
        </p:spPr>
      </p:pic>
      <p:sp>
        <p:nvSpPr>
          <p:cNvPr id="7" name="Rectangle 6"/>
          <p:cNvSpPr/>
          <p:nvPr/>
        </p:nvSpPr>
        <p:spPr>
          <a:xfrm>
            <a:off x="78636" y="1205312"/>
            <a:ext cx="12113364" cy="1138773"/>
          </a:xfrm>
          <a:prstGeom prst="rect">
            <a:avLst/>
          </a:prstGeom>
        </p:spPr>
        <p:txBody>
          <a:bodyPr wrap="square">
            <a:spAutoFit/>
          </a:bodyPr>
          <a:lstStyle/>
          <a:p>
            <a:r>
              <a:rPr lang="en-US" sz="3400" i="1" dirty="0">
                <a:solidFill>
                  <a:srgbClr val="0070C0"/>
                </a:solidFill>
                <a:effectLst/>
              </a:rPr>
              <a:t>What do you know about the place in the picture?</a:t>
            </a:r>
            <a:br>
              <a:rPr lang="en-US" sz="3400" i="1" dirty="0">
                <a:solidFill>
                  <a:srgbClr val="0070C0"/>
                </a:solidFill>
                <a:effectLst/>
              </a:rPr>
            </a:br>
            <a:r>
              <a:rPr lang="en-US" sz="3400" i="1" dirty="0">
                <a:solidFill>
                  <a:srgbClr val="0070C0"/>
                </a:solidFill>
                <a:effectLst/>
              </a:rPr>
              <a:t>What are some famous natural places in the world that you know? </a:t>
            </a:r>
            <a:endParaRPr lang="en-US" sz="3400" i="1" dirty="0">
              <a:solidFill>
                <a:srgbClr val="0070C0"/>
              </a:solidFill>
            </a:endParaRPr>
          </a:p>
        </p:txBody>
      </p:sp>
    </p:spTree>
    <p:extLst>
      <p:ext uri="{BB962C8B-B14F-4D97-AF65-F5344CB8AC3E}">
        <p14:creationId xmlns:p14="http://schemas.microsoft.com/office/powerpoint/2010/main" val="31357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7162" y="499173"/>
            <a:ext cx="9404838" cy="58673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648" y="904332"/>
            <a:ext cx="5706488" cy="1081222"/>
          </a:xfrm>
          <a:prstGeom prst="rect">
            <a:avLst/>
          </a:prstGeom>
        </p:spPr>
      </p:pic>
    </p:spTree>
    <p:extLst>
      <p:ext uri="{BB962C8B-B14F-4D97-AF65-F5344CB8AC3E}">
        <p14:creationId xmlns:p14="http://schemas.microsoft.com/office/powerpoint/2010/main" val="3054888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78088"/>
            <a:ext cx="11337523"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Work in pairs. Read the words and definitions and label the pictures. </a:t>
            </a: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563927" y="392221"/>
            <a:ext cx="1628073" cy="9322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60C32F9-4E3A-207F-B3E4-3CAA376F8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1674189"/>
            <a:ext cx="7772400" cy="2093646"/>
          </a:xfrm>
          <a:prstGeom prst="rect">
            <a:avLst/>
          </a:prstGeom>
        </p:spPr>
      </p:pic>
      <p:pic>
        <p:nvPicPr>
          <p:cNvPr id="14" name="Picture 13">
            <a:extLst>
              <a:ext uri="{FF2B5EF4-FFF2-40B4-BE49-F238E27FC236}">
                <a16:creationId xmlns:a16="http://schemas.microsoft.com/office/drawing/2014/main" id="{22DEDF5E-6074-CC69-08AE-3AC85976A8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653"/>
          <a:stretch/>
        </p:blipFill>
        <p:spPr>
          <a:xfrm>
            <a:off x="303713" y="1655426"/>
            <a:ext cx="2488557" cy="1943575"/>
          </a:xfrm>
          <a:prstGeom prst="rect">
            <a:avLst/>
          </a:prstGeom>
        </p:spPr>
      </p:pic>
      <p:pic>
        <p:nvPicPr>
          <p:cNvPr id="16" name="Picture 15">
            <a:extLst>
              <a:ext uri="{FF2B5EF4-FFF2-40B4-BE49-F238E27FC236}">
                <a16:creationId xmlns:a16="http://schemas.microsoft.com/office/drawing/2014/main" id="{86FCEA45-0427-11F3-C868-6487D02A05B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213"/>
          <a:stretch/>
        </p:blipFill>
        <p:spPr>
          <a:xfrm>
            <a:off x="368147" y="3980365"/>
            <a:ext cx="2359690" cy="1897031"/>
          </a:xfrm>
          <a:prstGeom prst="rect">
            <a:avLst/>
          </a:prstGeom>
        </p:spPr>
      </p:pic>
      <p:pic>
        <p:nvPicPr>
          <p:cNvPr id="18" name="Picture 17">
            <a:extLst>
              <a:ext uri="{FF2B5EF4-FFF2-40B4-BE49-F238E27FC236}">
                <a16:creationId xmlns:a16="http://schemas.microsoft.com/office/drawing/2014/main" id="{FBAEFBDE-4516-21F9-BFDF-7175932E0C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21"/>
          <a:stretch/>
        </p:blipFill>
        <p:spPr>
          <a:xfrm>
            <a:off x="3449939" y="3998106"/>
            <a:ext cx="2381182" cy="1897031"/>
          </a:xfrm>
          <a:prstGeom prst="rect">
            <a:avLst/>
          </a:prstGeom>
        </p:spPr>
      </p:pic>
      <p:pic>
        <p:nvPicPr>
          <p:cNvPr id="20" name="Picture 19">
            <a:extLst>
              <a:ext uri="{FF2B5EF4-FFF2-40B4-BE49-F238E27FC236}">
                <a16:creationId xmlns:a16="http://schemas.microsoft.com/office/drawing/2014/main" id="{776E75C4-591F-AB55-13FF-C5C39AAC40C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95"/>
          <a:stretch/>
        </p:blipFill>
        <p:spPr>
          <a:xfrm>
            <a:off x="6436372" y="3980364"/>
            <a:ext cx="2391287" cy="1897031"/>
          </a:xfrm>
          <a:prstGeom prst="rect">
            <a:avLst/>
          </a:prstGeom>
        </p:spPr>
      </p:pic>
      <p:pic>
        <p:nvPicPr>
          <p:cNvPr id="22" name="Picture 21">
            <a:extLst>
              <a:ext uri="{FF2B5EF4-FFF2-40B4-BE49-F238E27FC236}">
                <a16:creationId xmlns:a16="http://schemas.microsoft.com/office/drawing/2014/main" id="{875F5E9D-15EC-E3B1-F2A8-4556D049C8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50457" y="3912080"/>
            <a:ext cx="2514645" cy="1960462"/>
          </a:xfrm>
          <a:prstGeom prst="rect">
            <a:avLst/>
          </a:prstGeom>
        </p:spPr>
      </p:pic>
      <p:sp>
        <p:nvSpPr>
          <p:cNvPr id="23" name="TextBox 22">
            <a:extLst>
              <a:ext uri="{FF2B5EF4-FFF2-40B4-BE49-F238E27FC236}">
                <a16:creationId xmlns:a16="http://schemas.microsoft.com/office/drawing/2014/main" id="{3481C7C6-AC8F-230D-4ACB-77DEDB418940}"/>
              </a:ext>
            </a:extLst>
          </p:cNvPr>
          <p:cNvSpPr txBox="1"/>
          <p:nvPr/>
        </p:nvSpPr>
        <p:spPr>
          <a:xfrm>
            <a:off x="66109" y="3461968"/>
            <a:ext cx="3511826" cy="584775"/>
          </a:xfrm>
          <a:prstGeom prst="rect">
            <a:avLst/>
          </a:prstGeom>
          <a:noFill/>
          <a:ln>
            <a:noFill/>
          </a:ln>
        </p:spPr>
        <p:txBody>
          <a:bodyPr wrap="square" rtlCol="0">
            <a:spAutoFit/>
          </a:bodyPr>
          <a:lstStyle/>
          <a:p>
            <a:r>
              <a:rPr lang="en-US" sz="3200" i="1" dirty="0">
                <a:solidFill>
                  <a:srgbClr val="FF0000"/>
                </a:solidFill>
              </a:rPr>
              <a:t>e</a:t>
            </a:r>
            <a:r>
              <a:rPr lang="en-VN" sz="3200" i="1" dirty="0">
                <a:solidFill>
                  <a:srgbClr val="FF0000"/>
                </a:solidFill>
              </a:rPr>
              <a:t>ndangered species</a:t>
            </a:r>
          </a:p>
        </p:txBody>
      </p:sp>
      <p:sp>
        <p:nvSpPr>
          <p:cNvPr id="24" name="TextBox 23">
            <a:extLst>
              <a:ext uri="{FF2B5EF4-FFF2-40B4-BE49-F238E27FC236}">
                <a16:creationId xmlns:a16="http://schemas.microsoft.com/office/drawing/2014/main" id="{A5A2754C-F084-E7B4-A3DF-B4392BAC957C}"/>
              </a:ext>
            </a:extLst>
          </p:cNvPr>
          <p:cNvSpPr txBox="1"/>
          <p:nvPr/>
        </p:nvSpPr>
        <p:spPr>
          <a:xfrm>
            <a:off x="965023" y="5895137"/>
            <a:ext cx="1213061" cy="584775"/>
          </a:xfrm>
          <a:prstGeom prst="rect">
            <a:avLst/>
          </a:prstGeom>
          <a:solidFill>
            <a:schemeClr val="bg1"/>
          </a:solidFill>
        </p:spPr>
        <p:txBody>
          <a:bodyPr wrap="square" rtlCol="0">
            <a:spAutoFit/>
          </a:bodyPr>
          <a:lstStyle/>
          <a:p>
            <a:r>
              <a:rPr lang="vi-VN" sz="3200" i="1" dirty="0">
                <a:solidFill>
                  <a:srgbClr val="FF0000"/>
                </a:solidFill>
                <a:latin typeface="Calibri" panose="020F0502020204030204" pitchFamily="34" charset="0"/>
                <a:cs typeface="Calibri" panose="020F0502020204030204" pitchFamily="34" charset="0"/>
              </a:rPr>
              <a:t>jungle</a:t>
            </a:r>
            <a:endParaRPr lang="en-VN" sz="3200" i="1" dirty="0">
              <a:solidFill>
                <a:srgbClr val="FF000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B2B3890E-A47A-5818-B27F-224070013280}"/>
              </a:ext>
            </a:extLst>
          </p:cNvPr>
          <p:cNvSpPr txBox="1"/>
          <p:nvPr/>
        </p:nvSpPr>
        <p:spPr>
          <a:xfrm>
            <a:off x="3519384" y="5872543"/>
            <a:ext cx="2149377" cy="584775"/>
          </a:xfrm>
          <a:prstGeom prst="rect">
            <a:avLst/>
          </a:prstGeom>
          <a:solidFill>
            <a:schemeClr val="bg1"/>
          </a:solidFill>
        </p:spPr>
        <p:txBody>
          <a:bodyPr wrap="square" rtlCol="0">
            <a:spAutoFit/>
          </a:bodyPr>
          <a:lstStyle/>
          <a:p>
            <a:pPr algn="ctr"/>
            <a:r>
              <a:rPr lang="vi-VN" sz="3200" i="1" dirty="0">
                <a:solidFill>
                  <a:srgbClr val="FF0000"/>
                </a:solidFill>
                <a:latin typeface="Calibri" panose="020F0502020204030204" pitchFamily="34" charset="0"/>
                <a:cs typeface="Calibri" panose="020F0502020204030204" pitchFamily="34" charset="0"/>
              </a:rPr>
              <a:t>limestone</a:t>
            </a:r>
            <a:endParaRPr lang="en-VN" sz="3200" i="1" dirty="0">
              <a:solidFill>
                <a:srgbClr val="FF0000"/>
              </a:solidFill>
              <a:latin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D94FAC41-94FA-03CA-810E-7FB641C3CB11}"/>
              </a:ext>
            </a:extLst>
          </p:cNvPr>
          <p:cNvSpPr txBox="1"/>
          <p:nvPr/>
        </p:nvSpPr>
        <p:spPr>
          <a:xfrm>
            <a:off x="6672890" y="5872542"/>
            <a:ext cx="1918252" cy="584775"/>
          </a:xfrm>
          <a:prstGeom prst="rect">
            <a:avLst/>
          </a:prstGeom>
          <a:solidFill>
            <a:schemeClr val="bg1"/>
          </a:solidFill>
        </p:spPr>
        <p:txBody>
          <a:bodyPr wrap="square" rtlCol="0">
            <a:spAutoFit/>
          </a:bodyPr>
          <a:lstStyle/>
          <a:p>
            <a:r>
              <a:rPr lang="en-VN" sz="3200" i="1" dirty="0">
                <a:solidFill>
                  <a:srgbClr val="FF0000"/>
                </a:solidFill>
              </a:rPr>
              <a:t>landscape</a:t>
            </a:r>
          </a:p>
        </p:txBody>
      </p:sp>
      <p:sp>
        <p:nvSpPr>
          <p:cNvPr id="27" name="TextBox 26">
            <a:extLst>
              <a:ext uri="{FF2B5EF4-FFF2-40B4-BE49-F238E27FC236}">
                <a16:creationId xmlns:a16="http://schemas.microsoft.com/office/drawing/2014/main" id="{D81EB78F-E92F-0288-AA78-5C62F72281F3}"/>
              </a:ext>
            </a:extLst>
          </p:cNvPr>
          <p:cNvSpPr txBox="1"/>
          <p:nvPr/>
        </p:nvSpPr>
        <p:spPr>
          <a:xfrm>
            <a:off x="10238545" y="5895137"/>
            <a:ext cx="1053823" cy="584775"/>
          </a:xfrm>
          <a:prstGeom prst="rect">
            <a:avLst/>
          </a:prstGeom>
          <a:solidFill>
            <a:schemeClr val="bg1"/>
          </a:solidFill>
        </p:spPr>
        <p:txBody>
          <a:bodyPr wrap="square" rtlCol="0">
            <a:spAutoFit/>
          </a:bodyPr>
          <a:lstStyle/>
          <a:p>
            <a:r>
              <a:rPr lang="en-VN" sz="3200" i="1" dirty="0">
                <a:solidFill>
                  <a:srgbClr val="FF0000"/>
                </a:solidFill>
              </a:rPr>
              <a:t>karst</a:t>
            </a:r>
          </a:p>
        </p:txBody>
      </p:sp>
    </p:spTree>
    <p:extLst>
      <p:ext uri="{BB962C8B-B14F-4D97-AF65-F5344CB8AC3E}">
        <p14:creationId xmlns:p14="http://schemas.microsoft.com/office/powerpoint/2010/main" val="371072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heckerboard(across)">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checkerboard(across)">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checkerboard(across)">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dissolv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6" grpId="0" animBg="1"/>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48080" y="324964"/>
            <a:ext cx="836051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Listen and repeat. </a:t>
            </a:r>
            <a:r>
              <a:rPr lang="en-US" sz="2400" b="1" i="1" dirty="0">
                <a:solidFill>
                  <a:srgbClr val="00B0F0"/>
                </a:solidFill>
              </a:rPr>
              <a:t>Click each phrase to hear the sound.</a:t>
            </a:r>
            <a:r>
              <a:rPr lang="en-US" sz="3600" b="1" i="1" dirty="0">
                <a:solidFill>
                  <a:srgbClr val="00B0F0"/>
                </a:solidFill>
              </a:rPr>
              <a:t> </a:t>
            </a:r>
          </a:p>
        </p:txBody>
      </p:sp>
      <p:sp>
        <p:nvSpPr>
          <p:cNvPr id="9" name="TextBox 8"/>
          <p:cNvSpPr txBox="1"/>
          <p:nvPr/>
        </p:nvSpPr>
        <p:spPr>
          <a:xfrm>
            <a:off x="165274" y="2690358"/>
            <a:ext cx="11879407" cy="101566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endangered species </a:t>
            </a:r>
            <a:r>
              <a:rPr lang="en-US" sz="3000" dirty="0"/>
              <a:t>(n. </a:t>
            </a:r>
            <a:r>
              <a:rPr lang="en-US" sz="3000" dirty="0" err="1"/>
              <a:t>phr</a:t>
            </a:r>
            <a:r>
              <a:rPr lang="en-US" sz="3000" dirty="0"/>
              <a:t>) /</a:t>
            </a:r>
            <a:r>
              <a:rPr lang="en-US" sz="3000" dirty="0" err="1">
                <a:solidFill>
                  <a:srgbClr val="FF0000"/>
                </a:solidFill>
              </a:rPr>
              <a:t>ɪnˈdeɪndʒərd</a:t>
            </a:r>
            <a:r>
              <a:rPr lang="en-US" sz="3000" dirty="0">
                <a:solidFill>
                  <a:srgbClr val="FF0000"/>
                </a:solidFill>
              </a:rPr>
              <a:t> ˈ</a:t>
            </a:r>
            <a:r>
              <a:rPr lang="en-US" sz="3000" dirty="0" err="1">
                <a:solidFill>
                  <a:srgbClr val="FF0000"/>
                </a:solidFill>
              </a:rPr>
              <a:t>spiʃiz</a:t>
            </a:r>
            <a:r>
              <a:rPr lang="en-US" sz="3000" dirty="0"/>
              <a:t>/ </a:t>
            </a:r>
            <a:r>
              <a:rPr lang="en-US" sz="3000" dirty="0" err="1">
                <a:cs typeface="Calibri" panose="020F0502020204030204" pitchFamily="34" charset="0"/>
              </a:rPr>
              <a:t>những</a:t>
            </a:r>
            <a:r>
              <a:rPr lang="en-US" sz="3000" dirty="0">
                <a:cs typeface="Calibri" panose="020F0502020204030204" pitchFamily="34" charset="0"/>
              </a:rPr>
              <a:t> </a:t>
            </a:r>
            <a:r>
              <a:rPr lang="en-US" sz="3000" dirty="0" err="1">
                <a:cs typeface="Calibri" panose="020F0502020204030204" pitchFamily="34" charset="0"/>
              </a:rPr>
              <a:t>loài</a:t>
            </a:r>
            <a:r>
              <a:rPr lang="en-US" sz="3000" dirty="0">
                <a:cs typeface="Calibri" panose="020F0502020204030204" pitchFamily="34" charset="0"/>
              </a:rPr>
              <a:t> </a:t>
            </a:r>
            <a:r>
              <a:rPr lang="en-US" sz="3000" dirty="0" err="1">
                <a:cs typeface="Calibri" panose="020F0502020204030204" pitchFamily="34" charset="0"/>
              </a:rPr>
              <a:t>có</a:t>
            </a:r>
            <a:r>
              <a:rPr lang="en-US" sz="3000" dirty="0">
                <a:cs typeface="Calibri" panose="020F0502020204030204" pitchFamily="34" charset="0"/>
              </a:rPr>
              <a:t> </a:t>
            </a:r>
            <a:r>
              <a:rPr lang="en-US" sz="3000" dirty="0" err="1">
                <a:cs typeface="Calibri" panose="020F0502020204030204" pitchFamily="34" charset="0"/>
              </a:rPr>
              <a:t>nguy</a:t>
            </a:r>
            <a:r>
              <a:rPr lang="en-US" sz="3000" dirty="0">
                <a:cs typeface="Calibri" panose="020F0502020204030204" pitchFamily="34" charset="0"/>
              </a:rPr>
              <a:t> </a:t>
            </a:r>
            <a:r>
              <a:rPr lang="en-US" sz="3000" dirty="0" err="1">
                <a:cs typeface="Calibri" panose="020F0502020204030204" pitchFamily="34" charset="0"/>
              </a:rPr>
              <a:t>cơ</a:t>
            </a:r>
            <a:r>
              <a:rPr lang="en-US" sz="3000" dirty="0">
                <a:cs typeface="Calibri" panose="020F0502020204030204" pitchFamily="34" charset="0"/>
              </a:rPr>
              <a:t> </a:t>
            </a:r>
            <a:r>
              <a:rPr lang="en-US" sz="3000" dirty="0" err="1">
                <a:cs typeface="Calibri" panose="020F0502020204030204" pitchFamily="34" charset="0"/>
              </a:rPr>
              <a:t>tuyệt</a:t>
            </a:r>
            <a:r>
              <a:rPr lang="en-US" sz="3000" dirty="0">
                <a:cs typeface="Calibri" panose="020F0502020204030204" pitchFamily="34" charset="0"/>
              </a:rPr>
              <a:t> </a:t>
            </a:r>
            <a:r>
              <a:rPr lang="en-US" sz="3000" dirty="0" err="1">
                <a:cs typeface="Calibri" panose="020F0502020204030204" pitchFamily="34" charset="0"/>
              </a:rPr>
              <a:t>chủng</a:t>
            </a:r>
            <a:endParaRPr lang="en-US" sz="3000" i="1" dirty="0">
              <a:solidFill>
                <a:srgbClr val="0070C0"/>
              </a:solidFill>
              <a:cs typeface="Calibri" panose="020F0502020204030204" pitchFamily="34" charset="0"/>
            </a:endParaRPr>
          </a:p>
        </p:txBody>
      </p:sp>
      <p:sp>
        <p:nvSpPr>
          <p:cNvPr id="10" name="TextBox 9"/>
          <p:cNvSpPr txBox="1"/>
          <p:nvPr/>
        </p:nvSpPr>
        <p:spPr>
          <a:xfrm>
            <a:off x="154192" y="2064674"/>
            <a:ext cx="11890489"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landscape</a:t>
            </a:r>
            <a:r>
              <a:rPr lang="en-US" sz="3000" dirty="0"/>
              <a:t> (n) /</a:t>
            </a:r>
            <a:r>
              <a:rPr lang="en-US" sz="3000" dirty="0">
                <a:solidFill>
                  <a:srgbClr val="FF0000"/>
                </a:solidFill>
              </a:rPr>
              <a:t>ˈ</a:t>
            </a:r>
            <a:r>
              <a:rPr lang="en-US" sz="3000" dirty="0" err="1">
                <a:solidFill>
                  <a:srgbClr val="FF0000"/>
                </a:solidFill>
              </a:rPr>
              <a:t>lændskeɪp</a:t>
            </a:r>
            <a:r>
              <a:rPr lang="en-US" sz="3000" dirty="0"/>
              <a:t>/ </a:t>
            </a:r>
            <a:r>
              <a:rPr lang="en-US" sz="3000" dirty="0" err="1">
                <a:cs typeface="Calibri" panose="020F0502020204030204" pitchFamily="34" charset="0"/>
              </a:rPr>
              <a:t>phong</a:t>
            </a:r>
            <a:r>
              <a:rPr lang="en-US" sz="3000" dirty="0">
                <a:cs typeface="Calibri" panose="020F0502020204030204" pitchFamily="34" charset="0"/>
              </a:rPr>
              <a:t> </a:t>
            </a:r>
            <a:r>
              <a:rPr lang="en-US" sz="3000" dirty="0" err="1">
                <a:cs typeface="Calibri" panose="020F0502020204030204" pitchFamily="34" charset="0"/>
              </a:rPr>
              <a:t>cảnh</a:t>
            </a:r>
            <a:endParaRPr lang="en-US" sz="3000" i="1" dirty="0">
              <a:solidFill>
                <a:srgbClr val="0070C0"/>
              </a:solidFill>
              <a:cs typeface="Calibri" panose="020F0502020204030204" pitchFamily="34" charset="0"/>
            </a:endParaRPr>
          </a:p>
        </p:txBody>
      </p:sp>
      <p:sp>
        <p:nvSpPr>
          <p:cNvPr id="14" name="TextBox 13"/>
          <p:cNvSpPr txBox="1"/>
          <p:nvPr/>
        </p:nvSpPr>
        <p:spPr>
          <a:xfrm>
            <a:off x="158400" y="1446197"/>
            <a:ext cx="11875200"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jungle</a:t>
            </a:r>
            <a:r>
              <a:rPr lang="en-US" sz="3000" dirty="0"/>
              <a:t> (n) /</a:t>
            </a:r>
            <a:r>
              <a:rPr lang="en-US" sz="3000" dirty="0">
                <a:solidFill>
                  <a:srgbClr val="FF0000"/>
                </a:solidFill>
              </a:rPr>
              <a:t>ˈ</a:t>
            </a:r>
            <a:r>
              <a:rPr lang="en-US" sz="3000" dirty="0" err="1">
                <a:solidFill>
                  <a:srgbClr val="FF0000"/>
                </a:solidFill>
              </a:rPr>
              <a:t>dʒʌŋɡl</a:t>
            </a:r>
            <a:r>
              <a:rPr lang="en-US" sz="3000" dirty="0"/>
              <a:t>/ </a:t>
            </a:r>
            <a:r>
              <a:rPr lang="en-US" sz="3000" dirty="0" err="1"/>
              <a:t>rừng</a:t>
            </a:r>
            <a:r>
              <a:rPr lang="en-US" sz="3000" dirty="0"/>
              <a:t> </a:t>
            </a:r>
            <a:r>
              <a:rPr lang="en-US" sz="3000" dirty="0" err="1"/>
              <a:t>rậm</a:t>
            </a:r>
            <a:endParaRPr lang="en-US" sz="3000" dirty="0"/>
          </a:p>
        </p:txBody>
      </p:sp>
      <p:sp>
        <p:nvSpPr>
          <p:cNvPr id="16" name="TextBox 15"/>
          <p:cNvSpPr txBox="1"/>
          <p:nvPr/>
        </p:nvSpPr>
        <p:spPr>
          <a:xfrm>
            <a:off x="154192" y="3834583"/>
            <a:ext cx="11879407"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karst</a:t>
            </a:r>
            <a:r>
              <a:rPr lang="en-US" sz="3000" dirty="0"/>
              <a:t> (n) /</a:t>
            </a:r>
            <a:r>
              <a:rPr lang="en-US" sz="3000" dirty="0" err="1">
                <a:solidFill>
                  <a:srgbClr val="FF0000"/>
                </a:solidFill>
              </a:rPr>
              <a:t>kɑːrst</a:t>
            </a:r>
            <a:r>
              <a:rPr lang="en-US" sz="3000" dirty="0"/>
              <a:t>/ </a:t>
            </a:r>
            <a:r>
              <a:rPr lang="en-US" sz="3000" dirty="0" err="1">
                <a:cs typeface="Calibri" panose="020F0502020204030204" pitchFamily="34" charset="0"/>
              </a:rPr>
              <a:t>vùng</a:t>
            </a:r>
            <a:r>
              <a:rPr lang="en-US" sz="3000" dirty="0">
                <a:cs typeface="Calibri" panose="020F0502020204030204" pitchFamily="34" charset="0"/>
              </a:rPr>
              <a:t> </a:t>
            </a:r>
            <a:r>
              <a:rPr lang="en-US" sz="3000" dirty="0" err="1">
                <a:cs typeface="Calibri" panose="020F0502020204030204" pitchFamily="34" charset="0"/>
              </a:rPr>
              <a:t>đá</a:t>
            </a:r>
            <a:r>
              <a:rPr lang="en-US" sz="3000" dirty="0">
                <a:cs typeface="Calibri" panose="020F0502020204030204" pitchFamily="34" charset="0"/>
              </a:rPr>
              <a:t> </a:t>
            </a:r>
            <a:r>
              <a:rPr lang="en-US" sz="3000" dirty="0" err="1">
                <a:cs typeface="Calibri" panose="020F0502020204030204" pitchFamily="34" charset="0"/>
              </a:rPr>
              <a:t>vôi</a:t>
            </a:r>
            <a:r>
              <a:rPr lang="en-US" sz="3000" dirty="0">
                <a:cs typeface="Calibri" panose="020F0502020204030204" pitchFamily="34" charset="0"/>
              </a:rPr>
              <a:t> </a:t>
            </a:r>
            <a:r>
              <a:rPr lang="en-US" sz="3000" dirty="0" err="1">
                <a:cs typeface="Calibri" panose="020F0502020204030204" pitchFamily="34" charset="0"/>
              </a:rPr>
              <a:t>bị</a:t>
            </a:r>
            <a:r>
              <a:rPr lang="en-US" sz="3000" dirty="0">
                <a:cs typeface="Calibri" panose="020F0502020204030204" pitchFamily="34" charset="0"/>
              </a:rPr>
              <a:t> </a:t>
            </a:r>
            <a:r>
              <a:rPr lang="en-US" sz="3000" dirty="0" err="1">
                <a:cs typeface="Calibri" panose="020F0502020204030204" pitchFamily="34" charset="0"/>
              </a:rPr>
              <a:t>xói</a:t>
            </a:r>
            <a:r>
              <a:rPr lang="en-US" sz="3000" dirty="0">
                <a:cs typeface="Calibri" panose="020F0502020204030204" pitchFamily="34" charset="0"/>
              </a:rPr>
              <a:t> </a:t>
            </a:r>
            <a:r>
              <a:rPr lang="en-US" sz="3000" dirty="0" err="1">
                <a:cs typeface="Calibri" panose="020F0502020204030204" pitchFamily="34" charset="0"/>
              </a:rPr>
              <a:t>mòn</a:t>
            </a:r>
            <a:endParaRPr lang="en-US" sz="3000" i="1" dirty="0">
              <a:solidFill>
                <a:srgbClr val="0070C0"/>
              </a:solidFill>
              <a:cs typeface="Calibri" panose="020F0502020204030204" pitchFamily="34" charset="0"/>
            </a:endParaRPr>
          </a:p>
        </p:txBody>
      </p:sp>
      <p:sp>
        <p:nvSpPr>
          <p:cNvPr id="17" name="TextBox 16"/>
          <p:cNvSpPr txBox="1"/>
          <p:nvPr/>
        </p:nvSpPr>
        <p:spPr>
          <a:xfrm>
            <a:off x="143109" y="4463977"/>
            <a:ext cx="11879406" cy="553998"/>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000" i="1" dirty="0">
                <a:solidFill>
                  <a:srgbClr val="0070C0"/>
                </a:solidFill>
              </a:rPr>
              <a:t>limestone</a:t>
            </a:r>
            <a:r>
              <a:rPr lang="en-US" sz="3000" dirty="0"/>
              <a:t>(n) /</a:t>
            </a:r>
            <a:r>
              <a:rPr lang="en-US" sz="3000" dirty="0">
                <a:solidFill>
                  <a:srgbClr val="FF0000"/>
                </a:solidFill>
              </a:rPr>
              <a:t>ˈ</a:t>
            </a:r>
            <a:r>
              <a:rPr lang="en-US" sz="3000" dirty="0" err="1">
                <a:solidFill>
                  <a:srgbClr val="FF0000"/>
                </a:solidFill>
              </a:rPr>
              <a:t>laɪmstoʊn</a:t>
            </a:r>
            <a:r>
              <a:rPr lang="en-US" sz="3000" dirty="0"/>
              <a:t>/ </a:t>
            </a:r>
            <a:r>
              <a:rPr lang="en-US" sz="3000" dirty="0" err="1">
                <a:cs typeface="Calibri" panose="020F0502020204030204" pitchFamily="34" charset="0"/>
              </a:rPr>
              <a:t>đá</a:t>
            </a:r>
            <a:r>
              <a:rPr lang="en-US" sz="3000" dirty="0">
                <a:cs typeface="Calibri" panose="020F0502020204030204" pitchFamily="34" charset="0"/>
              </a:rPr>
              <a:t> </a:t>
            </a:r>
            <a:r>
              <a:rPr lang="en-US" sz="3000" dirty="0" err="1">
                <a:cs typeface="Calibri" panose="020F0502020204030204" pitchFamily="34" charset="0"/>
              </a:rPr>
              <a:t>vôi</a:t>
            </a:r>
            <a:endParaRPr lang="en-US" sz="3000" i="1" dirty="0">
              <a:solidFill>
                <a:srgbClr val="0070C0"/>
              </a:solidFill>
              <a:cs typeface="Calibri" panose="020F0502020204030204" pitchFamily="34" charset="0"/>
            </a:endParaRPr>
          </a:p>
        </p:txBody>
      </p:sp>
      <p:pic>
        <p:nvPicPr>
          <p:cNvPr id="20" name="jungle">
            <a:hlinkClick r:id="" action="ppaction://media"/>
            <a:extLst>
              <a:ext uri="{FF2B5EF4-FFF2-40B4-BE49-F238E27FC236}">
                <a16:creationId xmlns:a16="http://schemas.microsoft.com/office/drawing/2014/main" id="{1A12866F-EC89-77A5-2DB7-A4382DA50A9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767657" y="401498"/>
            <a:ext cx="812800" cy="812800"/>
          </a:xfrm>
          <a:prstGeom prst="rect">
            <a:avLst/>
          </a:prstGeom>
        </p:spPr>
      </p:pic>
      <p:pic>
        <p:nvPicPr>
          <p:cNvPr id="23" name="landscape">
            <a:hlinkClick r:id="" action="ppaction://media"/>
            <a:extLst>
              <a:ext uri="{FF2B5EF4-FFF2-40B4-BE49-F238E27FC236}">
                <a16:creationId xmlns:a16="http://schemas.microsoft.com/office/drawing/2014/main" id="{CFE9B0AE-5B3E-858D-94AB-8802103E801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0767657" y="401498"/>
            <a:ext cx="812800" cy="812800"/>
          </a:xfrm>
          <a:prstGeom prst="rect">
            <a:avLst/>
          </a:prstGeom>
        </p:spPr>
      </p:pic>
      <p:pic>
        <p:nvPicPr>
          <p:cNvPr id="24" name="endangered species">
            <a:hlinkClick r:id="" action="ppaction://media"/>
            <a:extLst>
              <a:ext uri="{FF2B5EF4-FFF2-40B4-BE49-F238E27FC236}">
                <a16:creationId xmlns:a16="http://schemas.microsoft.com/office/drawing/2014/main" id="{26B11310-2828-B136-FF1F-4761EEA75389}"/>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0767657" y="407981"/>
            <a:ext cx="812800" cy="812800"/>
          </a:xfrm>
          <a:prstGeom prst="rect">
            <a:avLst/>
          </a:prstGeom>
        </p:spPr>
      </p:pic>
      <p:pic>
        <p:nvPicPr>
          <p:cNvPr id="25" name="karst">
            <a:hlinkClick r:id="" action="ppaction://media"/>
            <a:extLst>
              <a:ext uri="{FF2B5EF4-FFF2-40B4-BE49-F238E27FC236}">
                <a16:creationId xmlns:a16="http://schemas.microsoft.com/office/drawing/2014/main" id="{2E2EAB2A-D09A-544A-CC31-30DCA1DDB44A}"/>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767657" y="414464"/>
            <a:ext cx="812800" cy="812800"/>
          </a:xfrm>
          <a:prstGeom prst="rect">
            <a:avLst/>
          </a:prstGeom>
        </p:spPr>
      </p:pic>
      <p:pic>
        <p:nvPicPr>
          <p:cNvPr id="26" name="limestone">
            <a:hlinkClick r:id="" action="ppaction://media"/>
            <a:extLst>
              <a:ext uri="{FF2B5EF4-FFF2-40B4-BE49-F238E27FC236}">
                <a16:creationId xmlns:a16="http://schemas.microsoft.com/office/drawing/2014/main" id="{974ADC33-1E16-3171-9AA2-44A359F0D0D2}"/>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0784682" y="401498"/>
            <a:ext cx="812800" cy="812800"/>
          </a:xfrm>
          <a:prstGeom prst="rect">
            <a:avLst/>
          </a:prstGeom>
        </p:spPr>
      </p:pic>
      <p:sp>
        <p:nvSpPr>
          <p:cNvPr id="3" name="Oval 2"/>
          <p:cNvSpPr/>
          <p:nvPr/>
        </p:nvSpPr>
        <p:spPr>
          <a:xfrm>
            <a:off x="10621093" y="427091"/>
            <a:ext cx="1105927" cy="99351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Tree>
    <p:extLst>
      <p:ext uri="{BB962C8B-B14F-4D97-AF65-F5344CB8AC3E}">
        <p14:creationId xmlns:p14="http://schemas.microsoft.com/office/powerpoint/2010/main" val="3934994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20"/>
                </p:tgtEl>
              </p:cMediaNode>
            </p:audio>
            <p:audio>
              <p:cMediaNode vol="80000">
                <p:cTn id="29" fill="hold" display="0">
                  <p:stCondLst>
                    <p:cond delay="indefinite"/>
                  </p:stCondLst>
                  <p:endCondLst>
                    <p:cond evt="onStopAudio" delay="0">
                      <p:tgtEl>
                        <p:sldTgt/>
                      </p:tgtEl>
                    </p:cond>
                  </p:endCondLst>
                </p:cTn>
                <p:tgtEl>
                  <p:spTgt spid="23"/>
                </p:tgtEl>
              </p:cMediaNode>
            </p:audio>
            <p:audio>
              <p:cMediaNode vol="80000">
                <p:cTn id="30" fill="hold" display="0">
                  <p:stCondLst>
                    <p:cond delay="indefinite"/>
                  </p:stCondLst>
                  <p:endCondLst>
                    <p:cond evt="onStopAudio" delay="0">
                      <p:tgtEl>
                        <p:sldTgt/>
                      </p:tgtEl>
                    </p:cond>
                  </p:endCondLst>
                </p:cTn>
                <p:tgtEl>
                  <p:spTgt spid="24"/>
                </p:tgtEl>
              </p:cMediaNode>
            </p:audio>
            <p:audio>
              <p:cMediaNode vol="80000">
                <p:cTn id="31" fill="hold" display="0">
                  <p:stCondLst>
                    <p:cond delay="indefinite"/>
                  </p:stCondLst>
                  <p:endCondLst>
                    <p:cond evt="onStopAudio" delay="0">
                      <p:tgtEl>
                        <p:sldTgt/>
                      </p:tgtEl>
                    </p:cond>
                  </p:endCondLst>
                </p:cTn>
                <p:tgtEl>
                  <p:spTgt spid="25"/>
                </p:tgtEl>
              </p:cMediaNode>
            </p:audio>
            <p:audio>
              <p:cMediaNode vol="80000">
                <p:cTn id="32" fill="hold" display="0">
                  <p:stCondLst>
                    <p:cond delay="indefinite"/>
                  </p:stCondLst>
                  <p:endCondLst>
                    <p:cond evt="onStopAudio" delay="0">
                      <p:tgtEl>
                        <p:sldTgt/>
                      </p:tgtEl>
                    </p:cond>
                  </p:endCondLst>
                </p:cTn>
                <p:tgtEl>
                  <p:spTgt spid="26"/>
                </p:tgtEl>
              </p:cMediaNode>
            </p:audio>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2232" fill="hold"/>
                                        <p:tgtEl>
                                          <p:spTgt spid="20"/>
                                        </p:tgtEl>
                                      </p:cBhvr>
                                    </p:cmd>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2448" fill="hold"/>
                                        <p:tgtEl>
                                          <p:spTgt spid="23"/>
                                        </p:tgtEl>
                                      </p:cBhvr>
                                    </p:cmd>
                                  </p:childTnLst>
                                </p:cTn>
                              </p:par>
                            </p:childTnLst>
                          </p:cTn>
                        </p:par>
                      </p:childTnLst>
                    </p:cTn>
                  </p:par>
                </p:childTnLst>
              </p:cTn>
              <p:nextCondLst>
                <p:cond evt="onClick" delay="0">
                  <p:tgtEl>
                    <p:spTgt spid="10"/>
                  </p:tgtEl>
                </p:cond>
              </p:nextCondLst>
            </p:seq>
            <p:seq concurrent="1" nextAc="seek">
              <p:cTn id="43" restart="whenNotActive" fill="hold" evtFilter="cancelBubble" nodeType="interactiveSeq">
                <p:stCondLst>
                  <p:cond evt="onClick" delay="0">
                    <p:tgtEl>
                      <p:spTgt spid="9"/>
                    </p:tgtEl>
                  </p:cond>
                </p:stCondLst>
                <p:endSync evt="end" delay="0">
                  <p:rtn val="all"/>
                </p:endSync>
                <p:childTnLst>
                  <p:par>
                    <p:cTn id="44" fill="hold">
                      <p:stCondLst>
                        <p:cond delay="0"/>
                      </p:stCondLst>
                      <p:childTnLst>
                        <p:par>
                          <p:cTn id="45" fill="hold">
                            <p:stCondLst>
                              <p:cond delay="0"/>
                            </p:stCondLst>
                            <p:childTnLst>
                              <p:par>
                                <p:cTn id="46" presetID="1" presetClass="mediacall" presetSubtype="0" fill="hold" nodeType="clickEffect">
                                  <p:stCondLst>
                                    <p:cond delay="0"/>
                                  </p:stCondLst>
                                  <p:childTnLst>
                                    <p:cmd type="call" cmd="playFrom(0.0)">
                                      <p:cBhvr>
                                        <p:cTn id="47" dur="3408" fill="hold"/>
                                        <p:tgtEl>
                                          <p:spTgt spid="24"/>
                                        </p:tgtEl>
                                      </p:cBhvr>
                                    </p:cmd>
                                  </p:childTnLst>
                                </p:cTn>
                              </p:par>
                            </p:childTnLst>
                          </p:cTn>
                        </p:par>
                      </p:childTnLst>
                    </p:cTn>
                  </p:par>
                </p:childTnLst>
              </p:cTn>
              <p:nextCondLst>
                <p:cond evt="onClick" delay="0">
                  <p:tgtEl>
                    <p:spTgt spid="9"/>
                  </p:tgtEl>
                </p:cond>
              </p:nextCondLst>
            </p:seq>
            <p:seq concurrent="1" nextAc="seek">
              <p:cTn id="48" restart="whenNotActive" fill="hold" evtFilter="cancelBubble" nodeType="interactiveSeq">
                <p:stCondLst>
                  <p:cond evt="onClick" delay="0">
                    <p:tgtEl>
                      <p:spTgt spid="16"/>
                    </p:tgtEl>
                  </p:cond>
                </p:stCondLst>
                <p:endSync evt="end" delay="0">
                  <p:rtn val="all"/>
                </p:endSync>
                <p:childTnLst>
                  <p:par>
                    <p:cTn id="49" fill="hold">
                      <p:stCondLst>
                        <p:cond delay="0"/>
                      </p:stCondLst>
                      <p:childTnLst>
                        <p:par>
                          <p:cTn id="50" fill="hold">
                            <p:stCondLst>
                              <p:cond delay="0"/>
                            </p:stCondLst>
                            <p:childTnLst>
                              <p:par>
                                <p:cTn id="51" presetID="1" presetClass="mediacall" presetSubtype="0" fill="hold" nodeType="clickEffect">
                                  <p:stCondLst>
                                    <p:cond delay="0"/>
                                  </p:stCondLst>
                                  <p:childTnLst>
                                    <p:cmd type="call" cmd="playFrom(0.0)">
                                      <p:cBhvr>
                                        <p:cTn id="52" dur="2280" fill="hold"/>
                                        <p:tgtEl>
                                          <p:spTgt spid="25"/>
                                        </p:tgtEl>
                                      </p:cBhvr>
                                    </p:cmd>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2616" fill="hold"/>
                                        <p:tgtEl>
                                          <p:spTgt spid="26"/>
                                        </p:tgtEl>
                                      </p:cBhvr>
                                    </p:cmd>
                                  </p:childTnLst>
                                </p:cTn>
                              </p:par>
                            </p:childTnLst>
                          </p:cTn>
                        </p:par>
                      </p:childTnLst>
                    </p:cTn>
                  </p:par>
                </p:childTnLst>
              </p:cTn>
              <p:nextCondLst>
                <p:cond evt="onClick" delay="0">
                  <p:tgtEl>
                    <p:spTgt spid="17"/>
                  </p:tgtEl>
                </p:cond>
              </p:nextCondLst>
            </p:seq>
          </p:childTnLst>
        </p:cTn>
      </p:par>
    </p:tnLst>
    <p:bldLst>
      <p:bldP spid="9" grpId="0" animBg="1"/>
      <p:bldP spid="10" grpId="0" animBg="1"/>
      <p:bldP spid="14" grpId="0" animBg="1"/>
      <p:bldP spid="16" grpId="0" animBg="1"/>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TotalTime>
  <Words>1536</Words>
  <Application>Microsoft Office PowerPoint</Application>
  <PresentationFormat>Widescreen</PresentationFormat>
  <Paragraphs>178</Paragraphs>
  <Slides>37</Slides>
  <Notes>3</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Calibri </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Rieu Phan Van</dc:creator>
  <cp:lastModifiedBy>vaxalin@outlook.com.vn</cp:lastModifiedBy>
  <cp:revision>34</cp:revision>
  <dcterms:created xsi:type="dcterms:W3CDTF">2023-02-01T04:45:54Z</dcterms:created>
  <dcterms:modified xsi:type="dcterms:W3CDTF">2023-07-23T03:14:29Z</dcterms:modified>
</cp:coreProperties>
</file>