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sldIdLst>
    <p:sldId id="256" r:id="rId2"/>
    <p:sldId id="344" r:id="rId3"/>
    <p:sldId id="267" r:id="rId4"/>
    <p:sldId id="269" r:id="rId5"/>
    <p:sldId id="257" r:id="rId6"/>
    <p:sldId id="312" r:id="rId7"/>
    <p:sldId id="283" r:id="rId8"/>
    <p:sldId id="380" r:id="rId9"/>
    <p:sldId id="379" r:id="rId10"/>
    <p:sldId id="381" r:id="rId11"/>
    <p:sldId id="363" r:id="rId12"/>
    <p:sldId id="370" r:id="rId13"/>
    <p:sldId id="382" r:id="rId14"/>
    <p:sldId id="383" r:id="rId15"/>
    <p:sldId id="384" r:id="rId16"/>
    <p:sldId id="385" r:id="rId17"/>
    <p:sldId id="386" r:id="rId18"/>
    <p:sldId id="387" r:id="rId19"/>
    <p:sldId id="388" r:id="rId20"/>
    <p:sldId id="390" r:id="rId21"/>
    <p:sldId id="377" r:id="rId22"/>
    <p:sldId id="389" r:id="rId23"/>
    <p:sldId id="294" r:id="rId24"/>
    <p:sldId id="378" r:id="rId25"/>
    <p:sldId id="296" r:id="rId26"/>
    <p:sldId id="340" r:id="rId27"/>
    <p:sldId id="326" r:id="rId28"/>
    <p:sldId id="29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FF"/>
    <a:srgbClr val="F15682"/>
    <a:srgbClr val="941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341" y="48"/>
      </p:cViewPr>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a:t>
            </a:fld>
            <a:endParaRPr lang="en-US"/>
          </a:p>
        </p:txBody>
      </p:sp>
    </p:spTree>
    <p:extLst>
      <p:ext uri="{BB962C8B-B14F-4D97-AF65-F5344CB8AC3E}">
        <p14:creationId xmlns:p14="http://schemas.microsoft.com/office/powerpoint/2010/main" val="276461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5</a:t>
            </a:fld>
            <a:endParaRPr lang="en-US"/>
          </a:p>
        </p:txBody>
      </p:sp>
    </p:spTree>
    <p:extLst>
      <p:ext uri="{BB962C8B-B14F-4D97-AF65-F5344CB8AC3E}">
        <p14:creationId xmlns:p14="http://schemas.microsoft.com/office/powerpoint/2010/main" val="349827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84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9"/>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255499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5:</a:t>
            </a:r>
            <a:r>
              <a:rPr lang="en-US" sz="1800" b="0" baseline="0" dirty="0">
                <a:solidFill>
                  <a:schemeClr val="bg1"/>
                </a:solidFill>
              </a:rPr>
              <a:t> Vietnam &amp; ASEAN</a:t>
            </a:r>
            <a:endParaRPr lang="en-US" sz="1800" b="0" dirty="0">
              <a:solidFill>
                <a:schemeClr val="bg1"/>
              </a:solidFill>
            </a:endParaRP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012115" y="0"/>
            <a:ext cx="317988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3.2: Speaking &amp; Writing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6" r:id="rId14"/>
    <p:sldLayoutId id="2147483689" r:id="rId15"/>
    <p:sldLayoutId id="2147483691" r:id="rId16"/>
    <p:sldLayoutId id="214748369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5799343" y="3130561"/>
            <a:ext cx="6197957" cy="1384995"/>
          </a:xfrm>
          <a:prstGeom prst="rect">
            <a:avLst/>
          </a:prstGeom>
          <a:noFill/>
        </p:spPr>
        <p:txBody>
          <a:bodyPr wrap="square" rtlCol="0">
            <a:spAutoFit/>
          </a:bodyPr>
          <a:lstStyle/>
          <a:p>
            <a:pPr algn="ctr"/>
            <a:r>
              <a:rPr lang="en-US" sz="2800" dirty="0">
                <a:solidFill>
                  <a:srgbClr val="FF0000"/>
                </a:solidFill>
              </a:rPr>
              <a:t>Unit 5: Vietnam &amp; ASEAN</a:t>
            </a:r>
          </a:p>
          <a:p>
            <a:pPr algn="ctr"/>
            <a:r>
              <a:rPr lang="en-US" sz="2800" dirty="0">
                <a:solidFill>
                  <a:srgbClr val="0070C0"/>
                </a:solidFill>
              </a:rPr>
              <a:t>Lesson 3.2: Speaking &amp; Writing</a:t>
            </a:r>
          </a:p>
          <a:p>
            <a:pPr algn="ctr"/>
            <a:r>
              <a:rPr lang="en-US" sz="2800" dirty="0">
                <a:solidFill>
                  <a:srgbClr val="002060"/>
                </a:solidFill>
              </a:rPr>
              <a:t>Page 55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45E6E-1613-CEBB-3FBF-E893EBC97A9F}"/>
              </a:ext>
            </a:extLst>
          </p:cNvPr>
          <p:cNvPicPr>
            <a:picLocks noChangeAspect="1"/>
          </p:cNvPicPr>
          <p:nvPr/>
        </p:nvPicPr>
        <p:blipFill>
          <a:blip r:embed="rId2"/>
          <a:stretch>
            <a:fillRect/>
          </a:stretch>
        </p:blipFill>
        <p:spPr>
          <a:xfrm>
            <a:off x="577624" y="859779"/>
            <a:ext cx="10866755" cy="504697"/>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2C82F73C-F4B1-A1F1-86A9-6B0914DCBCF0}"/>
              </a:ext>
            </a:extLst>
          </p:cNvPr>
          <p:cNvPicPr>
            <a:picLocks noChangeAspect="1"/>
          </p:cNvPicPr>
          <p:nvPr/>
        </p:nvPicPr>
        <p:blipFill>
          <a:blip r:embed="rId3"/>
          <a:stretch>
            <a:fillRect/>
          </a:stretch>
        </p:blipFill>
        <p:spPr>
          <a:xfrm>
            <a:off x="214329" y="1863644"/>
            <a:ext cx="6659566" cy="3159489"/>
          </a:xfrm>
          <a:prstGeom prst="rect">
            <a:avLst/>
          </a:prstGeom>
          <a:effectLst/>
        </p:spPr>
      </p:pic>
      <p:pic>
        <p:nvPicPr>
          <p:cNvPr id="7" name="Picture 6">
            <a:extLst>
              <a:ext uri="{FF2B5EF4-FFF2-40B4-BE49-F238E27FC236}">
                <a16:creationId xmlns:a16="http://schemas.microsoft.com/office/drawing/2014/main" id="{CBBDC1F3-8CEF-E7E6-1B27-7CA85901975D}"/>
              </a:ext>
            </a:extLst>
          </p:cNvPr>
          <p:cNvPicPr>
            <a:picLocks noChangeAspect="1"/>
          </p:cNvPicPr>
          <p:nvPr/>
        </p:nvPicPr>
        <p:blipFill>
          <a:blip r:embed="rId4"/>
          <a:stretch>
            <a:fillRect/>
          </a:stretch>
        </p:blipFill>
        <p:spPr>
          <a:xfrm>
            <a:off x="6801364" y="2225612"/>
            <a:ext cx="5355189" cy="2746437"/>
          </a:xfrm>
          <a:prstGeom prst="rect">
            <a:avLst/>
          </a:prstGeom>
          <a:effectLst/>
        </p:spPr>
      </p:pic>
      <p:sp>
        <p:nvSpPr>
          <p:cNvPr id="8" name="Oval 7">
            <a:extLst>
              <a:ext uri="{FF2B5EF4-FFF2-40B4-BE49-F238E27FC236}">
                <a16:creationId xmlns:a16="http://schemas.microsoft.com/office/drawing/2014/main" id="{51E52987-1C81-4943-E115-54095E1BAA86}"/>
              </a:ext>
            </a:extLst>
          </p:cNvPr>
          <p:cNvSpPr/>
          <p:nvPr/>
        </p:nvSpPr>
        <p:spPr>
          <a:xfrm flipV="1">
            <a:off x="548640" y="2264396"/>
            <a:ext cx="306348" cy="4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7C4778-32F0-F1AC-3220-C3A9864FFF54}"/>
              </a:ext>
            </a:extLst>
          </p:cNvPr>
          <p:cNvSpPr/>
          <p:nvPr/>
        </p:nvSpPr>
        <p:spPr>
          <a:xfrm flipV="1">
            <a:off x="575310" y="3068306"/>
            <a:ext cx="306348" cy="4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96BC57-63F0-0D1A-DCC9-C5F88F9D3199}"/>
              </a:ext>
            </a:extLst>
          </p:cNvPr>
          <p:cNvSpPr/>
          <p:nvPr/>
        </p:nvSpPr>
        <p:spPr>
          <a:xfrm flipV="1">
            <a:off x="6831330" y="3803636"/>
            <a:ext cx="306348" cy="4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8F3C33-F97B-1657-FB35-1EF276048C07}"/>
              </a:ext>
            </a:extLst>
          </p:cNvPr>
          <p:cNvSpPr/>
          <p:nvPr/>
        </p:nvSpPr>
        <p:spPr>
          <a:xfrm flipV="1">
            <a:off x="6823710" y="4561826"/>
            <a:ext cx="306348" cy="40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36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9377F-0C10-3356-D674-A812D15109D6}"/>
              </a:ext>
            </a:extLst>
          </p:cNvPr>
          <p:cNvPicPr>
            <a:picLocks noChangeAspect="1"/>
          </p:cNvPicPr>
          <p:nvPr/>
        </p:nvPicPr>
        <p:blipFill>
          <a:blip r:embed="rId2"/>
          <a:stretch>
            <a:fillRect/>
          </a:stretch>
        </p:blipFill>
        <p:spPr>
          <a:xfrm>
            <a:off x="232914" y="617827"/>
            <a:ext cx="5073911" cy="1016052"/>
          </a:xfrm>
          <a:prstGeom prst="rect">
            <a:avLst/>
          </a:prstGeom>
        </p:spPr>
      </p:pic>
      <p:pic>
        <p:nvPicPr>
          <p:cNvPr id="1026" name="Picture 2">
            <a:extLst>
              <a:ext uri="{FF2B5EF4-FFF2-40B4-BE49-F238E27FC236}">
                <a16:creationId xmlns:a16="http://schemas.microsoft.com/office/drawing/2014/main" id="{1477B88F-02E2-F9F2-B2ED-EE5A7F6F1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638" y="852234"/>
            <a:ext cx="6370413" cy="521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7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B7F43-5351-0DFE-40E7-0B26F785606C}"/>
              </a:ext>
            </a:extLst>
          </p:cNvPr>
          <p:cNvPicPr>
            <a:picLocks noChangeAspect="1"/>
          </p:cNvPicPr>
          <p:nvPr/>
        </p:nvPicPr>
        <p:blipFill>
          <a:blip r:embed="rId2"/>
          <a:stretch>
            <a:fillRect/>
          </a:stretch>
        </p:blipFill>
        <p:spPr>
          <a:xfrm>
            <a:off x="157326" y="1817371"/>
            <a:ext cx="11877348" cy="2343150"/>
          </a:xfrm>
          <a:prstGeom prst="rect">
            <a:avLst/>
          </a:prstGeom>
          <a:effectLst>
            <a:innerShdw blurRad="114300">
              <a:prstClr val="black"/>
            </a:innerShdw>
          </a:effectLst>
        </p:spPr>
      </p:pic>
      <p:pic>
        <p:nvPicPr>
          <p:cNvPr id="6" name="Picture 2" descr="Free Speech bubble 1195466 PNG with Transparent Background">
            <a:extLst>
              <a:ext uri="{FF2B5EF4-FFF2-40B4-BE49-F238E27FC236}">
                <a16:creationId xmlns:a16="http://schemas.microsoft.com/office/drawing/2014/main" id="{254EFE66-29E5-B7BD-C6DA-6D98F7CAB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4030" y="4748336"/>
            <a:ext cx="1881948" cy="12003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AC8074-0683-A5B9-CE03-9173B3F6255F}"/>
              </a:ext>
            </a:extLst>
          </p:cNvPr>
          <p:cNvSpPr/>
          <p:nvPr/>
        </p:nvSpPr>
        <p:spPr>
          <a:xfrm>
            <a:off x="514350" y="2708910"/>
            <a:ext cx="965835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0320979-4388-F69D-F0E4-4293A4816043}"/>
              </a:ext>
            </a:extLst>
          </p:cNvPr>
          <p:cNvSpPr/>
          <p:nvPr/>
        </p:nvSpPr>
        <p:spPr>
          <a:xfrm>
            <a:off x="438150" y="3669030"/>
            <a:ext cx="9658350" cy="29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6978C44-DD61-5F26-6F20-2466AB3CAD79}"/>
              </a:ext>
            </a:extLst>
          </p:cNvPr>
          <p:cNvCxnSpPr>
            <a:cxnSpLocks/>
          </p:cNvCxnSpPr>
          <p:nvPr/>
        </p:nvCxnSpPr>
        <p:spPr>
          <a:xfrm>
            <a:off x="1874520" y="2251710"/>
            <a:ext cx="697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8BF078-20CB-CBB9-9B40-98DC20AB9F8E}"/>
              </a:ext>
            </a:extLst>
          </p:cNvPr>
          <p:cNvCxnSpPr>
            <a:cxnSpLocks/>
          </p:cNvCxnSpPr>
          <p:nvPr/>
        </p:nvCxnSpPr>
        <p:spPr>
          <a:xfrm>
            <a:off x="9384030" y="2251710"/>
            <a:ext cx="23660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1BBD1B-824C-3E0E-8974-2B6BB6715FA9}"/>
              </a:ext>
            </a:extLst>
          </p:cNvPr>
          <p:cNvCxnSpPr>
            <a:cxnSpLocks/>
          </p:cNvCxnSpPr>
          <p:nvPr/>
        </p:nvCxnSpPr>
        <p:spPr>
          <a:xfrm>
            <a:off x="672685" y="2638902"/>
            <a:ext cx="4150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1B29DD1-17C6-C51E-DB7B-E01DF2ED25A7}"/>
              </a:ext>
            </a:extLst>
          </p:cNvPr>
          <p:cNvSpPr/>
          <p:nvPr/>
        </p:nvSpPr>
        <p:spPr>
          <a:xfrm flipV="1">
            <a:off x="438150" y="3530442"/>
            <a:ext cx="9658350" cy="6300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611183-BEDE-2AEC-C06F-F721178E5D93}"/>
              </a:ext>
            </a:extLst>
          </p:cNvPr>
          <p:cNvSpPr/>
          <p:nvPr/>
        </p:nvSpPr>
        <p:spPr>
          <a:xfrm>
            <a:off x="3676504" y="4769529"/>
            <a:ext cx="467882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What are we going to do?</a:t>
            </a:r>
            <a:endParaRPr lang="en-US" sz="3200" i="1" dirty="0">
              <a:solidFill>
                <a:srgbClr val="FF0000"/>
              </a:solidFill>
            </a:endParaRPr>
          </a:p>
        </p:txBody>
      </p:sp>
    </p:spTree>
    <p:extLst>
      <p:ext uri="{BB962C8B-B14F-4D97-AF65-F5344CB8AC3E}">
        <p14:creationId xmlns:p14="http://schemas.microsoft.com/office/powerpoint/2010/main" val="8314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1"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AF459-728A-DE31-2D06-52370122591A}"/>
              </a:ext>
            </a:extLst>
          </p:cNvPr>
          <p:cNvPicPr>
            <a:picLocks noChangeAspect="1"/>
          </p:cNvPicPr>
          <p:nvPr/>
        </p:nvPicPr>
        <p:blipFill>
          <a:blip r:embed="rId2"/>
          <a:stretch>
            <a:fillRect/>
          </a:stretch>
        </p:blipFill>
        <p:spPr>
          <a:xfrm>
            <a:off x="320460" y="550535"/>
            <a:ext cx="11822414" cy="512455"/>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18DCE0F1-AE63-7F32-E868-00953041F917}"/>
              </a:ext>
            </a:extLst>
          </p:cNvPr>
          <p:cNvPicPr>
            <a:picLocks noChangeAspect="1"/>
          </p:cNvPicPr>
          <p:nvPr/>
        </p:nvPicPr>
        <p:blipFill>
          <a:blip r:embed="rId3"/>
          <a:stretch>
            <a:fillRect/>
          </a:stretch>
        </p:blipFill>
        <p:spPr>
          <a:xfrm>
            <a:off x="316453" y="1099716"/>
            <a:ext cx="11822414" cy="5288975"/>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260589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1B5EF9E-9E0F-A598-9348-F7BA1AA12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 y="2065771"/>
            <a:ext cx="6156051" cy="34627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9BE0276-398E-4DAD-D2B7-33E6B5485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0779" y="2065771"/>
            <a:ext cx="5146401" cy="3445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FC7F3-C6FA-5D22-CCBA-AD5A5C92012E}"/>
              </a:ext>
            </a:extLst>
          </p:cNvPr>
          <p:cNvSpPr txBox="1"/>
          <p:nvPr/>
        </p:nvSpPr>
        <p:spPr>
          <a:xfrm>
            <a:off x="4016464" y="1274270"/>
            <a:ext cx="5785941"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Phan </a:t>
            </a:r>
            <a:r>
              <a:rPr lang="en-US" sz="3200" b="1" dirty="0" err="1">
                <a:solidFill>
                  <a:schemeClr val="bg1"/>
                </a:solidFill>
              </a:rPr>
              <a:t>Thiết</a:t>
            </a:r>
            <a:r>
              <a:rPr lang="en-US" sz="3200" b="1" dirty="0">
                <a:solidFill>
                  <a:schemeClr val="bg1"/>
                </a:solidFill>
              </a:rPr>
              <a:t> – Bình </a:t>
            </a:r>
            <a:r>
              <a:rPr lang="en-US" sz="3200" b="1" dirty="0" err="1">
                <a:solidFill>
                  <a:schemeClr val="bg1"/>
                </a:solidFill>
              </a:rPr>
              <a:t>Thuận</a:t>
            </a:r>
            <a:endParaRPr lang="en-US" sz="3200" b="1" dirty="0">
              <a:solidFill>
                <a:schemeClr val="bg1"/>
              </a:solidFill>
            </a:endParaRPr>
          </a:p>
        </p:txBody>
      </p:sp>
      <p:sp>
        <p:nvSpPr>
          <p:cNvPr id="3" name="Rectangle 2">
            <a:extLst>
              <a:ext uri="{FF2B5EF4-FFF2-40B4-BE49-F238E27FC236}">
                <a16:creationId xmlns:a16="http://schemas.microsoft.com/office/drawing/2014/main" id="{62FDD9F8-CAA6-0A8D-3280-AAB5D8635BE1}"/>
              </a:ext>
            </a:extLst>
          </p:cNvPr>
          <p:cNvSpPr/>
          <p:nvPr/>
        </p:nvSpPr>
        <p:spPr>
          <a:xfrm>
            <a:off x="1123495" y="5791679"/>
            <a:ext cx="443484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i="1" dirty="0" err="1">
                <a:solidFill>
                  <a:srgbClr val="0070C0"/>
                </a:solidFill>
              </a:rPr>
              <a:t>Mũi</a:t>
            </a:r>
            <a:r>
              <a:rPr lang="en-US" sz="3200" i="1" dirty="0">
                <a:solidFill>
                  <a:srgbClr val="0070C0"/>
                </a:solidFill>
              </a:rPr>
              <a:t> Né </a:t>
            </a:r>
            <a:r>
              <a:rPr lang="en-US" sz="3200" i="1" dirty="0" err="1">
                <a:solidFill>
                  <a:srgbClr val="0070C0"/>
                </a:solidFill>
              </a:rPr>
              <a:t>sandunes</a:t>
            </a:r>
            <a:endParaRPr lang="en-US" sz="3200" i="1" dirty="0">
              <a:solidFill>
                <a:srgbClr val="FF0000"/>
              </a:solidFill>
            </a:endParaRPr>
          </a:p>
        </p:txBody>
      </p:sp>
      <p:sp>
        <p:nvSpPr>
          <p:cNvPr id="4" name="Rectangle 3">
            <a:extLst>
              <a:ext uri="{FF2B5EF4-FFF2-40B4-BE49-F238E27FC236}">
                <a16:creationId xmlns:a16="http://schemas.microsoft.com/office/drawing/2014/main" id="{234A0864-137C-1F5F-EB64-645CD4323A2E}"/>
              </a:ext>
            </a:extLst>
          </p:cNvPr>
          <p:cNvSpPr/>
          <p:nvPr/>
        </p:nvSpPr>
        <p:spPr>
          <a:xfrm>
            <a:off x="6909435" y="5844584"/>
            <a:ext cx="443484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i="1" dirty="0" err="1">
                <a:solidFill>
                  <a:srgbClr val="0070C0"/>
                </a:solidFill>
              </a:rPr>
              <a:t>Tà</a:t>
            </a:r>
            <a:r>
              <a:rPr lang="en-US" sz="3200" i="1" dirty="0">
                <a:solidFill>
                  <a:srgbClr val="0070C0"/>
                </a:solidFill>
              </a:rPr>
              <a:t> </a:t>
            </a:r>
            <a:r>
              <a:rPr lang="en-US" sz="3200" i="1" dirty="0" err="1">
                <a:solidFill>
                  <a:srgbClr val="0070C0"/>
                </a:solidFill>
              </a:rPr>
              <a:t>Cú</a:t>
            </a:r>
            <a:r>
              <a:rPr lang="en-US" sz="3200" i="1" dirty="0">
                <a:solidFill>
                  <a:srgbClr val="0070C0"/>
                </a:solidFill>
              </a:rPr>
              <a:t> Mountain</a:t>
            </a:r>
            <a:endParaRPr lang="en-US" sz="3200" i="1" dirty="0">
              <a:solidFill>
                <a:srgbClr val="FF0000"/>
              </a:solidFill>
            </a:endParaRPr>
          </a:p>
        </p:txBody>
      </p:sp>
      <p:sp>
        <p:nvSpPr>
          <p:cNvPr id="5" name="TextBox 4">
            <a:extLst>
              <a:ext uri="{FF2B5EF4-FFF2-40B4-BE49-F238E27FC236}">
                <a16:creationId xmlns:a16="http://schemas.microsoft.com/office/drawing/2014/main" id="{A260046A-C58A-3F07-D6F5-7D56D174F3EB}"/>
              </a:ext>
            </a:extLst>
          </p:cNvPr>
          <p:cNvSpPr txBox="1"/>
          <p:nvPr/>
        </p:nvSpPr>
        <p:spPr>
          <a:xfrm>
            <a:off x="152399" y="452768"/>
            <a:ext cx="7414261"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Which places are these? Where are they ?</a:t>
            </a:r>
          </a:p>
        </p:txBody>
      </p:sp>
    </p:spTree>
    <p:extLst>
      <p:ext uri="{BB962C8B-B14F-4D97-AF65-F5344CB8AC3E}">
        <p14:creationId xmlns:p14="http://schemas.microsoft.com/office/powerpoint/2010/main" val="32079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AF459-728A-DE31-2D06-52370122591A}"/>
              </a:ext>
            </a:extLst>
          </p:cNvPr>
          <p:cNvPicPr>
            <a:picLocks noChangeAspect="1"/>
          </p:cNvPicPr>
          <p:nvPr/>
        </p:nvPicPr>
        <p:blipFill>
          <a:blip r:embed="rId2"/>
          <a:stretch>
            <a:fillRect/>
          </a:stretch>
        </p:blipFill>
        <p:spPr>
          <a:xfrm>
            <a:off x="320460" y="550535"/>
            <a:ext cx="11822414" cy="512455"/>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18DCE0F1-AE63-7F32-E868-00953041F917}"/>
              </a:ext>
            </a:extLst>
          </p:cNvPr>
          <p:cNvPicPr>
            <a:picLocks noChangeAspect="1"/>
          </p:cNvPicPr>
          <p:nvPr/>
        </p:nvPicPr>
        <p:blipFill>
          <a:blip r:embed="rId3"/>
          <a:stretch>
            <a:fillRect/>
          </a:stretch>
        </p:blipFill>
        <p:spPr>
          <a:xfrm>
            <a:off x="316453" y="1099716"/>
            <a:ext cx="11822414" cy="5288975"/>
          </a:xfrm>
          <a:prstGeom prst="rect">
            <a:avLst/>
          </a:prstGeom>
          <a:effectLst>
            <a:innerShdw blurRad="63500" dist="50800" dir="2700000">
              <a:prstClr val="black">
                <a:alpha val="50000"/>
              </a:prstClr>
            </a:innerShdw>
          </a:effectLst>
        </p:spPr>
      </p:pic>
      <p:sp>
        <p:nvSpPr>
          <p:cNvPr id="2" name="Rectangle 1">
            <a:extLst>
              <a:ext uri="{FF2B5EF4-FFF2-40B4-BE49-F238E27FC236}">
                <a16:creationId xmlns:a16="http://schemas.microsoft.com/office/drawing/2014/main" id="{FE983C97-ED82-1788-0778-8495B1AF2681}"/>
              </a:ext>
            </a:extLst>
          </p:cNvPr>
          <p:cNvSpPr/>
          <p:nvPr/>
        </p:nvSpPr>
        <p:spPr>
          <a:xfrm>
            <a:off x="2938374" y="1840229"/>
            <a:ext cx="2159406" cy="754694"/>
          </a:xfrm>
          <a:prstGeom prst="rect">
            <a:avLst/>
          </a:prstGeom>
        </p:spPr>
        <p:txBody>
          <a:bodyPr wrap="square">
            <a:spAutoFit/>
          </a:bodyPr>
          <a:lstStyle/>
          <a:p>
            <a:pPr>
              <a:lnSpc>
                <a:spcPct val="150000"/>
              </a:lnSpc>
            </a:pPr>
            <a:r>
              <a:rPr lang="en-US" sz="3200" b="1" dirty="0">
                <a:solidFill>
                  <a:srgbClr val="FF0000"/>
                </a:solidFill>
              </a:rPr>
              <a:t>Phan </a:t>
            </a:r>
            <a:r>
              <a:rPr lang="en-US" sz="3200" b="1" dirty="0" err="1">
                <a:solidFill>
                  <a:srgbClr val="FF0000"/>
                </a:solidFill>
              </a:rPr>
              <a:t>Thiết</a:t>
            </a:r>
            <a:endParaRPr lang="en-US" sz="3200" b="1" dirty="0">
              <a:solidFill>
                <a:srgbClr val="FF0000"/>
              </a:solidFill>
            </a:endParaRPr>
          </a:p>
        </p:txBody>
      </p:sp>
      <p:sp>
        <p:nvSpPr>
          <p:cNvPr id="4" name="Rectangle 3">
            <a:extLst>
              <a:ext uri="{FF2B5EF4-FFF2-40B4-BE49-F238E27FC236}">
                <a16:creationId xmlns:a16="http://schemas.microsoft.com/office/drawing/2014/main" id="{F71B5170-0D8E-7F9F-9821-EC279883BC4D}"/>
              </a:ext>
            </a:extLst>
          </p:cNvPr>
          <p:cNvSpPr/>
          <p:nvPr/>
        </p:nvSpPr>
        <p:spPr>
          <a:xfrm>
            <a:off x="8017104" y="1840229"/>
            <a:ext cx="2159406" cy="754694"/>
          </a:xfrm>
          <a:prstGeom prst="rect">
            <a:avLst/>
          </a:prstGeom>
        </p:spPr>
        <p:txBody>
          <a:bodyPr wrap="square">
            <a:spAutoFit/>
          </a:bodyPr>
          <a:lstStyle/>
          <a:p>
            <a:pPr>
              <a:lnSpc>
                <a:spcPct val="150000"/>
              </a:lnSpc>
            </a:pPr>
            <a:r>
              <a:rPr lang="en-US" sz="3200" b="1" dirty="0">
                <a:solidFill>
                  <a:srgbClr val="FF0000"/>
                </a:solidFill>
              </a:rPr>
              <a:t>5</a:t>
            </a:r>
          </a:p>
        </p:txBody>
      </p:sp>
      <p:sp>
        <p:nvSpPr>
          <p:cNvPr id="6" name="Rectangle 5">
            <a:extLst>
              <a:ext uri="{FF2B5EF4-FFF2-40B4-BE49-F238E27FC236}">
                <a16:creationId xmlns:a16="http://schemas.microsoft.com/office/drawing/2014/main" id="{B6B15E6C-5EA4-D16F-C975-3A10CA78A68E}"/>
              </a:ext>
            </a:extLst>
          </p:cNvPr>
          <p:cNvSpPr/>
          <p:nvPr/>
        </p:nvSpPr>
        <p:spPr>
          <a:xfrm>
            <a:off x="4624082" y="3219763"/>
            <a:ext cx="3207156" cy="754694"/>
          </a:xfrm>
          <a:prstGeom prst="rect">
            <a:avLst/>
          </a:prstGeom>
        </p:spPr>
        <p:txBody>
          <a:bodyPr wrap="square">
            <a:spAutoFit/>
          </a:bodyPr>
          <a:lstStyle/>
          <a:p>
            <a:pPr>
              <a:lnSpc>
                <a:spcPct val="150000"/>
              </a:lnSpc>
            </a:pPr>
            <a:r>
              <a:rPr lang="en-US" sz="3200" b="1" dirty="0" err="1">
                <a:solidFill>
                  <a:srgbClr val="FF0000"/>
                </a:solidFill>
              </a:rPr>
              <a:t>Mũi</a:t>
            </a:r>
            <a:r>
              <a:rPr lang="en-US" sz="3200" b="1" dirty="0">
                <a:solidFill>
                  <a:srgbClr val="FF0000"/>
                </a:solidFill>
              </a:rPr>
              <a:t> Né </a:t>
            </a:r>
            <a:r>
              <a:rPr lang="en-US" sz="3200" b="1" dirty="0" err="1">
                <a:solidFill>
                  <a:srgbClr val="FF0000"/>
                </a:solidFill>
              </a:rPr>
              <a:t>sandunes</a:t>
            </a:r>
            <a:endParaRPr lang="en-US" sz="3200" b="1" dirty="0">
              <a:solidFill>
                <a:srgbClr val="FF0000"/>
              </a:solidFill>
            </a:endParaRPr>
          </a:p>
        </p:txBody>
      </p:sp>
      <p:sp>
        <p:nvSpPr>
          <p:cNvPr id="7" name="Rectangle 6">
            <a:extLst>
              <a:ext uri="{FF2B5EF4-FFF2-40B4-BE49-F238E27FC236}">
                <a16:creationId xmlns:a16="http://schemas.microsoft.com/office/drawing/2014/main" id="{940D89C8-D823-1214-DBD5-328D87806233}"/>
              </a:ext>
            </a:extLst>
          </p:cNvPr>
          <p:cNvSpPr/>
          <p:nvPr/>
        </p:nvSpPr>
        <p:spPr>
          <a:xfrm>
            <a:off x="4587674" y="2727959"/>
            <a:ext cx="3207156" cy="754694"/>
          </a:xfrm>
          <a:prstGeom prst="rect">
            <a:avLst/>
          </a:prstGeom>
        </p:spPr>
        <p:txBody>
          <a:bodyPr wrap="square">
            <a:spAutoFit/>
          </a:bodyPr>
          <a:lstStyle/>
          <a:p>
            <a:pPr>
              <a:lnSpc>
                <a:spcPct val="150000"/>
              </a:lnSpc>
            </a:pPr>
            <a:r>
              <a:rPr lang="en-US" sz="3200" b="1" dirty="0" err="1">
                <a:solidFill>
                  <a:srgbClr val="FF0000"/>
                </a:solidFill>
              </a:rPr>
              <a:t>Tà</a:t>
            </a:r>
            <a:r>
              <a:rPr lang="en-US" sz="3200" b="1" dirty="0">
                <a:solidFill>
                  <a:srgbClr val="FF0000"/>
                </a:solidFill>
              </a:rPr>
              <a:t> </a:t>
            </a:r>
            <a:r>
              <a:rPr lang="en-US" sz="3200" b="1" dirty="0" err="1">
                <a:solidFill>
                  <a:srgbClr val="FF0000"/>
                </a:solidFill>
              </a:rPr>
              <a:t>Cú</a:t>
            </a:r>
            <a:r>
              <a:rPr lang="en-US" sz="3200" b="1" dirty="0">
                <a:solidFill>
                  <a:srgbClr val="FF0000"/>
                </a:solidFill>
              </a:rPr>
              <a:t> mountain</a:t>
            </a:r>
          </a:p>
        </p:txBody>
      </p:sp>
      <p:pic>
        <p:nvPicPr>
          <p:cNvPr id="8" name="Picture 2" descr="Free Speech bubble 1195466 PNG with Transparent Background">
            <a:extLst>
              <a:ext uri="{FF2B5EF4-FFF2-40B4-BE49-F238E27FC236}">
                <a16:creationId xmlns:a16="http://schemas.microsoft.com/office/drawing/2014/main" id="{A1CDCA74-4141-ED13-4FD7-4F00FDFE52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5288" y="3219763"/>
            <a:ext cx="1881948" cy="12003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ACE048-90EA-D7D6-4CE9-5FCC84A7ABBE}"/>
              </a:ext>
            </a:extLst>
          </p:cNvPr>
          <p:cNvSpPr/>
          <p:nvPr/>
        </p:nvSpPr>
        <p:spPr>
          <a:xfrm>
            <a:off x="9691271" y="1653540"/>
            <a:ext cx="2321436" cy="954107"/>
          </a:xfrm>
          <a:prstGeom prst="rect">
            <a:avLst/>
          </a:prstGeom>
        </p:spPr>
        <p:txBody>
          <a:bodyPr wrap="square">
            <a:spAutoFit/>
          </a:bodyPr>
          <a:lstStyle/>
          <a:p>
            <a:pPr algn="ctr"/>
            <a:r>
              <a:rPr lang="en-US" sz="2800" dirty="0">
                <a:solidFill>
                  <a:srgbClr val="FF0000"/>
                </a:solidFill>
              </a:rPr>
              <a:t>different landscapes</a:t>
            </a:r>
          </a:p>
        </p:txBody>
      </p:sp>
    </p:spTree>
    <p:extLst>
      <p:ext uri="{BB962C8B-B14F-4D97-AF65-F5344CB8AC3E}">
        <p14:creationId xmlns:p14="http://schemas.microsoft.com/office/powerpoint/2010/main" val="25819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B7FC489-307E-CC67-B5BA-1F11323AE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928688"/>
            <a:ext cx="66675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9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54507-07CA-E99A-D797-8FFB474A1339}"/>
              </a:ext>
            </a:extLst>
          </p:cNvPr>
          <p:cNvPicPr>
            <a:picLocks noChangeAspect="1"/>
          </p:cNvPicPr>
          <p:nvPr/>
        </p:nvPicPr>
        <p:blipFill>
          <a:blip r:embed="rId2"/>
          <a:stretch>
            <a:fillRect/>
          </a:stretch>
        </p:blipFill>
        <p:spPr>
          <a:xfrm>
            <a:off x="356047" y="467524"/>
            <a:ext cx="4158803" cy="846963"/>
          </a:xfrm>
          <a:prstGeom prst="rect">
            <a:avLst/>
          </a:prstGeom>
        </p:spPr>
      </p:pic>
      <p:sp>
        <p:nvSpPr>
          <p:cNvPr id="5" name="Rectangle 4">
            <a:extLst>
              <a:ext uri="{FF2B5EF4-FFF2-40B4-BE49-F238E27FC236}">
                <a16:creationId xmlns:a16="http://schemas.microsoft.com/office/drawing/2014/main" id="{40329B3D-D67A-A32D-E1EE-4F5FF7D290BB}"/>
              </a:ext>
            </a:extLst>
          </p:cNvPr>
          <p:cNvSpPr/>
          <p:nvPr/>
        </p:nvSpPr>
        <p:spPr>
          <a:xfrm>
            <a:off x="296745" y="1457641"/>
            <a:ext cx="1142999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0" dirty="0">
                <a:solidFill>
                  <a:srgbClr val="231F20"/>
                </a:solidFill>
                <a:effectLst/>
                <a:latin typeface="HelveticaNeueLTStd-BdCn"/>
              </a:rPr>
              <a:t>Now, </a:t>
            </a:r>
            <a:r>
              <a:rPr lang="en-US" sz="2400" b="1" i="0" dirty="0">
                <a:solidFill>
                  <a:srgbClr val="231F20"/>
                </a:solidFill>
                <a:effectLst/>
                <a:highlight>
                  <a:srgbClr val="FFFF00"/>
                </a:highlight>
                <a:latin typeface="HelveticaNeueLTStd-BdCn"/>
              </a:rPr>
              <a:t>write an email to </a:t>
            </a:r>
            <a:r>
              <a:rPr lang="en-US" sz="2400" b="1" i="0" dirty="0" err="1">
                <a:solidFill>
                  <a:srgbClr val="231F20"/>
                </a:solidFill>
                <a:effectLst/>
                <a:highlight>
                  <a:srgbClr val="FFFF00"/>
                </a:highlight>
                <a:latin typeface="HelveticaNeueLTStd-BdCn"/>
              </a:rPr>
              <a:t>Akara</a:t>
            </a:r>
            <a:r>
              <a:rPr lang="en-US" sz="2400" b="1" i="0" dirty="0">
                <a:solidFill>
                  <a:srgbClr val="231F20"/>
                </a:solidFill>
                <a:effectLst/>
                <a:highlight>
                  <a:srgbClr val="FFFF00"/>
                </a:highlight>
                <a:latin typeface="HelveticaNeueLTStd-BdCn"/>
              </a:rPr>
              <a:t>, a Cambodian student </a:t>
            </a:r>
            <a:r>
              <a:rPr lang="en-US" sz="2400" b="1" i="0" dirty="0">
                <a:solidFill>
                  <a:srgbClr val="231F20"/>
                </a:solidFill>
                <a:effectLst/>
                <a:latin typeface="HelveticaNeueLTStd-BdCn"/>
              </a:rPr>
              <a:t>taking part in the summer camp, </a:t>
            </a:r>
            <a:r>
              <a:rPr lang="en-US" sz="2400" b="1" i="0" dirty="0">
                <a:solidFill>
                  <a:srgbClr val="231F20"/>
                </a:solidFill>
                <a:effectLst/>
                <a:highlight>
                  <a:srgbClr val="00FF00"/>
                </a:highlight>
                <a:latin typeface="HelveticaNeueLTStd-BdCn"/>
              </a:rPr>
              <a:t>to</a:t>
            </a:r>
            <a:r>
              <a:rPr lang="en-US" sz="2400" i="0" dirty="0">
                <a:solidFill>
                  <a:srgbClr val="231F20"/>
                </a:solidFill>
                <a:effectLst/>
                <a:highlight>
                  <a:srgbClr val="00FF00"/>
                </a:highlight>
                <a:latin typeface="HelveticaNeueLTStd-BdCn"/>
              </a:rPr>
              <a:t> </a:t>
            </a:r>
            <a:r>
              <a:rPr lang="en-US" sz="2400" b="1" i="0" dirty="0">
                <a:solidFill>
                  <a:srgbClr val="231F20"/>
                </a:solidFill>
                <a:effectLst/>
                <a:highlight>
                  <a:srgbClr val="00FF00"/>
                </a:highlight>
                <a:latin typeface="HelveticaNeueLTStd-BdCn"/>
              </a:rPr>
              <a:t>inform her about the program</a:t>
            </a:r>
            <a:r>
              <a:rPr lang="en-US" sz="2400" b="1" i="0" dirty="0">
                <a:solidFill>
                  <a:srgbClr val="231F20"/>
                </a:solidFill>
                <a:effectLst/>
                <a:latin typeface="HelveticaNeueLTStd-BdCn"/>
              </a:rPr>
              <a:t>. Say </a:t>
            </a:r>
            <a:r>
              <a:rPr lang="en-US" sz="2400" b="1" i="0" dirty="0">
                <a:solidFill>
                  <a:srgbClr val="231F20"/>
                </a:solidFill>
                <a:effectLst/>
                <a:highlight>
                  <a:srgbClr val="FFFF00"/>
                </a:highlight>
                <a:latin typeface="HelveticaNeueLTStd-BdCn"/>
              </a:rPr>
              <a:t>what will happen each day </a:t>
            </a:r>
            <a:r>
              <a:rPr lang="en-US" sz="2400" b="1" i="0" dirty="0">
                <a:solidFill>
                  <a:srgbClr val="231F20"/>
                </a:solidFill>
                <a:effectLst/>
                <a:latin typeface="HelveticaNeueLTStd-BdCn"/>
              </a:rPr>
              <a:t>and </a:t>
            </a:r>
            <a:r>
              <a:rPr lang="en-US" sz="2400" b="1" i="0" dirty="0">
                <a:solidFill>
                  <a:srgbClr val="231F20"/>
                </a:solidFill>
                <a:effectLst/>
                <a:highlight>
                  <a:srgbClr val="FFFF00"/>
                </a:highlight>
                <a:latin typeface="HelveticaNeueLTStd-BdCn"/>
              </a:rPr>
              <a:t>expand on important information</a:t>
            </a:r>
            <a:r>
              <a:rPr lang="en-US" sz="2400" b="1" i="0" dirty="0">
                <a:solidFill>
                  <a:srgbClr val="231F20"/>
                </a:solidFill>
                <a:effectLst/>
                <a:latin typeface="HelveticaNeueLTStd-BdCn"/>
              </a:rPr>
              <a:t>. Use the </a:t>
            </a:r>
            <a:r>
              <a:rPr lang="en-US" sz="2400" b="1" i="0" dirty="0">
                <a:solidFill>
                  <a:srgbClr val="231F20"/>
                </a:solidFill>
                <a:effectLst/>
                <a:highlight>
                  <a:srgbClr val="FFFF00"/>
                </a:highlight>
                <a:latin typeface="HelveticaNeueLTStd-BdCn"/>
              </a:rPr>
              <a:t>Writing Skill box</a:t>
            </a:r>
            <a:r>
              <a:rPr lang="en-US" sz="2400" b="1" i="0" dirty="0">
                <a:solidFill>
                  <a:srgbClr val="231F20"/>
                </a:solidFill>
                <a:effectLst/>
                <a:latin typeface="HelveticaNeueLTStd-BdCn"/>
              </a:rPr>
              <a:t>, the reading model, and your speaking notes to help you. Write 150–180 words.</a:t>
            </a:r>
            <a:endParaRPr lang="en-US" sz="6000" i="1" dirty="0">
              <a:solidFill>
                <a:srgbClr val="FF0000"/>
              </a:solidFill>
            </a:endParaRPr>
          </a:p>
        </p:txBody>
      </p:sp>
      <p:pic>
        <p:nvPicPr>
          <p:cNvPr id="6" name="Picture 5">
            <a:extLst>
              <a:ext uri="{FF2B5EF4-FFF2-40B4-BE49-F238E27FC236}">
                <a16:creationId xmlns:a16="http://schemas.microsoft.com/office/drawing/2014/main" id="{03BEABF8-21B8-550D-0B00-18686EA8B08E}"/>
              </a:ext>
            </a:extLst>
          </p:cNvPr>
          <p:cNvPicPr>
            <a:picLocks noChangeAspect="1"/>
          </p:cNvPicPr>
          <p:nvPr/>
        </p:nvPicPr>
        <p:blipFill>
          <a:blip r:embed="rId3"/>
          <a:stretch>
            <a:fillRect/>
          </a:stretch>
        </p:blipFill>
        <p:spPr>
          <a:xfrm>
            <a:off x="319605" y="3127404"/>
            <a:ext cx="11624745" cy="3321356"/>
          </a:xfrm>
          <a:prstGeom prst="rect">
            <a:avLst/>
          </a:prstGeom>
        </p:spPr>
      </p:pic>
    </p:spTree>
    <p:extLst>
      <p:ext uri="{BB962C8B-B14F-4D97-AF65-F5344CB8AC3E}">
        <p14:creationId xmlns:p14="http://schemas.microsoft.com/office/powerpoint/2010/main" val="136487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54507-07CA-E99A-D797-8FFB474A1339}"/>
              </a:ext>
            </a:extLst>
          </p:cNvPr>
          <p:cNvPicPr>
            <a:picLocks noChangeAspect="1"/>
          </p:cNvPicPr>
          <p:nvPr/>
        </p:nvPicPr>
        <p:blipFill>
          <a:blip r:embed="rId2"/>
          <a:stretch>
            <a:fillRect/>
          </a:stretch>
        </p:blipFill>
        <p:spPr>
          <a:xfrm>
            <a:off x="356047" y="547534"/>
            <a:ext cx="4158803" cy="846963"/>
          </a:xfrm>
          <a:prstGeom prst="rect">
            <a:avLst/>
          </a:prstGeom>
        </p:spPr>
      </p:pic>
      <p:sp>
        <p:nvSpPr>
          <p:cNvPr id="5" name="Rectangle 4">
            <a:extLst>
              <a:ext uri="{FF2B5EF4-FFF2-40B4-BE49-F238E27FC236}">
                <a16:creationId xmlns:a16="http://schemas.microsoft.com/office/drawing/2014/main" id="{40329B3D-D67A-A32D-E1EE-4F5FF7D290BB}"/>
              </a:ext>
            </a:extLst>
          </p:cNvPr>
          <p:cNvSpPr/>
          <p:nvPr/>
        </p:nvSpPr>
        <p:spPr>
          <a:xfrm>
            <a:off x="251460" y="1834831"/>
            <a:ext cx="4766310"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0" dirty="0">
                <a:solidFill>
                  <a:srgbClr val="231F20"/>
                </a:solidFill>
                <a:effectLst/>
                <a:latin typeface="HelveticaNeueLTStd-BdCn"/>
              </a:rPr>
              <a:t>Now, write an email to </a:t>
            </a:r>
            <a:r>
              <a:rPr lang="en-US" sz="2400" b="1" i="0" dirty="0" err="1">
                <a:solidFill>
                  <a:srgbClr val="231F20"/>
                </a:solidFill>
                <a:effectLst/>
                <a:latin typeface="HelveticaNeueLTStd-BdCn"/>
              </a:rPr>
              <a:t>Akara</a:t>
            </a:r>
            <a:r>
              <a:rPr lang="en-US" sz="2400" b="1" i="0" dirty="0">
                <a:solidFill>
                  <a:srgbClr val="231F20"/>
                </a:solidFill>
                <a:effectLst/>
                <a:latin typeface="HelveticaNeueLTStd-BdCn"/>
              </a:rPr>
              <a:t>, a Cambodian student taking part in the summer camp, to</a:t>
            </a:r>
            <a:r>
              <a:rPr lang="en-US" sz="2400" i="0" dirty="0">
                <a:solidFill>
                  <a:srgbClr val="231F20"/>
                </a:solidFill>
                <a:effectLst/>
                <a:latin typeface="HelveticaNeueLTStd-BdCn"/>
              </a:rPr>
              <a:t> </a:t>
            </a:r>
            <a:r>
              <a:rPr lang="en-US" sz="2400" b="1" i="0" dirty="0">
                <a:solidFill>
                  <a:srgbClr val="231F20"/>
                </a:solidFill>
                <a:effectLst/>
                <a:latin typeface="HelveticaNeueLTStd-BdCn"/>
              </a:rPr>
              <a:t>inform her about the program. Say what will happen each day and expand on important information. Use the Writing Skill box, </a:t>
            </a:r>
            <a:r>
              <a:rPr lang="en-US" sz="2400" b="1" i="0" dirty="0">
                <a:solidFill>
                  <a:srgbClr val="231F20"/>
                </a:solidFill>
                <a:effectLst/>
                <a:highlight>
                  <a:srgbClr val="FFFF00"/>
                </a:highlight>
                <a:latin typeface="HelveticaNeueLTStd-BdCn"/>
              </a:rPr>
              <a:t>the reading model</a:t>
            </a:r>
            <a:r>
              <a:rPr lang="en-US" sz="2400" b="1" i="0" dirty="0">
                <a:solidFill>
                  <a:srgbClr val="231F20"/>
                </a:solidFill>
                <a:effectLst/>
                <a:latin typeface="HelveticaNeueLTStd-BdCn"/>
              </a:rPr>
              <a:t>, and your speaking notes to help you. Write 150–180 words.</a:t>
            </a:r>
            <a:endParaRPr lang="en-US" sz="6000" i="1" dirty="0">
              <a:solidFill>
                <a:srgbClr val="FF0000"/>
              </a:solidFill>
            </a:endParaRPr>
          </a:p>
        </p:txBody>
      </p:sp>
      <p:pic>
        <p:nvPicPr>
          <p:cNvPr id="3" name="Picture 2">
            <a:extLst>
              <a:ext uri="{FF2B5EF4-FFF2-40B4-BE49-F238E27FC236}">
                <a16:creationId xmlns:a16="http://schemas.microsoft.com/office/drawing/2014/main" id="{7BE4D90F-5BAF-289D-4CA0-FE5D9F5FA1C2}"/>
              </a:ext>
            </a:extLst>
          </p:cNvPr>
          <p:cNvPicPr>
            <a:picLocks noChangeAspect="1"/>
          </p:cNvPicPr>
          <p:nvPr/>
        </p:nvPicPr>
        <p:blipFill>
          <a:blip r:embed="rId3"/>
          <a:stretch>
            <a:fillRect/>
          </a:stretch>
        </p:blipFill>
        <p:spPr>
          <a:xfrm>
            <a:off x="6248256" y="457048"/>
            <a:ext cx="5531592" cy="5955182"/>
          </a:xfrm>
          <a:prstGeom prst="rect">
            <a:avLst/>
          </a:prstGeom>
        </p:spPr>
      </p:pic>
    </p:spTree>
    <p:extLst>
      <p:ext uri="{BB962C8B-B14F-4D97-AF65-F5344CB8AC3E}">
        <p14:creationId xmlns:p14="http://schemas.microsoft.com/office/powerpoint/2010/main" val="439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329B3D-D67A-A32D-E1EE-4F5FF7D290BB}"/>
              </a:ext>
            </a:extLst>
          </p:cNvPr>
          <p:cNvSpPr/>
          <p:nvPr/>
        </p:nvSpPr>
        <p:spPr>
          <a:xfrm>
            <a:off x="194310" y="463231"/>
            <a:ext cx="11475720"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0" dirty="0">
                <a:solidFill>
                  <a:srgbClr val="231F20"/>
                </a:solidFill>
                <a:effectLst/>
                <a:latin typeface="HelveticaNeueLTStd-BdCn"/>
              </a:rPr>
              <a:t>Now, write an email to </a:t>
            </a:r>
            <a:r>
              <a:rPr lang="en-US" sz="2400" b="1" i="0" dirty="0" err="1">
                <a:solidFill>
                  <a:srgbClr val="231F20"/>
                </a:solidFill>
                <a:effectLst/>
                <a:latin typeface="HelveticaNeueLTStd-BdCn"/>
              </a:rPr>
              <a:t>Akara</a:t>
            </a:r>
            <a:r>
              <a:rPr lang="en-US" sz="2400" b="1" i="0" dirty="0">
                <a:solidFill>
                  <a:srgbClr val="231F20"/>
                </a:solidFill>
                <a:effectLst/>
                <a:latin typeface="HelveticaNeueLTStd-BdCn"/>
              </a:rPr>
              <a:t>, a Cambodian student taking part in the summer camp, to</a:t>
            </a:r>
            <a:r>
              <a:rPr lang="en-US" sz="2400" i="0" dirty="0">
                <a:solidFill>
                  <a:srgbClr val="231F20"/>
                </a:solidFill>
                <a:effectLst/>
                <a:latin typeface="HelveticaNeueLTStd-BdCn"/>
              </a:rPr>
              <a:t> </a:t>
            </a:r>
            <a:r>
              <a:rPr lang="en-US" sz="2400" b="1" i="0" dirty="0">
                <a:solidFill>
                  <a:srgbClr val="231F20"/>
                </a:solidFill>
                <a:effectLst/>
                <a:latin typeface="HelveticaNeueLTStd-BdCn"/>
              </a:rPr>
              <a:t>inform her about the program. Say what will happen each day and expand on important information. Use the Writing Skill box, the reading model, and </a:t>
            </a:r>
            <a:r>
              <a:rPr lang="en-US" sz="2400" b="1" i="0" dirty="0">
                <a:solidFill>
                  <a:srgbClr val="231F20"/>
                </a:solidFill>
                <a:effectLst/>
                <a:highlight>
                  <a:srgbClr val="FFFF00"/>
                </a:highlight>
                <a:latin typeface="HelveticaNeueLTStd-BdCn"/>
              </a:rPr>
              <a:t>your speaking notes </a:t>
            </a:r>
            <a:r>
              <a:rPr lang="en-US" sz="2400" b="1" i="0" dirty="0">
                <a:solidFill>
                  <a:srgbClr val="231F20"/>
                </a:solidFill>
                <a:effectLst/>
                <a:latin typeface="HelveticaNeueLTStd-BdCn"/>
              </a:rPr>
              <a:t>to help you. Write 150–180 words.</a:t>
            </a:r>
            <a:endParaRPr lang="en-US" sz="6000" i="1" dirty="0">
              <a:solidFill>
                <a:srgbClr val="FF0000"/>
              </a:solidFill>
            </a:endParaRPr>
          </a:p>
        </p:txBody>
      </p:sp>
      <p:pic>
        <p:nvPicPr>
          <p:cNvPr id="6" name="Picture 5">
            <a:extLst>
              <a:ext uri="{FF2B5EF4-FFF2-40B4-BE49-F238E27FC236}">
                <a16:creationId xmlns:a16="http://schemas.microsoft.com/office/drawing/2014/main" id="{FB10E904-5E91-C22D-B0D4-94EC871FB338}"/>
              </a:ext>
            </a:extLst>
          </p:cNvPr>
          <p:cNvPicPr>
            <a:picLocks noChangeAspect="1"/>
          </p:cNvPicPr>
          <p:nvPr/>
        </p:nvPicPr>
        <p:blipFill>
          <a:blip r:embed="rId2"/>
          <a:stretch>
            <a:fillRect/>
          </a:stretch>
        </p:blipFill>
        <p:spPr>
          <a:xfrm>
            <a:off x="1141276" y="2211707"/>
            <a:ext cx="9909447" cy="4183062"/>
          </a:xfrm>
          <a:prstGeom prst="rect">
            <a:avLst/>
          </a:prstGeom>
        </p:spPr>
      </p:pic>
    </p:spTree>
    <p:extLst>
      <p:ext uri="{BB962C8B-B14F-4D97-AF65-F5344CB8AC3E}">
        <p14:creationId xmlns:p14="http://schemas.microsoft.com/office/powerpoint/2010/main" val="5409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338018"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341126"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sp>
        <p:nvSpPr>
          <p:cNvPr id="13" name="Rounded Rectangle 12"/>
          <p:cNvSpPr/>
          <p:nvPr/>
        </p:nvSpPr>
        <p:spPr>
          <a:xfrm>
            <a:off x="4344235"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356678"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334902"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359788"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41998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54507-07CA-E99A-D797-8FFB474A1339}"/>
              </a:ext>
            </a:extLst>
          </p:cNvPr>
          <p:cNvPicPr>
            <a:picLocks noChangeAspect="1"/>
          </p:cNvPicPr>
          <p:nvPr/>
        </p:nvPicPr>
        <p:blipFill>
          <a:blip r:embed="rId2"/>
          <a:stretch>
            <a:fillRect/>
          </a:stretch>
        </p:blipFill>
        <p:spPr>
          <a:xfrm>
            <a:off x="356047" y="547534"/>
            <a:ext cx="4158803" cy="846963"/>
          </a:xfrm>
          <a:prstGeom prst="rect">
            <a:avLst/>
          </a:prstGeom>
        </p:spPr>
      </p:pic>
      <p:sp>
        <p:nvSpPr>
          <p:cNvPr id="5" name="Rectangle 4">
            <a:extLst>
              <a:ext uri="{FF2B5EF4-FFF2-40B4-BE49-F238E27FC236}">
                <a16:creationId xmlns:a16="http://schemas.microsoft.com/office/drawing/2014/main" id="{40329B3D-D67A-A32D-E1EE-4F5FF7D290BB}"/>
              </a:ext>
            </a:extLst>
          </p:cNvPr>
          <p:cNvSpPr/>
          <p:nvPr/>
        </p:nvSpPr>
        <p:spPr>
          <a:xfrm>
            <a:off x="296745" y="1537651"/>
            <a:ext cx="1142999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i="0" dirty="0">
                <a:solidFill>
                  <a:srgbClr val="231F20"/>
                </a:solidFill>
                <a:effectLst/>
                <a:latin typeface="HelveticaNeueLTStd-BdCn"/>
              </a:rPr>
              <a:t>Now, write an email to </a:t>
            </a:r>
            <a:r>
              <a:rPr lang="en-US" sz="2400" b="1" i="0" dirty="0" err="1">
                <a:solidFill>
                  <a:srgbClr val="231F20"/>
                </a:solidFill>
                <a:effectLst/>
                <a:latin typeface="HelveticaNeueLTStd-BdCn"/>
              </a:rPr>
              <a:t>Akara</a:t>
            </a:r>
            <a:r>
              <a:rPr lang="en-US" sz="2400" b="1" i="0" dirty="0">
                <a:solidFill>
                  <a:srgbClr val="231F20"/>
                </a:solidFill>
                <a:effectLst/>
                <a:latin typeface="HelveticaNeueLTStd-BdCn"/>
              </a:rPr>
              <a:t>, a Cambodian student taking part in the summer camp, to</a:t>
            </a:r>
            <a:r>
              <a:rPr lang="en-US" sz="2400" i="0" dirty="0">
                <a:solidFill>
                  <a:srgbClr val="231F20"/>
                </a:solidFill>
                <a:effectLst/>
                <a:latin typeface="HelveticaNeueLTStd-BdCn"/>
              </a:rPr>
              <a:t> </a:t>
            </a:r>
            <a:r>
              <a:rPr lang="en-US" sz="2400" b="1" i="0" dirty="0">
                <a:solidFill>
                  <a:srgbClr val="231F20"/>
                </a:solidFill>
                <a:effectLst/>
                <a:latin typeface="HelveticaNeueLTStd-BdCn"/>
              </a:rPr>
              <a:t>inform her about the program. Say what will happen each day and expand on important information. Use the Writing Skill box, the reading model, and your speaking notes to help you. </a:t>
            </a:r>
            <a:r>
              <a:rPr lang="en-US" sz="2400" b="1" i="0" dirty="0">
                <a:solidFill>
                  <a:srgbClr val="231F20"/>
                </a:solidFill>
                <a:effectLst/>
                <a:highlight>
                  <a:srgbClr val="FFFF00"/>
                </a:highlight>
                <a:latin typeface="HelveticaNeueLTStd-BdCn"/>
              </a:rPr>
              <a:t>Write 150–180 words.</a:t>
            </a:r>
            <a:endParaRPr lang="en-US" sz="6000" i="1" dirty="0">
              <a:solidFill>
                <a:srgbClr val="FF0000"/>
              </a:solidFill>
              <a:highlight>
                <a:srgbClr val="FFFF00"/>
              </a:highlight>
            </a:endParaRPr>
          </a:p>
        </p:txBody>
      </p:sp>
      <p:pic>
        <p:nvPicPr>
          <p:cNvPr id="3" name="Picture 4">
            <a:extLst>
              <a:ext uri="{FF2B5EF4-FFF2-40B4-BE49-F238E27FC236}">
                <a16:creationId xmlns:a16="http://schemas.microsoft.com/office/drawing/2014/main" id="{1DDA8B99-2A7B-421E-B7AC-49461DBD88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8965" y="3655522"/>
            <a:ext cx="1716502" cy="228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9C1D5-8579-B511-0D2E-CF2E939CEA7F}"/>
              </a:ext>
            </a:extLst>
          </p:cNvPr>
          <p:cNvSpPr txBox="1"/>
          <p:nvPr/>
        </p:nvSpPr>
        <p:spPr>
          <a:xfrm>
            <a:off x="769620" y="1264140"/>
            <a:ext cx="3630930" cy="76944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4400" b="1" dirty="0">
                <a:solidFill>
                  <a:schemeClr val="bg1"/>
                </a:solidFill>
              </a:rPr>
              <a:t>Post– Writing</a:t>
            </a:r>
          </a:p>
        </p:txBody>
      </p:sp>
      <p:pic>
        <p:nvPicPr>
          <p:cNvPr id="7170" name="Picture 2">
            <a:extLst>
              <a:ext uri="{FF2B5EF4-FFF2-40B4-BE49-F238E27FC236}">
                <a16:creationId xmlns:a16="http://schemas.microsoft.com/office/drawing/2014/main" id="{B838EDB2-9723-8915-B977-BA7DBFA0D0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33"/>
          <a:stretch/>
        </p:blipFill>
        <p:spPr bwMode="auto">
          <a:xfrm>
            <a:off x="5621654" y="1264140"/>
            <a:ext cx="5602605" cy="37291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6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FD3F6-D157-5BB7-054C-906D90793658}"/>
              </a:ext>
            </a:extLst>
          </p:cNvPr>
          <p:cNvPicPr>
            <a:picLocks noChangeAspect="1"/>
          </p:cNvPicPr>
          <p:nvPr/>
        </p:nvPicPr>
        <p:blipFill>
          <a:blip r:embed="rId2"/>
          <a:stretch>
            <a:fillRect/>
          </a:stretch>
        </p:blipFill>
        <p:spPr>
          <a:xfrm>
            <a:off x="3371851" y="2724685"/>
            <a:ext cx="8138160" cy="3004243"/>
          </a:xfrm>
          <a:prstGeom prst="rect">
            <a:avLst/>
          </a:prstGeom>
        </p:spPr>
      </p:pic>
      <p:sp>
        <p:nvSpPr>
          <p:cNvPr id="5" name="Rectangle 4">
            <a:extLst>
              <a:ext uri="{FF2B5EF4-FFF2-40B4-BE49-F238E27FC236}">
                <a16:creationId xmlns:a16="http://schemas.microsoft.com/office/drawing/2014/main" id="{40329B3D-D67A-A32D-E1EE-4F5FF7D290BB}"/>
              </a:ext>
            </a:extLst>
          </p:cNvPr>
          <p:cNvSpPr/>
          <p:nvPr/>
        </p:nvSpPr>
        <p:spPr>
          <a:xfrm>
            <a:off x="1554480" y="1910927"/>
            <a:ext cx="9292154" cy="46166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b="1" dirty="0">
                <a:solidFill>
                  <a:srgbClr val="231F20"/>
                </a:solidFill>
                <a:highlight>
                  <a:srgbClr val="FFFF00"/>
                </a:highlight>
                <a:latin typeface="HelveticaNeueLTStd-BdCn"/>
              </a:rPr>
              <a:t>Swap the writing with a partner. Read, and give feedback. </a:t>
            </a:r>
            <a:endParaRPr lang="en-US" sz="6000" i="1" dirty="0">
              <a:solidFill>
                <a:srgbClr val="FF0000"/>
              </a:solidFill>
              <a:highlight>
                <a:srgbClr val="FFFF00"/>
              </a:highlight>
            </a:endParaRPr>
          </a:p>
        </p:txBody>
      </p:sp>
      <p:pic>
        <p:nvPicPr>
          <p:cNvPr id="3" name="Picture 4">
            <a:extLst>
              <a:ext uri="{FF2B5EF4-FFF2-40B4-BE49-F238E27FC236}">
                <a16:creationId xmlns:a16="http://schemas.microsoft.com/office/drawing/2014/main" id="{1DDA8B99-2A7B-421E-B7AC-49461DBD88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35" y="3884122"/>
            <a:ext cx="1716502" cy="2285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Speech bubble 1195466 PNG with Transparent Background">
            <a:extLst>
              <a:ext uri="{FF2B5EF4-FFF2-40B4-BE49-F238E27FC236}">
                <a16:creationId xmlns:a16="http://schemas.microsoft.com/office/drawing/2014/main" id="{D0A78115-214F-BCED-FC7B-152E793338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22563"/>
            <a:ext cx="1807021" cy="1152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D87B1A-54AB-C24B-E3FE-3A7EC16DFF47}"/>
              </a:ext>
            </a:extLst>
          </p:cNvPr>
          <p:cNvSpPr txBox="1"/>
          <p:nvPr/>
        </p:nvSpPr>
        <p:spPr>
          <a:xfrm>
            <a:off x="674370" y="528810"/>
            <a:ext cx="2514600"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Writing</a:t>
            </a:r>
          </a:p>
        </p:txBody>
      </p:sp>
    </p:spTree>
    <p:extLst>
      <p:ext uri="{BB962C8B-B14F-4D97-AF65-F5344CB8AC3E}">
        <p14:creationId xmlns:p14="http://schemas.microsoft.com/office/powerpoint/2010/main" val="5913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4904"/>
            <a:ext cx="9198864" cy="615622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11765B-380A-AE15-DEC0-D7455057F549}"/>
              </a:ext>
            </a:extLst>
          </p:cNvPr>
          <p:cNvSpPr txBox="1"/>
          <p:nvPr/>
        </p:nvSpPr>
        <p:spPr>
          <a:xfrm>
            <a:off x="674370" y="528810"/>
            <a:ext cx="2514600"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Writing</a:t>
            </a:r>
          </a:p>
        </p:txBody>
      </p:sp>
      <p:pic>
        <p:nvPicPr>
          <p:cNvPr id="5" name="Picture 4">
            <a:extLst>
              <a:ext uri="{FF2B5EF4-FFF2-40B4-BE49-F238E27FC236}">
                <a16:creationId xmlns:a16="http://schemas.microsoft.com/office/drawing/2014/main" id="{C4A44FE2-E047-306C-090D-C139A58AE2F7}"/>
              </a:ext>
            </a:extLst>
          </p:cNvPr>
          <p:cNvPicPr>
            <a:picLocks noChangeAspect="1"/>
          </p:cNvPicPr>
          <p:nvPr/>
        </p:nvPicPr>
        <p:blipFill>
          <a:blip r:embed="rId2"/>
          <a:stretch>
            <a:fillRect/>
          </a:stretch>
        </p:blipFill>
        <p:spPr>
          <a:xfrm>
            <a:off x="4558511" y="528810"/>
            <a:ext cx="6959119" cy="5795584"/>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63CBCD60-B2A7-78EB-C4A1-8E0B4A8A200F}"/>
              </a:ext>
            </a:extLst>
          </p:cNvPr>
          <p:cNvSpPr/>
          <p:nvPr/>
        </p:nvSpPr>
        <p:spPr>
          <a:xfrm>
            <a:off x="606819" y="2054069"/>
            <a:ext cx="326692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200" i="1" dirty="0">
                <a:solidFill>
                  <a:srgbClr val="0070C0"/>
                </a:solidFill>
              </a:rPr>
              <a:t>Read a sample</a:t>
            </a:r>
            <a:endParaRPr lang="en-US" sz="3200" i="1" dirty="0">
              <a:solidFill>
                <a:srgbClr val="FF0000"/>
              </a:solidFill>
            </a:endParaRPr>
          </a:p>
        </p:txBody>
      </p:sp>
    </p:spTree>
    <p:extLst>
      <p:ext uri="{BB962C8B-B14F-4D97-AF65-F5344CB8AC3E}">
        <p14:creationId xmlns:p14="http://schemas.microsoft.com/office/powerpoint/2010/main" val="5895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760"/>
            <a:ext cx="8978189" cy="614476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AAFE1A-3A4E-5908-94C9-2C1AB2552787}"/>
              </a:ext>
            </a:extLst>
          </p:cNvPr>
          <p:cNvSpPr/>
          <p:nvPr/>
        </p:nvSpPr>
        <p:spPr>
          <a:xfrm>
            <a:off x="367971" y="514350"/>
            <a:ext cx="4221497" cy="769441"/>
          </a:xfrm>
          <a:prstGeom prst="rect">
            <a:avLst/>
          </a:prstGeom>
        </p:spPr>
        <p:txBody>
          <a:bodyPr wrap="square">
            <a:spAutoFit/>
          </a:bodyPr>
          <a:lstStyle/>
          <a:p>
            <a:r>
              <a:rPr lang="en-US" sz="4400" b="1" dirty="0">
                <a:solidFill>
                  <a:srgbClr val="FF0000"/>
                </a:solidFill>
              </a:rPr>
              <a:t>Today’s lesson</a:t>
            </a:r>
          </a:p>
        </p:txBody>
      </p:sp>
      <p:sp>
        <p:nvSpPr>
          <p:cNvPr id="4" name="Rounded Rectangle 11">
            <a:extLst>
              <a:ext uri="{FF2B5EF4-FFF2-40B4-BE49-F238E27FC236}">
                <a16:creationId xmlns:a16="http://schemas.microsoft.com/office/drawing/2014/main" id="{69E09921-49A3-28E8-5B64-E31AE9BE9EFF}"/>
              </a:ext>
            </a:extLst>
          </p:cNvPr>
          <p:cNvSpPr/>
          <p:nvPr/>
        </p:nvSpPr>
        <p:spPr>
          <a:xfrm>
            <a:off x="367971" y="169818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6" name="Rounded Rectangle 14">
            <a:extLst>
              <a:ext uri="{FF2B5EF4-FFF2-40B4-BE49-F238E27FC236}">
                <a16:creationId xmlns:a16="http://schemas.microsoft.com/office/drawing/2014/main" id="{EB56B185-AC22-1D5A-D391-76A736616447}"/>
              </a:ext>
            </a:extLst>
          </p:cNvPr>
          <p:cNvSpPr/>
          <p:nvPr/>
        </p:nvSpPr>
        <p:spPr>
          <a:xfrm>
            <a:off x="397776" y="286337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pic>
        <p:nvPicPr>
          <p:cNvPr id="9218" name="Picture 2">
            <a:extLst>
              <a:ext uri="{FF2B5EF4-FFF2-40B4-BE49-F238E27FC236}">
                <a16:creationId xmlns:a16="http://schemas.microsoft.com/office/drawing/2014/main" id="{437EF4AA-1892-F33B-ACC8-955F08BB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418" y="2780886"/>
            <a:ext cx="6029002" cy="33913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30AED7-7AD0-C0C1-10EF-01A8FD12744A}"/>
              </a:ext>
            </a:extLst>
          </p:cNvPr>
          <p:cNvSpPr/>
          <p:nvPr/>
        </p:nvSpPr>
        <p:spPr>
          <a:xfrm>
            <a:off x="4589468" y="700861"/>
            <a:ext cx="7351039" cy="1754326"/>
          </a:xfrm>
          <a:prstGeom prst="rect">
            <a:avLst/>
          </a:prstGeom>
          <a:solidFill>
            <a:schemeClr val="bg1"/>
          </a:solidFill>
          <a:ln>
            <a:noFill/>
          </a:ln>
          <a:effectLst>
            <a:innerShdw blurRad="114300">
              <a:prstClr val="black"/>
            </a:innerShdw>
          </a:effectLst>
        </p:spPr>
        <p:txBody>
          <a:bodyPr wrap="square">
            <a:spAutoFit/>
          </a:bodyPr>
          <a:lstStyle/>
          <a:p>
            <a:r>
              <a:rPr lang="en-US" sz="3600" b="1" i="1" dirty="0">
                <a:solidFill>
                  <a:srgbClr val="0070C0"/>
                </a:solidFill>
              </a:rPr>
              <a:t>Designing a program and writing an email to inform an ASEAN student about that program. </a:t>
            </a:r>
            <a:endParaRPr lang="en-US" sz="3200" dirty="0">
              <a:solidFill>
                <a:srgbClr val="FF0000"/>
              </a:solidFill>
            </a:endParaRPr>
          </a:p>
        </p:txBody>
      </p:sp>
    </p:spTree>
    <p:extLst>
      <p:ext uri="{BB962C8B-B14F-4D97-AF65-F5344CB8AC3E}">
        <p14:creationId xmlns:p14="http://schemas.microsoft.com/office/powerpoint/2010/main" val="26419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2" y="-347019"/>
            <a:ext cx="14119795" cy="7938938"/>
          </a:xfrm>
          <a:prstGeom prst="rect">
            <a:avLst/>
          </a:prstGeom>
        </p:spPr>
      </p:pic>
    </p:spTree>
    <p:extLst>
      <p:ext uri="{BB962C8B-B14F-4D97-AF65-F5344CB8AC3E}">
        <p14:creationId xmlns:p14="http://schemas.microsoft.com/office/powerpoint/2010/main" val="1238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30886" y="1646758"/>
            <a:ext cx="11839194"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endParaRPr lang="en-US" sz="3600" i="1" dirty="0">
              <a:solidFill>
                <a:srgbClr val="0070C0"/>
              </a:solidFill>
            </a:endParaRPr>
          </a:p>
          <a:p>
            <a:pPr marL="571500" indent="-571500">
              <a:buFontTx/>
              <a:buChar char="-"/>
            </a:pPr>
            <a:r>
              <a:rPr lang="en-US" sz="3600" i="1" dirty="0">
                <a:solidFill>
                  <a:srgbClr val="0070C0"/>
                </a:solidFill>
              </a:rPr>
              <a:t>Do the exercises on page </a:t>
            </a:r>
            <a:r>
              <a:rPr lang="en-US" sz="3600" i="1" dirty="0">
                <a:solidFill>
                  <a:srgbClr val="0070C0"/>
                </a:solidFill>
                <a:highlight>
                  <a:srgbClr val="FFFF00"/>
                </a:highlight>
              </a:rPr>
              <a:t>31 WB</a:t>
            </a:r>
            <a:r>
              <a:rPr lang="en-US" sz="3600" i="1" dirty="0">
                <a:solidFill>
                  <a:srgbClr val="0070C0"/>
                </a:solidFill>
              </a:rPr>
              <a:t>.</a:t>
            </a:r>
          </a:p>
          <a:p>
            <a:pPr marL="571500" indent="-571500">
              <a:buFontTx/>
              <a:buChar char="-"/>
            </a:pPr>
            <a:r>
              <a:rPr lang="en-US" sz="3600" i="1" dirty="0">
                <a:solidFill>
                  <a:srgbClr val="0070C0"/>
                </a:solidFill>
              </a:rPr>
              <a:t>Prepare the next lesson </a:t>
            </a:r>
            <a:r>
              <a:rPr lang="en-US" sz="3200" i="1" dirty="0">
                <a:solidFill>
                  <a:srgbClr val="0070C0"/>
                </a:solidFill>
                <a:highlight>
                  <a:srgbClr val="FFFF00"/>
                </a:highlight>
              </a:rPr>
              <a:t> Review 2 (page 56 – SB)</a:t>
            </a:r>
            <a:r>
              <a:rPr lang="en-US" sz="3600" i="1" dirty="0">
                <a:solidFill>
                  <a:srgbClr val="0070C0"/>
                </a:solidFill>
                <a:highlight>
                  <a:srgbClr val="FFFF00"/>
                </a:highlight>
              </a:rPr>
              <a:t>. </a:t>
            </a:r>
            <a:endParaRPr lang="en-US" sz="3600" i="1" dirty="0">
              <a:solidFill>
                <a:srgbClr val="0070C0"/>
              </a:solidFill>
            </a:endParaRP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heel(1)">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heel(1)">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heel(1)">
                                      <p:cBhvr>
                                        <p:cTn id="1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67542"/>
            <a:ext cx="5976258" cy="6151175"/>
          </a:xfrm>
          <a:prstGeom prst="rect">
            <a:avLst/>
          </a:prstGeom>
        </p:spPr>
      </p:pic>
      <p:sp>
        <p:nvSpPr>
          <p:cNvPr id="3" name="TextBox 2"/>
          <p:cNvSpPr txBox="1"/>
          <p:nvPr/>
        </p:nvSpPr>
        <p:spPr>
          <a:xfrm>
            <a:off x="6195531" y="1182728"/>
            <a:ext cx="5980924" cy="544149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285750" marR="0" lvl="0" indent="-285750">
              <a:lnSpc>
                <a:spcPct val="115000"/>
              </a:lnSpc>
              <a:spcBef>
                <a:spcPts val="0"/>
              </a:spcBef>
              <a:spcAft>
                <a:spcPts val="0"/>
              </a:spcAft>
              <a:buFontTx/>
              <a:buChar char="-"/>
            </a:pPr>
            <a:r>
              <a:rPr lang="en-US" sz="3200" i="1" dirty="0">
                <a:solidFill>
                  <a:srgbClr val="0070C0"/>
                </a:solidFill>
                <a:ea typeface="Calibri" panose="020F0502020204030204" pitchFamily="34" charset="0"/>
                <a:cs typeface="Times New Roman" panose="02020603050405020304" pitchFamily="18" charset="0"/>
              </a:rPr>
              <a:t>practice</a:t>
            </a:r>
            <a:r>
              <a:rPr lang="en-US" sz="3200" dirty="0">
                <a:solidFill>
                  <a:srgbClr val="0070C0"/>
                </a:solidFill>
                <a:ea typeface="Calibri" panose="020F0502020204030204" pitchFamily="34" charset="0"/>
                <a:cs typeface="Times New Roman" panose="02020603050405020304" pitchFamily="18" charset="0"/>
              </a:rPr>
              <a:t> </a:t>
            </a:r>
            <a:r>
              <a:rPr lang="en-US" sz="3200" i="1" dirty="0">
                <a:solidFill>
                  <a:srgbClr val="0070C0"/>
                </a:solidFill>
                <a:ea typeface="Calibri" panose="020F0502020204030204" pitchFamily="34" charset="0"/>
                <a:cs typeface="Times New Roman" panose="02020603050405020304" pitchFamily="18" charset="0"/>
              </a:rPr>
              <a:t>expanding on important information. </a:t>
            </a:r>
          </a:p>
          <a:p>
            <a:pPr marL="285750" marR="0" lvl="0" indent="-285750">
              <a:lnSpc>
                <a:spcPct val="115000"/>
              </a:lnSpc>
              <a:spcBef>
                <a:spcPts val="0"/>
              </a:spcBef>
              <a:spcAft>
                <a:spcPts val="0"/>
              </a:spcAft>
              <a:buFontTx/>
              <a:buChar char="-"/>
            </a:pPr>
            <a:r>
              <a:rPr lang="en-US" sz="3200" i="1" dirty="0">
                <a:solidFill>
                  <a:srgbClr val="0070C0"/>
                </a:solidFill>
                <a:ea typeface="Times New Roman" panose="02020603050405020304" pitchFamily="18" charset="0"/>
                <a:cs typeface="Times New Roman" panose="02020603050405020304" pitchFamily="18" charset="0"/>
              </a:rPr>
              <a:t>write an email to inform events and information. </a:t>
            </a:r>
          </a:p>
          <a:p>
            <a:pPr marL="285750" marR="0" lvl="0" indent="-285750">
              <a:lnSpc>
                <a:spcPct val="115000"/>
              </a:lnSpc>
              <a:spcBef>
                <a:spcPts val="0"/>
              </a:spcBef>
              <a:spcAft>
                <a:spcPts val="0"/>
              </a:spcAft>
              <a:buFontTx/>
              <a:buChar char="-"/>
            </a:pPr>
            <a:r>
              <a:rPr lang="en-US" sz="3200" i="1" dirty="0">
                <a:solidFill>
                  <a:srgbClr val="0070C0"/>
                </a:solidFill>
                <a:effectLst/>
                <a:ea typeface="Times New Roman" panose="02020603050405020304" pitchFamily="18" charset="0"/>
                <a:cs typeface="Times New Roman" panose="02020603050405020304" pitchFamily="18" charset="0"/>
              </a:rPr>
              <a:t>ta</a:t>
            </a:r>
            <a:r>
              <a:rPr lang="en-US" sz="3200" i="1" dirty="0">
                <a:solidFill>
                  <a:srgbClr val="0070C0"/>
                </a:solidFill>
                <a:ea typeface="Times New Roman" panose="02020603050405020304" pitchFamily="18" charset="0"/>
                <a:cs typeface="Times New Roman" panose="02020603050405020304" pitchFamily="18" charset="0"/>
              </a:rPr>
              <a:t>lk about plans for ASEAN students visiting their hometowns. </a:t>
            </a:r>
            <a:endParaRPr lang="en-US" sz="3200" dirty="0">
              <a:solidFill>
                <a:srgbClr val="0070C0"/>
              </a:solidFill>
              <a:effectLst/>
              <a:ea typeface="Times New Roman" panose="02020603050405020304" pitchFamily="18" charset="0"/>
            </a:endParaRP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5229"/>
            <a:ext cx="9137260" cy="6090885"/>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DB6F7-35F9-2C0A-79F6-D34E4DFEF40D}"/>
              </a:ext>
            </a:extLst>
          </p:cNvPr>
          <p:cNvPicPr>
            <a:picLocks noChangeAspect="1"/>
          </p:cNvPicPr>
          <p:nvPr/>
        </p:nvPicPr>
        <p:blipFill>
          <a:blip r:embed="rId3"/>
          <a:stretch>
            <a:fillRect/>
          </a:stretch>
        </p:blipFill>
        <p:spPr>
          <a:xfrm>
            <a:off x="378044" y="644441"/>
            <a:ext cx="2635385" cy="552478"/>
          </a:xfrm>
          <a:prstGeom prst="rect">
            <a:avLst/>
          </a:prstGeom>
        </p:spPr>
      </p:pic>
      <p:pic>
        <p:nvPicPr>
          <p:cNvPr id="12" name="Picture 2" descr="Free Speech bubble 1195466 PNG with Transparent Background">
            <a:extLst>
              <a:ext uri="{FF2B5EF4-FFF2-40B4-BE49-F238E27FC236}">
                <a16:creationId xmlns:a16="http://schemas.microsoft.com/office/drawing/2014/main" id="{C817A9FD-E0B9-E277-CFCE-15552424D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4328" y="442856"/>
            <a:ext cx="1881948" cy="12003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5640A82-C70C-C460-9341-87B18163D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88" r="33563" b="12128"/>
          <a:stretch/>
        </p:blipFill>
        <p:spPr bwMode="auto">
          <a:xfrm>
            <a:off x="9665116" y="479136"/>
            <a:ext cx="2302094" cy="4886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CBB1C3-910E-0A1D-7F56-45FCFACFFA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464" y="1859931"/>
            <a:ext cx="3943838" cy="3389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3C0B13-E2BF-0B7C-7CC2-28F0B7B998D0}"/>
              </a:ext>
            </a:extLst>
          </p:cNvPr>
          <p:cNvSpPr/>
          <p:nvPr/>
        </p:nvSpPr>
        <p:spPr>
          <a:xfrm>
            <a:off x="3013429" y="5373508"/>
            <a:ext cx="7498079"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0070C0"/>
                </a:solidFill>
              </a:rPr>
              <a:t>- Which places are these? Where are they?</a:t>
            </a:r>
          </a:p>
          <a:p>
            <a:r>
              <a:rPr lang="en-US" sz="3200" b="1" i="1" dirty="0">
                <a:solidFill>
                  <a:srgbClr val="0070C0"/>
                </a:solidFill>
              </a:rPr>
              <a:t>- Why should people visit these places? </a:t>
            </a:r>
          </a:p>
        </p:txBody>
      </p:sp>
      <p:sp>
        <p:nvSpPr>
          <p:cNvPr id="3" name="Rounded Rectangular Callout 5">
            <a:extLst>
              <a:ext uri="{FF2B5EF4-FFF2-40B4-BE49-F238E27FC236}">
                <a16:creationId xmlns:a16="http://schemas.microsoft.com/office/drawing/2014/main" id="{EFC7B0CF-AE98-15A9-B9EA-4B6BF1CBF71B}"/>
              </a:ext>
            </a:extLst>
          </p:cNvPr>
          <p:cNvSpPr/>
          <p:nvPr/>
        </p:nvSpPr>
        <p:spPr>
          <a:xfrm>
            <a:off x="5680710" y="622427"/>
            <a:ext cx="4036731" cy="841186"/>
          </a:xfrm>
          <a:prstGeom prst="wedgeRoundRectCallout">
            <a:avLst>
              <a:gd name="adj1" fmla="val -65974"/>
              <a:gd name="adj2" fmla="val 140892"/>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00B050"/>
                </a:solidFill>
              </a:rPr>
              <a:t>… because this place is so cool and poetic.</a:t>
            </a:r>
          </a:p>
        </p:txBody>
      </p:sp>
      <p:sp>
        <p:nvSpPr>
          <p:cNvPr id="6" name="Rounded Rectangular Callout 5">
            <a:extLst>
              <a:ext uri="{FF2B5EF4-FFF2-40B4-BE49-F238E27FC236}">
                <a16:creationId xmlns:a16="http://schemas.microsoft.com/office/drawing/2014/main" id="{1C0B1B53-5CD3-D687-30AA-AE3636A9F414}"/>
              </a:ext>
            </a:extLst>
          </p:cNvPr>
          <p:cNvSpPr/>
          <p:nvPr/>
        </p:nvSpPr>
        <p:spPr>
          <a:xfrm>
            <a:off x="4785517" y="2368942"/>
            <a:ext cx="4491671" cy="841186"/>
          </a:xfrm>
          <a:prstGeom prst="wedgeRoundRectCallout">
            <a:avLst>
              <a:gd name="adj1" fmla="val -45021"/>
              <a:gd name="adj2" fmla="val 8654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00B050"/>
                </a:solidFill>
              </a:rPr>
              <a:t>… to know more about Vietnam’s history. </a:t>
            </a:r>
          </a:p>
        </p:txBody>
      </p:sp>
      <p:sp>
        <p:nvSpPr>
          <p:cNvPr id="10" name="Rounded Rectangular Callout 5">
            <a:extLst>
              <a:ext uri="{FF2B5EF4-FFF2-40B4-BE49-F238E27FC236}">
                <a16:creationId xmlns:a16="http://schemas.microsoft.com/office/drawing/2014/main" id="{77777CC4-9926-2915-7EF3-F09FC45CE398}"/>
              </a:ext>
            </a:extLst>
          </p:cNvPr>
          <p:cNvSpPr/>
          <p:nvPr/>
        </p:nvSpPr>
        <p:spPr>
          <a:xfrm>
            <a:off x="4785517" y="3697558"/>
            <a:ext cx="4491671" cy="1313220"/>
          </a:xfrm>
          <a:prstGeom prst="wedgeRoundRectCallout">
            <a:avLst>
              <a:gd name="adj1" fmla="val -45021"/>
              <a:gd name="adj2" fmla="val 8654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00B050"/>
                </a:solidFill>
              </a:rPr>
              <a:t>… because it is one of the cultural symbols of Vietnam.</a:t>
            </a:r>
          </a:p>
        </p:txBody>
      </p:sp>
    </p:spTree>
    <p:extLst>
      <p:ext uri="{BB962C8B-B14F-4D97-AF65-F5344CB8AC3E}">
        <p14:creationId xmlns:p14="http://schemas.microsoft.com/office/powerpoint/2010/main" val="34823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BEA77-A379-1EC7-BAB7-4C061A2CE0FA}"/>
              </a:ext>
            </a:extLst>
          </p:cNvPr>
          <p:cNvPicPr>
            <a:picLocks noChangeAspect="1"/>
          </p:cNvPicPr>
          <p:nvPr/>
        </p:nvPicPr>
        <p:blipFill>
          <a:blip r:embed="rId2"/>
          <a:stretch>
            <a:fillRect/>
          </a:stretch>
        </p:blipFill>
        <p:spPr>
          <a:xfrm>
            <a:off x="442516" y="737644"/>
            <a:ext cx="3927019" cy="914400"/>
          </a:xfrm>
          <a:prstGeom prst="rect">
            <a:avLst/>
          </a:prstGeom>
        </p:spPr>
      </p:pic>
      <p:pic>
        <p:nvPicPr>
          <p:cNvPr id="2050" name="Picture 2">
            <a:extLst>
              <a:ext uri="{FF2B5EF4-FFF2-40B4-BE49-F238E27FC236}">
                <a16:creationId xmlns:a16="http://schemas.microsoft.com/office/drawing/2014/main" id="{EAB6D2BC-C125-B04E-C31C-9576E356B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510" y="737644"/>
            <a:ext cx="4976495" cy="56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38C15-88DC-1260-B51F-02F0BE580C3B}"/>
              </a:ext>
            </a:extLst>
          </p:cNvPr>
          <p:cNvPicPr>
            <a:picLocks noChangeAspect="1"/>
          </p:cNvPicPr>
          <p:nvPr/>
        </p:nvPicPr>
        <p:blipFill>
          <a:blip r:embed="rId2"/>
          <a:stretch>
            <a:fillRect/>
          </a:stretch>
        </p:blipFill>
        <p:spPr>
          <a:xfrm>
            <a:off x="167365" y="2259251"/>
            <a:ext cx="12055115" cy="3444319"/>
          </a:xfrm>
          <a:prstGeom prst="rect">
            <a:avLst/>
          </a:prstGeom>
        </p:spPr>
      </p:pic>
      <p:sp>
        <p:nvSpPr>
          <p:cNvPr id="2" name="Rectangle 1"/>
          <p:cNvSpPr/>
          <p:nvPr/>
        </p:nvSpPr>
        <p:spPr>
          <a:xfrm>
            <a:off x="-47625" y="650224"/>
            <a:ext cx="1228724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dirty="0"/>
              <a:t>a. Read about </a:t>
            </a:r>
            <a:r>
              <a:rPr lang="en-US" sz="2800" b="1" dirty="0">
                <a:highlight>
                  <a:srgbClr val="FFFF00"/>
                </a:highlight>
              </a:rPr>
              <a:t>expanding on important information</a:t>
            </a:r>
            <a:r>
              <a:rPr lang="en-US" sz="2800" b="1" dirty="0"/>
              <a:t>. Then, read </a:t>
            </a:r>
            <a:r>
              <a:rPr lang="en-US" sz="2800" b="1" dirty="0" err="1"/>
              <a:t>Sengphet's</a:t>
            </a:r>
            <a:r>
              <a:rPr lang="en-US" sz="2800" b="1" dirty="0"/>
              <a:t> email again and underline the extra information which answers </a:t>
            </a:r>
            <a:r>
              <a:rPr lang="en-US" sz="2800" b="1" i="1" dirty="0"/>
              <a:t>who </a:t>
            </a:r>
            <a:r>
              <a:rPr lang="en-US" sz="2800" b="1" dirty="0"/>
              <a:t>and </a:t>
            </a:r>
            <a:r>
              <a:rPr lang="en-US" sz="2800" b="1" i="1" dirty="0"/>
              <a:t>where</a:t>
            </a:r>
            <a:r>
              <a:rPr lang="en-US" sz="2800" b="1" dirty="0"/>
              <a:t>.</a:t>
            </a:r>
            <a:endParaRPr lang="en-US" sz="4800" i="1" dirty="0">
              <a:solidFill>
                <a:srgbClr val="FF0000"/>
              </a:solidFill>
            </a:endParaRPr>
          </a:p>
        </p:txBody>
      </p:sp>
      <p:cxnSp>
        <p:nvCxnSpPr>
          <p:cNvPr id="5" name="Straight Connector 4"/>
          <p:cNvCxnSpPr>
            <a:cxnSpLocks/>
          </p:cNvCxnSpPr>
          <p:nvPr/>
        </p:nvCxnSpPr>
        <p:spPr>
          <a:xfrm>
            <a:off x="8694801" y="3350517"/>
            <a:ext cx="2243709" cy="46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1680210" y="3634740"/>
            <a:ext cx="1554263" cy="221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6006685" y="3355182"/>
            <a:ext cx="1682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91273" y="3355327"/>
            <a:ext cx="1139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0083FD-884F-AC5C-D715-5A4D88175A6B}"/>
              </a:ext>
            </a:extLst>
          </p:cNvPr>
          <p:cNvCxnSpPr>
            <a:cxnSpLocks/>
          </p:cNvCxnSpPr>
          <p:nvPr/>
        </p:nvCxnSpPr>
        <p:spPr>
          <a:xfrm>
            <a:off x="3667345" y="3656172"/>
            <a:ext cx="1682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310B30-2BAB-8C36-475D-7F52366D7721}"/>
              </a:ext>
            </a:extLst>
          </p:cNvPr>
          <p:cNvCxnSpPr>
            <a:cxnSpLocks/>
          </p:cNvCxnSpPr>
          <p:nvPr/>
        </p:nvCxnSpPr>
        <p:spPr>
          <a:xfrm>
            <a:off x="626965" y="3941922"/>
            <a:ext cx="70622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94C4F4-858B-F547-161F-93455C09B2B3}"/>
              </a:ext>
            </a:extLst>
          </p:cNvPr>
          <p:cNvCxnSpPr>
            <a:cxnSpLocks/>
          </p:cNvCxnSpPr>
          <p:nvPr/>
        </p:nvCxnSpPr>
        <p:spPr>
          <a:xfrm>
            <a:off x="687925" y="5168742"/>
            <a:ext cx="9027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1D2F12-17D4-C67D-2AE6-C13C19A843D4}"/>
              </a:ext>
            </a:extLst>
          </p:cNvPr>
          <p:cNvPicPr>
            <a:picLocks noChangeAspect="1"/>
          </p:cNvPicPr>
          <p:nvPr/>
        </p:nvPicPr>
        <p:blipFill>
          <a:blip r:embed="rId2"/>
          <a:stretch>
            <a:fillRect/>
          </a:stretch>
        </p:blipFill>
        <p:spPr>
          <a:xfrm>
            <a:off x="6248256" y="457048"/>
            <a:ext cx="5531592" cy="5955182"/>
          </a:xfrm>
          <a:prstGeom prst="rect">
            <a:avLst/>
          </a:prstGeom>
        </p:spPr>
      </p:pic>
      <p:sp>
        <p:nvSpPr>
          <p:cNvPr id="3" name="Rectangle 2">
            <a:extLst>
              <a:ext uri="{FF2B5EF4-FFF2-40B4-BE49-F238E27FC236}">
                <a16:creationId xmlns:a16="http://schemas.microsoft.com/office/drawing/2014/main" id="{D1F3A955-1A60-496A-45A0-AA8BBBB95988}"/>
              </a:ext>
            </a:extLst>
          </p:cNvPr>
          <p:cNvSpPr/>
          <p:nvPr/>
        </p:nvSpPr>
        <p:spPr>
          <a:xfrm>
            <a:off x="617220" y="913114"/>
            <a:ext cx="5234940" cy="224676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dirty="0"/>
              <a:t>a. Read about expanding on important information. Then, </a:t>
            </a:r>
            <a:r>
              <a:rPr lang="en-US" sz="2800" b="1" dirty="0">
                <a:highlight>
                  <a:srgbClr val="FFFF00"/>
                </a:highlight>
              </a:rPr>
              <a:t>read </a:t>
            </a:r>
            <a:r>
              <a:rPr lang="en-US" sz="2800" b="1" dirty="0" err="1">
                <a:highlight>
                  <a:srgbClr val="FFFF00"/>
                </a:highlight>
              </a:rPr>
              <a:t>Sengphet's</a:t>
            </a:r>
            <a:r>
              <a:rPr lang="en-US" sz="2800" b="1" dirty="0">
                <a:highlight>
                  <a:srgbClr val="FFFF00"/>
                </a:highlight>
              </a:rPr>
              <a:t> email</a:t>
            </a:r>
            <a:r>
              <a:rPr lang="en-US" sz="2800" b="1" dirty="0"/>
              <a:t> again and </a:t>
            </a:r>
            <a:r>
              <a:rPr lang="en-US" sz="2800" b="1" dirty="0">
                <a:highlight>
                  <a:srgbClr val="FFFF00"/>
                </a:highlight>
              </a:rPr>
              <a:t>underline the extra information</a:t>
            </a:r>
            <a:r>
              <a:rPr lang="en-US" sz="2800" b="1" dirty="0"/>
              <a:t> which answers </a:t>
            </a:r>
            <a:r>
              <a:rPr lang="en-US" sz="2800" b="1" i="1" dirty="0">
                <a:highlight>
                  <a:srgbClr val="FFFF00"/>
                </a:highlight>
              </a:rPr>
              <a:t>who</a:t>
            </a:r>
            <a:r>
              <a:rPr lang="en-US" sz="2800" b="1" i="1" dirty="0"/>
              <a:t> </a:t>
            </a:r>
            <a:r>
              <a:rPr lang="en-US" sz="2800" b="1" dirty="0"/>
              <a:t>and </a:t>
            </a:r>
            <a:r>
              <a:rPr lang="en-US" sz="2800" b="1" i="1" dirty="0">
                <a:highlight>
                  <a:srgbClr val="FFFF00"/>
                </a:highlight>
              </a:rPr>
              <a:t>where</a:t>
            </a:r>
            <a:r>
              <a:rPr lang="en-US" sz="2800" b="1" dirty="0"/>
              <a:t>.</a:t>
            </a:r>
            <a:endParaRPr lang="en-US" sz="4800" i="1" dirty="0">
              <a:solidFill>
                <a:srgbClr val="FF0000"/>
              </a:solidFill>
            </a:endParaRPr>
          </a:p>
        </p:txBody>
      </p:sp>
      <p:pic>
        <p:nvPicPr>
          <p:cNvPr id="4" name="Picture 2" descr="Free Speech bubble 1195466 PNG with Transparent Background">
            <a:extLst>
              <a:ext uri="{FF2B5EF4-FFF2-40B4-BE49-F238E27FC236}">
                <a16:creationId xmlns:a16="http://schemas.microsoft.com/office/drawing/2014/main" id="{9D405BE6-2206-1504-AAF6-44F46DA1CA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5206" y="4168314"/>
            <a:ext cx="2586894" cy="164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5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B29D129-2536-51D3-6978-AC9095F24CBD}"/>
              </a:ext>
            </a:extLst>
          </p:cNvPr>
          <p:cNvSpPr/>
          <p:nvPr/>
        </p:nvSpPr>
        <p:spPr>
          <a:xfrm>
            <a:off x="3452922" y="3332464"/>
            <a:ext cx="8739078" cy="193899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2400" i="0" dirty="0">
                <a:solidFill>
                  <a:srgbClr val="231F20"/>
                </a:solidFill>
                <a:effectLst/>
                <a:latin typeface="HelveticaNeueLTStd-Cn"/>
              </a:rPr>
              <a:t>The next day you'll meet the other </a:t>
            </a:r>
            <a:r>
              <a:rPr lang="en-US" sz="2400" i="0" dirty="0">
                <a:solidFill>
                  <a:srgbClr val="231F20"/>
                </a:solidFill>
                <a:effectLst/>
                <a:highlight>
                  <a:srgbClr val="00FF00"/>
                </a:highlight>
                <a:latin typeface="HelveticaNeueLTStd-Cn"/>
              </a:rPr>
              <a:t>camp members</a:t>
            </a:r>
            <a:r>
              <a:rPr lang="en-US" sz="2400" i="0" dirty="0">
                <a:solidFill>
                  <a:srgbClr val="231F20"/>
                </a:solidFill>
                <a:effectLst/>
                <a:latin typeface="HelveticaNeueLTStd-Cn"/>
              </a:rPr>
              <a:t>. Sixty ASEAN students have signed up this year. Then, we'll visit </a:t>
            </a:r>
            <a:r>
              <a:rPr lang="en-US" sz="2400" i="1" dirty="0">
                <a:solidFill>
                  <a:srgbClr val="231F20"/>
                </a:solidFill>
                <a:effectLst/>
                <a:highlight>
                  <a:srgbClr val="00FF00"/>
                </a:highlight>
                <a:latin typeface="HelveticaNeueLTStd-CnO"/>
              </a:rPr>
              <a:t>Wat Kang</a:t>
            </a:r>
            <a:r>
              <a:rPr lang="en-US" sz="2400" i="0" dirty="0">
                <a:solidFill>
                  <a:srgbClr val="231F20"/>
                </a:solidFill>
                <a:effectLst/>
                <a:highlight>
                  <a:srgbClr val="00FF00"/>
                </a:highlight>
                <a:latin typeface="HelveticaNeueLTStd-Cn"/>
              </a:rPr>
              <a:t>, a beautiful temple</a:t>
            </a:r>
            <a:r>
              <a:rPr lang="en-US" sz="2400" i="0" dirty="0">
                <a:solidFill>
                  <a:srgbClr val="231F20"/>
                </a:solidFill>
                <a:effectLst/>
                <a:latin typeface="HelveticaNeueLTStd-Cn"/>
              </a:rPr>
              <a:t>. It’s a short walk from our </a:t>
            </a:r>
            <a:r>
              <a:rPr lang="en-US" sz="2400" i="0" dirty="0">
                <a:solidFill>
                  <a:srgbClr val="A2238E"/>
                </a:solidFill>
                <a:effectLst/>
                <a:latin typeface="HelveticaNeueLTStd-Cn"/>
              </a:rPr>
              <a:t>accommodation</a:t>
            </a:r>
            <a:r>
              <a:rPr lang="en-US" sz="2400" i="0" dirty="0">
                <a:solidFill>
                  <a:srgbClr val="231F20"/>
                </a:solidFill>
                <a:effectLst/>
                <a:latin typeface="HelveticaNeueLTStd-Cn"/>
              </a:rPr>
              <a:t>. You can see golden Buddha statues</a:t>
            </a:r>
            <a:br>
              <a:rPr lang="en-US" sz="2400" i="0" dirty="0">
                <a:solidFill>
                  <a:srgbClr val="231F20"/>
                </a:solidFill>
                <a:effectLst/>
                <a:latin typeface="HelveticaNeueLTStd-Cn"/>
              </a:rPr>
            </a:br>
            <a:r>
              <a:rPr lang="en-US" sz="2400" i="0" dirty="0">
                <a:solidFill>
                  <a:srgbClr val="231F20"/>
                </a:solidFill>
                <a:effectLst/>
                <a:latin typeface="HelveticaNeueLTStd-Cn"/>
              </a:rPr>
              <a:t>there. </a:t>
            </a:r>
            <a:endParaRPr lang="en-US" sz="7200" i="1" dirty="0">
              <a:solidFill>
                <a:srgbClr val="FF0000"/>
              </a:solidFill>
            </a:endParaRPr>
          </a:p>
        </p:txBody>
      </p:sp>
      <p:sp>
        <p:nvSpPr>
          <p:cNvPr id="11" name="Rectangle 10">
            <a:extLst>
              <a:ext uri="{FF2B5EF4-FFF2-40B4-BE49-F238E27FC236}">
                <a16:creationId xmlns:a16="http://schemas.microsoft.com/office/drawing/2014/main" id="{2D1BDE93-4D5D-B805-3C8B-EAF5D4FD966A}"/>
              </a:ext>
            </a:extLst>
          </p:cNvPr>
          <p:cNvSpPr/>
          <p:nvPr/>
        </p:nvSpPr>
        <p:spPr>
          <a:xfrm>
            <a:off x="3406140" y="1922764"/>
            <a:ext cx="8785860" cy="1200329"/>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2400" i="0" dirty="0">
                <a:solidFill>
                  <a:srgbClr val="231F20"/>
                </a:solidFill>
                <a:effectLst/>
                <a:latin typeface="HelveticaNeueLTStd-Cn"/>
              </a:rPr>
              <a:t>On the first day you'll fly to Vientiane and </a:t>
            </a:r>
            <a:r>
              <a:rPr lang="en-US" sz="2400" i="0" dirty="0">
                <a:solidFill>
                  <a:srgbClr val="231F20"/>
                </a:solidFill>
                <a:effectLst/>
                <a:highlight>
                  <a:srgbClr val="00FF00"/>
                </a:highlight>
                <a:latin typeface="HelveticaNeueLTStd-Cn"/>
              </a:rPr>
              <a:t>travel to Vang </a:t>
            </a:r>
            <a:r>
              <a:rPr lang="en-US" sz="2400" i="0" dirty="0" err="1">
                <a:solidFill>
                  <a:srgbClr val="231F20"/>
                </a:solidFill>
                <a:effectLst/>
                <a:highlight>
                  <a:srgbClr val="00FF00"/>
                </a:highlight>
                <a:latin typeface="HelveticaNeueLTStd-Cn"/>
              </a:rPr>
              <a:t>Vieng</a:t>
            </a:r>
            <a:r>
              <a:rPr lang="en-US" sz="2400" i="0" dirty="0">
                <a:solidFill>
                  <a:srgbClr val="231F20"/>
                </a:solidFill>
                <a:effectLst/>
                <a:latin typeface="HelveticaNeueLTStd-Cn"/>
              </a:rPr>
              <a:t>. This is where we'll stay during the camp. We'll go by bus, and it should take about four hours. </a:t>
            </a:r>
            <a:endParaRPr lang="en-US" sz="6000" i="1" dirty="0">
              <a:solidFill>
                <a:srgbClr val="FF0000"/>
              </a:solidFill>
            </a:endParaRPr>
          </a:p>
        </p:txBody>
      </p:sp>
      <p:pic>
        <p:nvPicPr>
          <p:cNvPr id="3" name="Picture 2">
            <a:extLst>
              <a:ext uri="{FF2B5EF4-FFF2-40B4-BE49-F238E27FC236}">
                <a16:creationId xmlns:a16="http://schemas.microsoft.com/office/drawing/2014/main" id="{4A531E52-B690-FAFA-5C7A-DE21CD3FAC91}"/>
              </a:ext>
            </a:extLst>
          </p:cNvPr>
          <p:cNvPicPr>
            <a:picLocks noChangeAspect="1"/>
          </p:cNvPicPr>
          <p:nvPr/>
        </p:nvPicPr>
        <p:blipFill>
          <a:blip r:embed="rId2"/>
          <a:stretch>
            <a:fillRect/>
          </a:stretch>
        </p:blipFill>
        <p:spPr>
          <a:xfrm>
            <a:off x="167496" y="1885798"/>
            <a:ext cx="3181531" cy="3425162"/>
          </a:xfrm>
          <a:prstGeom prst="rect">
            <a:avLst/>
          </a:prstGeom>
        </p:spPr>
      </p:pic>
      <p:sp>
        <p:nvSpPr>
          <p:cNvPr id="2" name="Rectangle 1"/>
          <p:cNvSpPr/>
          <p:nvPr/>
        </p:nvSpPr>
        <p:spPr>
          <a:xfrm>
            <a:off x="-47625" y="650224"/>
            <a:ext cx="12287249"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dirty="0"/>
              <a:t>a. Read about expanding on important information. Then, </a:t>
            </a:r>
            <a:r>
              <a:rPr lang="en-US" sz="2800" b="1" dirty="0">
                <a:highlight>
                  <a:srgbClr val="FFFF00"/>
                </a:highlight>
              </a:rPr>
              <a:t>read </a:t>
            </a:r>
            <a:r>
              <a:rPr lang="en-US" sz="2800" b="1" dirty="0" err="1">
                <a:highlight>
                  <a:srgbClr val="FFFF00"/>
                </a:highlight>
              </a:rPr>
              <a:t>Sengphet's</a:t>
            </a:r>
            <a:r>
              <a:rPr lang="en-US" sz="2800" b="1" dirty="0">
                <a:highlight>
                  <a:srgbClr val="FFFF00"/>
                </a:highlight>
              </a:rPr>
              <a:t> email</a:t>
            </a:r>
            <a:r>
              <a:rPr lang="en-US" sz="2800" b="1" dirty="0"/>
              <a:t> again and </a:t>
            </a:r>
            <a:r>
              <a:rPr lang="en-US" sz="2800" b="1" dirty="0">
                <a:highlight>
                  <a:srgbClr val="FFFF00"/>
                </a:highlight>
              </a:rPr>
              <a:t>underline the extra information</a:t>
            </a:r>
            <a:r>
              <a:rPr lang="en-US" sz="2800" b="1" dirty="0"/>
              <a:t> which answers </a:t>
            </a:r>
            <a:r>
              <a:rPr lang="en-US" sz="2800" b="1" i="1" dirty="0">
                <a:highlight>
                  <a:srgbClr val="FFFF00"/>
                </a:highlight>
              </a:rPr>
              <a:t>who</a:t>
            </a:r>
            <a:r>
              <a:rPr lang="en-US" sz="2800" b="1" i="1" dirty="0"/>
              <a:t> </a:t>
            </a:r>
            <a:r>
              <a:rPr lang="en-US" sz="2800" b="1" dirty="0"/>
              <a:t>and </a:t>
            </a:r>
            <a:r>
              <a:rPr lang="en-US" sz="2800" b="1" i="1" dirty="0">
                <a:highlight>
                  <a:srgbClr val="FFFF00"/>
                </a:highlight>
              </a:rPr>
              <a:t>where</a:t>
            </a:r>
            <a:r>
              <a:rPr lang="en-US" sz="2800" b="1" dirty="0"/>
              <a:t>.</a:t>
            </a:r>
            <a:endParaRPr lang="en-US" sz="4800" i="1" dirty="0">
              <a:solidFill>
                <a:srgbClr val="FF0000"/>
              </a:solidFill>
            </a:endParaRPr>
          </a:p>
        </p:txBody>
      </p:sp>
      <p:cxnSp>
        <p:nvCxnSpPr>
          <p:cNvPr id="5" name="Straight Connector 4"/>
          <p:cNvCxnSpPr>
            <a:cxnSpLocks/>
          </p:cNvCxnSpPr>
          <p:nvPr/>
        </p:nvCxnSpPr>
        <p:spPr>
          <a:xfrm>
            <a:off x="3667345" y="4127757"/>
            <a:ext cx="546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7021938" y="4473125"/>
            <a:ext cx="34479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10572750" y="3746670"/>
            <a:ext cx="12230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3852972" y="2676147"/>
            <a:ext cx="51767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0083FD-884F-AC5C-D715-5A4D88175A6B}"/>
              </a:ext>
            </a:extLst>
          </p:cNvPr>
          <p:cNvCxnSpPr>
            <a:cxnSpLocks/>
          </p:cNvCxnSpPr>
          <p:nvPr/>
        </p:nvCxnSpPr>
        <p:spPr>
          <a:xfrm>
            <a:off x="3667345" y="4833462"/>
            <a:ext cx="1682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96112C-CAD2-E3C5-F1C4-66EA551C4AAE}"/>
              </a:ext>
            </a:extLst>
          </p:cNvPr>
          <p:cNvSpPr/>
          <p:nvPr/>
        </p:nvSpPr>
        <p:spPr>
          <a:xfrm>
            <a:off x="125730" y="5363194"/>
            <a:ext cx="11911964" cy="1200329"/>
          </a:xfrm>
          <a:prstGeom prst="rect">
            <a:avLst/>
          </a:prstGeom>
          <a:solidFill>
            <a:srgbClr val="FFD9FF"/>
          </a:solidFill>
          <a:ln>
            <a:noFill/>
          </a:ln>
          <a:effectLst>
            <a:outerShdw blurRad="50800" dist="38100" dir="5400000" algn="t" rotWithShape="0">
              <a:prstClr val="black">
                <a:alpha val="40000"/>
              </a:prstClr>
            </a:outerShdw>
          </a:effectLst>
        </p:spPr>
        <p:txBody>
          <a:bodyPr wrap="square">
            <a:spAutoFit/>
          </a:bodyPr>
          <a:lstStyle/>
          <a:p>
            <a:r>
              <a:rPr lang="en-US" sz="2400" i="0" dirty="0">
                <a:solidFill>
                  <a:srgbClr val="231F20"/>
                </a:solidFill>
                <a:effectLst/>
                <a:latin typeface="HelveticaNeueLTStd-Cn"/>
              </a:rPr>
              <a:t>Day 4 will be a day you'll never forget! We will join </a:t>
            </a:r>
            <a:r>
              <a:rPr lang="en-US" sz="2400" i="1" dirty="0" err="1">
                <a:solidFill>
                  <a:srgbClr val="231F20"/>
                </a:solidFill>
                <a:effectLst/>
                <a:highlight>
                  <a:srgbClr val="00FF00"/>
                </a:highlight>
                <a:latin typeface="HelveticaNeueLTStd-CnO"/>
              </a:rPr>
              <a:t>Boun</a:t>
            </a:r>
            <a:r>
              <a:rPr lang="en-US" sz="2400" i="1" dirty="0">
                <a:solidFill>
                  <a:srgbClr val="231F20"/>
                </a:solidFill>
                <a:effectLst/>
                <a:highlight>
                  <a:srgbClr val="00FF00"/>
                </a:highlight>
                <a:latin typeface="HelveticaNeueLTStd-CnO"/>
              </a:rPr>
              <a:t> Bang Fai</a:t>
            </a:r>
            <a:r>
              <a:rPr lang="en-US" sz="2400" i="0" dirty="0">
                <a:solidFill>
                  <a:srgbClr val="231F20"/>
                </a:solidFill>
                <a:effectLst/>
                <a:highlight>
                  <a:srgbClr val="00FF00"/>
                </a:highlight>
                <a:latin typeface="HelveticaNeueLTStd-Cn"/>
              </a:rPr>
              <a:t>, the </a:t>
            </a:r>
            <a:r>
              <a:rPr lang="en-US" sz="2400" i="0" dirty="0">
                <a:solidFill>
                  <a:srgbClr val="A2238E"/>
                </a:solidFill>
                <a:effectLst/>
                <a:highlight>
                  <a:srgbClr val="00FF00"/>
                </a:highlight>
                <a:latin typeface="HelveticaNeueLTStd-Cn"/>
              </a:rPr>
              <a:t>Rocket </a:t>
            </a:r>
            <a:r>
              <a:rPr lang="en-US" sz="2400" i="0" dirty="0">
                <a:solidFill>
                  <a:srgbClr val="231F20"/>
                </a:solidFill>
                <a:effectLst/>
                <a:highlight>
                  <a:srgbClr val="00FF00"/>
                </a:highlight>
                <a:latin typeface="HelveticaNeueLTStd-Cn"/>
              </a:rPr>
              <a:t>Festival</a:t>
            </a:r>
            <a:r>
              <a:rPr lang="en-US" sz="2400" i="0" dirty="0">
                <a:solidFill>
                  <a:srgbClr val="231F20"/>
                </a:solidFill>
                <a:effectLst/>
                <a:latin typeface="HelveticaNeueLTStd-Cn"/>
              </a:rPr>
              <a:t>! Before the rainy season, locals fire huge rockets into the sky to encourage the rains to fall. It's incredible!</a:t>
            </a:r>
            <a:endParaRPr lang="en-US" sz="6000" i="1" dirty="0">
              <a:solidFill>
                <a:srgbClr val="FF0000"/>
              </a:solidFill>
            </a:endParaRPr>
          </a:p>
        </p:txBody>
      </p:sp>
      <p:cxnSp>
        <p:nvCxnSpPr>
          <p:cNvPr id="23" name="Straight Connector 22">
            <a:extLst>
              <a:ext uri="{FF2B5EF4-FFF2-40B4-BE49-F238E27FC236}">
                <a16:creationId xmlns:a16="http://schemas.microsoft.com/office/drawing/2014/main" id="{7A3A59DD-12A6-4A38-0C76-EE099EBCD6D2}"/>
              </a:ext>
            </a:extLst>
          </p:cNvPr>
          <p:cNvCxnSpPr>
            <a:cxnSpLocks/>
          </p:cNvCxnSpPr>
          <p:nvPr/>
        </p:nvCxnSpPr>
        <p:spPr>
          <a:xfrm>
            <a:off x="3566160" y="6103620"/>
            <a:ext cx="822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43F202-20CD-A37D-3C27-DF33E6A4EACD}"/>
              </a:ext>
            </a:extLst>
          </p:cNvPr>
          <p:cNvCxnSpPr>
            <a:cxnSpLocks/>
          </p:cNvCxnSpPr>
          <p:nvPr/>
        </p:nvCxnSpPr>
        <p:spPr>
          <a:xfrm>
            <a:off x="167496" y="6437472"/>
            <a:ext cx="3697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82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par>
                                <p:cTn id="32" presetID="21"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par>
                                <p:cTn id="40" presetID="21" presetClass="entr" presetSubtype="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680</Words>
  <Application>Microsoft Office PowerPoint</Application>
  <PresentationFormat>Widescreen</PresentationFormat>
  <Paragraphs>59</Paragraphs>
  <Slides>29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HelveticaNeueLTStd-BdCn</vt:lpstr>
      <vt:lpstr>HelveticaNeueLTStd-Cn</vt:lpstr>
      <vt:lpstr>HelveticaNeueLTStd-CnO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2023-07-24T09:23:14Z</dcterms:modified>
</cp:coreProperties>
</file>