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sldIdLst>
    <p:sldId id="256" r:id="rId2"/>
    <p:sldId id="344" r:id="rId3"/>
    <p:sldId id="267" r:id="rId4"/>
    <p:sldId id="269" r:id="rId5"/>
    <p:sldId id="353" r:id="rId6"/>
    <p:sldId id="354" r:id="rId7"/>
    <p:sldId id="301" r:id="rId8"/>
    <p:sldId id="337" r:id="rId9"/>
    <p:sldId id="346" r:id="rId10"/>
    <p:sldId id="338" r:id="rId11"/>
    <p:sldId id="348" r:id="rId12"/>
    <p:sldId id="355" r:id="rId13"/>
    <p:sldId id="315" r:id="rId14"/>
    <p:sldId id="339" r:id="rId15"/>
    <p:sldId id="356" r:id="rId16"/>
    <p:sldId id="351" r:id="rId17"/>
    <p:sldId id="294" r:id="rId18"/>
    <p:sldId id="357" r:id="rId19"/>
    <p:sldId id="296" r:id="rId20"/>
    <p:sldId id="340" r:id="rId21"/>
    <p:sldId id="326" r:id="rId22"/>
    <p:sldId id="299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6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4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9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82353" y="0"/>
            <a:ext cx="390964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2.3: Pronunciation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6" r:id="rId14"/>
    <p:sldLayoutId id="2147483689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9343" y="3130561"/>
            <a:ext cx="619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2.3: </a:t>
            </a:r>
            <a:r>
              <a:rPr lang="en-US" sz="2800" dirty="0" err="1">
                <a:solidFill>
                  <a:srgbClr val="0070C0"/>
                </a:solidFill>
              </a:rPr>
              <a:t>Pronun</a:t>
            </a:r>
            <a:r>
              <a:rPr lang="en-US" sz="2800" dirty="0">
                <a:solidFill>
                  <a:srgbClr val="0070C0"/>
                </a:solidFill>
              </a:rPr>
              <a:t>. &amp; Speaking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52 &amp; 53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Practice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6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FFC4C-C930-05A5-A3D3-FA93749F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" y="436860"/>
            <a:ext cx="2535000" cy="61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9718D-628B-4A34-E07C-5C583C3896E9}"/>
              </a:ext>
            </a:extLst>
          </p:cNvPr>
          <p:cNvSpPr txBox="1"/>
          <p:nvPr/>
        </p:nvSpPr>
        <p:spPr>
          <a:xfrm>
            <a:off x="3383280" y="436861"/>
            <a:ext cx="870965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a-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HelveticaNeueLTStd-BdCn"/>
              </a:rPr>
              <a:t>Take turns talking about the topics using the vocabulary in the boxes.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24C20-C703-1DE7-B056-21766E940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"/>
          <a:stretch/>
        </p:blipFill>
        <p:spPr>
          <a:xfrm>
            <a:off x="173910" y="1356678"/>
            <a:ext cx="7674781" cy="5121611"/>
          </a:xfrm>
          <a:prstGeom prst="rect">
            <a:avLst/>
          </a:prstGeom>
        </p:spPr>
      </p:pic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8501E96A-2950-A6B6-D835-9FD66D0E983F}"/>
              </a:ext>
            </a:extLst>
          </p:cNvPr>
          <p:cNvSpPr/>
          <p:nvPr/>
        </p:nvSpPr>
        <p:spPr>
          <a:xfrm>
            <a:off x="7457840" y="1469599"/>
            <a:ext cx="4560250" cy="841186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What were the facilities like? 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E3BE8015-F1BE-1ED0-ECE3-BF5556B76A82}"/>
              </a:ext>
            </a:extLst>
          </p:cNvPr>
          <p:cNvSpPr/>
          <p:nvPr/>
        </p:nvSpPr>
        <p:spPr>
          <a:xfrm>
            <a:off x="7610240" y="2684989"/>
            <a:ext cx="4560250" cy="841186"/>
          </a:xfrm>
          <a:prstGeom prst="wedgeRoundRectCallout">
            <a:avLst>
              <a:gd name="adj1" fmla="val 45462"/>
              <a:gd name="adj2" fmla="val 7702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facilities/ They were </a:t>
            </a:r>
            <a:r>
              <a:rPr lang="en-US" sz="2800" b="1" dirty="0">
                <a:solidFill>
                  <a:srgbClr val="FF0000"/>
                </a:solidFill>
              </a:rPr>
              <a:t>so</a:t>
            </a:r>
            <a:r>
              <a:rPr lang="en-US" sz="2800" b="1" dirty="0">
                <a:solidFill>
                  <a:srgbClr val="00B050"/>
                </a:solidFill>
              </a:rPr>
              <a:t> modern and useful.  </a:t>
            </a:r>
          </a:p>
        </p:txBody>
      </p:sp>
    </p:spTree>
    <p:extLst>
      <p:ext uri="{BB962C8B-B14F-4D97-AF65-F5344CB8AC3E}">
        <p14:creationId xmlns:p14="http://schemas.microsoft.com/office/powerpoint/2010/main" val="35922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B0FCC9-EF1A-D494-447A-C0A21466B922}"/>
              </a:ext>
            </a:extLst>
          </p:cNvPr>
          <p:cNvSpPr txBox="1"/>
          <p:nvPr/>
        </p:nvSpPr>
        <p:spPr>
          <a:xfrm>
            <a:off x="3383280" y="436861"/>
            <a:ext cx="870965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b-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HelveticaNeueLTStd-BdCn"/>
              </a:rPr>
              <a:t>Practice with your own ideas.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id="{8F66133A-298E-1FB1-72AB-B5BFA6A15D4C}"/>
              </a:ext>
            </a:extLst>
          </p:cNvPr>
          <p:cNvSpPr/>
          <p:nvPr/>
        </p:nvSpPr>
        <p:spPr>
          <a:xfrm>
            <a:off x="211220" y="1215177"/>
            <a:ext cx="5298040" cy="523220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How was living away from home? 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9E23BE2F-FA21-59CA-2076-BF299D9D7477}"/>
              </a:ext>
            </a:extLst>
          </p:cNvPr>
          <p:cNvSpPr/>
          <p:nvPr/>
        </p:nvSpPr>
        <p:spPr>
          <a:xfrm>
            <a:off x="211220" y="2360707"/>
            <a:ext cx="5160880" cy="523220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What were the facilities like?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FC8B6AD-DB1D-D875-30F2-E057854FCDF7}"/>
              </a:ext>
            </a:extLst>
          </p:cNvPr>
          <p:cNvSpPr/>
          <p:nvPr/>
        </p:nvSpPr>
        <p:spPr>
          <a:xfrm>
            <a:off x="74060" y="3430464"/>
            <a:ext cx="5298040" cy="523220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What were foreign teachers like? 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B5858B7E-9841-A3E2-64CC-0A92B8A50AF7}"/>
              </a:ext>
            </a:extLst>
          </p:cNvPr>
          <p:cNvSpPr/>
          <p:nvPr/>
        </p:nvSpPr>
        <p:spPr>
          <a:xfrm>
            <a:off x="32150" y="4517778"/>
            <a:ext cx="6063850" cy="523220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What were international students like? 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89C3B236-B2A0-B00B-D705-78D67A7ADDDB}"/>
              </a:ext>
            </a:extLst>
          </p:cNvPr>
          <p:cNvSpPr/>
          <p:nvPr/>
        </p:nvSpPr>
        <p:spPr>
          <a:xfrm>
            <a:off x="184550" y="5515998"/>
            <a:ext cx="5187550" cy="523220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How was the food? 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5E3F9313-B6F4-2D85-46C2-2206EC9761BD}"/>
              </a:ext>
            </a:extLst>
          </p:cNvPr>
          <p:cNvSpPr/>
          <p:nvPr/>
        </p:nvSpPr>
        <p:spPr>
          <a:xfrm>
            <a:off x="5872880" y="1668412"/>
            <a:ext cx="6063850" cy="523220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It was such an interesting experience. 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E4AEA1E-3E1A-7DAE-57D0-701D18D21895}"/>
              </a:ext>
            </a:extLst>
          </p:cNvPr>
          <p:cNvSpPr/>
          <p:nvPr/>
        </p:nvSpPr>
        <p:spPr>
          <a:xfrm>
            <a:off x="5808110" y="2666632"/>
            <a:ext cx="6063850" cy="523220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They were so new and easy to use. </a:t>
            </a:r>
          </a:p>
        </p:txBody>
      </p: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E196D6B9-F89C-AE18-77AC-168F10A7E111}"/>
              </a:ext>
            </a:extLst>
          </p:cNvPr>
          <p:cNvSpPr/>
          <p:nvPr/>
        </p:nvSpPr>
        <p:spPr>
          <a:xfrm>
            <a:off x="5960510" y="3847732"/>
            <a:ext cx="6063850" cy="523220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B6114C88-B999-F810-F319-E13A1BA236E5}"/>
              </a:ext>
            </a:extLst>
          </p:cNvPr>
          <p:cNvSpPr/>
          <p:nvPr/>
        </p:nvSpPr>
        <p:spPr>
          <a:xfrm>
            <a:off x="6112910" y="4834522"/>
            <a:ext cx="6063850" cy="523220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3" name="Rounded Rectangular Callout 5">
            <a:extLst>
              <a:ext uri="{FF2B5EF4-FFF2-40B4-BE49-F238E27FC236}">
                <a16:creationId xmlns:a16="http://schemas.microsoft.com/office/drawing/2014/main" id="{123D103F-5F9F-F7FA-79D1-D7684F1EE1F6}"/>
              </a:ext>
            </a:extLst>
          </p:cNvPr>
          <p:cNvSpPr/>
          <p:nvPr/>
        </p:nvSpPr>
        <p:spPr>
          <a:xfrm>
            <a:off x="5956700" y="5787022"/>
            <a:ext cx="6063850" cy="523220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592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3" y="3951497"/>
            <a:ext cx="316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Production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81ED5-4DEC-8E16-18BB-E2A0E97472B2}"/>
              </a:ext>
            </a:extLst>
          </p:cNvPr>
          <p:cNvSpPr/>
          <p:nvPr/>
        </p:nvSpPr>
        <p:spPr>
          <a:xfrm>
            <a:off x="240030" y="1034529"/>
            <a:ext cx="1180719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a. </a:t>
            </a: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You're a high school student at an education fair.</a:t>
            </a:r>
            <a:br>
              <a:rPr lang="en-US" sz="2400" i="0" dirty="0">
                <a:solidFill>
                  <a:srgbClr val="231F20"/>
                </a:solidFill>
                <a:effectLst/>
                <a:latin typeface="HelveticaNeueLTStd-BdCn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</a:rPr>
              <a:t>In pairs:</a:t>
            </a:r>
            <a:r>
              <a:rPr lang="en-US" sz="2400" b="1" i="0" dirty="0">
                <a:solidFill>
                  <a:srgbClr val="231F20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Student B,</a:t>
            </a:r>
            <a:br>
              <a:rPr lang="en-US" sz="2400" i="0" dirty="0">
                <a:solidFill>
                  <a:srgbClr val="231F20"/>
                </a:solidFill>
                <a:effectLst/>
                <a:latin typeface="HelveticaNeueLTStd-BdCn"/>
              </a:rPr>
            </a:b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Student A, you're preparing to go to university. Ask about studying in Singapore and complete the table.</a:t>
            </a:r>
            <a:endParaRPr lang="en-US" sz="2400" b="1" i="0" dirty="0">
              <a:solidFill>
                <a:srgbClr val="231F2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D5020-2CB0-F86D-65BD-985B7EEBC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21" b="6427"/>
          <a:stretch/>
        </p:blipFill>
        <p:spPr>
          <a:xfrm>
            <a:off x="280887" y="378565"/>
            <a:ext cx="2553754" cy="52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F70C0-B790-C72B-BFF2-37D4A3408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62" y="550940"/>
            <a:ext cx="5950256" cy="3048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9229870-98F6-EE3B-C5FD-F3DDE655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31262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D68DE-5892-66C9-1FE9-D2D057BEA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85" y="1461896"/>
            <a:ext cx="1586510" cy="48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E75E87-0E2E-4006-3164-3A4B85C0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16" y="2802923"/>
            <a:ext cx="4886083" cy="3645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A6590-2EED-B55E-C024-7B65EACE0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543" y="2973108"/>
            <a:ext cx="4662511" cy="1344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D1A4D3-6519-7BDE-D8FD-C66CB76E9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1690" y="4774017"/>
            <a:ext cx="6077987" cy="13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D81ED5-4DEC-8E16-18BB-E2A0E97472B2}"/>
              </a:ext>
            </a:extLst>
          </p:cNvPr>
          <p:cNvSpPr/>
          <p:nvPr/>
        </p:nvSpPr>
        <p:spPr>
          <a:xfrm>
            <a:off x="240030" y="1034529"/>
            <a:ext cx="11807190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</a:t>
            </a: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b. Swap roles and repeat. </a:t>
            </a:r>
          </a:p>
          <a:p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Student A, you studied in Thailand. Draw a happy face or sad face next to four things you want to emphasize. Then, answer Student B's questions about studying in Thailand. Emphasize what you did or didn't like.</a:t>
            </a:r>
            <a:endParaRPr lang="en-US" sz="2400" b="1" i="0" dirty="0">
              <a:solidFill>
                <a:srgbClr val="231F2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D5020-2CB0-F86D-65BD-985B7EEBC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21" b="6427"/>
          <a:stretch/>
        </p:blipFill>
        <p:spPr>
          <a:xfrm>
            <a:off x="280887" y="378565"/>
            <a:ext cx="2553754" cy="52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F70C0-B790-C72B-BFF2-37D4A3408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62" y="550940"/>
            <a:ext cx="5950256" cy="3048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9229870-98F6-EE3B-C5FD-F3DDE655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31262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24C244-52CD-A521-0D54-C9B55721F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67" y="2798798"/>
            <a:ext cx="5727567" cy="37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486D0-E578-CF9D-8B74-FDC95679A9CA}"/>
              </a:ext>
            </a:extLst>
          </p:cNvPr>
          <p:cNvSpPr txBox="1"/>
          <p:nvPr/>
        </p:nvSpPr>
        <p:spPr>
          <a:xfrm>
            <a:off x="308610" y="679996"/>
            <a:ext cx="1099566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</a:rPr>
              <a:t>Task </a:t>
            </a: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c. Would you rather study in Thailand or Singapore? Why?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9037C-8F3D-F003-3FDC-E2C4741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" y="3640776"/>
            <a:ext cx="12066270" cy="2868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976692-486C-4595-9613-B3A106F8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474709"/>
            <a:ext cx="1703070" cy="1068949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A72A3AC-928F-2406-B159-F8BAF29CEC03}"/>
              </a:ext>
            </a:extLst>
          </p:cNvPr>
          <p:cNvSpPr/>
          <p:nvPr/>
        </p:nvSpPr>
        <p:spPr>
          <a:xfrm>
            <a:off x="3669030" y="1405522"/>
            <a:ext cx="8267700" cy="875246"/>
          </a:xfrm>
          <a:prstGeom prst="wedgeRoundRectCallout">
            <a:avLst>
              <a:gd name="adj1" fmla="val 52062"/>
              <a:gd name="adj2" fmla="val 9309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 prefer studying in Thailand because education in Thai is so … Moreover, ….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66287-1EBB-1629-BA75-11CBBEA15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" y="2822712"/>
            <a:ext cx="2930846" cy="1110347"/>
          </a:xfrm>
          <a:prstGeom prst="rect">
            <a:avLst/>
          </a:prstGeom>
        </p:spPr>
      </p:pic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ED22E31F-6676-0903-EB42-786997AA94C8}"/>
              </a:ext>
            </a:extLst>
          </p:cNvPr>
          <p:cNvSpPr/>
          <p:nvPr/>
        </p:nvSpPr>
        <p:spPr>
          <a:xfrm>
            <a:off x="3669030" y="2867705"/>
            <a:ext cx="8267700" cy="990968"/>
          </a:xfrm>
          <a:prstGeom prst="wedgeRoundRectCallout">
            <a:avLst>
              <a:gd name="adj1" fmla="val -48998"/>
              <a:gd name="adj2" fmla="val 10183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I’d rather study in Singapore because this country has such … Besides, ….  </a:t>
            </a:r>
          </a:p>
        </p:txBody>
      </p:sp>
    </p:spTree>
    <p:extLst>
      <p:ext uri="{BB962C8B-B14F-4D97-AF65-F5344CB8AC3E}">
        <p14:creationId xmlns:p14="http://schemas.microsoft.com/office/powerpoint/2010/main" val="5715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99277-DB8B-0141-F31B-A12CDFEB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37" y="1288391"/>
            <a:ext cx="5239019" cy="920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DC3B38-0642-C4DC-CCBD-85A803174172}"/>
              </a:ext>
            </a:extLst>
          </p:cNvPr>
          <p:cNvSpPr/>
          <p:nvPr/>
        </p:nvSpPr>
        <p:spPr>
          <a:xfrm>
            <a:off x="243840" y="3913287"/>
            <a:ext cx="900303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Complete the sentences and share it in pairs. 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1. The facilities in our school are so …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2. We have such …. friends and …. teachers.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617414B-E9E1-C2C5-A210-EFE42703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30" y="4108193"/>
            <a:ext cx="1586509" cy="10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8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AAFE1A-3A4E-5908-94C9-2C1AB2552787}"/>
              </a:ext>
            </a:extLst>
          </p:cNvPr>
          <p:cNvSpPr/>
          <p:nvPr/>
        </p:nvSpPr>
        <p:spPr>
          <a:xfrm>
            <a:off x="595942" y="62449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9E09921-49A3-28E8-5B64-E31AE9BE9EFF}"/>
              </a:ext>
            </a:extLst>
          </p:cNvPr>
          <p:cNvSpPr/>
          <p:nvPr/>
        </p:nvSpPr>
        <p:spPr>
          <a:xfrm>
            <a:off x="877836" y="177195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EB56B185-AC22-1D5A-D391-76A736616447}"/>
              </a:ext>
            </a:extLst>
          </p:cNvPr>
          <p:cNvSpPr/>
          <p:nvPr/>
        </p:nvSpPr>
        <p:spPr>
          <a:xfrm>
            <a:off x="877836" y="435515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98263-0FA9-05FF-5395-FF8F89A83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"/>
          <a:stretch/>
        </p:blipFill>
        <p:spPr>
          <a:xfrm>
            <a:off x="595942" y="1450129"/>
            <a:ext cx="10376184" cy="1968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3BC86-4887-B8F1-4A46-2AFD8BCE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49" y="4722160"/>
            <a:ext cx="7199184" cy="171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E8AD86-67B9-2B93-6652-1129CF9CE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052" y="5291574"/>
            <a:ext cx="2807206" cy="10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2" y="-347019"/>
            <a:ext cx="14119795" cy="7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49958"/>
            <a:ext cx="1183919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   Do the writing exercise on page 29 WB.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Prepare the next lesson (Listening &amp; Reading – page 54 SB). -    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</a:t>
            </a:r>
            <a:r>
              <a:rPr lang="en-US" sz="32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sentence stress.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talk about </a:t>
            </a:r>
            <a:r>
              <a:rPr lang="en-US" sz="3200" i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studying abroad in ASEAN countries</a:t>
            </a:r>
            <a:r>
              <a:rPr lang="en-US" sz="32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29"/>
            <a:ext cx="9137260" cy="6090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A.  several	     </a:t>
            </a:r>
            <a:r>
              <a:rPr lang="en-US" sz="3200" dirty="0" err="1"/>
              <a:t>B.expensive</a:t>
            </a:r>
            <a:r>
              <a:rPr lang="en-US" sz="3200" dirty="0"/>
              <a:t>      C. practical             D. suitable  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</a:t>
            </a:r>
            <a:r>
              <a:rPr lang="en-US" sz="3200" dirty="0" err="1"/>
              <a:t>A.vitamin</a:t>
            </a:r>
            <a:r>
              <a:rPr lang="en-US" sz="3200" dirty="0"/>
              <a:t>             B.  privacy	   C. permission	      D. influence </a:t>
            </a:r>
          </a:p>
          <a:p>
            <a:pPr>
              <a:lnSpc>
                <a:spcPct val="200000"/>
              </a:lnSpc>
            </a:pP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3200" dirty="0"/>
              <a:t>3. A. allow	               B. afford	   C. ignore 	      D. focus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337523"/>
            <a:ext cx="108328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354336" y="165964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56041" y="360171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869109" y="518052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7724" y="2074395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 ˈ</a:t>
            </a:r>
            <a:r>
              <a:rPr lang="en-US" sz="3200" dirty="0" err="1">
                <a:solidFill>
                  <a:srgbClr val="FF0000"/>
                </a:solidFill>
              </a:rPr>
              <a:t>sevərl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15883" y="1990814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præktɪkl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50714" y="1950936"/>
            <a:ext cx="30820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suːtəbl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03205" y="2044646"/>
            <a:ext cx="254707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FF0000"/>
                </a:solidFill>
              </a:rPr>
              <a:t>ɪkˈspensɪv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1174" y="3944145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>
                <a:solidFill>
                  <a:srgbClr val="FF0000"/>
                </a:solidFill>
              </a:rPr>
              <a:t>vaɪtəmɪn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5050" y="396580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>
                <a:solidFill>
                  <a:srgbClr val="FF0000"/>
                </a:solidFill>
              </a:rPr>
              <a:t>praɪvəsi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90975" y="3988588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FF0000"/>
                </a:solidFill>
              </a:rPr>
              <a:t>pərˈmɪʃn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46030" y="3966353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>
                <a:solidFill>
                  <a:srgbClr val="FF0000"/>
                </a:solidFill>
              </a:rPr>
              <a:t>ɪnfluəns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3663" y="5581174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əˈlaʊ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60175" y="552287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əˈfɔːrd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90287" y="5522319"/>
            <a:ext cx="24939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foʊkəs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15883" y="5545655"/>
            <a:ext cx="24939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</a:t>
            </a:r>
            <a:r>
              <a:rPr lang="en-US" sz="3200" dirty="0" err="1">
                <a:solidFill>
                  <a:srgbClr val="FF0000"/>
                </a:solidFill>
              </a:rPr>
              <a:t>ɪgˈnɔːr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953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463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proh</a:t>
            </a:r>
            <a:r>
              <a:rPr lang="en-US" sz="3200" u="sng" dirty="0"/>
              <a:t>i</a:t>
            </a:r>
            <a:r>
              <a:rPr lang="en-US" sz="3200" dirty="0"/>
              <a:t>bit         B. imag</a:t>
            </a:r>
            <a:r>
              <a:rPr lang="en-US" sz="3200" u="sng" dirty="0"/>
              <a:t>i</a:t>
            </a:r>
            <a:r>
              <a:rPr lang="en-US" sz="3200" dirty="0"/>
              <a:t>ne	    C. emphas</a:t>
            </a:r>
            <a:r>
              <a:rPr lang="en-US" sz="3200" u="sng" dirty="0"/>
              <a:t>i</a:t>
            </a:r>
            <a:r>
              <a:rPr lang="en-US" sz="3200" dirty="0"/>
              <a:t>ze         D. </a:t>
            </a:r>
            <a:r>
              <a:rPr lang="en-US" sz="3200" u="sng" dirty="0"/>
              <a:t>i</a:t>
            </a:r>
            <a:r>
              <a:rPr lang="en-US" sz="3200" dirty="0"/>
              <a:t>nfluence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</a:t>
            </a:r>
            <a:r>
              <a:rPr lang="en-US" sz="3200" u="sng" dirty="0"/>
              <a:t>o</a:t>
            </a:r>
            <a:r>
              <a:rPr lang="en-US" sz="3200" dirty="0"/>
              <a:t>besity	  B. appr</a:t>
            </a:r>
            <a:r>
              <a:rPr lang="en-US" sz="3200" u="sng" dirty="0"/>
              <a:t>o</a:t>
            </a:r>
            <a:r>
              <a:rPr lang="en-US" sz="3200" dirty="0"/>
              <a:t>ximate	   C. carb</a:t>
            </a:r>
            <a:r>
              <a:rPr lang="en-US" sz="3200" u="sng" dirty="0"/>
              <a:t>o</a:t>
            </a:r>
            <a:r>
              <a:rPr lang="en-US" sz="3200" dirty="0"/>
              <a:t>hydrate     D. bi</a:t>
            </a:r>
            <a:r>
              <a:rPr lang="en-US" sz="3200" u="sng" dirty="0"/>
              <a:t>o</a:t>
            </a:r>
            <a:r>
              <a:rPr lang="en-US" sz="3200" dirty="0"/>
              <a:t>fuel</a:t>
            </a:r>
          </a:p>
          <a:p>
            <a:pPr>
              <a:lnSpc>
                <a:spcPct val="200000"/>
              </a:lnSpc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3200" dirty="0"/>
              <a:t>3. A. d</a:t>
            </a:r>
            <a:r>
              <a:rPr lang="en-US" sz="3200" u="sng" dirty="0"/>
              <a:t>e</a:t>
            </a:r>
            <a:r>
              <a:rPr lang="en-US" sz="3200" dirty="0"/>
              <a:t>claration  B. un</a:t>
            </a:r>
            <a:r>
              <a:rPr lang="en-US" sz="3200" u="sng" dirty="0"/>
              <a:t>e</a:t>
            </a:r>
            <a:r>
              <a:rPr lang="en-US" sz="3200" dirty="0"/>
              <a:t>mployment  C. </a:t>
            </a:r>
            <a:r>
              <a:rPr lang="en-US" sz="3200" u="sng" dirty="0"/>
              <a:t>e</a:t>
            </a:r>
            <a:r>
              <a:rPr lang="en-US" sz="3200" dirty="0"/>
              <a:t>mergency     D. </a:t>
            </a:r>
            <a:r>
              <a:rPr lang="en-US" sz="3200" u="sng" dirty="0"/>
              <a:t>e</a:t>
            </a:r>
            <a:r>
              <a:rPr lang="en-US" sz="3200" dirty="0"/>
              <a:t>xpectancy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946767" y="1453382"/>
            <a:ext cx="480098" cy="533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3645" y="339438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59209" y="517547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61774" y="1532928"/>
            <a:ext cx="2216246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prəˈhɪbɪt</a:t>
            </a:r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64329" y="1653383"/>
            <a:ext cx="2427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ɪˈmædʒɪn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50941" y="17695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emfəsaɪz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73010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/</a:t>
            </a:r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ɪnfluəns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8054" y="37108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oʊˈbiːsəti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80720" y="3701626"/>
            <a:ext cx="29635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əˈprɑːksɪmət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4530" y="3685670"/>
            <a:ext cx="378784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 ˌ</a:t>
            </a:r>
            <a:r>
              <a:rPr lang="en-US" sz="3200" dirty="0" err="1">
                <a:solidFill>
                  <a:srgbClr val="FF0000"/>
                </a:solidFill>
              </a:rPr>
              <a:t>kɑːrboʊˈhaɪdreɪt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222970" y="3686182"/>
            <a:ext cx="247781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baɪoʊfjuːəl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1711" y="5512486"/>
            <a:ext cx="26691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/ˌ</a:t>
            </a:r>
            <a:r>
              <a:rPr lang="en-US" sz="3200" dirty="0" err="1">
                <a:solidFill>
                  <a:srgbClr val="FF0000"/>
                </a:solidFill>
              </a:rPr>
              <a:t>dekləˈreɪʃn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88229" y="5497850"/>
            <a:ext cx="323863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/ˌ</a:t>
            </a:r>
            <a:r>
              <a:rPr lang="en-US" sz="3200" dirty="0" err="1">
                <a:solidFill>
                  <a:srgbClr val="FF0000"/>
                </a:solidFill>
              </a:rPr>
              <a:t>ʌnɪmˈplɔɪmənt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7636" y="5497851"/>
            <a:ext cx="312533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 /</a:t>
            </a:r>
            <a:r>
              <a:rPr lang="en-US" sz="3200" dirty="0" err="1">
                <a:solidFill>
                  <a:srgbClr val="FF0000"/>
                </a:solidFill>
              </a:rPr>
              <a:t>ɪˈmɜːrdʒənsi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117685" y="5463561"/>
            <a:ext cx="31935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ɪkˈspektənsi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0621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CE498A-E1CA-1295-709F-557308732686}"/>
              </a:ext>
            </a:extLst>
          </p:cNvPr>
          <p:cNvSpPr/>
          <p:nvPr/>
        </p:nvSpPr>
        <p:spPr>
          <a:xfrm>
            <a:off x="274320" y="730272"/>
            <a:ext cx="110007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Unscramble the sentences and read out loud.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99272-7C1D-665E-32C1-C55D84361230}"/>
              </a:ext>
            </a:extLst>
          </p:cNvPr>
          <p:cNvSpPr/>
          <p:nvPr/>
        </p:nvSpPr>
        <p:spPr>
          <a:xfrm>
            <a:off x="1484630" y="1689806"/>
            <a:ext cx="84455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so/ People/are/ in HCM/ friendly/ city.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F788D-D085-2F29-0E82-7F2BE31C1B93}"/>
              </a:ext>
            </a:extLst>
          </p:cNvPr>
          <p:cNvSpPr/>
          <p:nvPr/>
        </p:nvSpPr>
        <p:spPr>
          <a:xfrm>
            <a:off x="1520190" y="3432832"/>
            <a:ext cx="103682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was/to/Why/place/ such/ it/ good/ a/ study?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3B857-A8A5-F067-1EFC-39770E49B29B}"/>
              </a:ext>
            </a:extLst>
          </p:cNvPr>
          <p:cNvSpPr/>
          <p:nvPr/>
        </p:nvSpPr>
        <p:spPr>
          <a:xfrm>
            <a:off x="3611880" y="2507137"/>
            <a:ext cx="7155180" cy="754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People in HCM city are so friendly.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A8033-0D72-2282-003F-EE05CD11EC30}"/>
              </a:ext>
            </a:extLst>
          </p:cNvPr>
          <p:cNvSpPr/>
          <p:nvPr/>
        </p:nvSpPr>
        <p:spPr>
          <a:xfrm>
            <a:off x="3611880" y="4362607"/>
            <a:ext cx="7063740" cy="754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 Why was it such a good place to study? </a:t>
            </a:r>
          </a:p>
        </p:txBody>
      </p:sp>
      <p:pic>
        <p:nvPicPr>
          <p:cNvPr id="2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066B7220-615A-00E1-61D2-CCAB27FE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40" y="960293"/>
            <a:ext cx="2287549" cy="14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010D34-2390-BF92-73E9-BE13FCE14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95" y="490169"/>
            <a:ext cx="11074969" cy="1968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F4DE6-A201-4805-551F-2D9A6BF03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15" y="4009990"/>
            <a:ext cx="10116070" cy="1352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F44DC2-46AB-E145-3DE0-B237263CB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45" y="2781909"/>
            <a:ext cx="6464632" cy="99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C61E27-5759-AF38-8BA1-ED5737B0D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077" y="2858113"/>
            <a:ext cx="5239019" cy="9207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A10FC-D10C-CEC1-E440-0BBAC3374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343561"/>
            <a:ext cx="6083613" cy="882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9C7798-4D50-9C68-7F18-AB3F1DB6C94D}"/>
              </a:ext>
            </a:extLst>
          </p:cNvPr>
          <p:cNvSpPr txBox="1"/>
          <p:nvPr/>
        </p:nvSpPr>
        <p:spPr>
          <a:xfrm>
            <a:off x="4423410" y="4501634"/>
            <a:ext cx="72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❌</a:t>
            </a:r>
            <a:endParaRPr lang="en-US" dirty="0"/>
          </a:p>
        </p:txBody>
      </p:sp>
      <p:pic>
        <p:nvPicPr>
          <p:cNvPr id="21" name="CD1 TRACK 64">
            <a:hlinkClick r:id="" action="ppaction://media"/>
            <a:extLst>
              <a:ext uri="{FF2B5EF4-FFF2-40B4-BE49-F238E27FC236}">
                <a16:creationId xmlns:a16="http://schemas.microsoft.com/office/drawing/2014/main" id="{2B15C92E-4FBB-54CE-E5D8-7FC7E2389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7050" y="2781909"/>
            <a:ext cx="406400" cy="406400"/>
          </a:xfrm>
          <a:prstGeom prst="rect">
            <a:avLst/>
          </a:prstGeom>
        </p:spPr>
      </p:pic>
      <p:pic>
        <p:nvPicPr>
          <p:cNvPr id="22" name="CD1 TRACK 65">
            <a:hlinkClick r:id="" action="ppaction://media"/>
            <a:extLst>
              <a:ext uri="{FF2B5EF4-FFF2-40B4-BE49-F238E27FC236}">
                <a16:creationId xmlns:a16="http://schemas.microsoft.com/office/drawing/2014/main" id="{06CAE7D4-FAEC-ECCC-64A1-1C67279009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15045" y="4549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8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Widescreen</PresentationFormat>
  <Paragraphs>97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HelveticaNeueLTStd-BdCn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2023-07-24T09:16:17Z</dcterms:modified>
</cp:coreProperties>
</file>