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7" r:id="rId4"/>
    <p:sldId id="269" r:id="rId5"/>
    <p:sldId id="301" r:id="rId6"/>
    <p:sldId id="337" r:id="rId7"/>
    <p:sldId id="327" r:id="rId8"/>
    <p:sldId id="329" r:id="rId9"/>
    <p:sldId id="344" r:id="rId10"/>
    <p:sldId id="338" r:id="rId11"/>
    <p:sldId id="331" r:id="rId12"/>
    <p:sldId id="332" r:id="rId13"/>
    <p:sldId id="342" r:id="rId14"/>
    <p:sldId id="343" r:id="rId15"/>
    <p:sldId id="315" r:id="rId16"/>
    <p:sldId id="339" r:id="rId17"/>
    <p:sldId id="294" r:id="rId18"/>
    <p:sldId id="295" r:id="rId19"/>
    <p:sldId id="296" r:id="rId20"/>
    <p:sldId id="340" r:id="rId21"/>
    <p:sldId id="299" r:id="rId22"/>
    <p:sldId id="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9900"/>
    <a:srgbClr val="F15682"/>
    <a:srgbClr val="941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1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3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84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255499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Unit 5:</a:t>
            </a:r>
            <a:r>
              <a:rPr lang="en-US" sz="1800" b="0" baseline="0" dirty="0">
                <a:solidFill>
                  <a:schemeClr val="bg1"/>
                </a:solidFill>
              </a:rPr>
              <a:t> Vietnam &amp; ASEAN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8062" y="0"/>
            <a:ext cx="22039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Lesson 1.2: Grammar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76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5023" y="3302244"/>
            <a:ext cx="5331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Unit 5: Vietnam &amp; ASEAN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Lesson 2.2: Grammar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Pages: 51 &amp; 52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2" y="391885"/>
            <a:ext cx="7899297" cy="6011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9184" y="3979489"/>
            <a:ext cx="353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Practice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6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CD08D2-E7A1-45E9-9E7E-90D6BFD15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546" y="1399519"/>
            <a:ext cx="7721114" cy="5068143"/>
          </a:xfrm>
          <a:prstGeom prst="rect">
            <a:avLst/>
          </a:prstGeom>
        </p:spPr>
      </p:pic>
      <p:pic>
        <p:nvPicPr>
          <p:cNvPr id="2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1FBF1B16-1ADC-B3CD-368A-C2F22E3A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13" y="628650"/>
            <a:ext cx="1898906" cy="121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437CE5-ED11-9A92-554B-B46A6817DE2F}"/>
              </a:ext>
            </a:extLst>
          </p:cNvPr>
          <p:cNvSpPr/>
          <p:nvPr/>
        </p:nvSpPr>
        <p:spPr>
          <a:xfrm>
            <a:off x="378772" y="795396"/>
            <a:ext cx="9348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Do this task and work in pairs to check the answers.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D070F-6188-5068-2CE6-D4B301F705E8}"/>
              </a:ext>
            </a:extLst>
          </p:cNvPr>
          <p:cNvSpPr txBox="1"/>
          <p:nvPr/>
        </p:nvSpPr>
        <p:spPr>
          <a:xfrm>
            <a:off x="2618611" y="2599801"/>
            <a:ext cx="820051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The lessons in my course were so boring.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015A4C-6C32-B03E-7E50-D8060DC004BE}"/>
              </a:ext>
            </a:extLst>
          </p:cNvPr>
          <p:cNvSpPr txBox="1"/>
          <p:nvPr/>
        </p:nvSpPr>
        <p:spPr>
          <a:xfrm>
            <a:off x="2618611" y="3283385"/>
            <a:ext cx="884821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There are so many scholarships for international students.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80771C-1758-7968-0578-0BA601FC4154}"/>
              </a:ext>
            </a:extLst>
          </p:cNvPr>
          <p:cNvSpPr txBox="1"/>
          <p:nvPr/>
        </p:nvSpPr>
        <p:spPr>
          <a:xfrm>
            <a:off x="2618611" y="3947261"/>
            <a:ext cx="820051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During the semester, I had so much homework.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65321D-EDE3-DCC7-17C8-FDA4F514988C}"/>
              </a:ext>
            </a:extLst>
          </p:cNvPr>
          <p:cNvSpPr txBox="1"/>
          <p:nvPr/>
        </p:nvSpPr>
        <p:spPr>
          <a:xfrm>
            <a:off x="2618610" y="5263927"/>
            <a:ext cx="820051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Why weren’t the facilities so good?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37308-5C03-B26D-A466-BEF900D08E92}"/>
              </a:ext>
            </a:extLst>
          </p:cNvPr>
          <p:cNvSpPr txBox="1"/>
          <p:nvPr/>
        </p:nvSpPr>
        <p:spPr>
          <a:xfrm>
            <a:off x="2618610" y="4606451"/>
            <a:ext cx="820051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Studying in a foreign country isn’t so difficult.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3D55F3-21B9-D057-6269-5D5C77D54406}"/>
              </a:ext>
            </a:extLst>
          </p:cNvPr>
          <p:cNvSpPr txBox="1"/>
          <p:nvPr/>
        </p:nvSpPr>
        <p:spPr>
          <a:xfrm>
            <a:off x="2618610" y="5944442"/>
            <a:ext cx="820051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Why was Jakarta such a nice place to live?</a:t>
            </a:r>
          </a:p>
        </p:txBody>
      </p:sp>
    </p:spTree>
    <p:extLst>
      <p:ext uri="{BB962C8B-B14F-4D97-AF65-F5344CB8AC3E}">
        <p14:creationId xmlns:p14="http://schemas.microsoft.com/office/powerpoint/2010/main" val="11583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D95C81B-1015-73B4-BF5F-9B987075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0" y="3032500"/>
            <a:ext cx="8241982" cy="3246841"/>
          </a:xfrm>
          <a:prstGeom prst="rect">
            <a:avLst/>
          </a:prstGeom>
        </p:spPr>
      </p:pic>
      <p:pic>
        <p:nvPicPr>
          <p:cNvPr id="2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1A6754C1-0A13-861B-25CD-A874F456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13" y="436139"/>
            <a:ext cx="1898906" cy="121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86EBEF-723E-5ADE-BE5D-CA7C97E6A621}"/>
              </a:ext>
            </a:extLst>
          </p:cNvPr>
          <p:cNvSpPr/>
          <p:nvPr/>
        </p:nvSpPr>
        <p:spPr>
          <a:xfrm>
            <a:off x="378772" y="795396"/>
            <a:ext cx="9348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Do this task and work in pairs to check the answers.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94592-0C0B-F00C-00F1-B5E0722730C6}"/>
              </a:ext>
            </a:extLst>
          </p:cNvPr>
          <p:cNvSpPr txBox="1"/>
          <p:nvPr/>
        </p:nvSpPr>
        <p:spPr>
          <a:xfrm>
            <a:off x="612011" y="3517935"/>
            <a:ext cx="6594905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Kula Lumpur wasn’t such an expensive city.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0F31D-96C0-5E0F-6902-EE2F46784897}"/>
              </a:ext>
            </a:extLst>
          </p:cNvPr>
          <p:cNvSpPr txBox="1"/>
          <p:nvPr/>
        </p:nvSpPr>
        <p:spPr>
          <a:xfrm>
            <a:off x="570101" y="3978945"/>
            <a:ext cx="793381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Why was your degree program such a good choice?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727DC-EB66-660E-412C-A0947A27199A}"/>
              </a:ext>
            </a:extLst>
          </p:cNvPr>
          <p:cNvSpPr txBox="1"/>
          <p:nvPr/>
        </p:nvSpPr>
        <p:spPr>
          <a:xfrm>
            <a:off x="518251" y="4488121"/>
            <a:ext cx="9069198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The university had so many international students.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61B8B-2F59-7C0C-FEF6-B088AA8DC1C0}"/>
              </a:ext>
            </a:extLst>
          </p:cNvPr>
          <p:cNvSpPr txBox="1"/>
          <p:nvPr/>
        </p:nvSpPr>
        <p:spPr>
          <a:xfrm>
            <a:off x="526984" y="5050362"/>
            <a:ext cx="7193275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The university’s facilities were so modern.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3AC10D-32BC-FD27-9270-D496FCDB8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63" y="1595327"/>
            <a:ext cx="10465338" cy="3302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B162BB-08CA-CCDB-AB87-A9B848A71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714" y="1997928"/>
            <a:ext cx="1873346" cy="21210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031045-D221-FC01-164A-A567ACFC4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5019" y="2000634"/>
            <a:ext cx="2502029" cy="21400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403AD4-7424-C147-93E0-68CBD6258A98}"/>
              </a:ext>
            </a:extLst>
          </p:cNvPr>
          <p:cNvSpPr txBox="1"/>
          <p:nvPr/>
        </p:nvSpPr>
        <p:spPr>
          <a:xfrm>
            <a:off x="526984" y="5545494"/>
            <a:ext cx="719646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The class projects weren’t so difficult. </a:t>
            </a:r>
          </a:p>
        </p:txBody>
      </p:sp>
    </p:spTree>
    <p:extLst>
      <p:ext uri="{BB962C8B-B14F-4D97-AF65-F5344CB8AC3E}">
        <p14:creationId xmlns:p14="http://schemas.microsoft.com/office/powerpoint/2010/main" val="41771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A744C9-78E4-A6C3-5B39-22C2A37A0FC0}"/>
              </a:ext>
            </a:extLst>
          </p:cNvPr>
          <p:cNvSpPr/>
          <p:nvPr/>
        </p:nvSpPr>
        <p:spPr>
          <a:xfrm>
            <a:off x="377190" y="708660"/>
            <a:ext cx="1828800" cy="560070"/>
          </a:xfrm>
          <a:prstGeom prst="round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WB p. 29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D180E4-FDB1-2DC9-4B4D-CFC4472C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90" y="1479148"/>
            <a:ext cx="9813135" cy="488550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5ECE48B-6529-B96C-DF1D-D7B5D26C1186}"/>
              </a:ext>
            </a:extLst>
          </p:cNvPr>
          <p:cNvSpPr/>
          <p:nvPr/>
        </p:nvSpPr>
        <p:spPr>
          <a:xfrm flipH="1">
            <a:off x="4446060" y="2841982"/>
            <a:ext cx="556365" cy="4548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23FE09-2A1E-CD97-A6DF-16D85E5606F1}"/>
              </a:ext>
            </a:extLst>
          </p:cNvPr>
          <p:cNvSpPr/>
          <p:nvPr/>
        </p:nvSpPr>
        <p:spPr>
          <a:xfrm flipH="1">
            <a:off x="4891986" y="3562831"/>
            <a:ext cx="556365" cy="4548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EF90D9-F3AD-A643-51BF-50832D0A83E6}"/>
              </a:ext>
            </a:extLst>
          </p:cNvPr>
          <p:cNvSpPr/>
          <p:nvPr/>
        </p:nvSpPr>
        <p:spPr>
          <a:xfrm flipH="1">
            <a:off x="4057439" y="4270030"/>
            <a:ext cx="556365" cy="4548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7CCAD9-C924-D0AA-B230-E57D239D4DB6}"/>
              </a:ext>
            </a:extLst>
          </p:cNvPr>
          <p:cNvSpPr/>
          <p:nvPr/>
        </p:nvSpPr>
        <p:spPr>
          <a:xfrm flipH="1">
            <a:off x="4613804" y="4946066"/>
            <a:ext cx="556365" cy="4548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AB9AD7-FA45-1F85-FE04-1E3554DAB0C9}"/>
              </a:ext>
            </a:extLst>
          </p:cNvPr>
          <p:cNvSpPr/>
          <p:nvPr/>
        </p:nvSpPr>
        <p:spPr>
          <a:xfrm flipH="1">
            <a:off x="5002425" y="5643808"/>
            <a:ext cx="670665" cy="4548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84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717B16-F1D2-4E47-61BB-E72A02E1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61" y="1682660"/>
            <a:ext cx="11240078" cy="349267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2A2608-7193-2602-FF28-19A715E9C9A5}"/>
              </a:ext>
            </a:extLst>
          </p:cNvPr>
          <p:cNvSpPr/>
          <p:nvPr/>
        </p:nvSpPr>
        <p:spPr>
          <a:xfrm>
            <a:off x="377190" y="708660"/>
            <a:ext cx="1828800" cy="560070"/>
          </a:xfrm>
          <a:prstGeom prst="round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WB p. 29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2947" y="2271762"/>
            <a:ext cx="6075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HelveticaNeueLTStd-Cn"/>
              </a:rPr>
              <a:t>Kuala Lumpur is such an interesting city.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50" y="2822356"/>
            <a:ext cx="6075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HelveticaNeueLTStd-Cn"/>
              </a:rPr>
              <a:t>The food in Thailand is so delicious.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3287" y="3345883"/>
            <a:ext cx="6075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HelveticaNeueLTStd-Cn"/>
              </a:rPr>
              <a:t>Bhutan is such a beautiful country.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2947" y="3826955"/>
            <a:ext cx="6075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HelveticaNeueLTStd-Cn"/>
              </a:rPr>
              <a:t>Singapore has so many great shops.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4044" y="4377542"/>
            <a:ext cx="6075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HelveticaNeueLTStd-Cn"/>
              </a:rPr>
              <a:t>My course in the Philippines was so interesting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424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2" y="391885"/>
            <a:ext cx="7899297" cy="6011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483" y="3951497"/>
            <a:ext cx="316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Production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1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CB8577A8-CD09-75BC-E591-AE7ADC55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86" y="4486508"/>
            <a:ext cx="2885223" cy="18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D81ED5-4DEC-8E16-18BB-E2A0E97472B2}"/>
              </a:ext>
            </a:extLst>
          </p:cNvPr>
          <p:cNvSpPr/>
          <p:nvPr/>
        </p:nvSpPr>
        <p:spPr>
          <a:xfrm>
            <a:off x="937259" y="730273"/>
            <a:ext cx="1051714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Work in pairs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Task c . </a:t>
            </a:r>
            <a:r>
              <a:rPr lang="en-US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Talk about living and studying in Vietnam using </a:t>
            </a:r>
            <a:r>
              <a: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so</a:t>
            </a:r>
            <a:r>
              <a:rPr lang="en-US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or </a:t>
            </a:r>
            <a:r>
              <a: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such</a:t>
            </a:r>
            <a:r>
              <a:rPr lang="en-US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FB6DAEBC-C6B2-9683-E0A3-8F5684043FAC}"/>
              </a:ext>
            </a:extLst>
          </p:cNvPr>
          <p:cNvSpPr/>
          <p:nvPr/>
        </p:nvSpPr>
        <p:spPr>
          <a:xfrm>
            <a:off x="937259" y="2146924"/>
            <a:ext cx="4491671" cy="1061631"/>
          </a:xfrm>
          <a:prstGeom prst="wedgeRoundRectCallout">
            <a:avLst>
              <a:gd name="adj1" fmla="val -45021"/>
              <a:gd name="adj2" fmla="val 8654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50"/>
                </a:solidFill>
              </a:rPr>
              <a:t>Our teachers are so helpful. 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57A5D75-0DF4-110F-C219-44AC015561EB}"/>
              </a:ext>
            </a:extLst>
          </p:cNvPr>
          <p:cNvSpPr/>
          <p:nvPr/>
        </p:nvSpPr>
        <p:spPr>
          <a:xfrm>
            <a:off x="5978663" y="2367369"/>
            <a:ext cx="5258575" cy="1061631"/>
          </a:xfrm>
          <a:prstGeom prst="wedgeRoundRectCallout">
            <a:avLst>
              <a:gd name="adj1" fmla="val 60330"/>
              <a:gd name="adj2" fmla="val 87899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50"/>
                </a:solidFill>
              </a:rPr>
              <a:t>There are so many interesting activities in a lesson. </a:t>
            </a: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011476B3-4783-CF44-21A3-B7B315A6FCD1}"/>
              </a:ext>
            </a:extLst>
          </p:cNvPr>
          <p:cNvSpPr/>
          <p:nvPr/>
        </p:nvSpPr>
        <p:spPr>
          <a:xfrm>
            <a:off x="1741169" y="3839742"/>
            <a:ext cx="6568441" cy="841186"/>
          </a:xfrm>
          <a:prstGeom prst="wedgeRoundRectCallout">
            <a:avLst>
              <a:gd name="adj1" fmla="val 39463"/>
              <a:gd name="adj2" fmla="val 181656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50"/>
                </a:solidFill>
              </a:rPr>
              <a:t>Each school has such a good library. </a:t>
            </a:r>
          </a:p>
        </p:txBody>
      </p:sp>
    </p:spTree>
    <p:extLst>
      <p:ext uri="{BB962C8B-B14F-4D97-AF65-F5344CB8AC3E}">
        <p14:creationId xmlns:p14="http://schemas.microsoft.com/office/powerpoint/2010/main" val="229491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904"/>
            <a:ext cx="9198864" cy="6156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974" y="699746"/>
            <a:ext cx="11555730" cy="38940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i="1" dirty="0">
                <a:solidFill>
                  <a:srgbClr val="0070C0"/>
                </a:solidFill>
              </a:rPr>
              <a:t>Fill in the blanks with </a:t>
            </a:r>
            <a:r>
              <a:rPr lang="en-US" sz="3600" b="1" i="1" dirty="0">
                <a:solidFill>
                  <a:srgbClr val="FF0000"/>
                </a:solidFill>
              </a:rPr>
              <a:t>so</a:t>
            </a:r>
            <a:r>
              <a:rPr lang="en-US" sz="3600" b="1" i="1" dirty="0">
                <a:solidFill>
                  <a:srgbClr val="0070C0"/>
                </a:solidFill>
              </a:rPr>
              <a:t>, </a:t>
            </a:r>
            <a:r>
              <a:rPr lang="en-US" sz="3600" b="1" i="1" dirty="0">
                <a:solidFill>
                  <a:srgbClr val="FF0000"/>
                </a:solidFill>
              </a:rPr>
              <a:t>such</a:t>
            </a:r>
            <a:r>
              <a:rPr lang="en-US" sz="3600" b="1" i="1" dirty="0">
                <a:solidFill>
                  <a:srgbClr val="0070C0"/>
                </a:solidFill>
              </a:rPr>
              <a:t>, </a:t>
            </a:r>
            <a:r>
              <a:rPr lang="en-US" sz="3600" b="1" i="1" dirty="0">
                <a:solidFill>
                  <a:srgbClr val="FF0000"/>
                </a:solidFill>
              </a:rPr>
              <a:t>so many</a:t>
            </a:r>
            <a:r>
              <a:rPr lang="en-US" sz="3600" b="1" i="1" dirty="0">
                <a:solidFill>
                  <a:srgbClr val="0070C0"/>
                </a:solidFill>
              </a:rPr>
              <a:t>, </a:t>
            </a:r>
            <a:r>
              <a:rPr lang="en-US" sz="3600" b="1" i="1" dirty="0">
                <a:solidFill>
                  <a:srgbClr val="FF0000"/>
                </a:solidFill>
              </a:rPr>
              <a:t>so much</a:t>
            </a:r>
            <a:r>
              <a:rPr lang="en-US" sz="3600" b="1" i="1" dirty="0">
                <a:solidFill>
                  <a:srgbClr val="0070C0"/>
                </a:solidFill>
              </a:rPr>
              <a:t>.  Use each word or phrase once.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endParaRPr lang="en-US" sz="3600" i="1" dirty="0">
              <a:solidFill>
                <a:srgbClr val="0070C0"/>
              </a:solidFill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are ______________ places to visit in Phnom Penh.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You are __________ lucky to have _________ amazing friends.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isn’t ___________ homework for us to do this evening.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2D698-812A-DD3C-B846-02A25B12464C}"/>
              </a:ext>
            </a:extLst>
          </p:cNvPr>
          <p:cNvSpPr txBox="1"/>
          <p:nvPr/>
        </p:nvSpPr>
        <p:spPr>
          <a:xfrm>
            <a:off x="3671440" y="2488031"/>
            <a:ext cx="266839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so many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258D6-8FC6-56CF-0AF9-BD8F38A3A1DA}"/>
              </a:ext>
            </a:extLst>
          </p:cNvPr>
          <p:cNvSpPr txBox="1"/>
          <p:nvPr/>
        </p:nvSpPr>
        <p:spPr>
          <a:xfrm>
            <a:off x="3248531" y="3173427"/>
            <a:ext cx="96151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D8BA3-DC6B-6D20-DAC9-87BAF44CCCC9}"/>
              </a:ext>
            </a:extLst>
          </p:cNvPr>
          <p:cNvSpPr txBox="1"/>
          <p:nvPr/>
        </p:nvSpPr>
        <p:spPr>
          <a:xfrm>
            <a:off x="7475220" y="3177338"/>
            <a:ext cx="145923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such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461B8-923F-409C-B4F0-149C89CE4784}"/>
              </a:ext>
            </a:extLst>
          </p:cNvPr>
          <p:cNvSpPr txBox="1"/>
          <p:nvPr/>
        </p:nvSpPr>
        <p:spPr>
          <a:xfrm>
            <a:off x="3430709" y="3900821"/>
            <a:ext cx="206883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so much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60"/>
            <a:ext cx="8978189" cy="61447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59429" y="215537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262537" y="316618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265646" y="419685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278089" y="526365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281199" y="1038807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AAFE1A-3A4E-5908-94C9-2C1AB2552787}"/>
              </a:ext>
            </a:extLst>
          </p:cNvPr>
          <p:cNvSpPr/>
          <p:nvPr/>
        </p:nvSpPr>
        <p:spPr>
          <a:xfrm>
            <a:off x="618802" y="37303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BFEB7-B8D7-F33E-82A7-18C656A5B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204"/>
            <a:ext cx="6103129" cy="5163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278F89-D15C-097B-0FD2-85B171413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888" y="1134763"/>
            <a:ext cx="5315223" cy="53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a &amp; b (Grammar) on page 29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(Pronunciation &amp; Speaking pages 52 &amp; 53 SB).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5744" y="1548488"/>
            <a:ext cx="5980924" cy="260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 and use intensifiers 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32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en-US" sz="32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correctly. 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E37AE-8D4A-A12B-E962-27394EA1F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329456"/>
            <a:ext cx="5998474" cy="6125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B6003B-CF4D-C68A-DDC6-40B362F5D556}"/>
              </a:ext>
            </a:extLst>
          </p:cNvPr>
          <p:cNvSpPr/>
          <p:nvPr/>
        </p:nvSpPr>
        <p:spPr>
          <a:xfrm>
            <a:off x="513324" y="902491"/>
            <a:ext cx="4541276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Look at the picture. What do you think the boy is saying?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AAEF3-2134-E3E8-E24E-59279EB2A52D}"/>
              </a:ext>
            </a:extLst>
          </p:cNvPr>
          <p:cNvSpPr txBox="1"/>
          <p:nvPr/>
        </p:nvSpPr>
        <p:spPr>
          <a:xfrm>
            <a:off x="8300328" y="5502900"/>
            <a:ext cx="1073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such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9D7ED-2C3E-DC82-D04A-577147A280BD}"/>
              </a:ext>
            </a:extLst>
          </p:cNvPr>
          <p:cNvSpPr txBox="1"/>
          <p:nvPr/>
        </p:nvSpPr>
        <p:spPr>
          <a:xfrm>
            <a:off x="8300328" y="5913103"/>
            <a:ext cx="2558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so expensive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255FA-2CC3-4DB7-F7EE-4252A773C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24" y="3637952"/>
            <a:ext cx="5588287" cy="501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239D32-CF53-6DCB-D951-4B7A81FF5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24" y="4652786"/>
            <a:ext cx="3302170" cy="406421"/>
          </a:xfrm>
          <a:prstGeom prst="rect">
            <a:avLst/>
          </a:prstGeom>
        </p:spPr>
      </p:pic>
      <p:pic>
        <p:nvPicPr>
          <p:cNvPr id="13" name="CD1 TRACK 63">
            <a:hlinkClick r:id="" action="ppaction://media"/>
            <a:extLst>
              <a:ext uri="{FF2B5EF4-FFF2-40B4-BE49-F238E27FC236}">
                <a16:creationId xmlns:a16="http://schemas.microsoft.com/office/drawing/2014/main" id="{7AC4F221-7FA1-FB88-C572-957020F676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68901" y="2771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2" y="391885"/>
            <a:ext cx="7899297" cy="6011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9184" y="3979489"/>
            <a:ext cx="353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8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E4BDEC-BAA4-F8E8-19A9-816EE4BF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0" y="460356"/>
            <a:ext cx="6236020" cy="7302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514F61-6F90-6C1E-53BC-C3D88980442D}"/>
              </a:ext>
            </a:extLst>
          </p:cNvPr>
          <p:cNvCxnSpPr>
            <a:cxnSpLocks/>
          </p:cNvCxnSpPr>
          <p:nvPr/>
        </p:nvCxnSpPr>
        <p:spPr>
          <a:xfrm>
            <a:off x="4417344" y="2401001"/>
            <a:ext cx="11947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80C203-FE56-AE04-E348-C9DE40E3B0CD}"/>
              </a:ext>
            </a:extLst>
          </p:cNvPr>
          <p:cNvCxnSpPr>
            <a:cxnSpLocks/>
          </p:cNvCxnSpPr>
          <p:nvPr/>
        </p:nvCxnSpPr>
        <p:spPr>
          <a:xfrm>
            <a:off x="4901214" y="4519361"/>
            <a:ext cx="10195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364C6-9760-D8E1-8146-FA5E6C8E149D}"/>
              </a:ext>
            </a:extLst>
          </p:cNvPr>
          <p:cNvSpPr/>
          <p:nvPr/>
        </p:nvSpPr>
        <p:spPr>
          <a:xfrm>
            <a:off x="3582590" y="1760220"/>
            <a:ext cx="479060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C971D-BFEA-E7A3-C891-29F9EEEDA6B7}"/>
              </a:ext>
            </a:extLst>
          </p:cNvPr>
          <p:cNvSpPr/>
          <p:nvPr/>
        </p:nvSpPr>
        <p:spPr>
          <a:xfrm>
            <a:off x="3643550" y="3821430"/>
            <a:ext cx="479060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10EF9-F4C8-6BCF-EE1C-F2E5A5045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132776"/>
            <a:ext cx="8312577" cy="1244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7DEDB9-0CC7-BCB8-97CD-22700C6C0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203" y="2913705"/>
            <a:ext cx="8331628" cy="1257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58D822-2239-EEEC-1BBC-998A75B17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802" y="4798650"/>
            <a:ext cx="8274475" cy="12446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2D39E2-4EE2-973F-DE14-0FC115642FFD}"/>
              </a:ext>
            </a:extLst>
          </p:cNvPr>
          <p:cNvSpPr txBox="1"/>
          <p:nvPr/>
        </p:nvSpPr>
        <p:spPr>
          <a:xfrm>
            <a:off x="1394009" y="2398241"/>
            <a:ext cx="9704022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9900"/>
                </a:solidFill>
              </a:rPr>
              <a:t>to </a:t>
            </a:r>
            <a:r>
              <a:rPr lang="en-US" sz="3200" b="1" i="1" dirty="0">
                <a:solidFill>
                  <a:srgbClr val="FF0000"/>
                </a:solidFill>
              </a:rPr>
              <a:t>emphasize</a:t>
            </a:r>
            <a:r>
              <a:rPr lang="en-US" sz="3200" b="1" i="1" dirty="0">
                <a:solidFill>
                  <a:srgbClr val="009900"/>
                </a:solidFill>
              </a:rPr>
              <a:t> our feelings about the subject or event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71B36E-3D07-2CB1-167D-11150F50E872}"/>
              </a:ext>
            </a:extLst>
          </p:cNvPr>
          <p:cNvSpPr txBox="1"/>
          <p:nvPr/>
        </p:nvSpPr>
        <p:spPr>
          <a:xfrm>
            <a:off x="1500689" y="4219421"/>
            <a:ext cx="9704022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9900"/>
                </a:solidFill>
              </a:rPr>
              <a:t>to </a:t>
            </a:r>
            <a:r>
              <a:rPr lang="en-US" sz="3200" b="1" i="1" dirty="0">
                <a:solidFill>
                  <a:srgbClr val="FF0000"/>
                </a:solidFill>
              </a:rPr>
              <a:t>emphasize</a:t>
            </a:r>
            <a:r>
              <a:rPr lang="en-US" sz="3200" b="1" i="1" dirty="0">
                <a:solidFill>
                  <a:srgbClr val="009900"/>
                </a:solidFill>
              </a:rPr>
              <a:t> the description of the subject or event.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AAE414-F02E-F91A-E26C-C8521C2AE7EA}"/>
              </a:ext>
            </a:extLst>
          </p:cNvPr>
          <p:cNvSpPr txBox="1"/>
          <p:nvPr/>
        </p:nvSpPr>
        <p:spPr>
          <a:xfrm>
            <a:off x="1653089" y="6017741"/>
            <a:ext cx="9704022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9900"/>
                </a:solidFill>
              </a:rPr>
              <a:t>to </a:t>
            </a:r>
            <a:r>
              <a:rPr lang="en-US" sz="3200" b="1" i="1" dirty="0">
                <a:solidFill>
                  <a:srgbClr val="FF0000"/>
                </a:solidFill>
              </a:rPr>
              <a:t>show</a:t>
            </a:r>
            <a:r>
              <a:rPr lang="en-US" sz="3200" b="1" i="1" dirty="0">
                <a:solidFill>
                  <a:srgbClr val="009900"/>
                </a:solidFill>
              </a:rPr>
              <a:t> there is a lot of something.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D24AE4-020B-6750-C8DA-B051FED14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099" y="422766"/>
            <a:ext cx="5127863" cy="6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B1F580-DA24-6F37-A34E-F852AF464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281" y="1076344"/>
            <a:ext cx="6103129" cy="5163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E7971-B0F0-72EB-35AF-918C219BF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056"/>
            <a:ext cx="6236020" cy="730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F629F-E169-5C18-63E0-BAB817894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170" y="2074537"/>
            <a:ext cx="2159111" cy="28576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08DF6E-7015-7C96-CDE0-96851099E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60" y="3436277"/>
            <a:ext cx="5086611" cy="29211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9D88B7-9540-3766-0CBC-F1D959B65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57" y="4720235"/>
            <a:ext cx="5035809" cy="33021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814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67B27-0EFD-6BA3-8716-4380C34E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5" y="442577"/>
            <a:ext cx="6426530" cy="692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B9A306-B6AC-7CFA-BF12-74668EBB5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888" y="1134763"/>
            <a:ext cx="5315223" cy="535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570A8-4BDD-5B93-6961-7F9EFEC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89" y="2776131"/>
            <a:ext cx="5321573" cy="34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4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Widescreen</PresentationFormat>
  <Paragraphs>65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HelveticaNeueLTStd-Cn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2023-02-10T03:32:44Z</dcterms:created>
  <dcterms:modified xsi:type="dcterms:W3CDTF">2023-07-24T09:02:04Z</dcterms:modified>
</cp:coreProperties>
</file>