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4"/>
  </p:notesMasterIdLst>
  <p:sldIdLst>
    <p:sldId id="256" r:id="rId2"/>
    <p:sldId id="344" r:id="rId3"/>
    <p:sldId id="267" r:id="rId4"/>
    <p:sldId id="268" r:id="rId5"/>
    <p:sldId id="269" r:id="rId6"/>
    <p:sldId id="301" r:id="rId7"/>
    <p:sldId id="277" r:id="rId8"/>
    <p:sldId id="315" r:id="rId9"/>
    <p:sldId id="306" r:id="rId10"/>
    <p:sldId id="302" r:id="rId11"/>
    <p:sldId id="345" r:id="rId12"/>
    <p:sldId id="278" r:id="rId13"/>
    <p:sldId id="358" r:id="rId14"/>
    <p:sldId id="279" r:id="rId15"/>
    <p:sldId id="312" r:id="rId16"/>
    <p:sldId id="283" r:id="rId17"/>
    <p:sldId id="286" r:id="rId18"/>
    <p:sldId id="316" r:id="rId19"/>
    <p:sldId id="285" r:id="rId20"/>
    <p:sldId id="288" r:id="rId21"/>
    <p:sldId id="347" r:id="rId22"/>
    <p:sldId id="289" r:id="rId23"/>
    <p:sldId id="308" r:id="rId24"/>
    <p:sldId id="309" r:id="rId25"/>
    <p:sldId id="349" r:id="rId26"/>
    <p:sldId id="350" r:id="rId27"/>
    <p:sldId id="317" r:id="rId28"/>
    <p:sldId id="293" r:id="rId29"/>
    <p:sldId id="294" r:id="rId30"/>
    <p:sldId id="295" r:id="rId31"/>
    <p:sldId id="357" r:id="rId32"/>
    <p:sldId id="351" r:id="rId33"/>
    <p:sldId id="352" r:id="rId34"/>
    <p:sldId id="353" r:id="rId35"/>
    <p:sldId id="354" r:id="rId36"/>
    <p:sldId id="355" r:id="rId37"/>
    <p:sldId id="356" r:id="rId38"/>
    <p:sldId id="296" r:id="rId39"/>
    <p:sldId id="297" r:id="rId40"/>
    <p:sldId id="298" r:id="rId41"/>
    <p:sldId id="299" r:id="rId42"/>
    <p:sldId id="30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682"/>
    <a:srgbClr val="9419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5" d="100"/>
          <a:sy n="45" d="100"/>
        </p:scale>
        <p:origin x="2760" y="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12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37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0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230100" cy="6873932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262740" y="0"/>
            <a:ext cx="255499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Unit 5:</a:t>
            </a:r>
            <a:r>
              <a:rPr lang="en-US" sz="1800" b="0" baseline="0" dirty="0">
                <a:solidFill>
                  <a:schemeClr val="bg1"/>
                </a:solidFill>
              </a:rPr>
              <a:t> Vietnam &amp; ASEAN</a:t>
            </a:r>
            <a:endParaRPr lang="en-US" sz="1800" b="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113278" y="6550223"/>
            <a:ext cx="26858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 dirty="0" err="1">
                <a:solidFill>
                  <a:schemeClr val="bg1"/>
                </a:solidFill>
              </a:rPr>
              <a:t>Anh</a:t>
            </a:r>
            <a:r>
              <a:rPr lang="en-US" sz="1400" baseline="0" dirty="0">
                <a:solidFill>
                  <a:schemeClr val="bg1"/>
                </a:solidFill>
              </a:rPr>
              <a:t> 11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550425" y="6550222"/>
            <a:ext cx="540203" cy="2753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306553" y="6550222"/>
            <a:ext cx="199471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DTP Education Solutions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792307" y="0"/>
            <a:ext cx="339969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Lesson 2.1: Vocabulary &amp; Reading</a:t>
            </a: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26" Type="http://schemas.openxmlformats.org/officeDocument/2006/relationships/notesSlide" Target="../notesSlides/notesSlide2.xml"/><Relationship Id="rId3" Type="http://schemas.microsoft.com/office/2007/relationships/media" Target="../media/media3.mp3"/><Relationship Id="rId21" Type="http://schemas.microsoft.com/office/2007/relationships/media" Target="../media/media12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5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audio" Target="../media/media11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24" Type="http://schemas.openxmlformats.org/officeDocument/2006/relationships/audio" Target="../media/media13.mp3"/><Relationship Id="rId5" Type="http://schemas.microsoft.com/office/2007/relationships/media" Target="../media/media4.mp3"/><Relationship Id="rId15" Type="http://schemas.microsoft.com/office/2007/relationships/media" Target="../media/media9.mp3"/><Relationship Id="rId23" Type="http://schemas.microsoft.com/office/2007/relationships/media" Target="../media/media13.mp3"/><Relationship Id="rId10" Type="http://schemas.openxmlformats.org/officeDocument/2006/relationships/audio" Target="../media/media6.mp3"/><Relationship Id="rId19" Type="http://schemas.microsoft.com/office/2007/relationships/media" Target="../media/media11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audio" Target="../media/media12.mp3"/><Relationship Id="rId27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26" Type="http://schemas.openxmlformats.org/officeDocument/2006/relationships/notesSlide" Target="../notesSlides/notesSlide3.xml"/><Relationship Id="rId3" Type="http://schemas.microsoft.com/office/2007/relationships/media" Target="../media/media3.mp3"/><Relationship Id="rId21" Type="http://schemas.microsoft.com/office/2007/relationships/media" Target="../media/media12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5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audio" Target="../media/media11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24" Type="http://schemas.openxmlformats.org/officeDocument/2006/relationships/audio" Target="../media/media13.mp3"/><Relationship Id="rId5" Type="http://schemas.microsoft.com/office/2007/relationships/media" Target="../media/media4.mp3"/><Relationship Id="rId15" Type="http://schemas.microsoft.com/office/2007/relationships/media" Target="../media/media9.mp3"/><Relationship Id="rId23" Type="http://schemas.microsoft.com/office/2007/relationships/media" Target="../media/media13.mp3"/><Relationship Id="rId10" Type="http://schemas.openxmlformats.org/officeDocument/2006/relationships/audio" Target="../media/media6.mp3"/><Relationship Id="rId19" Type="http://schemas.microsoft.com/office/2007/relationships/media" Target="../media/media11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audio" Target="../media/media12.mp3"/><Relationship Id="rId27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5.png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58675" cy="68597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99343" y="3130561"/>
            <a:ext cx="61979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Unit 5: Vietnam &amp; ASEAN</a:t>
            </a:r>
          </a:p>
          <a:p>
            <a:pPr algn="ctr"/>
            <a:r>
              <a:rPr lang="en-US" sz="2800" dirty="0">
                <a:solidFill>
                  <a:srgbClr val="0070C0"/>
                </a:solidFill>
              </a:rPr>
              <a:t>Lesson 2.1: Vocab. &amp; Reading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</a:rPr>
              <a:t>Pages: 50 &amp; 51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3BD558-C206-C3BA-CE08-FEB128601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18" y="393683"/>
            <a:ext cx="9030164" cy="635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B95626-9EC1-CB82-9B80-BBA6FEB0C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856" y="1028716"/>
            <a:ext cx="11474144" cy="532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0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3BD558-C206-C3BA-CE08-FEB128601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218" y="368283"/>
            <a:ext cx="9030164" cy="635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B95626-9EC1-CB82-9B80-BBA6FEB0C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856" y="1028716"/>
            <a:ext cx="11474144" cy="5324603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79CD3D56-5A1C-0115-AD10-7C14B4419D32}"/>
              </a:ext>
            </a:extLst>
          </p:cNvPr>
          <p:cNvCxnSpPr>
            <a:cxnSpLocks/>
          </p:cNvCxnSpPr>
          <p:nvPr/>
        </p:nvCxnSpPr>
        <p:spPr>
          <a:xfrm flipV="1">
            <a:off x="5385308" y="3060700"/>
            <a:ext cx="2348992" cy="16956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8CF732A-6C9F-56CD-DB18-C08A015433E4}"/>
              </a:ext>
            </a:extLst>
          </p:cNvPr>
          <p:cNvCxnSpPr>
            <a:cxnSpLocks/>
          </p:cNvCxnSpPr>
          <p:nvPr/>
        </p:nvCxnSpPr>
        <p:spPr>
          <a:xfrm>
            <a:off x="5550408" y="2457196"/>
            <a:ext cx="1856232" cy="16068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76E865F-9AAA-D31E-7C27-AC4A9C3DCE1B}"/>
              </a:ext>
            </a:extLst>
          </p:cNvPr>
          <p:cNvCxnSpPr>
            <a:cxnSpLocks/>
          </p:cNvCxnSpPr>
          <p:nvPr/>
        </p:nvCxnSpPr>
        <p:spPr>
          <a:xfrm flipV="1">
            <a:off x="5397500" y="2578100"/>
            <a:ext cx="2336800" cy="6289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0564EDB-0BEB-3A50-B153-33ED0CD89E0C}"/>
              </a:ext>
            </a:extLst>
          </p:cNvPr>
          <p:cNvCxnSpPr>
            <a:cxnSpLocks/>
          </p:cNvCxnSpPr>
          <p:nvPr/>
        </p:nvCxnSpPr>
        <p:spPr>
          <a:xfrm>
            <a:off x="5385308" y="3993896"/>
            <a:ext cx="2348992" cy="19845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55CEA6F-878F-7B60-5E4A-66A703C36DC3}"/>
              </a:ext>
            </a:extLst>
          </p:cNvPr>
          <p:cNvCxnSpPr>
            <a:cxnSpLocks/>
          </p:cNvCxnSpPr>
          <p:nvPr/>
        </p:nvCxnSpPr>
        <p:spPr>
          <a:xfrm flipV="1">
            <a:off x="5283708" y="1637013"/>
            <a:ext cx="2310892" cy="39210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CD1 TRACK 61">
            <a:hlinkClick r:id="" action="ppaction://media"/>
            <a:extLst>
              <a:ext uri="{FF2B5EF4-FFF2-40B4-BE49-F238E27FC236}">
                <a16:creationId xmlns:a16="http://schemas.microsoft.com/office/drawing/2014/main" id="{496345DD-572F-84F1-74C5-0D29161B56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12700" y="36828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11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7826" y="579216"/>
            <a:ext cx="1110031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repeat. </a:t>
            </a:r>
            <a:r>
              <a:rPr lang="en-US" b="1" i="1" dirty="0">
                <a:solidFill>
                  <a:srgbClr val="0070C0"/>
                </a:solidFill>
              </a:rPr>
              <a:t>Click on each word to hear the sound.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0714" y="5040584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semester </a:t>
            </a:r>
            <a:r>
              <a:rPr lang="vi-VN" sz="2400" dirty="0"/>
              <a:t>(</a:t>
            </a:r>
            <a:r>
              <a:rPr lang="en-US" sz="2400" dirty="0"/>
              <a:t>n</a:t>
            </a:r>
            <a:r>
              <a:rPr lang="vi-VN" sz="2400" dirty="0"/>
              <a:t>) 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səˈmestər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endParaRPr lang="en-US" sz="24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48" y="4307978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degree </a:t>
            </a:r>
            <a:r>
              <a:rPr lang="vi-VN" sz="2400" dirty="0"/>
              <a:t>(</a:t>
            </a:r>
            <a:r>
              <a:rPr lang="en-US" sz="2400" dirty="0"/>
              <a:t>n</a:t>
            </a:r>
            <a:r>
              <a:rPr lang="vi-VN" sz="2400" dirty="0"/>
              <a:t>) 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dɪˈɡri</a:t>
            </a:r>
            <a:r>
              <a:rPr lang="en-US" sz="2400" dirty="0">
                <a:solidFill>
                  <a:srgbClr val="FF0000"/>
                </a:solidFill>
              </a:rPr>
              <a:t>ː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endParaRPr lang="en-US" sz="24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049" y="3646602"/>
            <a:ext cx="11371226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program </a:t>
            </a:r>
            <a:r>
              <a:rPr lang="en-US" sz="2400" dirty="0"/>
              <a:t>(n) </a:t>
            </a:r>
            <a:r>
              <a:rPr lang="en-US" sz="2400" dirty="0">
                <a:solidFill>
                  <a:srgbClr val="FF0000"/>
                </a:solidFill>
              </a:rPr>
              <a:t>/ˈ</a:t>
            </a:r>
            <a:r>
              <a:rPr lang="en-US" sz="2400" dirty="0" err="1">
                <a:solidFill>
                  <a:srgbClr val="FF0000"/>
                </a:solidFill>
              </a:rPr>
              <a:t>proʊɡræm</a:t>
            </a:r>
            <a:r>
              <a:rPr lang="en-US" sz="2400" dirty="0">
                <a:solidFill>
                  <a:srgbClr val="FF0000"/>
                </a:solidFill>
              </a:rPr>
              <a:t>/ </a:t>
            </a:r>
            <a:r>
              <a:rPr lang="en-US" sz="2400" dirty="0" err="1"/>
              <a:t>chương</a:t>
            </a:r>
            <a:r>
              <a:rPr lang="en-US" sz="2400" dirty="0"/>
              <a:t> </a:t>
            </a:r>
            <a:r>
              <a:rPr lang="en-US" sz="2400" dirty="0" err="1"/>
              <a:t>trình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2974" y="2927577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graduate </a:t>
            </a:r>
            <a:r>
              <a:rPr lang="en-US" sz="2400" dirty="0"/>
              <a:t>(n) </a:t>
            </a:r>
            <a:r>
              <a:rPr lang="en-US" sz="2400" dirty="0">
                <a:solidFill>
                  <a:srgbClr val="FF0000"/>
                </a:solidFill>
              </a:rPr>
              <a:t>/ˈ</a:t>
            </a:r>
            <a:r>
              <a:rPr lang="en-US" sz="2400" dirty="0" err="1">
                <a:solidFill>
                  <a:srgbClr val="FF0000"/>
                </a:solidFill>
              </a:rPr>
              <a:t>ɡrædʒuət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r>
              <a:rPr lang="en-US" sz="2400" dirty="0"/>
              <a:t> </a:t>
            </a:r>
            <a:r>
              <a:rPr lang="en-US" sz="2400" dirty="0" err="1"/>
              <a:t>nghiệp</a:t>
            </a:r>
            <a:endParaRPr lang="en-US" sz="2400" dirty="0"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0079" y="2243850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facilities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fəˈsɪlətiz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/>
              <a:t>cơ</a:t>
            </a:r>
            <a:r>
              <a:rPr lang="en-US" sz="2400" dirty="0"/>
              <a:t> </a:t>
            </a:r>
            <a:r>
              <a:rPr lang="en-US" sz="2400" dirty="0" err="1"/>
              <a:t>sở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chất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418" y="1556235"/>
            <a:ext cx="1136253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scholarship </a:t>
            </a:r>
            <a:r>
              <a:rPr lang="en-US" sz="2400" dirty="0"/>
              <a:t>(n) </a:t>
            </a:r>
            <a:r>
              <a:rPr lang="en-US" sz="2400" dirty="0">
                <a:solidFill>
                  <a:srgbClr val="FF0000"/>
                </a:solidFill>
              </a:rPr>
              <a:t>/ˈ</a:t>
            </a:r>
            <a:r>
              <a:rPr lang="en-US" sz="2400" dirty="0" err="1">
                <a:solidFill>
                  <a:srgbClr val="FF0000"/>
                </a:solidFill>
              </a:rPr>
              <a:t>skɑːlərʃɪp</a:t>
            </a:r>
            <a:r>
              <a:rPr lang="en-US" sz="2400" dirty="0">
                <a:solidFill>
                  <a:srgbClr val="FF0000"/>
                </a:solidFill>
              </a:rPr>
              <a:t>/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bổng</a:t>
            </a:r>
            <a:endParaRPr lang="en-US" i="1" dirty="0">
              <a:solidFill>
                <a:srgbClr val="0070C0"/>
              </a:solidFill>
            </a:endParaRPr>
          </a:p>
        </p:txBody>
      </p:sp>
      <p:pic>
        <p:nvPicPr>
          <p:cNvPr id="16" name="avoid">
            <a:hlinkClick r:id="" action="ppaction://media"/>
            <a:extLst>
              <a:ext uri="{FF2B5EF4-FFF2-40B4-BE49-F238E27FC236}">
                <a16:creationId xmlns:a16="http://schemas.microsoft.com/office/drawing/2014/main" id="{2BA6CE5A-EF5B-F4E1-7330-91D94D797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97624" y="785656"/>
            <a:ext cx="487363" cy="487362"/>
          </a:xfrm>
          <a:prstGeom prst="rect">
            <a:avLst/>
          </a:prstGeom>
        </p:spPr>
      </p:pic>
      <p:pic>
        <p:nvPicPr>
          <p:cNvPr id="17" name="carbohydrates">
            <a:hlinkClick r:id="" action="ppaction://media"/>
            <a:extLst>
              <a:ext uri="{FF2B5EF4-FFF2-40B4-BE49-F238E27FC236}">
                <a16:creationId xmlns:a16="http://schemas.microsoft.com/office/drawing/2014/main" id="{E7E3051D-F4B6-845C-2C7D-73749BD36A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97623" y="793177"/>
            <a:ext cx="487363" cy="487363"/>
          </a:xfrm>
          <a:prstGeom prst="rect">
            <a:avLst/>
          </a:prstGeom>
        </p:spPr>
      </p:pic>
      <p:pic>
        <p:nvPicPr>
          <p:cNvPr id="18" name="dairy">
            <a:hlinkClick r:id="" action="ppaction://media"/>
            <a:extLst>
              <a:ext uri="{FF2B5EF4-FFF2-40B4-BE49-F238E27FC236}">
                <a16:creationId xmlns:a16="http://schemas.microsoft.com/office/drawing/2014/main" id="{C32A972D-1F4C-A290-A844-52140BB7634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97623" y="802161"/>
            <a:ext cx="487363" cy="487362"/>
          </a:xfrm>
          <a:prstGeom prst="rect">
            <a:avLst/>
          </a:prstGeom>
        </p:spPr>
      </p:pic>
      <p:pic>
        <p:nvPicPr>
          <p:cNvPr id="19" name="limit">
            <a:hlinkClick r:id="" action="ppaction://media"/>
            <a:extLst>
              <a:ext uri="{FF2B5EF4-FFF2-40B4-BE49-F238E27FC236}">
                <a16:creationId xmlns:a16="http://schemas.microsoft.com/office/drawing/2014/main" id="{BDBEE17A-C1CF-DDD1-B3B1-D37082B9A4B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97622" y="821630"/>
            <a:ext cx="487363" cy="487362"/>
          </a:xfrm>
          <a:prstGeom prst="rect">
            <a:avLst/>
          </a:prstGeom>
        </p:spPr>
      </p:pic>
      <p:pic>
        <p:nvPicPr>
          <p:cNvPr id="20" name="processed">
            <a:hlinkClick r:id="" action="ppaction://media"/>
            <a:extLst>
              <a:ext uri="{FF2B5EF4-FFF2-40B4-BE49-F238E27FC236}">
                <a16:creationId xmlns:a16="http://schemas.microsoft.com/office/drawing/2014/main" id="{84656FEF-6365-C4F0-444D-13CD1CDB0DA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607593" y="809682"/>
            <a:ext cx="487363" cy="487363"/>
          </a:xfrm>
          <a:prstGeom prst="rect">
            <a:avLst/>
          </a:prstGeom>
        </p:spPr>
      </p:pic>
      <p:pic>
        <p:nvPicPr>
          <p:cNvPr id="21" name="protein">
            <a:hlinkClick r:id="" action="ppaction://media"/>
            <a:extLst>
              <a:ext uri="{FF2B5EF4-FFF2-40B4-BE49-F238E27FC236}">
                <a16:creationId xmlns:a16="http://schemas.microsoft.com/office/drawing/2014/main" id="{8F83CDB0-4DF6-0F64-928E-CD1E4168AD1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607593" y="803295"/>
            <a:ext cx="487363" cy="48736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590487" y="429934"/>
            <a:ext cx="521573" cy="905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cholarship">
            <a:hlinkClick r:id="" action="ppaction://media"/>
            <a:extLst>
              <a:ext uri="{FF2B5EF4-FFF2-40B4-BE49-F238E27FC236}">
                <a16:creationId xmlns:a16="http://schemas.microsoft.com/office/drawing/2014/main" id="{A2E54B5A-533A-8111-1E8F-A95DB611844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420606" y="0"/>
            <a:ext cx="406400" cy="406400"/>
          </a:xfrm>
          <a:prstGeom prst="rect">
            <a:avLst/>
          </a:prstGeom>
        </p:spPr>
      </p:pic>
      <p:pic>
        <p:nvPicPr>
          <p:cNvPr id="4" name="facilities">
            <a:hlinkClick r:id="" action="ppaction://media"/>
            <a:extLst>
              <a:ext uri="{FF2B5EF4-FFF2-40B4-BE49-F238E27FC236}">
                <a16:creationId xmlns:a16="http://schemas.microsoft.com/office/drawing/2014/main" id="{73782F81-8914-D71D-A647-0FA00CE7E718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548879" y="981348"/>
            <a:ext cx="406400" cy="406400"/>
          </a:xfrm>
          <a:prstGeom prst="rect">
            <a:avLst/>
          </a:prstGeom>
        </p:spPr>
      </p:pic>
      <p:pic>
        <p:nvPicPr>
          <p:cNvPr id="5" name="graduate">
            <a:hlinkClick r:id="" action="ppaction://media"/>
            <a:extLst>
              <a:ext uri="{FF2B5EF4-FFF2-40B4-BE49-F238E27FC236}">
                <a16:creationId xmlns:a16="http://schemas.microsoft.com/office/drawing/2014/main" id="{AEA2B69C-CCA4-0A60-5F28-88A418865D49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471412" y="188434"/>
            <a:ext cx="406400" cy="406400"/>
          </a:xfrm>
          <a:prstGeom prst="rect">
            <a:avLst/>
          </a:prstGeom>
        </p:spPr>
      </p:pic>
      <p:pic>
        <p:nvPicPr>
          <p:cNvPr id="6" name="program">
            <a:hlinkClick r:id="" action="ppaction://media"/>
            <a:extLst>
              <a:ext uri="{FF2B5EF4-FFF2-40B4-BE49-F238E27FC236}">
                <a16:creationId xmlns:a16="http://schemas.microsoft.com/office/drawing/2014/main" id="{17690B92-C01F-4BA4-C787-A93288F6386D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674612" y="572882"/>
            <a:ext cx="406400" cy="406400"/>
          </a:xfrm>
          <a:prstGeom prst="rect">
            <a:avLst/>
          </a:prstGeom>
        </p:spPr>
      </p:pic>
      <p:pic>
        <p:nvPicPr>
          <p:cNvPr id="7" name="degree">
            <a:hlinkClick r:id="" action="ppaction://media"/>
            <a:extLst>
              <a:ext uri="{FF2B5EF4-FFF2-40B4-BE49-F238E27FC236}">
                <a16:creationId xmlns:a16="http://schemas.microsoft.com/office/drawing/2014/main" id="{88951033-3C48-9C2D-E928-7B6B4EDAA7BE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548879" y="421166"/>
            <a:ext cx="406400" cy="406400"/>
          </a:xfrm>
          <a:prstGeom prst="rect">
            <a:avLst/>
          </a:prstGeom>
        </p:spPr>
      </p:pic>
      <p:pic>
        <p:nvPicPr>
          <p:cNvPr id="8" name="semester">
            <a:hlinkClick r:id="" action="ppaction://media"/>
            <a:extLst>
              <a:ext uri="{FF2B5EF4-FFF2-40B4-BE49-F238E27FC236}">
                <a16:creationId xmlns:a16="http://schemas.microsoft.com/office/drawing/2014/main" id="{51BCE6D2-437D-6C2A-FF1B-9293D2294DAB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387590" y="297417"/>
            <a:ext cx="406400" cy="406400"/>
          </a:xfrm>
          <a:prstGeom prst="rect">
            <a:avLst/>
          </a:prstGeom>
        </p:spPr>
      </p:pic>
      <p:pic>
        <p:nvPicPr>
          <p:cNvPr id="22" name="graduate">
            <a:hlinkClick r:id="" action="ppaction://media"/>
            <a:extLst>
              <a:ext uri="{FF2B5EF4-FFF2-40B4-BE49-F238E27FC236}">
                <a16:creationId xmlns:a16="http://schemas.microsoft.com/office/drawing/2014/main" id="{023FB194-6963-8263-A66B-DB4FDBABCD0B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793990" y="254684"/>
            <a:ext cx="406400" cy="406400"/>
          </a:xfrm>
          <a:prstGeom prst="rect">
            <a:avLst/>
          </a:prstGeom>
        </p:spPr>
      </p:pic>
      <p:pic>
        <p:nvPicPr>
          <p:cNvPr id="23" name="program">
            <a:hlinkClick r:id="" action="ppaction://media"/>
            <a:extLst>
              <a:ext uri="{FF2B5EF4-FFF2-40B4-BE49-F238E27FC236}">
                <a16:creationId xmlns:a16="http://schemas.microsoft.com/office/drawing/2014/main" id="{0EBD1BC9-AA11-CA6E-8167-37107282036F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416798" y="-14766"/>
            <a:ext cx="406400" cy="406400"/>
          </a:xfrm>
          <a:prstGeom prst="rect">
            <a:avLst/>
          </a:prstGeom>
        </p:spPr>
      </p:pic>
      <p:pic>
        <p:nvPicPr>
          <p:cNvPr id="24" name="degree">
            <a:hlinkClick r:id="" action="ppaction://media"/>
            <a:extLst>
              <a:ext uri="{FF2B5EF4-FFF2-40B4-BE49-F238E27FC236}">
                <a16:creationId xmlns:a16="http://schemas.microsoft.com/office/drawing/2014/main" id="{CA5A2F49-C756-7155-6652-9FEEB88AE054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453622" y="2179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4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9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3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8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6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63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63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7826" y="579216"/>
            <a:ext cx="1110031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Practice saying these words with a partner.</a:t>
            </a:r>
            <a:r>
              <a:rPr lang="en-US" b="1" i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0714" y="5040584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semester </a:t>
            </a:r>
            <a:r>
              <a:rPr lang="vi-VN" sz="2400" dirty="0"/>
              <a:t>(</a:t>
            </a:r>
            <a:r>
              <a:rPr lang="en-US" sz="2400" dirty="0"/>
              <a:t>n</a:t>
            </a:r>
            <a:r>
              <a:rPr lang="vi-VN" sz="2400" dirty="0"/>
              <a:t>) 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səˈmestər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endParaRPr lang="en-US" sz="24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48" y="4307978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degree </a:t>
            </a:r>
            <a:r>
              <a:rPr lang="vi-VN" sz="2400" dirty="0"/>
              <a:t>(</a:t>
            </a:r>
            <a:r>
              <a:rPr lang="en-US" sz="2400" dirty="0"/>
              <a:t>n</a:t>
            </a:r>
            <a:r>
              <a:rPr lang="vi-VN" sz="2400" dirty="0"/>
              <a:t>) 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dɪˈɡri</a:t>
            </a:r>
            <a:r>
              <a:rPr lang="en-US" sz="2400" dirty="0">
                <a:solidFill>
                  <a:srgbClr val="FF0000"/>
                </a:solidFill>
              </a:rPr>
              <a:t>ː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endParaRPr lang="en-US" sz="24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049" y="3646602"/>
            <a:ext cx="11371226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program </a:t>
            </a:r>
            <a:r>
              <a:rPr lang="en-US" sz="2400" dirty="0"/>
              <a:t>(n) </a:t>
            </a:r>
            <a:r>
              <a:rPr lang="en-US" sz="2400" dirty="0">
                <a:solidFill>
                  <a:srgbClr val="FF0000"/>
                </a:solidFill>
              </a:rPr>
              <a:t>/ˈ</a:t>
            </a:r>
            <a:r>
              <a:rPr lang="en-US" sz="2400" dirty="0" err="1">
                <a:solidFill>
                  <a:srgbClr val="FF0000"/>
                </a:solidFill>
              </a:rPr>
              <a:t>proʊɡræm</a:t>
            </a:r>
            <a:r>
              <a:rPr lang="en-US" sz="2400" dirty="0">
                <a:solidFill>
                  <a:srgbClr val="FF0000"/>
                </a:solidFill>
              </a:rPr>
              <a:t>/ </a:t>
            </a:r>
            <a:r>
              <a:rPr lang="en-US" sz="2400" dirty="0" err="1"/>
              <a:t>chương</a:t>
            </a:r>
            <a:r>
              <a:rPr lang="en-US" sz="2400" dirty="0"/>
              <a:t> </a:t>
            </a:r>
            <a:r>
              <a:rPr lang="en-US" sz="2400" dirty="0" err="1"/>
              <a:t>trình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2974" y="2927577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graduate </a:t>
            </a:r>
            <a:r>
              <a:rPr lang="en-US" sz="2400" dirty="0"/>
              <a:t>(n) </a:t>
            </a:r>
            <a:r>
              <a:rPr lang="en-US" sz="2400" dirty="0">
                <a:solidFill>
                  <a:srgbClr val="FF0000"/>
                </a:solidFill>
              </a:rPr>
              <a:t>/ˈ</a:t>
            </a:r>
            <a:r>
              <a:rPr lang="en-US" sz="2400" dirty="0" err="1">
                <a:solidFill>
                  <a:srgbClr val="FF0000"/>
                </a:solidFill>
              </a:rPr>
              <a:t>ɡrædʒuət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r>
              <a:rPr lang="en-US" sz="2400" dirty="0"/>
              <a:t> </a:t>
            </a:r>
            <a:r>
              <a:rPr lang="en-US" sz="2400" dirty="0" err="1"/>
              <a:t>nghiệp</a:t>
            </a:r>
            <a:endParaRPr lang="en-US" sz="2400" dirty="0"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0079" y="2243850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facilities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fəˈsɪlətiz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/>
              <a:t>cơ</a:t>
            </a:r>
            <a:r>
              <a:rPr lang="en-US" sz="2400" dirty="0"/>
              <a:t> </a:t>
            </a:r>
            <a:r>
              <a:rPr lang="en-US" sz="2400" dirty="0" err="1"/>
              <a:t>sở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chất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418" y="1556235"/>
            <a:ext cx="1136253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scholarship </a:t>
            </a:r>
            <a:r>
              <a:rPr lang="en-US" sz="2400" dirty="0"/>
              <a:t>(n) </a:t>
            </a:r>
            <a:r>
              <a:rPr lang="en-US" sz="2400" dirty="0">
                <a:solidFill>
                  <a:srgbClr val="FF0000"/>
                </a:solidFill>
              </a:rPr>
              <a:t>/ˈ</a:t>
            </a:r>
            <a:r>
              <a:rPr lang="en-US" sz="2400" dirty="0" err="1">
                <a:solidFill>
                  <a:srgbClr val="FF0000"/>
                </a:solidFill>
              </a:rPr>
              <a:t>skɑːlərʃɪp</a:t>
            </a:r>
            <a:r>
              <a:rPr lang="en-US" sz="2400" dirty="0">
                <a:solidFill>
                  <a:srgbClr val="FF0000"/>
                </a:solidFill>
              </a:rPr>
              <a:t>/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bổng</a:t>
            </a:r>
            <a:endParaRPr lang="en-US" i="1" dirty="0">
              <a:solidFill>
                <a:srgbClr val="0070C0"/>
              </a:solidFill>
            </a:endParaRPr>
          </a:p>
        </p:txBody>
      </p:sp>
      <p:pic>
        <p:nvPicPr>
          <p:cNvPr id="16" name="avoid">
            <a:hlinkClick r:id="" action="ppaction://media"/>
            <a:extLst>
              <a:ext uri="{FF2B5EF4-FFF2-40B4-BE49-F238E27FC236}">
                <a16:creationId xmlns:a16="http://schemas.microsoft.com/office/drawing/2014/main" id="{2BA6CE5A-EF5B-F4E1-7330-91D94D797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97624" y="785656"/>
            <a:ext cx="487363" cy="487362"/>
          </a:xfrm>
          <a:prstGeom prst="rect">
            <a:avLst/>
          </a:prstGeom>
        </p:spPr>
      </p:pic>
      <p:pic>
        <p:nvPicPr>
          <p:cNvPr id="17" name="carbohydrates">
            <a:hlinkClick r:id="" action="ppaction://media"/>
            <a:extLst>
              <a:ext uri="{FF2B5EF4-FFF2-40B4-BE49-F238E27FC236}">
                <a16:creationId xmlns:a16="http://schemas.microsoft.com/office/drawing/2014/main" id="{E7E3051D-F4B6-845C-2C7D-73749BD36A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97623" y="793177"/>
            <a:ext cx="487363" cy="487363"/>
          </a:xfrm>
          <a:prstGeom prst="rect">
            <a:avLst/>
          </a:prstGeom>
        </p:spPr>
      </p:pic>
      <p:pic>
        <p:nvPicPr>
          <p:cNvPr id="18" name="dairy">
            <a:hlinkClick r:id="" action="ppaction://media"/>
            <a:extLst>
              <a:ext uri="{FF2B5EF4-FFF2-40B4-BE49-F238E27FC236}">
                <a16:creationId xmlns:a16="http://schemas.microsoft.com/office/drawing/2014/main" id="{C32A972D-1F4C-A290-A844-52140BB7634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97623" y="802161"/>
            <a:ext cx="487363" cy="487362"/>
          </a:xfrm>
          <a:prstGeom prst="rect">
            <a:avLst/>
          </a:prstGeom>
        </p:spPr>
      </p:pic>
      <p:pic>
        <p:nvPicPr>
          <p:cNvPr id="19" name="limit">
            <a:hlinkClick r:id="" action="ppaction://media"/>
            <a:extLst>
              <a:ext uri="{FF2B5EF4-FFF2-40B4-BE49-F238E27FC236}">
                <a16:creationId xmlns:a16="http://schemas.microsoft.com/office/drawing/2014/main" id="{BDBEE17A-C1CF-DDD1-B3B1-D37082B9A4B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97622" y="821630"/>
            <a:ext cx="487363" cy="487362"/>
          </a:xfrm>
          <a:prstGeom prst="rect">
            <a:avLst/>
          </a:prstGeom>
        </p:spPr>
      </p:pic>
      <p:pic>
        <p:nvPicPr>
          <p:cNvPr id="20" name="processed">
            <a:hlinkClick r:id="" action="ppaction://media"/>
            <a:extLst>
              <a:ext uri="{FF2B5EF4-FFF2-40B4-BE49-F238E27FC236}">
                <a16:creationId xmlns:a16="http://schemas.microsoft.com/office/drawing/2014/main" id="{84656FEF-6365-C4F0-444D-13CD1CDB0DA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607593" y="809682"/>
            <a:ext cx="487363" cy="487363"/>
          </a:xfrm>
          <a:prstGeom prst="rect">
            <a:avLst/>
          </a:prstGeom>
        </p:spPr>
      </p:pic>
      <p:pic>
        <p:nvPicPr>
          <p:cNvPr id="21" name="protein">
            <a:hlinkClick r:id="" action="ppaction://media"/>
            <a:extLst>
              <a:ext uri="{FF2B5EF4-FFF2-40B4-BE49-F238E27FC236}">
                <a16:creationId xmlns:a16="http://schemas.microsoft.com/office/drawing/2014/main" id="{8F83CDB0-4DF6-0F64-928E-CD1E4168AD1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607593" y="803295"/>
            <a:ext cx="487363" cy="48736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590487" y="429934"/>
            <a:ext cx="521573" cy="905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cholarship">
            <a:hlinkClick r:id="" action="ppaction://media"/>
            <a:extLst>
              <a:ext uri="{FF2B5EF4-FFF2-40B4-BE49-F238E27FC236}">
                <a16:creationId xmlns:a16="http://schemas.microsoft.com/office/drawing/2014/main" id="{A2E54B5A-533A-8111-1E8F-A95DB611844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420606" y="0"/>
            <a:ext cx="406400" cy="406400"/>
          </a:xfrm>
          <a:prstGeom prst="rect">
            <a:avLst/>
          </a:prstGeom>
        </p:spPr>
      </p:pic>
      <p:pic>
        <p:nvPicPr>
          <p:cNvPr id="4" name="facilities">
            <a:hlinkClick r:id="" action="ppaction://media"/>
            <a:extLst>
              <a:ext uri="{FF2B5EF4-FFF2-40B4-BE49-F238E27FC236}">
                <a16:creationId xmlns:a16="http://schemas.microsoft.com/office/drawing/2014/main" id="{73782F81-8914-D71D-A647-0FA00CE7E718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548879" y="981348"/>
            <a:ext cx="406400" cy="406400"/>
          </a:xfrm>
          <a:prstGeom prst="rect">
            <a:avLst/>
          </a:prstGeom>
        </p:spPr>
      </p:pic>
      <p:pic>
        <p:nvPicPr>
          <p:cNvPr id="5" name="graduate">
            <a:hlinkClick r:id="" action="ppaction://media"/>
            <a:extLst>
              <a:ext uri="{FF2B5EF4-FFF2-40B4-BE49-F238E27FC236}">
                <a16:creationId xmlns:a16="http://schemas.microsoft.com/office/drawing/2014/main" id="{AEA2B69C-CCA4-0A60-5F28-88A418865D49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471412" y="188434"/>
            <a:ext cx="406400" cy="406400"/>
          </a:xfrm>
          <a:prstGeom prst="rect">
            <a:avLst/>
          </a:prstGeom>
        </p:spPr>
      </p:pic>
      <p:pic>
        <p:nvPicPr>
          <p:cNvPr id="6" name="program">
            <a:hlinkClick r:id="" action="ppaction://media"/>
            <a:extLst>
              <a:ext uri="{FF2B5EF4-FFF2-40B4-BE49-F238E27FC236}">
                <a16:creationId xmlns:a16="http://schemas.microsoft.com/office/drawing/2014/main" id="{17690B92-C01F-4BA4-C787-A93288F6386D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674612" y="572882"/>
            <a:ext cx="406400" cy="406400"/>
          </a:xfrm>
          <a:prstGeom prst="rect">
            <a:avLst/>
          </a:prstGeom>
        </p:spPr>
      </p:pic>
      <p:pic>
        <p:nvPicPr>
          <p:cNvPr id="7" name="degree">
            <a:hlinkClick r:id="" action="ppaction://media"/>
            <a:extLst>
              <a:ext uri="{FF2B5EF4-FFF2-40B4-BE49-F238E27FC236}">
                <a16:creationId xmlns:a16="http://schemas.microsoft.com/office/drawing/2014/main" id="{88951033-3C48-9C2D-E928-7B6B4EDAA7BE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548879" y="421166"/>
            <a:ext cx="406400" cy="406400"/>
          </a:xfrm>
          <a:prstGeom prst="rect">
            <a:avLst/>
          </a:prstGeom>
        </p:spPr>
      </p:pic>
      <p:pic>
        <p:nvPicPr>
          <p:cNvPr id="8" name="semester">
            <a:hlinkClick r:id="" action="ppaction://media"/>
            <a:extLst>
              <a:ext uri="{FF2B5EF4-FFF2-40B4-BE49-F238E27FC236}">
                <a16:creationId xmlns:a16="http://schemas.microsoft.com/office/drawing/2014/main" id="{51BCE6D2-437D-6C2A-FF1B-9293D2294DAB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387590" y="297417"/>
            <a:ext cx="406400" cy="406400"/>
          </a:xfrm>
          <a:prstGeom prst="rect">
            <a:avLst/>
          </a:prstGeom>
        </p:spPr>
      </p:pic>
      <p:pic>
        <p:nvPicPr>
          <p:cNvPr id="22" name="graduate">
            <a:hlinkClick r:id="" action="ppaction://media"/>
            <a:extLst>
              <a:ext uri="{FF2B5EF4-FFF2-40B4-BE49-F238E27FC236}">
                <a16:creationId xmlns:a16="http://schemas.microsoft.com/office/drawing/2014/main" id="{023FB194-6963-8263-A66B-DB4FDBABCD0B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793990" y="254684"/>
            <a:ext cx="406400" cy="406400"/>
          </a:xfrm>
          <a:prstGeom prst="rect">
            <a:avLst/>
          </a:prstGeom>
        </p:spPr>
      </p:pic>
      <p:pic>
        <p:nvPicPr>
          <p:cNvPr id="23" name="program">
            <a:hlinkClick r:id="" action="ppaction://media"/>
            <a:extLst>
              <a:ext uri="{FF2B5EF4-FFF2-40B4-BE49-F238E27FC236}">
                <a16:creationId xmlns:a16="http://schemas.microsoft.com/office/drawing/2014/main" id="{0EBD1BC9-AA11-CA6E-8167-37107282036F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416798" y="-14766"/>
            <a:ext cx="406400" cy="406400"/>
          </a:xfrm>
          <a:prstGeom prst="rect">
            <a:avLst/>
          </a:prstGeom>
        </p:spPr>
      </p:pic>
      <p:pic>
        <p:nvPicPr>
          <p:cNvPr id="24" name="degree">
            <a:hlinkClick r:id="" action="ppaction://media"/>
            <a:extLst>
              <a:ext uri="{FF2B5EF4-FFF2-40B4-BE49-F238E27FC236}">
                <a16:creationId xmlns:a16="http://schemas.microsoft.com/office/drawing/2014/main" id="{CA5A2F49-C756-7155-6652-9FEEB88AE054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453622" y="2179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0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9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3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8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6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63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63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7238" y="787423"/>
            <a:ext cx="1133752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Work in pairs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b. </a:t>
            </a:r>
            <a:r>
              <a:rPr lang="en-US" sz="3200" i="1" dirty="0">
                <a:solidFill>
                  <a:srgbClr val="0070C0"/>
                </a:solidFill>
                <a:effectLst/>
                <a:latin typeface="HelveticaNeueLTStd-BdCn"/>
              </a:rPr>
              <a:t>Talk about your future study plans using the new words.</a:t>
            </a:r>
            <a:r>
              <a:rPr lang="en-US" sz="3200" i="1" dirty="0">
                <a:solidFill>
                  <a:srgbClr val="0070C0"/>
                </a:solidFill>
              </a:rPr>
              <a:t>  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479" y="4323102"/>
            <a:ext cx="2780521" cy="177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614192-CDCE-251D-282D-AD548F9F6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354" y="2800317"/>
            <a:ext cx="8579291" cy="125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F4407F-D97B-6BC2-AAA2-E5BF89D06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493" y="281549"/>
            <a:ext cx="9801507" cy="60088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823A97-34E1-673B-2472-9F25B4427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411" y="518561"/>
            <a:ext cx="4086709" cy="8346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60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898442-23B0-A2AF-E30B-A33D52CAC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92" y="3400411"/>
            <a:ext cx="11017816" cy="5397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58" y="1040175"/>
            <a:ext cx="1145799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Read and choose Yes or No.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848699" y="3836541"/>
            <a:ext cx="7159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5840984" y="3875290"/>
            <a:ext cx="1911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8310880" y="3875290"/>
            <a:ext cx="16560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4172" y="3836541"/>
            <a:ext cx="765111" cy="6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97158" y="540238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reading</a:t>
            </a:r>
          </a:p>
        </p:txBody>
      </p:sp>
    </p:spTree>
    <p:extLst>
      <p:ext uri="{BB962C8B-B14F-4D97-AF65-F5344CB8AC3E}">
        <p14:creationId xmlns:p14="http://schemas.microsoft.com/office/powerpoint/2010/main" val="89769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77A026-DD66-C222-B703-D2776DC04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162300"/>
            <a:ext cx="12014945" cy="218579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5274" y="457200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reading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9852DF-5521-C698-4D59-6371B3688788}"/>
              </a:ext>
            </a:extLst>
          </p:cNvPr>
          <p:cNvSpPr/>
          <p:nvPr/>
        </p:nvSpPr>
        <p:spPr>
          <a:xfrm>
            <a:off x="1946304" y="416252"/>
            <a:ext cx="1145799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Read and circle the correct answers.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939538-67D1-9018-D2DB-86349FF4D147}"/>
              </a:ext>
            </a:extLst>
          </p:cNvPr>
          <p:cNvCxnSpPr>
            <a:cxnSpLocks/>
          </p:cNvCxnSpPr>
          <p:nvPr/>
        </p:nvCxnSpPr>
        <p:spPr>
          <a:xfrm>
            <a:off x="1007520" y="3539474"/>
            <a:ext cx="44637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884C91-737D-A32B-D8B3-4ACC92F67047}"/>
              </a:ext>
            </a:extLst>
          </p:cNvPr>
          <p:cNvCxnSpPr>
            <a:cxnSpLocks/>
          </p:cNvCxnSpPr>
          <p:nvPr/>
        </p:nvCxnSpPr>
        <p:spPr>
          <a:xfrm>
            <a:off x="1946304" y="3539474"/>
            <a:ext cx="5408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DC737A-CC91-70CD-9833-1D9E8886AB70}"/>
              </a:ext>
            </a:extLst>
          </p:cNvPr>
          <p:cNvCxnSpPr>
            <a:cxnSpLocks/>
          </p:cNvCxnSpPr>
          <p:nvPr/>
        </p:nvCxnSpPr>
        <p:spPr>
          <a:xfrm>
            <a:off x="2982624" y="3539474"/>
            <a:ext cx="167167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23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2" y="391885"/>
            <a:ext cx="7899297" cy="6011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99184" y="3979489"/>
            <a:ext cx="3536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While - Reading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536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48268D-9524-6EC8-A7F5-375C432D7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995" y="1163016"/>
            <a:ext cx="9249006" cy="52926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06042" y="463522"/>
            <a:ext cx="10185958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231F20"/>
                </a:solidFill>
                <a:effectLst/>
                <a:latin typeface="HelveticaNeueLTStd-BdCn"/>
              </a:rPr>
              <a:t>Read the magazine interview. Did </a:t>
            </a:r>
            <a:r>
              <a:rPr lang="en-US" sz="2400" b="1" i="0" dirty="0" err="1">
                <a:solidFill>
                  <a:srgbClr val="231F20"/>
                </a:solidFill>
                <a:effectLst/>
                <a:latin typeface="HelveticaNeueLTStd-BdCn"/>
              </a:rPr>
              <a:t>Huy</a:t>
            </a:r>
            <a:r>
              <a:rPr lang="en-US" sz="2400" b="1" i="0" dirty="0">
                <a:solidFill>
                  <a:srgbClr val="231F20"/>
                </a:solidFill>
                <a:effectLst/>
                <a:latin typeface="HelveticaNeueLTStd-BdCn"/>
              </a:rPr>
              <a:t> enjoy living and studying in a foreign country? </a:t>
            </a:r>
            <a:r>
              <a:rPr lang="en-US" sz="2400" b="1" i="0" dirty="0">
                <a:solidFill>
                  <a:srgbClr val="0070C0"/>
                </a:solidFill>
                <a:effectLst/>
                <a:latin typeface="HelveticaNeueLTStd-Cn"/>
              </a:rPr>
              <a:t>1. yes 2. no</a:t>
            </a:r>
            <a:endParaRPr lang="en-US" sz="4000" b="1" i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40963" y="16701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3328809" y="2782885"/>
            <a:ext cx="20885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>
            <a:off x="4143477" y="3817210"/>
            <a:ext cx="254767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2120342" y="6088140"/>
            <a:ext cx="160583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6849" y="489668"/>
            <a:ext cx="1869193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A78C30A-BB0E-A331-F076-F87B94E69C34}"/>
              </a:ext>
            </a:extLst>
          </p:cNvPr>
          <p:cNvSpPr/>
          <p:nvPr/>
        </p:nvSpPr>
        <p:spPr>
          <a:xfrm>
            <a:off x="4483100" y="826389"/>
            <a:ext cx="1043572" cy="4681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62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338018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341126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344235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356678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334902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359788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9984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0193" y="1178568"/>
            <a:ext cx="1128071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1. </a:t>
            </a:r>
            <a:r>
              <a:rPr lang="en-US" sz="3200" dirty="0" err="1">
                <a:solidFill>
                  <a:srgbClr val="0070C0"/>
                </a:solidFill>
              </a:rPr>
              <a:t>Huy</a:t>
            </a:r>
            <a:r>
              <a:rPr lang="en-US" sz="3200" dirty="0">
                <a:solidFill>
                  <a:srgbClr val="0070C0"/>
                </a:solidFill>
              </a:rPr>
              <a:t> studied in … </a:t>
            </a:r>
          </a:p>
          <a:p>
            <a:pPr marL="514350" indent="-514350">
              <a:buAutoNum type="alphaLcPeriod"/>
            </a:pPr>
            <a:r>
              <a:rPr lang="en-US" sz="3200" dirty="0"/>
              <a:t>Singapore	b. Thailand	                    c. Australia</a:t>
            </a:r>
          </a:p>
          <a:p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3200" dirty="0">
                <a:solidFill>
                  <a:srgbClr val="0070C0"/>
                </a:solidFill>
              </a:rPr>
              <a:t>2. </a:t>
            </a:r>
            <a:r>
              <a:rPr lang="en-US" sz="3200" dirty="0" err="1">
                <a:solidFill>
                  <a:srgbClr val="0070C0"/>
                </a:solidFill>
              </a:rPr>
              <a:t>Huy</a:t>
            </a:r>
            <a:r>
              <a:rPr lang="en-US" sz="3200" dirty="0">
                <a:solidFill>
                  <a:srgbClr val="0070C0"/>
                </a:solidFill>
              </a:rPr>
              <a:t> really liked …</a:t>
            </a:r>
          </a:p>
          <a:p>
            <a:pPr marL="514350" indent="-514350">
              <a:buAutoNum type="alphaLcPeriod"/>
            </a:pPr>
            <a:r>
              <a:rPr lang="en-US" sz="3200" dirty="0"/>
              <a:t>the food	b. the people			c. the weather </a:t>
            </a:r>
          </a:p>
          <a:p>
            <a:r>
              <a:rPr lang="en-US" sz="3200" dirty="0">
                <a:solidFill>
                  <a:srgbClr val="0070C0"/>
                </a:solidFill>
              </a:rPr>
              <a:t>3. American universities … </a:t>
            </a:r>
          </a:p>
          <a:p>
            <a:pPr marL="514350" indent="-514350">
              <a:buAutoNum type="alphaLcPeriod"/>
            </a:pPr>
            <a:r>
              <a:rPr lang="en-US" sz="3200" dirty="0"/>
              <a:t>are popular	b. cost too much		c. are too difficult</a:t>
            </a:r>
          </a:p>
          <a:p>
            <a:r>
              <a:rPr lang="en-US" sz="3200" dirty="0">
                <a:solidFill>
                  <a:srgbClr val="0070C0"/>
                </a:solidFill>
              </a:rPr>
              <a:t>4. </a:t>
            </a:r>
            <a:r>
              <a:rPr lang="en-US" sz="3200" dirty="0" err="1">
                <a:solidFill>
                  <a:srgbClr val="0070C0"/>
                </a:solidFill>
              </a:rPr>
              <a:t>Huy</a:t>
            </a:r>
            <a:r>
              <a:rPr lang="en-US" sz="3200" dirty="0">
                <a:solidFill>
                  <a:srgbClr val="0070C0"/>
                </a:solidFill>
              </a:rPr>
              <a:t> says that ASEAN countries have many … </a:t>
            </a:r>
          </a:p>
          <a:p>
            <a:pPr marL="514350" indent="-514350">
              <a:buAutoNum type="alphaLcPeriod"/>
            </a:pPr>
            <a:r>
              <a:rPr lang="en-US" sz="3200" dirty="0"/>
              <a:t>students	b. international universities	c. program</a:t>
            </a:r>
          </a:p>
          <a:p>
            <a:r>
              <a:rPr lang="en-US" sz="3200" dirty="0">
                <a:solidFill>
                  <a:srgbClr val="0070C0"/>
                </a:solidFill>
              </a:rPr>
              <a:t>5. The word </a:t>
            </a:r>
            <a:r>
              <a:rPr lang="en-US" sz="3200" u="sng" dirty="0">
                <a:solidFill>
                  <a:srgbClr val="0070C0"/>
                </a:solidFill>
              </a:rPr>
              <a:t>made</a:t>
            </a:r>
            <a:r>
              <a:rPr lang="en-US" sz="3200" dirty="0">
                <a:solidFill>
                  <a:srgbClr val="0070C0"/>
                </a:solidFill>
              </a:rPr>
              <a:t> in paragraph 8 is closest in meaning to … </a:t>
            </a:r>
          </a:p>
          <a:p>
            <a:r>
              <a:rPr lang="en-US" sz="3200" dirty="0"/>
              <a:t>a. built 		b. met				c. earned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274" y="489899"/>
            <a:ext cx="197912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2649377" y="489899"/>
            <a:ext cx="9252970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Read the questions. Highlight the key words.  </a:t>
            </a:r>
          </a:p>
        </p:txBody>
      </p:sp>
    </p:spTree>
    <p:extLst>
      <p:ext uri="{BB962C8B-B14F-4D97-AF65-F5344CB8AC3E}">
        <p14:creationId xmlns:p14="http://schemas.microsoft.com/office/powerpoint/2010/main" val="348777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0193" y="1178568"/>
            <a:ext cx="1128071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1. </a:t>
            </a:r>
            <a:r>
              <a:rPr lang="en-US" sz="3200" dirty="0" err="1">
                <a:solidFill>
                  <a:srgbClr val="0070C0"/>
                </a:solidFill>
              </a:rPr>
              <a:t>Huy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>
                <a:solidFill>
                  <a:srgbClr val="0070C0"/>
                </a:solidFill>
                <a:highlight>
                  <a:srgbClr val="FFFF00"/>
                </a:highlight>
              </a:rPr>
              <a:t>studied </a:t>
            </a:r>
            <a:r>
              <a:rPr lang="en-US" sz="3200" dirty="0">
                <a:solidFill>
                  <a:srgbClr val="0070C0"/>
                </a:solidFill>
              </a:rPr>
              <a:t>in … </a:t>
            </a:r>
          </a:p>
          <a:p>
            <a:pPr marL="514350" indent="-514350">
              <a:buAutoNum type="alphaLcPeriod"/>
            </a:pPr>
            <a:r>
              <a:rPr lang="en-US" sz="3200" dirty="0">
                <a:highlight>
                  <a:srgbClr val="FFFF00"/>
                </a:highlight>
              </a:rPr>
              <a:t>Singapore</a:t>
            </a:r>
            <a:r>
              <a:rPr lang="en-US" sz="3200" dirty="0"/>
              <a:t>	b. </a:t>
            </a:r>
            <a:r>
              <a:rPr lang="en-US" sz="3200" dirty="0">
                <a:highlight>
                  <a:srgbClr val="FFFF00"/>
                </a:highlight>
              </a:rPr>
              <a:t>Thailand</a:t>
            </a:r>
            <a:r>
              <a:rPr lang="en-US" sz="3200" dirty="0"/>
              <a:t>	                    c. </a:t>
            </a:r>
            <a:r>
              <a:rPr lang="en-US" sz="3200" dirty="0">
                <a:highlight>
                  <a:srgbClr val="FFFF00"/>
                </a:highlight>
              </a:rPr>
              <a:t>Australia</a:t>
            </a:r>
          </a:p>
          <a:p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3200" dirty="0">
                <a:solidFill>
                  <a:srgbClr val="0070C0"/>
                </a:solidFill>
              </a:rPr>
              <a:t>2. </a:t>
            </a:r>
            <a:r>
              <a:rPr lang="en-US" sz="3200" dirty="0" err="1">
                <a:solidFill>
                  <a:srgbClr val="0070C0"/>
                </a:solidFill>
              </a:rPr>
              <a:t>Huy</a:t>
            </a:r>
            <a:r>
              <a:rPr lang="en-US" sz="3200" dirty="0">
                <a:solidFill>
                  <a:srgbClr val="0070C0"/>
                </a:solidFill>
              </a:rPr>
              <a:t> really </a:t>
            </a:r>
            <a:r>
              <a:rPr lang="en-US" sz="3200" dirty="0">
                <a:solidFill>
                  <a:srgbClr val="0070C0"/>
                </a:solidFill>
                <a:highlight>
                  <a:srgbClr val="FFFF00"/>
                </a:highlight>
              </a:rPr>
              <a:t>liked</a:t>
            </a:r>
            <a:r>
              <a:rPr lang="en-US" sz="3200" dirty="0">
                <a:solidFill>
                  <a:srgbClr val="0070C0"/>
                </a:solidFill>
              </a:rPr>
              <a:t> …</a:t>
            </a:r>
          </a:p>
          <a:p>
            <a:pPr marL="514350" indent="-514350">
              <a:buAutoNum type="alphaLcPeriod"/>
            </a:pPr>
            <a:r>
              <a:rPr lang="en-US" sz="3200" dirty="0"/>
              <a:t>the </a:t>
            </a:r>
            <a:r>
              <a:rPr lang="en-US" sz="3200" dirty="0">
                <a:highlight>
                  <a:srgbClr val="FFFF00"/>
                </a:highlight>
              </a:rPr>
              <a:t>food</a:t>
            </a:r>
            <a:r>
              <a:rPr lang="en-US" sz="3200" dirty="0"/>
              <a:t>	b. the </a:t>
            </a:r>
            <a:r>
              <a:rPr lang="en-US" sz="3200" dirty="0">
                <a:highlight>
                  <a:srgbClr val="FFFF00"/>
                </a:highlight>
              </a:rPr>
              <a:t>people</a:t>
            </a:r>
            <a:r>
              <a:rPr lang="en-US" sz="3200" dirty="0"/>
              <a:t>			c. the </a:t>
            </a:r>
            <a:r>
              <a:rPr lang="en-US" sz="3200" dirty="0">
                <a:highlight>
                  <a:srgbClr val="FFFF00"/>
                </a:highlight>
              </a:rPr>
              <a:t>weather</a:t>
            </a:r>
            <a:r>
              <a:rPr lang="en-US" sz="3200" dirty="0"/>
              <a:t> </a:t>
            </a:r>
          </a:p>
          <a:p>
            <a:r>
              <a:rPr lang="en-US" sz="3200" dirty="0">
                <a:solidFill>
                  <a:srgbClr val="0070C0"/>
                </a:solidFill>
              </a:rPr>
              <a:t>3. </a:t>
            </a:r>
            <a:r>
              <a:rPr lang="en-US" sz="3200" dirty="0">
                <a:solidFill>
                  <a:srgbClr val="0070C0"/>
                </a:solidFill>
                <a:highlight>
                  <a:srgbClr val="FFFF00"/>
                </a:highlight>
              </a:rPr>
              <a:t>American universities</a:t>
            </a:r>
            <a:r>
              <a:rPr lang="en-US" sz="3200" dirty="0">
                <a:solidFill>
                  <a:srgbClr val="0070C0"/>
                </a:solidFill>
              </a:rPr>
              <a:t> … </a:t>
            </a:r>
          </a:p>
          <a:p>
            <a:pPr marL="514350" indent="-514350">
              <a:buAutoNum type="alphaLcPeriod"/>
            </a:pPr>
            <a:r>
              <a:rPr lang="en-US" sz="3200" dirty="0"/>
              <a:t>are </a:t>
            </a:r>
            <a:r>
              <a:rPr lang="en-US" sz="3200" dirty="0">
                <a:highlight>
                  <a:srgbClr val="FFFF00"/>
                </a:highlight>
              </a:rPr>
              <a:t>popular</a:t>
            </a:r>
            <a:r>
              <a:rPr lang="en-US" sz="3200" dirty="0"/>
              <a:t>	b. </a:t>
            </a:r>
            <a:r>
              <a:rPr lang="en-US" sz="3200" dirty="0">
                <a:highlight>
                  <a:srgbClr val="FFFF00"/>
                </a:highlight>
              </a:rPr>
              <a:t>cost too much</a:t>
            </a:r>
            <a:r>
              <a:rPr lang="en-US" sz="3200" dirty="0"/>
              <a:t>		c. are too </a:t>
            </a:r>
            <a:r>
              <a:rPr lang="en-US" sz="3200" dirty="0">
                <a:highlight>
                  <a:srgbClr val="FFFF00"/>
                </a:highlight>
              </a:rPr>
              <a:t>difficult</a:t>
            </a:r>
          </a:p>
          <a:p>
            <a:r>
              <a:rPr lang="en-US" sz="3200" dirty="0">
                <a:solidFill>
                  <a:srgbClr val="0070C0"/>
                </a:solidFill>
              </a:rPr>
              <a:t>4. </a:t>
            </a:r>
            <a:r>
              <a:rPr lang="en-US" sz="3200" dirty="0" err="1">
                <a:solidFill>
                  <a:srgbClr val="0070C0"/>
                </a:solidFill>
              </a:rPr>
              <a:t>Huy</a:t>
            </a:r>
            <a:r>
              <a:rPr lang="en-US" sz="3200" dirty="0">
                <a:solidFill>
                  <a:srgbClr val="0070C0"/>
                </a:solidFill>
              </a:rPr>
              <a:t> says that </a:t>
            </a:r>
            <a:r>
              <a:rPr lang="en-US" sz="3200" dirty="0">
                <a:solidFill>
                  <a:srgbClr val="0070C0"/>
                </a:solidFill>
                <a:highlight>
                  <a:srgbClr val="FFFF00"/>
                </a:highlight>
              </a:rPr>
              <a:t>ASEAN countries have</a:t>
            </a:r>
            <a:r>
              <a:rPr lang="en-US" sz="3200" dirty="0">
                <a:solidFill>
                  <a:srgbClr val="0070C0"/>
                </a:solidFill>
              </a:rPr>
              <a:t> many … </a:t>
            </a:r>
          </a:p>
          <a:p>
            <a:pPr marL="514350" indent="-514350">
              <a:buAutoNum type="alphaLcPeriod"/>
            </a:pPr>
            <a:r>
              <a:rPr lang="en-US" sz="3200" dirty="0">
                <a:highlight>
                  <a:srgbClr val="FFFF00"/>
                </a:highlight>
              </a:rPr>
              <a:t>students</a:t>
            </a:r>
            <a:r>
              <a:rPr lang="en-US" sz="3200" dirty="0"/>
              <a:t>	b. </a:t>
            </a:r>
            <a:r>
              <a:rPr lang="en-US" sz="3200" dirty="0">
                <a:highlight>
                  <a:srgbClr val="FFFF00"/>
                </a:highlight>
              </a:rPr>
              <a:t>international universities</a:t>
            </a:r>
            <a:r>
              <a:rPr lang="en-US" sz="3200" dirty="0"/>
              <a:t>	c. </a:t>
            </a:r>
            <a:r>
              <a:rPr lang="en-US" sz="3200" dirty="0">
                <a:highlight>
                  <a:srgbClr val="FFFF00"/>
                </a:highlight>
              </a:rPr>
              <a:t>program</a:t>
            </a:r>
          </a:p>
          <a:p>
            <a:r>
              <a:rPr lang="en-US" sz="3200" dirty="0">
                <a:solidFill>
                  <a:srgbClr val="0070C0"/>
                </a:solidFill>
              </a:rPr>
              <a:t>5. The word </a:t>
            </a:r>
            <a:r>
              <a:rPr lang="en-US" sz="3200" u="sng" dirty="0">
                <a:solidFill>
                  <a:srgbClr val="0070C0"/>
                </a:solidFill>
                <a:highlight>
                  <a:srgbClr val="FFFF00"/>
                </a:highlight>
              </a:rPr>
              <a:t>made</a:t>
            </a:r>
            <a:r>
              <a:rPr lang="en-US" sz="3200" dirty="0">
                <a:solidFill>
                  <a:srgbClr val="0070C0"/>
                </a:solidFill>
                <a:highlight>
                  <a:srgbClr val="FFFF00"/>
                </a:highlight>
              </a:rPr>
              <a:t> in paragraph 8</a:t>
            </a:r>
            <a:r>
              <a:rPr lang="en-US" sz="3200" dirty="0">
                <a:solidFill>
                  <a:srgbClr val="0070C0"/>
                </a:solidFill>
              </a:rPr>
              <a:t> is closest in meaning to … </a:t>
            </a:r>
          </a:p>
          <a:p>
            <a:r>
              <a:rPr lang="en-US" sz="3200" dirty="0"/>
              <a:t>a. </a:t>
            </a:r>
            <a:r>
              <a:rPr lang="en-US" sz="3200" dirty="0">
                <a:highlight>
                  <a:srgbClr val="FFFF00"/>
                </a:highlight>
              </a:rPr>
              <a:t>built </a:t>
            </a:r>
            <a:r>
              <a:rPr lang="en-US" sz="3200" dirty="0"/>
              <a:t>		b. </a:t>
            </a:r>
            <a:r>
              <a:rPr lang="en-US" sz="3200" dirty="0">
                <a:highlight>
                  <a:srgbClr val="FFFF00"/>
                </a:highlight>
              </a:rPr>
              <a:t>met</a:t>
            </a:r>
            <a:r>
              <a:rPr lang="en-US" sz="3200" dirty="0"/>
              <a:t>				c. </a:t>
            </a:r>
            <a:r>
              <a:rPr lang="en-US" sz="3200" dirty="0">
                <a:highlight>
                  <a:srgbClr val="FFFF00"/>
                </a:highlight>
              </a:rPr>
              <a:t>earned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274" y="489899"/>
            <a:ext cx="197912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2649377" y="489899"/>
            <a:ext cx="9252970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Read the questions. Highlight the key words.  </a:t>
            </a:r>
          </a:p>
        </p:txBody>
      </p:sp>
    </p:spTree>
    <p:extLst>
      <p:ext uri="{BB962C8B-B14F-4D97-AF65-F5344CB8AC3E}">
        <p14:creationId xmlns:p14="http://schemas.microsoft.com/office/powerpoint/2010/main" val="176928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F71679-D243-0376-A962-0E85302A7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259" y="2884062"/>
            <a:ext cx="12237259" cy="25384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55219" y="539244"/>
            <a:ext cx="631194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3687" y="539244"/>
            <a:ext cx="1833693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360468" y="1448203"/>
            <a:ext cx="1128071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1. </a:t>
            </a:r>
            <a:r>
              <a:rPr lang="en-US" sz="3600" dirty="0" err="1">
                <a:solidFill>
                  <a:srgbClr val="0070C0"/>
                </a:solidFill>
              </a:rPr>
              <a:t>Huy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  <a:highlight>
                  <a:srgbClr val="FFFF00"/>
                </a:highlight>
              </a:rPr>
              <a:t>studied </a:t>
            </a:r>
            <a:r>
              <a:rPr lang="en-US" sz="3600" dirty="0">
                <a:solidFill>
                  <a:srgbClr val="0070C0"/>
                </a:solidFill>
              </a:rPr>
              <a:t>in … </a:t>
            </a:r>
          </a:p>
          <a:p>
            <a:pPr marL="514350" indent="-514350">
              <a:buAutoNum type="alphaLcPeriod"/>
            </a:pPr>
            <a:r>
              <a:rPr lang="en-US" sz="3600" dirty="0">
                <a:highlight>
                  <a:srgbClr val="FFFF00"/>
                </a:highlight>
              </a:rPr>
              <a:t>Singapore</a:t>
            </a:r>
            <a:r>
              <a:rPr lang="en-US" sz="3600" dirty="0"/>
              <a:t>	b. </a:t>
            </a:r>
            <a:r>
              <a:rPr lang="en-US" sz="3600" dirty="0">
                <a:highlight>
                  <a:srgbClr val="FFFF00"/>
                </a:highlight>
              </a:rPr>
              <a:t>Thailand</a:t>
            </a:r>
            <a:r>
              <a:rPr lang="en-US" sz="3600" dirty="0"/>
              <a:t>	                    c. </a:t>
            </a:r>
            <a:r>
              <a:rPr lang="en-US" sz="3600" dirty="0">
                <a:highlight>
                  <a:srgbClr val="FFFF00"/>
                </a:highlight>
              </a:rPr>
              <a:t>Australia</a:t>
            </a:r>
          </a:p>
          <a:p>
            <a:pPr marL="514350" indent="-514350">
              <a:buAutoNum type="alphaLcPeriod"/>
            </a:pPr>
            <a:endParaRPr lang="en-US" sz="2800" dirty="0">
              <a:solidFill>
                <a:srgbClr val="211D1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031258" y="2030744"/>
            <a:ext cx="538607" cy="5386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00E69C-0844-218E-BC92-4B54C6EF75A4}"/>
              </a:ext>
            </a:extLst>
          </p:cNvPr>
          <p:cNvCxnSpPr>
            <a:cxnSpLocks/>
          </p:cNvCxnSpPr>
          <p:nvPr/>
        </p:nvCxnSpPr>
        <p:spPr>
          <a:xfrm>
            <a:off x="4002030" y="5005215"/>
            <a:ext cx="18336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571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D4FAF69-0408-2894-2140-72A51F8C4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68" y="2969468"/>
            <a:ext cx="11822001" cy="12723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55219" y="539244"/>
            <a:ext cx="631194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3687" y="539244"/>
            <a:ext cx="1833693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360468" y="1448203"/>
            <a:ext cx="112807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2. </a:t>
            </a:r>
            <a:r>
              <a:rPr lang="en-US" sz="3200" dirty="0" err="1">
                <a:solidFill>
                  <a:srgbClr val="0070C0"/>
                </a:solidFill>
              </a:rPr>
              <a:t>Huy</a:t>
            </a:r>
            <a:r>
              <a:rPr lang="en-US" sz="3200" dirty="0">
                <a:solidFill>
                  <a:srgbClr val="0070C0"/>
                </a:solidFill>
              </a:rPr>
              <a:t> really liked …</a:t>
            </a:r>
          </a:p>
          <a:p>
            <a:pPr marL="514350" indent="-514350">
              <a:buAutoNum type="alphaLcPeriod"/>
            </a:pPr>
            <a:r>
              <a:rPr lang="en-US" sz="3200" dirty="0"/>
              <a:t>the food	b. the people			c. the weather </a:t>
            </a:r>
          </a:p>
        </p:txBody>
      </p:sp>
      <p:sp>
        <p:nvSpPr>
          <p:cNvPr id="11" name="Oval 10"/>
          <p:cNvSpPr/>
          <p:nvPr/>
        </p:nvSpPr>
        <p:spPr>
          <a:xfrm>
            <a:off x="360468" y="1973570"/>
            <a:ext cx="538607" cy="5386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59409C-76B2-06E3-243C-828FE6C15A59}"/>
              </a:ext>
            </a:extLst>
          </p:cNvPr>
          <p:cNvCxnSpPr>
            <a:cxnSpLocks/>
          </p:cNvCxnSpPr>
          <p:nvPr/>
        </p:nvCxnSpPr>
        <p:spPr>
          <a:xfrm>
            <a:off x="6350000" y="4284982"/>
            <a:ext cx="144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34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55219" y="539244"/>
            <a:ext cx="631194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3687" y="539244"/>
            <a:ext cx="1833693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11" name="Oval 10"/>
          <p:cNvSpPr/>
          <p:nvPr/>
        </p:nvSpPr>
        <p:spPr>
          <a:xfrm flipV="1">
            <a:off x="3317874" y="1848088"/>
            <a:ext cx="684213" cy="7191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80AE91-71D4-F899-BF7E-E002ADA58AB7}"/>
              </a:ext>
            </a:extLst>
          </p:cNvPr>
          <p:cNvSpPr/>
          <p:nvPr/>
        </p:nvSpPr>
        <p:spPr>
          <a:xfrm>
            <a:off x="712786" y="1324164"/>
            <a:ext cx="112807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3. </a:t>
            </a:r>
            <a:r>
              <a:rPr lang="en-US" sz="3200" dirty="0">
                <a:solidFill>
                  <a:srgbClr val="0070C0"/>
                </a:solidFill>
                <a:highlight>
                  <a:srgbClr val="FFFF00"/>
                </a:highlight>
              </a:rPr>
              <a:t>American universities</a:t>
            </a:r>
            <a:r>
              <a:rPr lang="en-US" sz="3200" dirty="0">
                <a:solidFill>
                  <a:srgbClr val="0070C0"/>
                </a:solidFill>
              </a:rPr>
              <a:t> … </a:t>
            </a:r>
          </a:p>
          <a:p>
            <a:pPr marL="514350" indent="-514350">
              <a:buAutoNum type="alphaLcPeriod"/>
            </a:pPr>
            <a:r>
              <a:rPr lang="en-US" sz="3200" dirty="0"/>
              <a:t>are </a:t>
            </a:r>
            <a:r>
              <a:rPr lang="en-US" sz="3200" dirty="0">
                <a:highlight>
                  <a:srgbClr val="FFFF00"/>
                </a:highlight>
              </a:rPr>
              <a:t>popular</a:t>
            </a:r>
            <a:r>
              <a:rPr lang="en-US" sz="3200" dirty="0"/>
              <a:t>	b. </a:t>
            </a:r>
            <a:r>
              <a:rPr lang="en-US" sz="3200" dirty="0">
                <a:highlight>
                  <a:srgbClr val="FFFF00"/>
                </a:highlight>
              </a:rPr>
              <a:t>cost too much</a:t>
            </a:r>
            <a:r>
              <a:rPr lang="en-US" sz="3200" dirty="0"/>
              <a:t>		c. are too </a:t>
            </a:r>
            <a:r>
              <a:rPr lang="en-US" sz="3200" dirty="0">
                <a:highlight>
                  <a:srgbClr val="FFFF00"/>
                </a:highlight>
              </a:rPr>
              <a:t>difficult</a:t>
            </a:r>
          </a:p>
          <a:p>
            <a:endParaRPr lang="en-US" sz="3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23BB46-C641-66A0-BAF0-9355F1AB7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81" y="2755233"/>
            <a:ext cx="9442053" cy="249194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2332F90-1B7F-AF90-3FF1-AAF2BC05C618}"/>
              </a:ext>
            </a:extLst>
          </p:cNvPr>
          <p:cNvCxnSpPr>
            <a:cxnSpLocks/>
          </p:cNvCxnSpPr>
          <p:nvPr/>
        </p:nvCxnSpPr>
        <p:spPr>
          <a:xfrm>
            <a:off x="2127380" y="3636663"/>
            <a:ext cx="34639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F505D4B-9005-74F3-9882-9F948F1D3C63}"/>
              </a:ext>
            </a:extLst>
          </p:cNvPr>
          <p:cNvSpPr/>
          <p:nvPr/>
        </p:nvSpPr>
        <p:spPr>
          <a:xfrm>
            <a:off x="712787" y="5374448"/>
            <a:ext cx="112807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4. </a:t>
            </a:r>
            <a:r>
              <a:rPr lang="en-US" sz="3200" dirty="0" err="1">
                <a:solidFill>
                  <a:srgbClr val="0070C0"/>
                </a:solidFill>
              </a:rPr>
              <a:t>Huy</a:t>
            </a:r>
            <a:r>
              <a:rPr lang="en-US" sz="3200" dirty="0">
                <a:solidFill>
                  <a:srgbClr val="0070C0"/>
                </a:solidFill>
              </a:rPr>
              <a:t> says that </a:t>
            </a:r>
            <a:r>
              <a:rPr lang="en-US" sz="3200" dirty="0">
                <a:solidFill>
                  <a:srgbClr val="0070C0"/>
                </a:solidFill>
                <a:highlight>
                  <a:srgbClr val="FFFF00"/>
                </a:highlight>
              </a:rPr>
              <a:t>ASEAN countries have</a:t>
            </a:r>
            <a:r>
              <a:rPr lang="en-US" sz="3200" dirty="0">
                <a:solidFill>
                  <a:srgbClr val="0070C0"/>
                </a:solidFill>
              </a:rPr>
              <a:t> many … </a:t>
            </a:r>
          </a:p>
          <a:p>
            <a:pPr marL="514350" indent="-514350">
              <a:buAutoNum type="alphaLcPeriod"/>
            </a:pPr>
            <a:r>
              <a:rPr lang="en-US" sz="3200" dirty="0">
                <a:highlight>
                  <a:srgbClr val="FFFF00"/>
                </a:highlight>
              </a:rPr>
              <a:t>students</a:t>
            </a:r>
            <a:r>
              <a:rPr lang="en-US" sz="3200" dirty="0"/>
              <a:t>	b. </a:t>
            </a:r>
            <a:r>
              <a:rPr lang="en-US" sz="3200" dirty="0">
                <a:highlight>
                  <a:srgbClr val="FFFF00"/>
                </a:highlight>
              </a:rPr>
              <a:t>international universities</a:t>
            </a:r>
            <a:r>
              <a:rPr lang="en-US" sz="3200" dirty="0"/>
              <a:t>	c. </a:t>
            </a:r>
            <a:r>
              <a:rPr lang="en-US" sz="3200" dirty="0">
                <a:highlight>
                  <a:srgbClr val="FFFF00"/>
                </a:highlight>
              </a:rPr>
              <a:t>program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79DF493-871B-6DA7-394E-1827DDA49F3C}"/>
              </a:ext>
            </a:extLst>
          </p:cNvPr>
          <p:cNvCxnSpPr>
            <a:cxnSpLocks/>
          </p:cNvCxnSpPr>
          <p:nvPr/>
        </p:nvCxnSpPr>
        <p:spPr>
          <a:xfrm>
            <a:off x="1708280" y="4360563"/>
            <a:ext cx="41591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AB42C3F3-CBDE-CE11-5289-616847473C98}"/>
              </a:ext>
            </a:extLst>
          </p:cNvPr>
          <p:cNvSpPr/>
          <p:nvPr/>
        </p:nvSpPr>
        <p:spPr>
          <a:xfrm>
            <a:off x="3463480" y="5847983"/>
            <a:ext cx="538607" cy="5386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55219" y="539244"/>
            <a:ext cx="631194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3687" y="539244"/>
            <a:ext cx="1833693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11" name="Oval 10"/>
          <p:cNvSpPr/>
          <p:nvPr/>
        </p:nvSpPr>
        <p:spPr>
          <a:xfrm>
            <a:off x="3341687" y="2017364"/>
            <a:ext cx="538607" cy="5386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B2C834-D096-F6EA-772D-ADDB5A35A0A5}"/>
              </a:ext>
            </a:extLst>
          </p:cNvPr>
          <p:cNvSpPr/>
          <p:nvPr/>
        </p:nvSpPr>
        <p:spPr>
          <a:xfrm>
            <a:off x="687582" y="1441623"/>
            <a:ext cx="112807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5. The word </a:t>
            </a:r>
            <a:r>
              <a:rPr lang="en-US" sz="3200" u="sng" dirty="0">
                <a:solidFill>
                  <a:srgbClr val="0070C0"/>
                </a:solidFill>
                <a:highlight>
                  <a:srgbClr val="FFFF00"/>
                </a:highlight>
              </a:rPr>
              <a:t>made</a:t>
            </a:r>
            <a:r>
              <a:rPr lang="en-US" sz="3200" dirty="0">
                <a:solidFill>
                  <a:srgbClr val="0070C0"/>
                </a:solidFill>
                <a:highlight>
                  <a:srgbClr val="FFFF00"/>
                </a:highlight>
              </a:rPr>
              <a:t> in paragraph 8</a:t>
            </a:r>
            <a:r>
              <a:rPr lang="en-US" sz="3200" dirty="0">
                <a:solidFill>
                  <a:srgbClr val="0070C0"/>
                </a:solidFill>
              </a:rPr>
              <a:t> is closest in meaning to … </a:t>
            </a:r>
          </a:p>
          <a:p>
            <a:r>
              <a:rPr lang="en-US" sz="3200" dirty="0"/>
              <a:t>a. </a:t>
            </a:r>
            <a:r>
              <a:rPr lang="en-US" sz="3200" dirty="0">
                <a:highlight>
                  <a:srgbClr val="FFFF00"/>
                </a:highlight>
              </a:rPr>
              <a:t>built </a:t>
            </a:r>
            <a:r>
              <a:rPr lang="en-US" sz="3200" dirty="0"/>
              <a:t>		b. </a:t>
            </a:r>
            <a:r>
              <a:rPr lang="en-US" sz="3200" dirty="0">
                <a:highlight>
                  <a:srgbClr val="FFFF00"/>
                </a:highlight>
              </a:rPr>
              <a:t>met</a:t>
            </a:r>
            <a:r>
              <a:rPr lang="en-US" sz="3200" dirty="0"/>
              <a:t>				c. </a:t>
            </a:r>
            <a:r>
              <a:rPr lang="en-US" sz="3200" dirty="0">
                <a:highlight>
                  <a:srgbClr val="FFFF00"/>
                </a:highlight>
              </a:rPr>
              <a:t>earned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105E80-979C-E87B-0EF6-715290F4F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53" y="3090141"/>
            <a:ext cx="11968293" cy="144874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E28F286-2F97-EACF-6DD1-65A5936716B9}"/>
              </a:ext>
            </a:extLst>
          </p:cNvPr>
          <p:cNvCxnSpPr>
            <a:cxnSpLocks/>
          </p:cNvCxnSpPr>
          <p:nvPr/>
        </p:nvCxnSpPr>
        <p:spPr>
          <a:xfrm>
            <a:off x="2798032" y="4182763"/>
            <a:ext cx="32979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64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48268D-9524-6EC8-A7F5-375C432D7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00" y="402315"/>
            <a:ext cx="10541000" cy="60320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40963" y="16701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6849" y="489668"/>
            <a:ext cx="1869193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56CDFB-E77C-E334-C6F7-86681A64F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042" y="380865"/>
            <a:ext cx="3675921" cy="609736"/>
          </a:xfrm>
          <a:prstGeom prst="rect">
            <a:avLst/>
          </a:prstGeom>
        </p:spPr>
      </p:pic>
      <p:pic>
        <p:nvPicPr>
          <p:cNvPr id="7" name="CD1 TRACK 62">
            <a:hlinkClick r:id="" action="ppaction://media"/>
            <a:extLst>
              <a:ext uri="{FF2B5EF4-FFF2-40B4-BE49-F238E27FC236}">
                <a16:creationId xmlns:a16="http://schemas.microsoft.com/office/drawing/2014/main" id="{126C314A-FBB1-3C16-4ADE-C7834F8D96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05589" y="584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8755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990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2" y="391885"/>
            <a:ext cx="7899297" cy="6011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99184" y="3979489"/>
            <a:ext cx="3536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Post - Reading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8874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84384" y="1214549"/>
            <a:ext cx="46215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c. 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039" y="638634"/>
            <a:ext cx="2350606" cy="149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957674" y="2258018"/>
            <a:ext cx="10276652" cy="1431851"/>
          </a:xfrm>
          <a:prstGeom prst="wedgeRoundRectCallout">
            <a:avLst>
              <a:gd name="adj1" fmla="val 46931"/>
              <a:gd name="adj2" fmla="val 68720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i="0" dirty="0">
                <a:solidFill>
                  <a:srgbClr val="231F20"/>
                </a:solidFill>
                <a:effectLst/>
              </a:rPr>
              <a:t>What would you like most about living and studying in a</a:t>
            </a:r>
            <a:br>
              <a:rPr lang="en-US" sz="3200" i="0" dirty="0">
                <a:solidFill>
                  <a:srgbClr val="231F20"/>
                </a:solidFill>
                <a:effectLst/>
              </a:rPr>
            </a:br>
            <a:r>
              <a:rPr lang="en-US" sz="3200" b="1" i="0" dirty="0">
                <a:solidFill>
                  <a:srgbClr val="231F20"/>
                </a:solidFill>
                <a:effectLst/>
              </a:rPr>
              <a:t>foreign country? Why?</a:t>
            </a:r>
            <a:endParaRPr lang="en-US" sz="4000" i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0464" y="6943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reading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A6734A-6E5A-6062-55B4-8AD42CD2E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623" y="4260806"/>
            <a:ext cx="2552831" cy="171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7112"/>
      </p:ext>
    </p:extLst>
  </p:cSld>
  <p:clrMapOvr>
    <a:masterClrMapping/>
  </p:clrMapOvr>
  <p:transition spd="med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4904"/>
            <a:ext cx="9198864" cy="61562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7542"/>
            <a:ext cx="5976258" cy="6151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3200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2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practice and learn vocabulary related to </a:t>
            </a:r>
            <a:r>
              <a:rPr lang="en-US" sz="3200" i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studying abroad</a:t>
            </a:r>
            <a:r>
              <a:rPr lang="en-US" sz="32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200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practice reading for main ideas and specific information.</a:t>
            </a:r>
            <a:endParaRPr lang="en-US" sz="32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65489" y="842427"/>
            <a:ext cx="840479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Name 3 advantages and 3 disadvantages of studying abroad.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B43E016-2A04-B9D7-686C-416C323D3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810" y="1990734"/>
            <a:ext cx="8746089" cy="454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5F4000E4-6F7E-7FE1-CBA0-9CB949CB1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20" y="842427"/>
            <a:ext cx="2350606" cy="149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55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65489" y="842427"/>
            <a:ext cx="840479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Name 3 advantages and 3 disadvantages of studying abroad.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B43E016-2A04-B9D7-686C-416C323D3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085182"/>
            <a:ext cx="4099729" cy="21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5F4000E4-6F7E-7FE1-CBA0-9CB949CB1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20" y="842427"/>
            <a:ext cx="2350606" cy="149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5">
            <a:extLst>
              <a:ext uri="{FF2B5EF4-FFF2-40B4-BE49-F238E27FC236}">
                <a16:creationId xmlns:a16="http://schemas.microsoft.com/office/drawing/2014/main" id="{34605CB5-8B7A-F3BE-4145-9E0167AD1295}"/>
              </a:ext>
            </a:extLst>
          </p:cNvPr>
          <p:cNvSpPr/>
          <p:nvPr/>
        </p:nvSpPr>
        <p:spPr>
          <a:xfrm>
            <a:off x="133669" y="2308384"/>
            <a:ext cx="3386771" cy="841186"/>
          </a:xfrm>
          <a:prstGeom prst="wedgeRoundRectCallout">
            <a:avLst>
              <a:gd name="adj1" fmla="val -45021"/>
              <a:gd name="adj2" fmla="val 8654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i="1" dirty="0">
                <a:solidFill>
                  <a:srgbClr val="00B050"/>
                </a:solidFill>
              </a:rPr>
              <a:t>... helps us to be independent</a:t>
            </a:r>
            <a:r>
              <a:rPr lang="en-US" sz="3200" i="1" dirty="0">
                <a:solidFill>
                  <a:srgbClr val="00B050"/>
                </a:solidFill>
              </a:rPr>
              <a:t>.  </a:t>
            </a:r>
          </a:p>
        </p:txBody>
      </p:sp>
      <p:sp>
        <p:nvSpPr>
          <p:cNvPr id="5" name="Rounded Rectangular Callout 8">
            <a:extLst>
              <a:ext uri="{FF2B5EF4-FFF2-40B4-BE49-F238E27FC236}">
                <a16:creationId xmlns:a16="http://schemas.microsoft.com/office/drawing/2014/main" id="{4D7A3481-8BB8-D6B2-2DCC-E3DAEB87713D}"/>
              </a:ext>
            </a:extLst>
          </p:cNvPr>
          <p:cNvSpPr/>
          <p:nvPr/>
        </p:nvSpPr>
        <p:spPr>
          <a:xfrm>
            <a:off x="7894488" y="2085182"/>
            <a:ext cx="4259695" cy="841185"/>
          </a:xfrm>
          <a:prstGeom prst="wedgeRoundRectCallout">
            <a:avLst>
              <a:gd name="adj1" fmla="val 46195"/>
              <a:gd name="adj2" fmla="val 72837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i="1" dirty="0">
                <a:solidFill>
                  <a:srgbClr val="00B050"/>
                </a:solidFill>
              </a:rPr>
              <a:t>... we may feel lonely</a:t>
            </a:r>
            <a:endParaRPr lang="en-US" sz="3200" i="1" dirty="0">
              <a:solidFill>
                <a:srgbClr val="00B050"/>
              </a:solidFill>
            </a:endParaRP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36702351-0070-46EC-5FCB-E5A5AC5C907A}"/>
              </a:ext>
            </a:extLst>
          </p:cNvPr>
          <p:cNvSpPr/>
          <p:nvPr/>
        </p:nvSpPr>
        <p:spPr>
          <a:xfrm>
            <a:off x="240349" y="4255294"/>
            <a:ext cx="3386771" cy="841186"/>
          </a:xfrm>
          <a:prstGeom prst="wedgeRoundRectCallout">
            <a:avLst>
              <a:gd name="adj1" fmla="val -45021"/>
              <a:gd name="adj2" fmla="val 8654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i="1" dirty="0">
                <a:solidFill>
                  <a:srgbClr val="00B050"/>
                </a:solidFill>
              </a:rPr>
              <a:t>... gives us new experience</a:t>
            </a:r>
            <a:r>
              <a:rPr lang="en-US" sz="3200" i="1" dirty="0">
                <a:solidFill>
                  <a:srgbClr val="00B050"/>
                </a:solidFill>
              </a:rPr>
              <a:t>.  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1D2EC89A-5890-9C91-2A84-4460EF50E7D5}"/>
              </a:ext>
            </a:extLst>
          </p:cNvPr>
          <p:cNvSpPr/>
          <p:nvPr/>
        </p:nvSpPr>
        <p:spPr>
          <a:xfrm>
            <a:off x="7764780" y="4032092"/>
            <a:ext cx="4496084" cy="841185"/>
          </a:xfrm>
          <a:prstGeom prst="wedgeRoundRectCallout">
            <a:avLst>
              <a:gd name="adj1" fmla="val 46195"/>
              <a:gd name="adj2" fmla="val 72837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i="1" dirty="0">
                <a:solidFill>
                  <a:srgbClr val="00B050"/>
                </a:solidFill>
              </a:rPr>
              <a:t>... costs a lot of money</a:t>
            </a:r>
            <a:endParaRPr lang="en-US" sz="32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38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3B822D-117A-F546-B9C2-D1B7FC3C7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1" y="1390673"/>
            <a:ext cx="7645400" cy="47632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C2C0E7-844B-0EC0-1807-5BDF2B4E2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875" y="374627"/>
            <a:ext cx="4654789" cy="9017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2C29FF-6F11-9CA7-D917-683AD044C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0074" y="2137409"/>
            <a:ext cx="3238625" cy="37872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865D80-AE46-C381-BDE2-608D861FBF68}"/>
              </a:ext>
            </a:extLst>
          </p:cNvPr>
          <p:cNvSpPr txBox="1"/>
          <p:nvPr/>
        </p:nvSpPr>
        <p:spPr>
          <a:xfrm>
            <a:off x="410464" y="6943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WB – p. 28</a:t>
            </a:r>
          </a:p>
        </p:txBody>
      </p:sp>
    </p:spTree>
    <p:extLst>
      <p:ext uri="{BB962C8B-B14F-4D97-AF65-F5344CB8AC3E}">
        <p14:creationId xmlns:p14="http://schemas.microsoft.com/office/powerpoint/2010/main" val="173148519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CF83E8-7B26-230A-B38B-879450C85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17" y="1644673"/>
            <a:ext cx="11305566" cy="42355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84DF5E-5561-B3A9-468A-76E3E6C3B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235" y="443482"/>
            <a:ext cx="4654789" cy="9017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5A8899-705E-FAC2-596C-B207D1563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6190" y="3029430"/>
            <a:ext cx="1025578" cy="28507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B28614-856F-F78E-6EA7-DB2EB4AFCA43}"/>
              </a:ext>
            </a:extLst>
          </p:cNvPr>
          <p:cNvSpPr txBox="1"/>
          <p:nvPr/>
        </p:nvSpPr>
        <p:spPr>
          <a:xfrm>
            <a:off x="410464" y="6943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WB – p. 28</a:t>
            </a:r>
          </a:p>
        </p:txBody>
      </p:sp>
    </p:spTree>
    <p:extLst>
      <p:ext uri="{BB962C8B-B14F-4D97-AF65-F5344CB8AC3E}">
        <p14:creationId xmlns:p14="http://schemas.microsoft.com/office/powerpoint/2010/main" val="212382697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1DBC10-511E-F22A-F129-4B4558501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94" y="533400"/>
            <a:ext cx="2171812" cy="4826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D7C232-595B-C949-A2D6-46A4B2BC9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506" y="433218"/>
            <a:ext cx="9448800" cy="682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F3E013-C5DA-902D-68E4-51FEC36A6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24" y="1116193"/>
            <a:ext cx="10522491" cy="5302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AC3BB2-D4E1-C582-48F7-5490B79F9091}"/>
              </a:ext>
            </a:extLst>
          </p:cNvPr>
          <p:cNvSpPr txBox="1"/>
          <p:nvPr/>
        </p:nvSpPr>
        <p:spPr>
          <a:xfrm>
            <a:off x="5368139" y="716083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WB – p. 28</a:t>
            </a:r>
          </a:p>
        </p:txBody>
      </p:sp>
    </p:spTree>
    <p:extLst>
      <p:ext uri="{BB962C8B-B14F-4D97-AF65-F5344CB8AC3E}">
        <p14:creationId xmlns:p14="http://schemas.microsoft.com/office/powerpoint/2010/main" val="975565487"/>
      </p:ext>
    </p:extLst>
  </p:cSld>
  <p:clrMapOvr>
    <a:masterClrMapping/>
  </p:clrMapOvr>
  <p:transition spd="med">
    <p:split orient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1BFB5D-1777-69BD-D7CE-482EA5618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2225"/>
            <a:ext cx="12065000" cy="32724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39C791-26A2-D6EB-BA8E-AFC3602EAE29}"/>
              </a:ext>
            </a:extLst>
          </p:cNvPr>
          <p:cNvSpPr txBox="1"/>
          <p:nvPr/>
        </p:nvSpPr>
        <p:spPr>
          <a:xfrm>
            <a:off x="410464" y="6943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WB – p. 29</a:t>
            </a:r>
          </a:p>
        </p:txBody>
      </p:sp>
    </p:spTree>
    <p:extLst>
      <p:ext uri="{BB962C8B-B14F-4D97-AF65-F5344CB8AC3E}">
        <p14:creationId xmlns:p14="http://schemas.microsoft.com/office/powerpoint/2010/main" val="410312818"/>
      </p:ext>
    </p:extLst>
  </p:cSld>
  <p:clrMapOvr>
    <a:masterClrMapping/>
  </p:clrMapOvr>
  <p:transition spd="med"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1DBC10-511E-F22A-F129-4B4558501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94" y="533400"/>
            <a:ext cx="2171812" cy="4826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D7C232-595B-C949-A2D6-46A4B2BC9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506" y="433218"/>
            <a:ext cx="9448800" cy="682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F3E013-C5DA-902D-68E4-51FEC36A6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24" y="1116193"/>
            <a:ext cx="10522491" cy="530252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00F0EDD-6168-0216-ADD5-CD0FE123605C}"/>
              </a:ext>
            </a:extLst>
          </p:cNvPr>
          <p:cNvSpPr/>
          <p:nvPr/>
        </p:nvSpPr>
        <p:spPr>
          <a:xfrm>
            <a:off x="2871238" y="693434"/>
            <a:ext cx="538607" cy="5386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CAEC11-C12B-07C7-EBFA-43E5A9C4F2BD}"/>
              </a:ext>
            </a:extLst>
          </p:cNvPr>
          <p:cNvSpPr txBox="1"/>
          <p:nvPr/>
        </p:nvSpPr>
        <p:spPr>
          <a:xfrm>
            <a:off x="4461255" y="762683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WB – p. 28</a:t>
            </a:r>
          </a:p>
        </p:txBody>
      </p:sp>
    </p:spTree>
    <p:extLst>
      <p:ext uri="{BB962C8B-B14F-4D97-AF65-F5344CB8AC3E}">
        <p14:creationId xmlns:p14="http://schemas.microsoft.com/office/powerpoint/2010/main" val="39235159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1BFB5D-1777-69BD-D7CE-482EA5618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52065"/>
            <a:ext cx="12065000" cy="327240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4F048DD-A2C6-5C82-1739-B12315F87407}"/>
              </a:ext>
            </a:extLst>
          </p:cNvPr>
          <p:cNvSpPr/>
          <p:nvPr/>
        </p:nvSpPr>
        <p:spPr>
          <a:xfrm>
            <a:off x="8700538" y="1882154"/>
            <a:ext cx="538607" cy="5386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B38D169-34E7-6329-A260-91C049A33EB3}"/>
              </a:ext>
            </a:extLst>
          </p:cNvPr>
          <p:cNvSpPr/>
          <p:nvPr/>
        </p:nvSpPr>
        <p:spPr>
          <a:xfrm flipV="1">
            <a:off x="10527030" y="2420762"/>
            <a:ext cx="1394460" cy="5853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1B83C00-4309-D539-D16B-02F589522B01}"/>
              </a:ext>
            </a:extLst>
          </p:cNvPr>
          <p:cNvSpPr/>
          <p:nvPr/>
        </p:nvSpPr>
        <p:spPr>
          <a:xfrm flipV="1">
            <a:off x="9486900" y="2961781"/>
            <a:ext cx="918210" cy="5853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5A0D94E-A9A5-C82C-C200-73976365B37E}"/>
              </a:ext>
            </a:extLst>
          </p:cNvPr>
          <p:cNvSpPr/>
          <p:nvPr/>
        </p:nvSpPr>
        <p:spPr>
          <a:xfrm flipV="1">
            <a:off x="10530840" y="3487562"/>
            <a:ext cx="1394460" cy="5853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FACA795-6B1C-0144-16A5-36FF5FFF4811}"/>
              </a:ext>
            </a:extLst>
          </p:cNvPr>
          <p:cNvSpPr/>
          <p:nvPr/>
        </p:nvSpPr>
        <p:spPr>
          <a:xfrm flipV="1">
            <a:off x="9490710" y="4051441"/>
            <a:ext cx="918210" cy="5853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FF2DF1-95F0-AD68-9247-8F7920F8D604}"/>
              </a:ext>
            </a:extLst>
          </p:cNvPr>
          <p:cNvSpPr txBox="1"/>
          <p:nvPr/>
        </p:nvSpPr>
        <p:spPr>
          <a:xfrm>
            <a:off x="410464" y="6943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WB – p. 29</a:t>
            </a:r>
          </a:p>
        </p:txBody>
      </p:sp>
    </p:spTree>
    <p:extLst>
      <p:ext uri="{BB962C8B-B14F-4D97-AF65-F5344CB8AC3E}">
        <p14:creationId xmlns:p14="http://schemas.microsoft.com/office/powerpoint/2010/main" val="7536830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5760"/>
            <a:ext cx="8978189" cy="61447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605B26-F807-3C9E-03F8-FAB46ED77F70}"/>
              </a:ext>
            </a:extLst>
          </p:cNvPr>
          <p:cNvSpPr/>
          <p:nvPr/>
        </p:nvSpPr>
        <p:spPr>
          <a:xfrm>
            <a:off x="4609159" y="1802593"/>
            <a:ext cx="3408602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New words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scholarship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facilities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graduate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program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degree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semester</a:t>
            </a:r>
          </a:p>
        </p:txBody>
      </p:sp>
    </p:spTree>
    <p:extLst>
      <p:ext uri="{BB962C8B-B14F-4D97-AF65-F5344CB8AC3E}">
        <p14:creationId xmlns:p14="http://schemas.microsoft.com/office/powerpoint/2010/main" val="2237482687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346"/>
            <a:ext cx="9324286" cy="61759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75370" y="1434293"/>
            <a:ext cx="3408602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New words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scholarship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facilities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graduate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program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degree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semester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3741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38249" y="2050878"/>
            <a:ext cx="971550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Reading: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Understanding instructions.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Skimming and scanning for general and specific information.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Speaking: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Talking about the advantages of living and studying abroad.</a:t>
            </a: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496" y="1646758"/>
            <a:ext cx="11500105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hearts vocabularies and make sentences using them.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pages 28 &amp; 29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(Grammar - pages 51 &amp; 52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576"/>
            <a:ext cx="9315117" cy="62094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81AF38-EA35-906C-C081-4F707E6EE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34" y="355600"/>
            <a:ext cx="10876332" cy="61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9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372396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1475" y="5117775"/>
            <a:ext cx="116082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1 What are they celebrating in the picture?</a:t>
            </a:r>
          </a:p>
          <a:p>
            <a:r>
              <a:rPr lang="en-US" sz="3600" b="1" i="1" dirty="0">
                <a:solidFill>
                  <a:srgbClr val="0070C0"/>
                </a:solidFill>
              </a:rPr>
              <a:t>2 Would you like to study in a foreign country? Why (not)?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B17F10-9C7C-54D8-25E3-AA9E86382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957" y="1250303"/>
            <a:ext cx="8088766" cy="3855723"/>
          </a:xfrm>
          <a:prstGeom prst="rect">
            <a:avLst/>
          </a:prstGeom>
        </p:spPr>
      </p:pic>
      <p:pic>
        <p:nvPicPr>
          <p:cNvPr id="7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4EB30F03-6E8A-433E-0CE1-5EF12ABD8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704" y="152114"/>
            <a:ext cx="1881948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998167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2" y="391885"/>
            <a:ext cx="7899297" cy="6011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20483" y="3951497"/>
            <a:ext cx="3163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Pre-Reading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519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9866F-229A-625A-04DC-BBC4E9B242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560" y="468762"/>
            <a:ext cx="9616440" cy="59993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248" y="25663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954</Words>
  <Application>Microsoft Office PowerPoint</Application>
  <PresentationFormat>Widescreen</PresentationFormat>
  <Paragraphs>139</Paragraphs>
  <Slides>42</Slides>
  <Notes>3</Notes>
  <HiddenSlides>0</HiddenSlides>
  <MMClips>32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Calibri Light</vt:lpstr>
      <vt:lpstr>HelveticaNeueLTStd-BdCn</vt:lpstr>
      <vt:lpstr>HelveticaNeueLTStd-Cn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2023-02-10T03:32:44Z</dcterms:created>
  <dcterms:modified xsi:type="dcterms:W3CDTF">2023-07-24T09:10:55Z</dcterms:modified>
</cp:coreProperties>
</file>