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7"/>
  </p:notesMasterIdLst>
  <p:sldIdLst>
    <p:sldId id="256" r:id="rId2"/>
    <p:sldId id="344" r:id="rId3"/>
    <p:sldId id="267" r:id="rId4"/>
    <p:sldId id="269" r:id="rId5"/>
    <p:sldId id="353" r:id="rId6"/>
    <p:sldId id="354" r:id="rId7"/>
    <p:sldId id="301" r:id="rId8"/>
    <p:sldId id="345" r:id="rId9"/>
    <p:sldId id="337" r:id="rId10"/>
    <p:sldId id="346" r:id="rId11"/>
    <p:sldId id="347" r:id="rId12"/>
    <p:sldId id="338" r:id="rId13"/>
    <p:sldId id="348" r:id="rId14"/>
    <p:sldId id="349" r:id="rId15"/>
    <p:sldId id="350" r:id="rId16"/>
    <p:sldId id="315" r:id="rId17"/>
    <p:sldId id="339" r:id="rId18"/>
    <p:sldId id="351" r:id="rId19"/>
    <p:sldId id="294" r:id="rId20"/>
    <p:sldId id="295" r:id="rId21"/>
    <p:sldId id="296" r:id="rId22"/>
    <p:sldId id="340" r:id="rId23"/>
    <p:sldId id="326" r:id="rId24"/>
    <p:sldId id="299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682"/>
    <a:srgbClr val="941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practice and learn vocab. related to 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country and its relationship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practice listening for specific information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practice functional English (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Holding your turn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6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84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19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55499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5:</a:t>
            </a:r>
            <a:r>
              <a:rPr lang="en-US" sz="1800" b="0" baseline="0" dirty="0">
                <a:solidFill>
                  <a:schemeClr val="bg1"/>
                </a:solidFill>
              </a:rPr>
              <a:t> Vietnam &amp; ASEAN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449407" y="0"/>
            <a:ext cx="374259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1.3: Pronunciation &amp; Speaking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6" r:id="rId14"/>
    <p:sldLayoutId id="2147483689" r:id="rId15"/>
    <p:sldLayoutId id="2147483690" r:id="rId16"/>
    <p:sldLayoutId id="2147483691" r:id="rId17"/>
    <p:sldLayoutId id="2147483692" r:id="rId18"/>
    <p:sldLayoutId id="214748369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9343" y="3130561"/>
            <a:ext cx="6197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Unit 5: Vietnam &amp; ASEAN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Lesson 1.3: </a:t>
            </a:r>
            <a:r>
              <a:rPr lang="en-US" sz="2800" dirty="0" err="1">
                <a:solidFill>
                  <a:srgbClr val="0070C0"/>
                </a:solidFill>
              </a:rPr>
              <a:t>Pronun</a:t>
            </a:r>
            <a:r>
              <a:rPr lang="en-US" sz="2800" dirty="0">
                <a:solidFill>
                  <a:srgbClr val="0070C0"/>
                </a:solidFill>
              </a:rPr>
              <a:t>. &amp; Speaking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Pages: 48 &amp; 49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7EFC0A-1B88-64A3-2AA3-7842498E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049" y="361888"/>
            <a:ext cx="9317795" cy="32703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5BC071-CB69-1C94-E1D8-6CE7E29D1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218" y="3898900"/>
            <a:ext cx="5607282" cy="22649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CD1 TRACK 59">
            <a:hlinkClick r:id="" action="ppaction://media"/>
            <a:extLst>
              <a:ext uri="{FF2B5EF4-FFF2-40B4-BE49-F238E27FC236}">
                <a16:creationId xmlns:a16="http://schemas.microsoft.com/office/drawing/2014/main" id="{095721CB-E7FD-675D-FA8F-3FF283184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3535" y="45154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0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1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7EFC0A-1B88-64A3-2AA3-7842498E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0" y="476188"/>
            <a:ext cx="6929590" cy="24321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9E186-4C39-0F26-ECC3-8A86C6E26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81" y="3174961"/>
            <a:ext cx="10236726" cy="154948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B93F4-08BD-3EBD-0A37-6EAB1321F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511" y="5193990"/>
            <a:ext cx="6026460" cy="1028753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0" name="CD1 TRACK 60">
            <a:hlinkClick r:id="" action="ppaction://media"/>
            <a:extLst>
              <a:ext uri="{FF2B5EF4-FFF2-40B4-BE49-F238E27FC236}">
                <a16:creationId xmlns:a16="http://schemas.microsoft.com/office/drawing/2014/main" id="{FFFE06EC-DE1C-B82E-30F8-C1342E882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6807" y="1692244"/>
            <a:ext cx="406400" cy="406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90E50E9-1A21-5822-3CD6-798154056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7" r="52846" b="21146"/>
          <a:stretch/>
        </p:blipFill>
        <p:spPr bwMode="auto">
          <a:xfrm>
            <a:off x="11059872" y="3597910"/>
            <a:ext cx="710061" cy="62370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EDD4182-1B99-4350-2F6C-B09E91E0E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6" t="16938" b="22560"/>
          <a:stretch/>
        </p:blipFill>
        <p:spPr bwMode="auto">
          <a:xfrm>
            <a:off x="11198849" y="4173895"/>
            <a:ext cx="619739" cy="5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6A600110-0494-6796-A3D6-8C6338B1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86" y="5141680"/>
            <a:ext cx="1694954" cy="10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62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0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9184" y="3979489"/>
            <a:ext cx="353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Practice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64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FFC4C-C930-05A5-A3D3-FA93749F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10" y="436860"/>
            <a:ext cx="2535000" cy="610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9718D-628B-4A34-E07C-5C583C3896E9}"/>
              </a:ext>
            </a:extLst>
          </p:cNvPr>
          <p:cNvSpPr txBox="1"/>
          <p:nvPr/>
        </p:nvSpPr>
        <p:spPr>
          <a:xfrm>
            <a:off x="2743200" y="436860"/>
            <a:ext cx="934973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2800" dirty="0"/>
              <a:t>Practice asking and answering questions using the information in the table. Hold your turn if you need time to think.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1EE1A-5ED9-1845-7B71-8A265B9C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10" y="1496207"/>
            <a:ext cx="9776106" cy="49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13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FFC4C-C930-05A5-A3D3-FA93749F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70" y="436860"/>
            <a:ext cx="2535000" cy="610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9718D-628B-4A34-E07C-5C583C3896E9}"/>
              </a:ext>
            </a:extLst>
          </p:cNvPr>
          <p:cNvSpPr txBox="1"/>
          <p:nvPr/>
        </p:nvSpPr>
        <p:spPr>
          <a:xfrm>
            <a:off x="4457700" y="558360"/>
            <a:ext cx="734948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Which phrases can be used to hold a turn?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1EE1A-5ED9-1845-7B71-8A265B9C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064" y="1496207"/>
            <a:ext cx="9776106" cy="49249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324F5E-B7FB-94E4-A5CD-66B69D994B93}"/>
              </a:ext>
            </a:extLst>
          </p:cNvPr>
          <p:cNvSpPr/>
          <p:nvPr/>
        </p:nvSpPr>
        <p:spPr>
          <a:xfrm>
            <a:off x="2927217" y="877241"/>
            <a:ext cx="185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D89D0A-62D5-436D-F3C8-D0BB653C5841}"/>
              </a:ext>
            </a:extLst>
          </p:cNvPr>
          <p:cNvSpPr/>
          <p:nvPr/>
        </p:nvSpPr>
        <p:spPr>
          <a:xfrm>
            <a:off x="4711434" y="922676"/>
            <a:ext cx="185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193742-DCF8-3CEB-6998-8A110B60C85F}"/>
              </a:ext>
            </a:extLst>
          </p:cNvPr>
          <p:cNvSpPr/>
          <p:nvPr/>
        </p:nvSpPr>
        <p:spPr>
          <a:xfrm>
            <a:off x="6340977" y="949766"/>
            <a:ext cx="185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AB8014-C564-6854-B6B9-2D85E0FE5879}"/>
              </a:ext>
            </a:extLst>
          </p:cNvPr>
          <p:cNvSpPr/>
          <p:nvPr/>
        </p:nvSpPr>
        <p:spPr>
          <a:xfrm>
            <a:off x="8257407" y="915341"/>
            <a:ext cx="185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1D5B8A-D015-ADC1-2815-16F9FAA1FB07}"/>
              </a:ext>
            </a:extLst>
          </p:cNvPr>
          <p:cNvSpPr/>
          <p:nvPr/>
        </p:nvSpPr>
        <p:spPr>
          <a:xfrm>
            <a:off x="10041624" y="960776"/>
            <a:ext cx="185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D6E130-47B8-6E35-E822-79A6E54498AD}"/>
              </a:ext>
            </a:extLst>
          </p:cNvPr>
          <p:cNvSpPr/>
          <p:nvPr/>
        </p:nvSpPr>
        <p:spPr>
          <a:xfrm>
            <a:off x="11671167" y="987866"/>
            <a:ext cx="185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A2EDC4-E3B1-7EA8-2A71-4B1EF85F79D6}"/>
              </a:ext>
            </a:extLst>
          </p:cNvPr>
          <p:cNvSpPr/>
          <p:nvPr/>
        </p:nvSpPr>
        <p:spPr>
          <a:xfrm>
            <a:off x="4263390" y="1611630"/>
            <a:ext cx="1062990" cy="46863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34C221-57F9-2C80-C733-47E70F990F4E}"/>
              </a:ext>
            </a:extLst>
          </p:cNvPr>
          <p:cNvSpPr/>
          <p:nvPr/>
        </p:nvSpPr>
        <p:spPr>
          <a:xfrm>
            <a:off x="8953500" y="1546860"/>
            <a:ext cx="1062990" cy="46863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6D348-96EA-E895-6D51-633230F28004}"/>
              </a:ext>
            </a:extLst>
          </p:cNvPr>
          <p:cNvSpPr/>
          <p:nvPr/>
        </p:nvSpPr>
        <p:spPr>
          <a:xfrm>
            <a:off x="217170" y="2335552"/>
            <a:ext cx="226436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Let me think.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7BF6F8-84F5-2E3E-490F-C29145D9333D}"/>
              </a:ext>
            </a:extLst>
          </p:cNvPr>
          <p:cNvSpPr/>
          <p:nvPr/>
        </p:nvSpPr>
        <p:spPr>
          <a:xfrm>
            <a:off x="163830" y="3105172"/>
            <a:ext cx="226436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Let me see.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3700BC-4A98-5E63-847E-1DD399068A17}"/>
              </a:ext>
            </a:extLst>
          </p:cNvPr>
          <p:cNvSpPr/>
          <p:nvPr/>
        </p:nvSpPr>
        <p:spPr>
          <a:xfrm>
            <a:off x="95250" y="3985282"/>
            <a:ext cx="226436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Let’s see.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6A3E29-0F5B-2579-92CD-E8CECA19FF80}"/>
              </a:ext>
            </a:extLst>
          </p:cNvPr>
          <p:cNvSpPr/>
          <p:nvPr/>
        </p:nvSpPr>
        <p:spPr>
          <a:xfrm>
            <a:off x="60960" y="4819672"/>
            <a:ext cx="2264369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Interesting questions. 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461F850-9131-2B77-4808-C46D55DC7B4B}"/>
              </a:ext>
            </a:extLst>
          </p:cNvPr>
          <p:cNvSpPr/>
          <p:nvPr/>
        </p:nvSpPr>
        <p:spPr>
          <a:xfrm>
            <a:off x="2839150" y="2756105"/>
            <a:ext cx="2551563" cy="92333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85DC528-EED5-C47E-0A68-A1D4B65D02D9}"/>
              </a:ext>
            </a:extLst>
          </p:cNvPr>
          <p:cNvSpPr/>
          <p:nvPr/>
        </p:nvSpPr>
        <p:spPr>
          <a:xfrm>
            <a:off x="5882465" y="2671035"/>
            <a:ext cx="1665062" cy="109347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FFC4C-C930-05A5-A3D3-FA93749F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10" y="436860"/>
            <a:ext cx="2535000" cy="610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9718D-628B-4A34-E07C-5C583C3896E9}"/>
              </a:ext>
            </a:extLst>
          </p:cNvPr>
          <p:cNvSpPr txBox="1"/>
          <p:nvPr/>
        </p:nvSpPr>
        <p:spPr>
          <a:xfrm>
            <a:off x="2743200" y="436860"/>
            <a:ext cx="934973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2800" dirty="0"/>
              <a:t>Practice asking and answering questions using the information in the table. Hold your turn if you need time to think.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1EE1A-5ED9-1845-7B71-8A265B9C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1414975"/>
            <a:ext cx="9937356" cy="5006166"/>
          </a:xfrm>
          <a:prstGeom prst="rect">
            <a:avLst/>
          </a:prstGeom>
        </p:spPr>
      </p:pic>
      <p:pic>
        <p:nvPicPr>
          <p:cNvPr id="2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B34964FB-70F5-9219-0CBC-E856FC5D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145"/>
            <a:ext cx="1302461" cy="8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94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483" y="3951497"/>
            <a:ext cx="3163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Production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1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CB8577A8-CD09-75BC-E591-AE7ADC55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31262"/>
            <a:ext cx="1586509" cy="10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D81ED5-4DEC-8E16-18BB-E2A0E97472B2}"/>
              </a:ext>
            </a:extLst>
          </p:cNvPr>
          <p:cNvSpPr/>
          <p:nvPr/>
        </p:nvSpPr>
        <p:spPr>
          <a:xfrm>
            <a:off x="582930" y="1011669"/>
            <a:ext cx="933831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31F20"/>
                </a:solidFill>
                <a:effectLst/>
              </a:rPr>
              <a:t>Task a. You're reviewing for an ASEAN Quiz. </a:t>
            </a:r>
          </a:p>
          <a:p>
            <a:r>
              <a:rPr lang="en-US" sz="2800" b="1" i="0" dirty="0">
                <a:solidFill>
                  <a:srgbClr val="FF0000"/>
                </a:solidFill>
                <a:effectLst/>
              </a:rPr>
              <a:t>In pairs:</a:t>
            </a:r>
            <a:r>
              <a:rPr lang="en-US" sz="2800" b="1" i="0" dirty="0">
                <a:solidFill>
                  <a:srgbClr val="231F20"/>
                </a:solidFill>
                <a:effectLst/>
              </a:rPr>
              <a:t> Use ideas from the lesson or your own knowledge to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write five questions about Vietnam and ASEAN</a:t>
            </a:r>
            <a:r>
              <a:rPr lang="en-US" sz="2800" b="1" i="0" dirty="0">
                <a:solidFill>
                  <a:srgbClr val="231F20"/>
                </a:solidFill>
                <a:effectLst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D186C9-864A-4CE4-B287-A7F640D0412F}"/>
              </a:ext>
            </a:extLst>
          </p:cNvPr>
          <p:cNvSpPr/>
          <p:nvPr/>
        </p:nvSpPr>
        <p:spPr>
          <a:xfrm>
            <a:off x="297180" y="2654766"/>
            <a:ext cx="933831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31F20"/>
                </a:solidFill>
                <a:effectLst/>
              </a:rPr>
              <a:t>Then, join another pair. Close your books and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take turns asking the questions you wrote</a:t>
            </a:r>
            <a:r>
              <a:rPr lang="en-US" sz="2800" b="1" i="0" dirty="0">
                <a:solidFill>
                  <a:srgbClr val="231F20"/>
                </a:solidFill>
                <a:effectLst/>
              </a:rPr>
              <a:t>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976961-4BF4-4D5F-E004-A75376690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4375646"/>
            <a:ext cx="5154930" cy="2093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64631-439B-C887-C9A8-E0C9F2EAF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" y="3719066"/>
            <a:ext cx="8248238" cy="1379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2D5020-2CB0-F86D-65BD-985B7EEBC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86" y="378565"/>
            <a:ext cx="4140413" cy="5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1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D486D0-E578-CF9D-8B74-FDC95679A9CA}"/>
              </a:ext>
            </a:extLst>
          </p:cNvPr>
          <p:cNvSpPr txBox="1"/>
          <p:nvPr/>
        </p:nvSpPr>
        <p:spPr>
          <a:xfrm>
            <a:off x="2566034" y="1320076"/>
            <a:ext cx="8143876" cy="9659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31F20"/>
                </a:solidFill>
                <a:effectLst/>
              </a:rPr>
              <a:t>Task b. In pairs: What's one thing you learned about ASEAN that surprises you?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9037C-8F3D-F003-3FDC-E2C474181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88" y="3206436"/>
            <a:ext cx="12066270" cy="286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60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904"/>
            <a:ext cx="9198864" cy="6156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38018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341126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344235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356678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334902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59788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984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" y="720507"/>
            <a:ext cx="11555730" cy="2786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i="1" dirty="0">
                <a:solidFill>
                  <a:srgbClr val="0070C0"/>
                </a:solidFill>
              </a:rPr>
              <a:t>In pairs, answer these questions in 1 minute.  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Which country joined ASEAN in 1984?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Who gave the 13</a:t>
            </a:r>
            <a:r>
              <a:rPr lang="en-US" sz="3200" baseline="30000" dirty="0">
                <a:solidFill>
                  <a:srgbClr val="0070C0"/>
                </a:solidFill>
              </a:rPr>
              <a:t>th</a:t>
            </a:r>
            <a:r>
              <a:rPr lang="en-US" sz="3200" dirty="0">
                <a:solidFill>
                  <a:srgbClr val="0070C0"/>
                </a:solidFill>
              </a:rPr>
              <a:t> ASEAN summit dinner?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Where was ASEAN Charter started?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2D698-812A-DD3C-B846-02A25B12464C}"/>
              </a:ext>
            </a:extLst>
          </p:cNvPr>
          <p:cNvSpPr txBox="1"/>
          <p:nvPr/>
        </p:nvSpPr>
        <p:spPr>
          <a:xfrm>
            <a:off x="7972931" y="1301325"/>
            <a:ext cx="181114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Brunei.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56D4C8-3FA6-680D-FAC7-09CF705DE373}"/>
              </a:ext>
            </a:extLst>
          </p:cNvPr>
          <p:cNvSpPr txBox="1"/>
          <p:nvPr/>
        </p:nvSpPr>
        <p:spPr>
          <a:xfrm>
            <a:off x="7984361" y="2025225"/>
            <a:ext cx="425958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President S.R. Nathan.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D5D103-5882-7AA3-FC51-8A9970965B30}"/>
              </a:ext>
            </a:extLst>
          </p:cNvPr>
          <p:cNvSpPr txBox="1"/>
          <p:nvPr/>
        </p:nvSpPr>
        <p:spPr>
          <a:xfrm>
            <a:off x="7976741" y="2756745"/>
            <a:ext cx="282460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In Indonesia.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2BD92-9B3B-7E2B-FFEF-B9E79C61ABE1}"/>
              </a:ext>
            </a:extLst>
          </p:cNvPr>
          <p:cNvSpPr/>
          <p:nvPr/>
        </p:nvSpPr>
        <p:spPr>
          <a:xfrm>
            <a:off x="243840" y="3913287"/>
            <a:ext cx="1140333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i="1" dirty="0">
                <a:solidFill>
                  <a:srgbClr val="0070C0"/>
                </a:solidFill>
              </a:rPr>
              <a:t>In pairs, ask and answer the questions above, focusing on intonation. 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10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BDDB1958-E8D1-0C42-B216-F33C2829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80" y="5056883"/>
            <a:ext cx="1586509" cy="10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760"/>
            <a:ext cx="8978189" cy="6144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AAFE1A-3A4E-5908-94C9-2C1AB2552787}"/>
              </a:ext>
            </a:extLst>
          </p:cNvPr>
          <p:cNvSpPr/>
          <p:nvPr/>
        </p:nvSpPr>
        <p:spPr>
          <a:xfrm>
            <a:off x="595942" y="62449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9E09921-49A3-28E8-5B64-E31AE9BE9EFF}"/>
              </a:ext>
            </a:extLst>
          </p:cNvPr>
          <p:cNvSpPr/>
          <p:nvPr/>
        </p:nvSpPr>
        <p:spPr>
          <a:xfrm>
            <a:off x="877836" y="177195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EB56B185-AC22-1D5A-D391-76A736616447}"/>
              </a:ext>
            </a:extLst>
          </p:cNvPr>
          <p:cNvSpPr/>
          <p:nvPr/>
        </p:nvSpPr>
        <p:spPr>
          <a:xfrm>
            <a:off x="877836" y="4355152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7C1E25-AE96-9FFB-AA94-F9BB85534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264" y="1184848"/>
            <a:ext cx="6915116" cy="24270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DA527-33DA-28EA-C876-F713443E8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560" y="3697760"/>
            <a:ext cx="6092190" cy="24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72" y="-347019"/>
            <a:ext cx="14119795" cy="7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496" y="1646758"/>
            <a:ext cx="1150010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on page 27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(Vocabulary &amp; Reading pages 50 &amp; 51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74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intonation for WH- questions. 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ask and answer questions about ASEAN. </a:t>
            </a:r>
            <a:endParaRPr lang="en-US" sz="32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229"/>
            <a:ext cx="9137260" cy="60908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1322197"/>
            <a:ext cx="12055117" cy="4509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1. A. agreement	     B. addiction     C. official                D. scholarship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 A. degree             B. summit	  C. network 	      D. founder</a:t>
            </a:r>
          </a:p>
          <a:p>
            <a:pPr>
              <a:lnSpc>
                <a:spcPct val="200000"/>
              </a:lnSpc>
            </a:pPr>
            <a:endParaRPr lang="en-US" sz="2000" dirty="0"/>
          </a:p>
          <a:p>
            <a:pPr>
              <a:lnSpc>
                <a:spcPct val="200000"/>
              </a:lnSpc>
            </a:pPr>
            <a:r>
              <a:rPr lang="en-US" sz="3200" dirty="0"/>
              <a:t>3. A. bully		      B. discuss	  C. promote	      D. consume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1501" y="337523"/>
            <a:ext cx="108328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210" y="828923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8744623" y="165674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4246" y="363401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7667" y="524451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7724" y="2028675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/</a:t>
            </a:r>
            <a:r>
              <a:rPr lang="en-US" sz="3200" dirty="0" err="1">
                <a:solidFill>
                  <a:srgbClr val="FF0000"/>
                </a:solidFill>
              </a:rPr>
              <a:t>əˈɡriːmənt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22919" y="2000222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əˈdɪkʃn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90589" y="2025251"/>
            <a:ext cx="308201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əˈfɪʃl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10096" y="1997314"/>
            <a:ext cx="254707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skɑːlərʃɪp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0221" y="3941151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dɪˈɡri</a:t>
            </a:r>
            <a:r>
              <a:rPr lang="en-US" sz="3200" dirty="0">
                <a:solidFill>
                  <a:srgbClr val="FF0000"/>
                </a:solidFill>
              </a:rPr>
              <a:t>ː/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27981" y="3900309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sʌmɪt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64746" y="3882897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netwɜːrk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157195" y="3925301"/>
            <a:ext cx="261996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faʊndər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3663" y="5581174"/>
            <a:ext cx="2661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bʊli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60175" y="5522870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dɪˈskʌs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77342" y="5498646"/>
            <a:ext cx="24939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prəˈmoʊt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044732" y="5407436"/>
            <a:ext cx="24939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/</a:t>
            </a:r>
            <a:r>
              <a:rPr lang="en-US" sz="3200" dirty="0" err="1">
                <a:solidFill>
                  <a:srgbClr val="FF0000"/>
                </a:solidFill>
              </a:rPr>
              <a:t>kənˈsuːm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953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2" y="1104010"/>
            <a:ext cx="12055117" cy="463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1. A. imp</a:t>
            </a:r>
            <a:r>
              <a:rPr lang="en-US" sz="3200" u="sng" dirty="0"/>
              <a:t>a</a:t>
            </a:r>
            <a:r>
              <a:rPr lang="en-US" sz="3200" dirty="0"/>
              <a:t>ct		B. rest</a:t>
            </a:r>
            <a:r>
              <a:rPr lang="en-US" sz="3200" u="sng" dirty="0"/>
              <a:t>a</a:t>
            </a:r>
            <a:r>
              <a:rPr lang="en-US" sz="3200" dirty="0"/>
              <a:t>te		C. exp</a:t>
            </a:r>
            <a:r>
              <a:rPr lang="en-US" sz="3200" u="sng" dirty="0"/>
              <a:t>a</a:t>
            </a:r>
            <a:r>
              <a:rPr lang="en-US" sz="3200" dirty="0"/>
              <a:t>nd		D. pr</a:t>
            </a:r>
            <a:r>
              <a:rPr lang="en-US" sz="3200" u="sng" dirty="0"/>
              <a:t>a</a:t>
            </a:r>
            <a:r>
              <a:rPr lang="en-US" sz="3200" dirty="0"/>
              <a:t>ctice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A. gl</a:t>
            </a:r>
            <a:r>
              <a:rPr lang="en-US" sz="3200" u="sng" dirty="0"/>
              <a:t>o</a:t>
            </a:r>
            <a:r>
              <a:rPr lang="en-US" sz="3200" dirty="0"/>
              <a:t>bal		B. pr</a:t>
            </a:r>
            <a:r>
              <a:rPr lang="en-US" sz="3200" u="sng" dirty="0"/>
              <a:t>o</a:t>
            </a:r>
            <a:r>
              <a:rPr lang="en-US" sz="3200" dirty="0"/>
              <a:t>gram		C. f</a:t>
            </a:r>
            <a:r>
              <a:rPr lang="en-US" sz="3200" u="sng" dirty="0"/>
              <a:t>o</a:t>
            </a:r>
            <a:r>
              <a:rPr lang="en-US" sz="3200" dirty="0"/>
              <a:t>ssil		D. pr</a:t>
            </a:r>
            <a:r>
              <a:rPr lang="en-US" sz="3200" u="sng" dirty="0"/>
              <a:t>o</a:t>
            </a:r>
            <a:r>
              <a:rPr lang="en-US" sz="3200" dirty="0"/>
              <a:t>tein</a:t>
            </a:r>
          </a:p>
          <a:p>
            <a:pPr>
              <a:lnSpc>
                <a:spcPct val="200000"/>
              </a:lnSpc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3200" dirty="0"/>
              <a:t>3. A. outf</a:t>
            </a:r>
            <a:r>
              <a:rPr lang="en-US" sz="3200" u="sng" dirty="0"/>
              <a:t>i</a:t>
            </a:r>
            <a:r>
              <a:rPr lang="en-US" sz="3200" dirty="0"/>
              <a:t>t			B. l</a:t>
            </a:r>
            <a:r>
              <a:rPr lang="en-US" sz="3200" u="sng" dirty="0"/>
              <a:t>i</a:t>
            </a:r>
            <a:r>
              <a:rPr lang="en-US" sz="3200" dirty="0"/>
              <a:t>cense		C. l</a:t>
            </a:r>
            <a:r>
              <a:rPr lang="en-US" sz="3200" u="sng" dirty="0"/>
              <a:t>i</a:t>
            </a:r>
            <a:r>
              <a:rPr lang="en-US" sz="3200" dirty="0"/>
              <a:t>festyle		D. webs</a:t>
            </a:r>
            <a:r>
              <a:rPr lang="en-US" sz="3200" u="sng" dirty="0"/>
              <a:t>i</a:t>
            </a:r>
            <a:r>
              <a:rPr lang="en-US" sz="3200" dirty="0"/>
              <a:t>te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755636" y="147676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55166" y="343238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559209" y="517547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92961" y="18199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ɪmˈpækt</a:t>
            </a:r>
            <a:r>
              <a:rPr lang="en-US" sz="3200" dirty="0">
                <a:solidFill>
                  <a:srgbClr val="FF0000"/>
                </a:solidFill>
              </a:rPr>
              <a:t> 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01588" y="1785509"/>
            <a:ext cx="197724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/ˌ</a:t>
            </a:r>
            <a:r>
              <a:rPr lang="en-US" sz="3200" dirty="0" err="1">
                <a:solidFill>
                  <a:srgbClr val="FF0000"/>
                </a:solidFill>
              </a:rPr>
              <a:t>ri</a:t>
            </a:r>
            <a:r>
              <a:rPr lang="en-US" sz="3200" dirty="0">
                <a:solidFill>
                  <a:srgbClr val="FF0000"/>
                </a:solidFill>
              </a:rPr>
              <a:t>ːˈ</a:t>
            </a:r>
            <a:r>
              <a:rPr lang="en-US" sz="3200" dirty="0" err="1">
                <a:solidFill>
                  <a:srgbClr val="FF0000"/>
                </a:solidFill>
              </a:rPr>
              <a:t>steɪt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90971" y="180381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ɪkˈspænd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426649" y="17893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/ˈ</a:t>
            </a:r>
            <a:r>
              <a:rPr lang="en-US" sz="3200" dirty="0" err="1">
                <a:solidFill>
                  <a:srgbClr val="FF0000"/>
                </a:solidFill>
              </a:rPr>
              <a:t>præktɪs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2374" y="380233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ɡloʊbl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55636" y="3747346"/>
            <a:ext cx="250288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proʊɡræm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09787" y="36856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fɑːsl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77300" y="37433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proʊtiːn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83152" y="555820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aʊtfɪt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19750" y="547499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laɪsns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383387" y="547499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 /ˈ</a:t>
            </a:r>
            <a:r>
              <a:rPr lang="en-US" sz="3200" dirty="0" err="1">
                <a:solidFill>
                  <a:srgbClr val="FF0000"/>
                </a:solidFill>
              </a:rPr>
              <a:t>laɪfstaɪl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03435" y="5474991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websaɪt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6218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066B7220-615A-00E1-61D2-CCAB27FEC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186" y="4486508"/>
            <a:ext cx="2885223" cy="18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CE498A-E1CA-1295-709F-557308732686}"/>
              </a:ext>
            </a:extLst>
          </p:cNvPr>
          <p:cNvSpPr/>
          <p:nvPr/>
        </p:nvSpPr>
        <p:spPr>
          <a:xfrm>
            <a:off x="937260" y="730272"/>
            <a:ext cx="1100074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Work in pairs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Take turns asking and answering these questions in 2 minutes.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99272-7C1D-665E-32C1-C55D84361230}"/>
              </a:ext>
            </a:extLst>
          </p:cNvPr>
          <p:cNvSpPr/>
          <p:nvPr/>
        </p:nvSpPr>
        <p:spPr>
          <a:xfrm>
            <a:off x="3644900" y="1962172"/>
            <a:ext cx="84455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Did you do anything for fun last night?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3F788D-D085-2F29-0E82-7F2BE31C1B93}"/>
              </a:ext>
            </a:extLst>
          </p:cNvPr>
          <p:cNvSpPr/>
          <p:nvPr/>
        </p:nvSpPr>
        <p:spPr>
          <a:xfrm>
            <a:off x="3644900" y="3295672"/>
            <a:ext cx="85979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What time did you go to bed?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CE498A-E1CA-1295-709F-557308732686}"/>
              </a:ext>
            </a:extLst>
          </p:cNvPr>
          <p:cNvSpPr/>
          <p:nvPr/>
        </p:nvSpPr>
        <p:spPr>
          <a:xfrm>
            <a:off x="393700" y="730272"/>
            <a:ext cx="947039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Pay attention to the intonation of each question.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99272-7C1D-665E-32C1-C55D84361230}"/>
              </a:ext>
            </a:extLst>
          </p:cNvPr>
          <p:cNvSpPr/>
          <p:nvPr/>
        </p:nvSpPr>
        <p:spPr>
          <a:xfrm>
            <a:off x="3644900" y="2470172"/>
            <a:ext cx="84455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Did you do anything for fun last night?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3F788D-D085-2F29-0E82-7F2BE31C1B93}"/>
              </a:ext>
            </a:extLst>
          </p:cNvPr>
          <p:cNvSpPr/>
          <p:nvPr/>
        </p:nvSpPr>
        <p:spPr>
          <a:xfrm>
            <a:off x="3644900" y="4578372"/>
            <a:ext cx="82931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What time did you go to bed?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0D4DD6-6E6A-1AA3-70FA-534A017A3F83}"/>
              </a:ext>
            </a:extLst>
          </p:cNvPr>
          <p:cNvCxnSpPr/>
          <p:nvPr/>
        </p:nvCxnSpPr>
        <p:spPr>
          <a:xfrm flipV="1">
            <a:off x="6781800" y="2195775"/>
            <a:ext cx="4140200" cy="3124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99102E-5A4A-1040-0A40-72538FD82D96}"/>
              </a:ext>
            </a:extLst>
          </p:cNvPr>
          <p:cNvCxnSpPr>
            <a:cxnSpLocks/>
          </p:cNvCxnSpPr>
          <p:nvPr/>
        </p:nvCxnSpPr>
        <p:spPr>
          <a:xfrm>
            <a:off x="6934200" y="4514872"/>
            <a:ext cx="4191000" cy="3866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2C0443C-7D41-6618-4C04-0B713567E069}"/>
              </a:ext>
            </a:extLst>
          </p:cNvPr>
          <p:cNvSpPr/>
          <p:nvPr/>
        </p:nvSpPr>
        <p:spPr>
          <a:xfrm>
            <a:off x="939800" y="1728570"/>
            <a:ext cx="37465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Yes-No question: 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D52269-649C-BEDF-D065-517B813A88B5}"/>
              </a:ext>
            </a:extLst>
          </p:cNvPr>
          <p:cNvSpPr/>
          <p:nvPr/>
        </p:nvSpPr>
        <p:spPr>
          <a:xfrm>
            <a:off x="800100" y="3824070"/>
            <a:ext cx="37465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WH- question: 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6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9184" y="3979489"/>
            <a:ext cx="353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80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Microsoft Office PowerPoint</Application>
  <PresentationFormat>Widescreen</PresentationFormat>
  <Paragraphs>106</Paragraphs>
  <Slides>25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2023-07-24T08:55:55Z</dcterms:modified>
</cp:coreProperties>
</file>