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7" r:id="rId4"/>
    <p:sldId id="269" r:id="rId5"/>
    <p:sldId id="301" r:id="rId6"/>
    <p:sldId id="337" r:id="rId7"/>
    <p:sldId id="327" r:id="rId8"/>
    <p:sldId id="329" r:id="rId9"/>
    <p:sldId id="333" r:id="rId10"/>
    <p:sldId id="334" r:id="rId11"/>
    <p:sldId id="335" r:id="rId12"/>
    <p:sldId id="336" r:id="rId13"/>
    <p:sldId id="330" r:id="rId14"/>
    <p:sldId id="338" r:id="rId15"/>
    <p:sldId id="331" r:id="rId16"/>
    <p:sldId id="332" r:id="rId17"/>
    <p:sldId id="342" r:id="rId18"/>
    <p:sldId id="343" r:id="rId19"/>
    <p:sldId id="315" r:id="rId20"/>
    <p:sldId id="339" r:id="rId21"/>
    <p:sldId id="294" r:id="rId22"/>
    <p:sldId id="295" r:id="rId23"/>
    <p:sldId id="296" r:id="rId24"/>
    <p:sldId id="340" r:id="rId25"/>
    <p:sldId id="341" r:id="rId26"/>
    <p:sldId id="299" r:id="rId27"/>
    <p:sldId id="30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682"/>
    <a:srgbClr val="941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1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3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84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12230100" cy="6873932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262740" y="0"/>
            <a:ext cx="255499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Unit 5:</a:t>
            </a:r>
            <a:r>
              <a:rPr lang="en-US" sz="1800" b="0" baseline="0" dirty="0">
                <a:solidFill>
                  <a:schemeClr val="bg1"/>
                </a:solidFill>
              </a:rPr>
              <a:t> Vietnam &amp; ASEAN</a:t>
            </a:r>
            <a:endParaRPr lang="en-US" sz="1800" b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13278" y="6550223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Anh</a:t>
            </a:r>
            <a:r>
              <a:rPr lang="en-US" sz="1400" baseline="0" dirty="0">
                <a:solidFill>
                  <a:schemeClr val="bg1"/>
                </a:solidFill>
              </a:rPr>
              <a:t> 11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550425" y="6550222"/>
            <a:ext cx="540203" cy="275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306553" y="6550222"/>
            <a:ext cx="1994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DTP Education Solutions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891346" y="0"/>
            <a:ext cx="230065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Lesson 1.2: Grammar</a:t>
            </a: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76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675" cy="6859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15023" y="3302244"/>
            <a:ext cx="5331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Unit 5: Vietnam &amp; ASEAN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Lesson 1.2: Grammar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Pages: 47 &amp; 48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032CE0-4193-A1C4-2751-9C680C95E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4" y="1666058"/>
            <a:ext cx="11755321" cy="2323012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89394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D127BB-E9B0-FA9A-0F57-FCD954B68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186" y="2331668"/>
            <a:ext cx="7742194" cy="1451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00DC20-68F3-805A-275F-CDB2DB127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4708957"/>
            <a:ext cx="10555252" cy="16698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EB78DD-E0A5-8A93-EAC2-CE488933D158}"/>
              </a:ext>
            </a:extLst>
          </p:cNvPr>
          <p:cNvSpPr/>
          <p:nvPr/>
        </p:nvSpPr>
        <p:spPr>
          <a:xfrm>
            <a:off x="273294" y="548161"/>
            <a:ext cx="11019546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- Are these sentences in the active or passive voice?</a:t>
            </a:r>
            <a:endParaRPr lang="en-US" sz="3200" b="1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3200" b="1" i="0" dirty="0">
                <a:solidFill>
                  <a:srgbClr val="0070C0"/>
                </a:solidFill>
              </a:rPr>
              <a:t>- </a:t>
            </a:r>
            <a:r>
              <a:rPr lang="en-US" sz="2800" b="1" i="0" dirty="0">
                <a:solidFill>
                  <a:srgbClr val="0070C0"/>
                </a:solidFill>
                <a:effectLst/>
              </a:rPr>
              <a:t>What are the roles of the bolded words in these sentences? 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B94C52-F3B5-D214-4AB6-5F63AFC735DD}"/>
              </a:ext>
            </a:extLst>
          </p:cNvPr>
          <p:cNvSpPr/>
          <p:nvPr/>
        </p:nvSpPr>
        <p:spPr>
          <a:xfrm>
            <a:off x="581904" y="2185837"/>
            <a:ext cx="180696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Active: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193249-0D62-D176-8057-D1134BB2A96D}"/>
              </a:ext>
            </a:extLst>
          </p:cNvPr>
          <p:cNvSpPr/>
          <p:nvPr/>
        </p:nvSpPr>
        <p:spPr>
          <a:xfrm>
            <a:off x="448554" y="4121317"/>
            <a:ext cx="180696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Passive: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5DBBBE2-3AA9-1E96-C91F-ED4A37E42FE4}"/>
              </a:ext>
            </a:extLst>
          </p:cNvPr>
          <p:cNvSpPr/>
          <p:nvPr/>
        </p:nvSpPr>
        <p:spPr>
          <a:xfrm>
            <a:off x="1920240" y="3028950"/>
            <a:ext cx="1600200" cy="5257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Adverb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5B3F4D-DAF7-FFC0-A02D-FE32D0DBB62E}"/>
              </a:ext>
            </a:extLst>
          </p:cNvPr>
          <p:cNvSpPr/>
          <p:nvPr/>
        </p:nvSpPr>
        <p:spPr>
          <a:xfrm>
            <a:off x="163830" y="5330190"/>
            <a:ext cx="1600200" cy="5257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Adverb</a:t>
            </a:r>
          </a:p>
        </p:txBody>
      </p:sp>
    </p:spTree>
    <p:extLst>
      <p:ext uri="{BB962C8B-B14F-4D97-AF65-F5344CB8AC3E}">
        <p14:creationId xmlns:p14="http://schemas.microsoft.com/office/powerpoint/2010/main" val="180077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8F120-B0BF-A86D-542C-5CF7559B4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55" y="1040130"/>
            <a:ext cx="6241942" cy="511817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AA2C62-6FB9-80A2-915E-45243B20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04" y="2014213"/>
            <a:ext cx="11798191" cy="1607856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67755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42BA6-9012-1239-DCAF-678F6A88C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04" y="468615"/>
            <a:ext cx="4877051" cy="571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5301AF-FB62-9A22-1061-E18783AF5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8" y="1414038"/>
            <a:ext cx="11952335" cy="459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01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2" y="391885"/>
            <a:ext cx="7899297" cy="6011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9184" y="3979489"/>
            <a:ext cx="3536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Practice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64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F8D83D-6E7D-27B0-CD3B-065401868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75" y="2103680"/>
            <a:ext cx="11946850" cy="3382720"/>
          </a:xfrm>
          <a:prstGeom prst="rect">
            <a:avLst/>
          </a:prstGeom>
        </p:spPr>
      </p:pic>
      <p:pic>
        <p:nvPicPr>
          <p:cNvPr id="2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1FBF1B16-1ADC-B3CD-368A-C2F22E3A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513" y="628650"/>
            <a:ext cx="1898906" cy="121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437CE5-ED11-9A92-554B-B46A6817DE2F}"/>
              </a:ext>
            </a:extLst>
          </p:cNvPr>
          <p:cNvSpPr/>
          <p:nvPr/>
        </p:nvSpPr>
        <p:spPr>
          <a:xfrm>
            <a:off x="378772" y="795396"/>
            <a:ext cx="9348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Do this task and work in pairs to check the answers.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1D070F-6188-5068-2CE6-D4B301F705E8}"/>
              </a:ext>
            </a:extLst>
          </p:cNvPr>
          <p:cNvSpPr txBox="1"/>
          <p:nvPr/>
        </p:nvSpPr>
        <p:spPr>
          <a:xfrm>
            <a:off x="612011" y="2842361"/>
            <a:ext cx="122821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Who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925DB-A90C-3FF3-CD0A-720EF56E62CC}"/>
              </a:ext>
            </a:extLst>
          </p:cNvPr>
          <p:cNvSpPr txBox="1"/>
          <p:nvPr/>
        </p:nvSpPr>
        <p:spPr>
          <a:xfrm>
            <a:off x="490091" y="3303371"/>
            <a:ext cx="1641455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Where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35962-3BCB-E42C-EC5A-52F117E5213E}"/>
              </a:ext>
            </a:extLst>
          </p:cNvPr>
          <p:cNvSpPr txBox="1"/>
          <p:nvPr/>
        </p:nvSpPr>
        <p:spPr>
          <a:xfrm>
            <a:off x="562481" y="3752951"/>
            <a:ext cx="122821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When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C8FD7C-9E93-018D-E3A8-8AD5EE90A3CB}"/>
              </a:ext>
            </a:extLst>
          </p:cNvPr>
          <p:cNvSpPr txBox="1"/>
          <p:nvPr/>
        </p:nvSpPr>
        <p:spPr>
          <a:xfrm>
            <a:off x="524381" y="4233092"/>
            <a:ext cx="122821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Who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4CF3A8-71FF-8A12-AF27-499856C8A9BE}"/>
              </a:ext>
            </a:extLst>
          </p:cNvPr>
          <p:cNvSpPr txBox="1"/>
          <p:nvPr/>
        </p:nvSpPr>
        <p:spPr>
          <a:xfrm>
            <a:off x="524381" y="4972151"/>
            <a:ext cx="184162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Which</a:t>
            </a:r>
          </a:p>
        </p:txBody>
      </p:sp>
    </p:spTree>
    <p:extLst>
      <p:ext uri="{BB962C8B-B14F-4D97-AF65-F5344CB8AC3E}">
        <p14:creationId xmlns:p14="http://schemas.microsoft.com/office/powerpoint/2010/main" val="11583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F774F5-B2AD-713A-6C43-CE1FEF589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24" y="2016052"/>
            <a:ext cx="11716352" cy="2825895"/>
          </a:xfrm>
          <a:prstGeom prst="rect">
            <a:avLst/>
          </a:prstGeom>
        </p:spPr>
      </p:pic>
      <p:pic>
        <p:nvPicPr>
          <p:cNvPr id="2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1A6754C1-0A13-861B-25CD-A874F4562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513" y="628650"/>
            <a:ext cx="1898906" cy="121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86EBEF-723E-5ADE-BE5D-CA7C97E6A621}"/>
              </a:ext>
            </a:extLst>
          </p:cNvPr>
          <p:cNvSpPr/>
          <p:nvPr/>
        </p:nvSpPr>
        <p:spPr>
          <a:xfrm>
            <a:off x="378772" y="795396"/>
            <a:ext cx="9348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Do this task and work in pairs to check the answers.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94592-0C0B-F00C-00F1-B5E0722730C6}"/>
              </a:ext>
            </a:extLst>
          </p:cNvPr>
          <p:cNvSpPr txBox="1"/>
          <p:nvPr/>
        </p:nvSpPr>
        <p:spPr>
          <a:xfrm>
            <a:off x="612011" y="2808071"/>
            <a:ext cx="607453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Who opened the 1979 SEA Games?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0F31D-96C0-5E0F-6902-EE2F46784897}"/>
              </a:ext>
            </a:extLst>
          </p:cNvPr>
          <p:cNvSpPr txBox="1"/>
          <p:nvPr/>
        </p:nvSpPr>
        <p:spPr>
          <a:xfrm>
            <a:off x="570101" y="3269081"/>
            <a:ext cx="793381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Where did the 6</a:t>
            </a:r>
            <a:r>
              <a:rPr lang="en-US" sz="2800" i="1" baseline="30000" dirty="0">
                <a:solidFill>
                  <a:srgbClr val="FF0000"/>
                </a:solidFill>
              </a:rPr>
              <a:t>th</a:t>
            </a:r>
            <a:r>
              <a:rPr lang="en-US" sz="2800" i="1" dirty="0">
                <a:solidFill>
                  <a:srgbClr val="FF0000"/>
                </a:solidFill>
              </a:rPr>
              <a:t> ASEAN summit take place?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7727DC-EB66-660E-412C-A0947A27199A}"/>
              </a:ext>
            </a:extLst>
          </p:cNvPr>
          <p:cNvSpPr txBox="1"/>
          <p:nvPr/>
        </p:nvSpPr>
        <p:spPr>
          <a:xfrm>
            <a:off x="615821" y="3772001"/>
            <a:ext cx="607453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When did Laos and Myanmar join?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61B8B-2F59-7C0C-FEF6-B088AA8DC1C0}"/>
              </a:ext>
            </a:extLst>
          </p:cNvPr>
          <p:cNvSpPr txBox="1"/>
          <p:nvPr/>
        </p:nvSpPr>
        <p:spPr>
          <a:xfrm>
            <a:off x="627251" y="4252061"/>
            <a:ext cx="607453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What did they have in 1967?</a:t>
            </a:r>
          </a:p>
        </p:txBody>
      </p:sp>
    </p:spTree>
    <p:extLst>
      <p:ext uri="{BB962C8B-B14F-4D97-AF65-F5344CB8AC3E}">
        <p14:creationId xmlns:p14="http://schemas.microsoft.com/office/powerpoint/2010/main" val="417714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A97B1F-86A3-AA94-DEDB-27E80178B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59" y="1703606"/>
            <a:ext cx="11548692" cy="411426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A744C9-78E4-A6C3-5B39-22C2A37A0FC0}"/>
              </a:ext>
            </a:extLst>
          </p:cNvPr>
          <p:cNvSpPr/>
          <p:nvPr/>
        </p:nvSpPr>
        <p:spPr>
          <a:xfrm>
            <a:off x="377190" y="708660"/>
            <a:ext cx="1828800" cy="560070"/>
          </a:xfrm>
          <a:prstGeom prst="round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WB p. 27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8416" y="2603240"/>
            <a:ext cx="65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7789" y="3222782"/>
            <a:ext cx="7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7789" y="3813723"/>
            <a:ext cx="83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7789" y="4404664"/>
            <a:ext cx="83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905" y="5020481"/>
            <a:ext cx="83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When</a:t>
            </a:r>
          </a:p>
        </p:txBody>
      </p:sp>
    </p:spTree>
    <p:extLst>
      <p:ext uri="{BB962C8B-B14F-4D97-AF65-F5344CB8AC3E}">
        <p14:creationId xmlns:p14="http://schemas.microsoft.com/office/powerpoint/2010/main" val="867884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B38D8D-0193-9EB4-298A-F1FA9AC70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4091"/>
            <a:ext cx="12092487" cy="38006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2A2608-7193-2602-FF28-19A715E9C9A5}"/>
              </a:ext>
            </a:extLst>
          </p:cNvPr>
          <p:cNvSpPr/>
          <p:nvPr/>
        </p:nvSpPr>
        <p:spPr>
          <a:xfrm>
            <a:off x="377190" y="708660"/>
            <a:ext cx="1828800" cy="560070"/>
          </a:xfrm>
          <a:prstGeom prst="round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WB p. 27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6242" y="2313570"/>
            <a:ext cx="604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When did Cambodia join ASEAN?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80927" y="2899552"/>
            <a:ext cx="6211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Who was the second ASEAN Secretary General?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99566" y="3440230"/>
            <a:ext cx="604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When did you visit Thailand?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9566" y="3994056"/>
            <a:ext cx="6428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did the first Secretary General come from?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99566" y="4613746"/>
            <a:ext cx="6046245" cy="46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countries were the founders of ASEAN?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9567" y="5101708"/>
            <a:ext cx="604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was the fifth ASEAN summit held?</a:t>
            </a:r>
          </a:p>
        </p:txBody>
      </p:sp>
    </p:spTree>
    <p:extLst>
      <p:ext uri="{BB962C8B-B14F-4D97-AF65-F5344CB8AC3E}">
        <p14:creationId xmlns:p14="http://schemas.microsoft.com/office/powerpoint/2010/main" val="5067424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2" y="391885"/>
            <a:ext cx="7899297" cy="6011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0483" y="3951497"/>
            <a:ext cx="3163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Production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1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259429" y="2155372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262537" y="316618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265646" y="4196852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278089" y="5263653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281199" y="1038807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CB8577A8-CD09-75BC-E591-AE7ADC556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186" y="4486508"/>
            <a:ext cx="2885223" cy="184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D81ED5-4DEC-8E16-18BB-E2A0E97472B2}"/>
              </a:ext>
            </a:extLst>
          </p:cNvPr>
          <p:cNvSpPr/>
          <p:nvPr/>
        </p:nvSpPr>
        <p:spPr>
          <a:xfrm>
            <a:off x="937260" y="730273"/>
            <a:ext cx="9338310" cy="16312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Work in pairs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Task C . </a:t>
            </a:r>
            <a:r>
              <a:rPr lang="en-US" sz="2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Take turns asking and answering questions about your partner's life.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AE455-6655-45A6-C5A5-970E8C1CF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79" y="2787617"/>
            <a:ext cx="8388781" cy="12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16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4904"/>
            <a:ext cx="9198864" cy="61562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50" y="709077"/>
            <a:ext cx="11555730" cy="51398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i="1" dirty="0">
                <a:solidFill>
                  <a:srgbClr val="0070C0"/>
                </a:solidFill>
              </a:rPr>
              <a:t>Fill in the blanks with the correct words.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endParaRPr lang="en-US" sz="3600" i="1" dirty="0">
              <a:solidFill>
                <a:srgbClr val="0070C0"/>
              </a:solidFill>
            </a:endParaRPr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______ _____ you born? – </a:t>
            </a:r>
            <a:r>
              <a:rPr lang="en-US" sz="3200" dirty="0">
                <a:solidFill>
                  <a:srgbClr val="FF0000"/>
                </a:solidFill>
              </a:rPr>
              <a:t>In HCMC</a:t>
            </a:r>
            <a:r>
              <a:rPr lang="en-US" sz="3200" dirty="0">
                <a:solidFill>
                  <a:srgbClr val="0070C0"/>
                </a:solidFill>
              </a:rPr>
              <a:t>. </a:t>
            </a:r>
          </a:p>
          <a:p>
            <a:pPr marL="742950" indent="-742950">
              <a:buAutoNum type="arabicPeriod"/>
            </a:pPr>
            <a:endParaRPr lang="en-US" sz="3200" dirty="0">
              <a:solidFill>
                <a:srgbClr val="0070C0"/>
              </a:solidFill>
            </a:endParaRPr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______ _____ you meet last Sunday? – </a:t>
            </a:r>
            <a:r>
              <a:rPr lang="en-US" sz="3200" dirty="0">
                <a:solidFill>
                  <a:srgbClr val="FF0000"/>
                </a:solidFill>
              </a:rPr>
              <a:t>My grandparents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______ _____ you do your homework? – </a:t>
            </a:r>
            <a:r>
              <a:rPr lang="en-US" sz="3200" dirty="0">
                <a:solidFill>
                  <a:srgbClr val="FF0000"/>
                </a:solidFill>
              </a:rPr>
              <a:t>Last night</a:t>
            </a:r>
            <a:r>
              <a:rPr lang="en-US" sz="3200" dirty="0">
                <a:solidFill>
                  <a:srgbClr val="0070C0"/>
                </a:solidFill>
              </a:rPr>
              <a:t>. </a:t>
            </a:r>
          </a:p>
          <a:p>
            <a:pPr marL="742950" indent="-742950">
              <a:buAutoNum type="arabicPeriod"/>
            </a:pPr>
            <a:endParaRPr lang="en-US" sz="3200" dirty="0">
              <a:solidFill>
                <a:srgbClr val="0070C0"/>
              </a:solidFill>
            </a:endParaRPr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______ _____ given to you on your last birthday? - </a:t>
            </a:r>
            <a:r>
              <a:rPr lang="en-US" sz="3200" dirty="0">
                <a:solidFill>
                  <a:srgbClr val="FF0000"/>
                </a:solidFill>
              </a:rPr>
              <a:t> A teddy bear and a bike</a:t>
            </a:r>
            <a:r>
              <a:rPr lang="en-US" sz="3200" dirty="0">
                <a:solidFill>
                  <a:srgbClr val="0070C0"/>
                </a:solidFill>
              </a:rPr>
              <a:t>.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2D698-812A-DD3C-B846-02A25B12464C}"/>
              </a:ext>
            </a:extLst>
          </p:cNvPr>
          <p:cNvSpPr txBox="1"/>
          <p:nvPr/>
        </p:nvSpPr>
        <p:spPr>
          <a:xfrm>
            <a:off x="1229231" y="1790801"/>
            <a:ext cx="2668399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Where were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F258D6-8FC6-56CF-0AF9-BD8F38A3A1DA}"/>
              </a:ext>
            </a:extLst>
          </p:cNvPr>
          <p:cNvSpPr txBox="1"/>
          <p:nvPr/>
        </p:nvSpPr>
        <p:spPr>
          <a:xfrm>
            <a:off x="1229231" y="2748467"/>
            <a:ext cx="2668399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Who      did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0D8BA3-DC6B-6D20-DAC9-87BAF44CCCC9}"/>
              </a:ext>
            </a:extLst>
          </p:cNvPr>
          <p:cNvSpPr txBox="1"/>
          <p:nvPr/>
        </p:nvSpPr>
        <p:spPr>
          <a:xfrm>
            <a:off x="1131103" y="3671642"/>
            <a:ext cx="2668399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When     did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461B8-923F-409C-B4F0-149C89CE4784}"/>
              </a:ext>
            </a:extLst>
          </p:cNvPr>
          <p:cNvSpPr txBox="1"/>
          <p:nvPr/>
        </p:nvSpPr>
        <p:spPr>
          <a:xfrm>
            <a:off x="826304" y="4696532"/>
            <a:ext cx="3277999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What was/were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760"/>
            <a:ext cx="8978189" cy="61447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E4BDEC-BAA4-F8E8-19A9-816EE4BFB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130" y="460356"/>
            <a:ext cx="6236020" cy="730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8E6B87-10E9-E18B-B9C4-3488F42EE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429" y="1190644"/>
            <a:ext cx="5264421" cy="49596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AAFE1A-3A4E-5908-94C9-2C1AB2552787}"/>
              </a:ext>
            </a:extLst>
          </p:cNvPr>
          <p:cNvSpPr/>
          <p:nvPr/>
        </p:nvSpPr>
        <p:spPr>
          <a:xfrm>
            <a:off x="333052" y="150460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2641918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42BA6-9012-1239-DCAF-678F6A88C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04" y="468615"/>
            <a:ext cx="4877051" cy="571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5301AF-FB62-9A22-1061-E18783AF5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8" y="1414038"/>
            <a:ext cx="11952335" cy="45981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716505-D2DC-2071-A1F2-8747F9F0DF53}"/>
              </a:ext>
            </a:extLst>
          </p:cNvPr>
          <p:cNvSpPr/>
          <p:nvPr/>
        </p:nvSpPr>
        <p:spPr>
          <a:xfrm>
            <a:off x="6333802" y="468615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1347791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496" y="1646758"/>
            <a:ext cx="11500105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a &amp; b (Grammar) on page 27 WB.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(Pronunciation &amp; Speaking pages 48 &amp; 49 SB).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260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learn and use Past tense – WH questions</a:t>
            </a:r>
            <a:r>
              <a:rPr lang="en-US" sz="32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correctly. 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576"/>
            <a:ext cx="9315117" cy="62094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335939-80B9-11C7-7EFD-A1D7C3C76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560" y="438653"/>
            <a:ext cx="6138538" cy="58135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B6003B-CF4D-C68A-DDC6-40B362F5D556}"/>
              </a:ext>
            </a:extLst>
          </p:cNvPr>
          <p:cNvSpPr/>
          <p:nvPr/>
        </p:nvSpPr>
        <p:spPr>
          <a:xfrm>
            <a:off x="513324" y="902491"/>
            <a:ext cx="4541276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Look at the picture. What do you think they are saying?</a:t>
            </a:r>
            <a:endParaRPr lang="en-US" b="1" i="1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A97799-3367-9BBC-13DF-C26104F15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521" y="5003228"/>
            <a:ext cx="5016758" cy="13399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39B89D-D2B3-C92F-82D7-85C6FFF6A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2973" y="5563181"/>
            <a:ext cx="3410125" cy="6921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879567-046E-787A-1F0F-8203780A1B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273" y="3533763"/>
            <a:ext cx="5588287" cy="47627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60055D-94CA-FFC3-5B5D-E36A032F40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619" y="4387254"/>
            <a:ext cx="3200564" cy="43817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6" name="CD1 TRACK 58">
            <a:hlinkClick r:id="" action="ppaction://media"/>
            <a:extLst>
              <a:ext uri="{FF2B5EF4-FFF2-40B4-BE49-F238E27FC236}">
                <a16:creationId xmlns:a16="http://schemas.microsoft.com/office/drawing/2014/main" id="{FC66417C-FAD0-1313-ED20-CDE3E8C6D7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3928" y="5129148"/>
            <a:ext cx="406400" cy="406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2AAEF3-2134-E3E8-E24E-59279EB2A52D}"/>
              </a:ext>
            </a:extLst>
          </p:cNvPr>
          <p:cNvSpPr txBox="1"/>
          <p:nvPr/>
        </p:nvSpPr>
        <p:spPr>
          <a:xfrm>
            <a:off x="3549521" y="5039961"/>
            <a:ext cx="20093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Where did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9D7ED-2C3E-DC82-D04A-577147A280BD}"/>
              </a:ext>
            </a:extLst>
          </p:cNvPr>
          <p:cNvSpPr txBox="1"/>
          <p:nvPr/>
        </p:nvSpPr>
        <p:spPr>
          <a:xfrm>
            <a:off x="4883021" y="5586061"/>
            <a:ext cx="20093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take place</a:t>
            </a:r>
          </a:p>
        </p:txBody>
      </p:sp>
    </p:spTree>
    <p:extLst>
      <p:ext uri="{BB962C8B-B14F-4D97-AF65-F5344CB8AC3E}">
        <p14:creationId xmlns:p14="http://schemas.microsoft.com/office/powerpoint/2010/main" val="267209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29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2" y="391885"/>
            <a:ext cx="7899297" cy="6011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9184" y="3979489"/>
            <a:ext cx="3536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8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E4BDEC-BAA4-F8E8-19A9-816EE4BFB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0" y="460356"/>
            <a:ext cx="6236020" cy="730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8E6B87-10E9-E18B-B9C4-3488F42EE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889" y="1190644"/>
            <a:ext cx="5264421" cy="495960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514F61-6F90-6C1E-53BC-C3D88980442D}"/>
              </a:ext>
            </a:extLst>
          </p:cNvPr>
          <p:cNvCxnSpPr>
            <a:cxnSpLocks/>
          </p:cNvCxnSpPr>
          <p:nvPr/>
        </p:nvCxnSpPr>
        <p:spPr>
          <a:xfrm>
            <a:off x="4417344" y="2401001"/>
            <a:ext cx="11947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80C203-FE56-AE04-E348-C9DE40E3B0CD}"/>
              </a:ext>
            </a:extLst>
          </p:cNvPr>
          <p:cNvCxnSpPr>
            <a:cxnSpLocks/>
          </p:cNvCxnSpPr>
          <p:nvPr/>
        </p:nvCxnSpPr>
        <p:spPr>
          <a:xfrm>
            <a:off x="4901214" y="4519361"/>
            <a:ext cx="10195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12364C6-9760-D8E1-8146-FA5E6C8E149D}"/>
              </a:ext>
            </a:extLst>
          </p:cNvPr>
          <p:cNvSpPr/>
          <p:nvPr/>
        </p:nvSpPr>
        <p:spPr>
          <a:xfrm>
            <a:off x="3582590" y="1760220"/>
            <a:ext cx="4790600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C971D-BFEA-E7A3-C891-29F9EEEDA6B7}"/>
              </a:ext>
            </a:extLst>
          </p:cNvPr>
          <p:cNvSpPr/>
          <p:nvPr/>
        </p:nvSpPr>
        <p:spPr>
          <a:xfrm>
            <a:off x="3643550" y="3821430"/>
            <a:ext cx="4790600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0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E4BDEC-BAA4-F8E8-19A9-816EE4BFB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0" y="460356"/>
            <a:ext cx="6236020" cy="730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8E6B87-10E9-E18B-B9C4-3488F42EE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889" y="1190644"/>
            <a:ext cx="5264421" cy="495960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514F61-6F90-6C1E-53BC-C3D88980442D}"/>
              </a:ext>
            </a:extLst>
          </p:cNvPr>
          <p:cNvCxnSpPr>
            <a:cxnSpLocks/>
          </p:cNvCxnSpPr>
          <p:nvPr/>
        </p:nvCxnSpPr>
        <p:spPr>
          <a:xfrm>
            <a:off x="4417344" y="2401001"/>
            <a:ext cx="11947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80C203-FE56-AE04-E348-C9DE40E3B0CD}"/>
              </a:ext>
            </a:extLst>
          </p:cNvPr>
          <p:cNvCxnSpPr>
            <a:cxnSpLocks/>
          </p:cNvCxnSpPr>
          <p:nvPr/>
        </p:nvCxnSpPr>
        <p:spPr>
          <a:xfrm>
            <a:off x="4901214" y="4519361"/>
            <a:ext cx="10195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44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3F5A2-6DAD-9F48-11A7-8943F0271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401" y="2319344"/>
            <a:ext cx="6402977" cy="1630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644B5-7530-2540-0E47-5B3FECA0D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401" y="4454902"/>
            <a:ext cx="8339738" cy="17929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CC4534-D36A-2614-E325-5EF47C52C747}"/>
              </a:ext>
            </a:extLst>
          </p:cNvPr>
          <p:cNvSpPr/>
          <p:nvPr/>
        </p:nvSpPr>
        <p:spPr>
          <a:xfrm>
            <a:off x="273294" y="593881"/>
            <a:ext cx="11019546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- Are these sentences in the active or passive voice?</a:t>
            </a:r>
            <a:endParaRPr lang="en-US" sz="3200" b="1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3200" b="1" i="0" dirty="0">
                <a:solidFill>
                  <a:srgbClr val="0070C0"/>
                </a:solidFill>
              </a:rPr>
              <a:t>- </a:t>
            </a:r>
            <a:r>
              <a:rPr lang="en-US" sz="2800" b="1" i="0" dirty="0">
                <a:solidFill>
                  <a:srgbClr val="0070C0"/>
                </a:solidFill>
                <a:effectLst/>
              </a:rPr>
              <a:t>What are the roles of the bolded words in these sentences? 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91BEE-9EAD-3989-48B0-741AA4835A68}"/>
              </a:ext>
            </a:extLst>
          </p:cNvPr>
          <p:cNvSpPr/>
          <p:nvPr/>
        </p:nvSpPr>
        <p:spPr>
          <a:xfrm>
            <a:off x="993384" y="2185837"/>
            <a:ext cx="180696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Active: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B7725C-5D76-DDFC-F9F4-BC28D125043F}"/>
              </a:ext>
            </a:extLst>
          </p:cNvPr>
          <p:cNvSpPr/>
          <p:nvPr/>
        </p:nvSpPr>
        <p:spPr>
          <a:xfrm>
            <a:off x="860034" y="4121317"/>
            <a:ext cx="180696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Passive: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07352B-4A2C-F320-B12D-2426C2B43D87}"/>
              </a:ext>
            </a:extLst>
          </p:cNvPr>
          <p:cNvSpPr/>
          <p:nvPr/>
        </p:nvSpPr>
        <p:spPr>
          <a:xfrm>
            <a:off x="2240280" y="2983230"/>
            <a:ext cx="1600200" cy="5257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Subject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55D474-24F1-0954-7CB8-65347B2B3818}"/>
              </a:ext>
            </a:extLst>
          </p:cNvPr>
          <p:cNvSpPr/>
          <p:nvPr/>
        </p:nvSpPr>
        <p:spPr>
          <a:xfrm>
            <a:off x="2289810" y="5147310"/>
            <a:ext cx="1600200" cy="5257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Subject</a:t>
            </a:r>
          </a:p>
        </p:txBody>
      </p:sp>
    </p:spTree>
    <p:extLst>
      <p:ext uri="{BB962C8B-B14F-4D97-AF65-F5344CB8AC3E}">
        <p14:creationId xmlns:p14="http://schemas.microsoft.com/office/powerpoint/2010/main" val="16875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Widescreen</PresentationFormat>
  <Paragraphs>80</Paragraphs>
  <Slides>27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2023-02-10T03:32:44Z</dcterms:created>
  <dcterms:modified xsi:type="dcterms:W3CDTF">2023-07-24T09:01:38Z</dcterms:modified>
</cp:coreProperties>
</file>