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5"/>
  </p:notesMasterIdLst>
  <p:sldIdLst>
    <p:sldId id="256" r:id="rId2"/>
    <p:sldId id="259" r:id="rId3"/>
    <p:sldId id="267" r:id="rId4"/>
    <p:sldId id="268" r:id="rId5"/>
    <p:sldId id="269" r:id="rId6"/>
    <p:sldId id="301" r:id="rId7"/>
    <p:sldId id="277" r:id="rId8"/>
    <p:sldId id="315" r:id="rId9"/>
    <p:sldId id="306" r:id="rId10"/>
    <p:sldId id="318" r:id="rId11"/>
    <p:sldId id="302" r:id="rId12"/>
    <p:sldId id="278" r:id="rId13"/>
    <p:sldId id="323" r:id="rId14"/>
    <p:sldId id="279" r:id="rId15"/>
    <p:sldId id="312" r:id="rId16"/>
    <p:sldId id="283" r:id="rId17"/>
    <p:sldId id="320" r:id="rId18"/>
    <p:sldId id="321" r:id="rId19"/>
    <p:sldId id="316" r:id="rId20"/>
    <p:sldId id="322" r:id="rId21"/>
    <p:sldId id="325" r:id="rId22"/>
    <p:sldId id="326" r:id="rId23"/>
    <p:sldId id="317" r:id="rId24"/>
    <p:sldId id="293" r:id="rId25"/>
    <p:sldId id="327" r:id="rId26"/>
    <p:sldId id="328" r:id="rId27"/>
    <p:sldId id="294" r:id="rId28"/>
    <p:sldId id="295" r:id="rId29"/>
    <p:sldId id="296" r:id="rId30"/>
    <p:sldId id="297" r:id="rId31"/>
    <p:sldId id="298" r:id="rId32"/>
    <p:sldId id="299" r:id="rId33"/>
    <p:sldId id="30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682"/>
    <a:srgbClr val="9419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5" d="100"/>
          <a:sy n="45" d="100"/>
        </p:scale>
        <p:origin x="2760" y="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D410-B0AC-488E-A5F6-469EF3A10D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12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37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46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D410-B0AC-488E-A5F6-469EF3A10D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33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377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039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32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0731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829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315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847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0" y="0"/>
            <a:ext cx="12230100" cy="6873932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262740" y="0"/>
            <a:ext cx="255499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Unit 5:</a:t>
            </a:r>
            <a:r>
              <a:rPr lang="en-US" sz="1800" b="0" baseline="0" dirty="0">
                <a:solidFill>
                  <a:schemeClr val="bg1"/>
                </a:solidFill>
              </a:rPr>
              <a:t> Vietnam &amp; ASEAN</a:t>
            </a:r>
            <a:endParaRPr lang="en-US" sz="1800" b="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113278" y="6550223"/>
            <a:ext cx="26858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 dirty="0" err="1">
                <a:solidFill>
                  <a:schemeClr val="bg1"/>
                </a:solidFill>
              </a:rPr>
              <a:t>Anh</a:t>
            </a:r>
            <a:r>
              <a:rPr lang="en-US" sz="1400" baseline="0" dirty="0">
                <a:solidFill>
                  <a:schemeClr val="bg1"/>
                </a:solidFill>
              </a:rPr>
              <a:t> 11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1550425" y="6550222"/>
            <a:ext cx="540203" cy="2753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306553" y="6550222"/>
            <a:ext cx="199471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DTP Education Solutions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836269" y="0"/>
            <a:ext cx="335573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Lesson 1.1: Vocab &amp; Listening</a:t>
            </a: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74" r:id="rId14"/>
    <p:sldLayoutId id="2147483675" r:id="rId15"/>
    <p:sldLayoutId id="2147483676" r:id="rId16"/>
    <p:sldLayoutId id="2147483679" r:id="rId17"/>
    <p:sldLayoutId id="2147483682" r:id="rId18"/>
    <p:sldLayoutId id="2147483689" r:id="rId19"/>
    <p:sldLayoutId id="2147483690" r:id="rId20"/>
    <p:sldLayoutId id="2147483691" r:id="rId21"/>
    <p:sldLayoutId id="214748369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26" Type="http://schemas.openxmlformats.org/officeDocument/2006/relationships/notesSlide" Target="../notesSlides/notesSlide2.xml"/><Relationship Id="rId3" Type="http://schemas.microsoft.com/office/2007/relationships/media" Target="../media/media3.mp3"/><Relationship Id="rId21" Type="http://schemas.microsoft.com/office/2007/relationships/media" Target="../media/media12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5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audio" Target="../media/media11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24" Type="http://schemas.openxmlformats.org/officeDocument/2006/relationships/audio" Target="../media/media13.mp3"/><Relationship Id="rId5" Type="http://schemas.microsoft.com/office/2007/relationships/media" Target="../media/media4.mp3"/><Relationship Id="rId15" Type="http://schemas.microsoft.com/office/2007/relationships/media" Target="../media/media9.mp3"/><Relationship Id="rId23" Type="http://schemas.microsoft.com/office/2007/relationships/media" Target="../media/media13.mp3"/><Relationship Id="rId10" Type="http://schemas.openxmlformats.org/officeDocument/2006/relationships/audio" Target="../media/media6.mp3"/><Relationship Id="rId19" Type="http://schemas.microsoft.com/office/2007/relationships/media" Target="../media/media11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audio" Target="../media/media12.mp3"/><Relationship Id="rId27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26" Type="http://schemas.openxmlformats.org/officeDocument/2006/relationships/notesSlide" Target="../notesSlides/notesSlide3.xml"/><Relationship Id="rId3" Type="http://schemas.microsoft.com/office/2007/relationships/media" Target="../media/media3.mp3"/><Relationship Id="rId21" Type="http://schemas.microsoft.com/office/2007/relationships/media" Target="../media/media12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5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audio" Target="../media/media11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24" Type="http://schemas.openxmlformats.org/officeDocument/2006/relationships/audio" Target="../media/media13.mp3"/><Relationship Id="rId5" Type="http://schemas.microsoft.com/office/2007/relationships/media" Target="../media/media4.mp3"/><Relationship Id="rId15" Type="http://schemas.microsoft.com/office/2007/relationships/media" Target="../media/media9.mp3"/><Relationship Id="rId23" Type="http://schemas.microsoft.com/office/2007/relationships/media" Target="../media/media13.mp3"/><Relationship Id="rId10" Type="http://schemas.openxmlformats.org/officeDocument/2006/relationships/audio" Target="../media/media6.mp3"/><Relationship Id="rId19" Type="http://schemas.microsoft.com/office/2007/relationships/media" Target="../media/media11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audio" Target="../media/media12.mp3"/><Relationship Id="rId27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4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4.mp3"/><Relationship Id="rId7" Type="http://schemas.openxmlformats.org/officeDocument/2006/relationships/image" Target="../media/image25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7.png"/><Relationship Id="rId4" Type="http://schemas.openxmlformats.org/officeDocument/2006/relationships/audio" Target="../media/media14.mp3"/><Relationship Id="rId9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58675" cy="68597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15023" y="3302244"/>
            <a:ext cx="53318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Unit 5: Vietnam &amp; ASEAN</a:t>
            </a:r>
          </a:p>
          <a:p>
            <a:pPr algn="ctr"/>
            <a:r>
              <a:rPr lang="en-US" sz="2800" dirty="0">
                <a:solidFill>
                  <a:srgbClr val="0070C0"/>
                </a:solidFill>
              </a:rPr>
              <a:t>Lesson 1.1: Vocab &amp; Listening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</a:rPr>
              <a:t>Pages: 46 &amp; 47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D587E0-54FE-2D71-F144-1BC8C7376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70" y="342899"/>
            <a:ext cx="10851249" cy="612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5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D587E0-54FE-2D71-F144-1BC8C7376D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41"/>
          <a:stretch/>
        </p:blipFill>
        <p:spPr>
          <a:xfrm>
            <a:off x="578750" y="1026160"/>
            <a:ext cx="10851249" cy="5463048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03F5CDE-ECDB-C155-508C-59072877796F}"/>
              </a:ext>
            </a:extLst>
          </p:cNvPr>
          <p:cNvCxnSpPr>
            <a:cxnSpLocks/>
          </p:cNvCxnSpPr>
          <p:nvPr/>
        </p:nvCxnSpPr>
        <p:spPr>
          <a:xfrm>
            <a:off x="5024628" y="2423160"/>
            <a:ext cx="2187702" cy="32461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C7F68A1-D4BD-740B-3883-DECB3B83539B}"/>
              </a:ext>
            </a:extLst>
          </p:cNvPr>
          <p:cNvCxnSpPr>
            <a:cxnSpLocks/>
          </p:cNvCxnSpPr>
          <p:nvPr/>
        </p:nvCxnSpPr>
        <p:spPr>
          <a:xfrm flipV="1">
            <a:off x="5062728" y="3017520"/>
            <a:ext cx="2149602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D7654B9-4471-1BC9-1790-7AD9ADB19084}"/>
              </a:ext>
            </a:extLst>
          </p:cNvPr>
          <p:cNvCxnSpPr>
            <a:cxnSpLocks/>
          </p:cNvCxnSpPr>
          <p:nvPr/>
        </p:nvCxnSpPr>
        <p:spPr>
          <a:xfrm flipV="1">
            <a:off x="5055108" y="1306830"/>
            <a:ext cx="2157222" cy="24726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C284747-3331-CD39-0CB7-9246C872D201}"/>
              </a:ext>
            </a:extLst>
          </p:cNvPr>
          <p:cNvCxnSpPr>
            <a:cxnSpLocks/>
          </p:cNvCxnSpPr>
          <p:nvPr/>
        </p:nvCxnSpPr>
        <p:spPr>
          <a:xfrm>
            <a:off x="5009388" y="4591050"/>
            <a:ext cx="2309622" cy="15240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745D077-9D40-ED7E-57DB-2BA845EA328E}"/>
              </a:ext>
            </a:extLst>
          </p:cNvPr>
          <p:cNvCxnSpPr>
            <a:cxnSpLocks/>
          </p:cNvCxnSpPr>
          <p:nvPr/>
        </p:nvCxnSpPr>
        <p:spPr>
          <a:xfrm flipV="1">
            <a:off x="5077968" y="2197592"/>
            <a:ext cx="2134362" cy="33421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CD1 TRACK 55">
            <a:hlinkClick r:id="" action="ppaction://media"/>
            <a:extLst>
              <a:ext uri="{FF2B5EF4-FFF2-40B4-BE49-F238E27FC236}">
                <a16:creationId xmlns:a16="http://schemas.microsoft.com/office/drawing/2014/main" id="{A58CF2E6-91C1-FCB0-065D-4387DA46CF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22343" y="697230"/>
            <a:ext cx="406400" cy="406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A52836-FE78-8883-311C-045849ADF0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207" y="427341"/>
            <a:ext cx="8858705" cy="53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0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177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0226" y="685611"/>
            <a:ext cx="1110031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repeat. </a:t>
            </a:r>
            <a:r>
              <a:rPr lang="en-US" b="1" i="1" dirty="0">
                <a:solidFill>
                  <a:srgbClr val="0070C0"/>
                </a:solidFill>
              </a:rPr>
              <a:t>Click on each word to hear the sound.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0714" y="5040584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trade </a:t>
            </a:r>
            <a:r>
              <a:rPr lang="vi-VN" sz="2400" dirty="0"/>
              <a:t>(</a:t>
            </a:r>
            <a:r>
              <a:rPr lang="en-US" sz="2400" dirty="0"/>
              <a:t>n</a:t>
            </a:r>
            <a:r>
              <a:rPr lang="vi-VN" sz="2400" dirty="0"/>
              <a:t>) 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treid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mại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mậu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dịch</a:t>
            </a:r>
            <a:endParaRPr lang="en-US" sz="24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48" y="4307978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promote </a:t>
            </a:r>
            <a:r>
              <a:rPr lang="vi-VN" sz="2400" dirty="0"/>
              <a:t>(</a:t>
            </a:r>
            <a:r>
              <a:rPr lang="en-US" sz="2400" dirty="0"/>
              <a:t>v</a:t>
            </a:r>
            <a:r>
              <a:rPr lang="vi-VN" sz="2400" dirty="0"/>
              <a:t>) 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prəˈmoʊt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quảng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bá</a:t>
            </a:r>
            <a:endParaRPr lang="en-US" sz="24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049" y="3646602"/>
            <a:ext cx="11371226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Secretary General </a:t>
            </a:r>
            <a:r>
              <a:rPr lang="en-US" sz="2400" dirty="0"/>
              <a:t>(n) </a:t>
            </a:r>
            <a:r>
              <a:rPr lang="en-US" sz="2400" dirty="0">
                <a:solidFill>
                  <a:srgbClr val="FF0000"/>
                </a:solidFill>
              </a:rPr>
              <a:t>/ˌ</a:t>
            </a:r>
            <a:r>
              <a:rPr lang="en-US" sz="2400" dirty="0" err="1">
                <a:solidFill>
                  <a:srgbClr val="FF0000"/>
                </a:solidFill>
              </a:rPr>
              <a:t>sekrəteri</a:t>
            </a:r>
            <a:r>
              <a:rPr lang="en-US" sz="2400" dirty="0">
                <a:solidFill>
                  <a:srgbClr val="FF0000"/>
                </a:solidFill>
              </a:rPr>
              <a:t> ˈ</a:t>
            </a:r>
            <a:r>
              <a:rPr lang="en-US" sz="2400" dirty="0" err="1">
                <a:solidFill>
                  <a:srgbClr val="FF0000"/>
                </a:solidFill>
              </a:rPr>
              <a:t>dʒenərəl</a:t>
            </a:r>
            <a:r>
              <a:rPr lang="en-US" sz="2400" dirty="0">
                <a:solidFill>
                  <a:srgbClr val="FF0000"/>
                </a:solidFill>
              </a:rPr>
              <a:t>/ </a:t>
            </a:r>
            <a:r>
              <a:rPr lang="en-US" sz="2400" dirty="0" err="1"/>
              <a:t>Tổng</a:t>
            </a:r>
            <a:r>
              <a:rPr lang="en-US" sz="2400" dirty="0"/>
              <a:t> </a:t>
            </a:r>
            <a:r>
              <a:rPr lang="en-US" sz="2400" dirty="0" err="1"/>
              <a:t>thư</a:t>
            </a:r>
            <a:r>
              <a:rPr lang="en-US" sz="2400" dirty="0"/>
              <a:t> </a:t>
            </a:r>
            <a:r>
              <a:rPr lang="en-US" sz="2400" dirty="0" err="1"/>
              <a:t>kí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2974" y="2927577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agreement </a:t>
            </a:r>
            <a:r>
              <a:rPr lang="en-US" sz="2400" dirty="0"/>
              <a:t>(n) 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əˈɡriːmənt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/>
              <a:t>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thỏa</a:t>
            </a:r>
            <a:r>
              <a:rPr lang="en-US" sz="2400" dirty="0"/>
              <a:t> </a:t>
            </a:r>
            <a:r>
              <a:rPr lang="en-US" sz="2400" dirty="0" err="1"/>
              <a:t>thuận</a:t>
            </a:r>
            <a:r>
              <a:rPr lang="en-US" sz="2400" dirty="0"/>
              <a:t>, </a:t>
            </a:r>
            <a:r>
              <a:rPr lang="en-US" sz="2400" dirty="0" err="1"/>
              <a:t>hiệp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endParaRPr lang="en-US" sz="2400" dirty="0"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0079" y="2243850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summit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>
                <a:solidFill>
                  <a:srgbClr val="FF0000"/>
                </a:solidFill>
              </a:rPr>
              <a:t>ˈ</a:t>
            </a:r>
            <a:r>
              <a:rPr lang="en-US" sz="2400" dirty="0" err="1">
                <a:solidFill>
                  <a:srgbClr val="FF0000"/>
                </a:solidFill>
              </a:rPr>
              <a:t>sʌmɪt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/>
              <a:t>hội</a:t>
            </a:r>
            <a:r>
              <a:rPr lang="en-US" sz="2400" dirty="0"/>
              <a:t> </a:t>
            </a:r>
            <a:r>
              <a:rPr lang="en-US" sz="2400" dirty="0" err="1"/>
              <a:t>nghị</a:t>
            </a:r>
            <a:r>
              <a:rPr lang="en-US" sz="2400" dirty="0"/>
              <a:t> </a:t>
            </a:r>
            <a:r>
              <a:rPr lang="en-US" sz="2400" dirty="0" err="1"/>
              <a:t>cấp</a:t>
            </a:r>
            <a:r>
              <a:rPr lang="en-US" sz="2400" dirty="0"/>
              <a:t> </a:t>
            </a:r>
            <a:r>
              <a:rPr lang="en-US" sz="2400" dirty="0" err="1"/>
              <a:t>cao</a:t>
            </a:r>
            <a:r>
              <a:rPr lang="en-US" sz="2400" dirty="0"/>
              <a:t>, </a:t>
            </a:r>
            <a:r>
              <a:rPr lang="en-US" sz="2400" dirty="0" err="1"/>
              <a:t>hội</a:t>
            </a:r>
            <a:r>
              <a:rPr lang="en-US" sz="2400" dirty="0"/>
              <a:t> </a:t>
            </a:r>
            <a:r>
              <a:rPr lang="en-US" sz="2400" dirty="0" err="1"/>
              <a:t>nghị</a:t>
            </a:r>
            <a:r>
              <a:rPr lang="en-US" sz="2400" dirty="0"/>
              <a:t> </a:t>
            </a:r>
            <a:r>
              <a:rPr lang="en-US" sz="2400" dirty="0" err="1"/>
              <a:t>thượng</a:t>
            </a:r>
            <a:r>
              <a:rPr lang="en-US" sz="2400" dirty="0"/>
              <a:t> </a:t>
            </a:r>
            <a:r>
              <a:rPr lang="en-US" sz="2400" dirty="0" err="1"/>
              <a:t>đỉnh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2974" y="1487429"/>
            <a:ext cx="1136253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founder </a:t>
            </a:r>
            <a:r>
              <a:rPr lang="en-US" sz="2400" dirty="0"/>
              <a:t>(n) </a:t>
            </a:r>
            <a:r>
              <a:rPr lang="en-US" sz="2400" dirty="0">
                <a:solidFill>
                  <a:srgbClr val="FF0000"/>
                </a:solidFill>
              </a:rPr>
              <a:t>/ˈ</a:t>
            </a:r>
            <a:r>
              <a:rPr lang="en-US" sz="2400" dirty="0" err="1">
                <a:solidFill>
                  <a:srgbClr val="FF0000"/>
                </a:solidFill>
              </a:rPr>
              <a:t>faʊndər</a:t>
            </a:r>
            <a:r>
              <a:rPr lang="en-US" sz="2400" dirty="0">
                <a:solidFill>
                  <a:srgbClr val="FF0000"/>
                </a:solidFill>
              </a:rPr>
              <a:t>/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sáng</a:t>
            </a:r>
            <a:r>
              <a:rPr lang="en-US" sz="2400" dirty="0"/>
              <a:t> </a:t>
            </a:r>
            <a:r>
              <a:rPr lang="en-US" sz="2400" dirty="0" err="1"/>
              <a:t>lập</a:t>
            </a:r>
            <a:endParaRPr lang="en-US" i="1" dirty="0">
              <a:solidFill>
                <a:srgbClr val="0070C0"/>
              </a:solidFill>
            </a:endParaRPr>
          </a:p>
        </p:txBody>
      </p:sp>
      <p:pic>
        <p:nvPicPr>
          <p:cNvPr id="16" name="avoid">
            <a:hlinkClick r:id="" action="ppaction://media"/>
            <a:extLst>
              <a:ext uri="{FF2B5EF4-FFF2-40B4-BE49-F238E27FC236}">
                <a16:creationId xmlns:a16="http://schemas.microsoft.com/office/drawing/2014/main" id="{2BA6CE5A-EF5B-F4E1-7330-91D94D797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97624" y="785656"/>
            <a:ext cx="487363" cy="487362"/>
          </a:xfrm>
          <a:prstGeom prst="rect">
            <a:avLst/>
          </a:prstGeom>
        </p:spPr>
      </p:pic>
      <p:pic>
        <p:nvPicPr>
          <p:cNvPr id="17" name="carbohydrates">
            <a:hlinkClick r:id="" action="ppaction://media"/>
            <a:extLst>
              <a:ext uri="{FF2B5EF4-FFF2-40B4-BE49-F238E27FC236}">
                <a16:creationId xmlns:a16="http://schemas.microsoft.com/office/drawing/2014/main" id="{E7E3051D-F4B6-845C-2C7D-73749BD36A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97623" y="793177"/>
            <a:ext cx="487363" cy="487363"/>
          </a:xfrm>
          <a:prstGeom prst="rect">
            <a:avLst/>
          </a:prstGeom>
        </p:spPr>
      </p:pic>
      <p:pic>
        <p:nvPicPr>
          <p:cNvPr id="18" name="dairy">
            <a:hlinkClick r:id="" action="ppaction://media"/>
            <a:extLst>
              <a:ext uri="{FF2B5EF4-FFF2-40B4-BE49-F238E27FC236}">
                <a16:creationId xmlns:a16="http://schemas.microsoft.com/office/drawing/2014/main" id="{C32A972D-1F4C-A290-A844-52140BB7634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97623" y="802161"/>
            <a:ext cx="487363" cy="487362"/>
          </a:xfrm>
          <a:prstGeom prst="rect">
            <a:avLst/>
          </a:prstGeom>
        </p:spPr>
      </p:pic>
      <p:pic>
        <p:nvPicPr>
          <p:cNvPr id="19" name="limit">
            <a:hlinkClick r:id="" action="ppaction://media"/>
            <a:extLst>
              <a:ext uri="{FF2B5EF4-FFF2-40B4-BE49-F238E27FC236}">
                <a16:creationId xmlns:a16="http://schemas.microsoft.com/office/drawing/2014/main" id="{BDBEE17A-C1CF-DDD1-B3B1-D37082B9A4B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97622" y="821630"/>
            <a:ext cx="487363" cy="487362"/>
          </a:xfrm>
          <a:prstGeom prst="rect">
            <a:avLst/>
          </a:prstGeom>
        </p:spPr>
      </p:pic>
      <p:pic>
        <p:nvPicPr>
          <p:cNvPr id="20" name="processed">
            <a:hlinkClick r:id="" action="ppaction://media"/>
            <a:extLst>
              <a:ext uri="{FF2B5EF4-FFF2-40B4-BE49-F238E27FC236}">
                <a16:creationId xmlns:a16="http://schemas.microsoft.com/office/drawing/2014/main" id="{84656FEF-6365-C4F0-444D-13CD1CDB0DA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607593" y="809682"/>
            <a:ext cx="487363" cy="487363"/>
          </a:xfrm>
          <a:prstGeom prst="rect">
            <a:avLst/>
          </a:prstGeom>
        </p:spPr>
      </p:pic>
      <p:pic>
        <p:nvPicPr>
          <p:cNvPr id="21" name="protein">
            <a:hlinkClick r:id="" action="ppaction://media"/>
            <a:extLst>
              <a:ext uri="{FF2B5EF4-FFF2-40B4-BE49-F238E27FC236}">
                <a16:creationId xmlns:a16="http://schemas.microsoft.com/office/drawing/2014/main" id="{8F83CDB0-4DF6-0F64-928E-CD1E4168AD1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607593" y="803295"/>
            <a:ext cx="487363" cy="48736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590487" y="429934"/>
            <a:ext cx="521573" cy="905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founder">
            <a:hlinkClick r:id="" action="ppaction://media"/>
            <a:extLst>
              <a:ext uri="{FF2B5EF4-FFF2-40B4-BE49-F238E27FC236}">
                <a16:creationId xmlns:a16="http://schemas.microsoft.com/office/drawing/2014/main" id="{50110647-359A-C197-89D5-8B251DF7DD3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440990" y="582456"/>
            <a:ext cx="406400" cy="406400"/>
          </a:xfrm>
          <a:prstGeom prst="rect">
            <a:avLst/>
          </a:prstGeom>
        </p:spPr>
      </p:pic>
      <p:pic>
        <p:nvPicPr>
          <p:cNvPr id="4" name="summit">
            <a:hlinkClick r:id="" action="ppaction://media"/>
            <a:extLst>
              <a:ext uri="{FF2B5EF4-FFF2-40B4-BE49-F238E27FC236}">
                <a16:creationId xmlns:a16="http://schemas.microsoft.com/office/drawing/2014/main" id="{FD399C63-C387-3C1A-455D-E95F9E71F1F7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330049" y="1218722"/>
            <a:ext cx="406400" cy="406400"/>
          </a:xfrm>
          <a:prstGeom prst="rect">
            <a:avLst/>
          </a:prstGeom>
        </p:spPr>
      </p:pic>
      <p:pic>
        <p:nvPicPr>
          <p:cNvPr id="5" name="agreement">
            <a:hlinkClick r:id="" action="ppaction://media"/>
            <a:extLst>
              <a:ext uri="{FF2B5EF4-FFF2-40B4-BE49-F238E27FC236}">
                <a16:creationId xmlns:a16="http://schemas.microsoft.com/office/drawing/2014/main" id="{C7A46869-02D9-21D9-0AE6-D2124CF1DACA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440990" y="1764040"/>
            <a:ext cx="406400" cy="406400"/>
          </a:xfrm>
          <a:prstGeom prst="rect">
            <a:avLst/>
          </a:prstGeom>
        </p:spPr>
      </p:pic>
      <p:pic>
        <p:nvPicPr>
          <p:cNvPr id="6" name="Secrectary General">
            <a:hlinkClick r:id="" action="ppaction://media"/>
            <a:extLst>
              <a:ext uri="{FF2B5EF4-FFF2-40B4-BE49-F238E27FC236}">
                <a16:creationId xmlns:a16="http://schemas.microsoft.com/office/drawing/2014/main" id="{82A271EF-2D45-2C33-C9ED-0345E39AC883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330049" y="2544699"/>
            <a:ext cx="406400" cy="406400"/>
          </a:xfrm>
          <a:prstGeom prst="rect">
            <a:avLst/>
          </a:prstGeom>
        </p:spPr>
      </p:pic>
      <p:pic>
        <p:nvPicPr>
          <p:cNvPr id="7" name="promote">
            <a:hlinkClick r:id="" action="ppaction://media"/>
            <a:extLst>
              <a:ext uri="{FF2B5EF4-FFF2-40B4-BE49-F238E27FC236}">
                <a16:creationId xmlns:a16="http://schemas.microsoft.com/office/drawing/2014/main" id="{BC83EF43-8F87-8BBD-4040-EB611F084481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444127" y="3055723"/>
            <a:ext cx="406400" cy="406400"/>
          </a:xfrm>
          <a:prstGeom prst="rect">
            <a:avLst/>
          </a:prstGeom>
        </p:spPr>
      </p:pic>
      <p:pic>
        <p:nvPicPr>
          <p:cNvPr id="8" name="trade">
            <a:hlinkClick r:id="" action="ppaction://media"/>
            <a:extLst>
              <a:ext uri="{FF2B5EF4-FFF2-40B4-BE49-F238E27FC236}">
                <a16:creationId xmlns:a16="http://schemas.microsoft.com/office/drawing/2014/main" id="{0E0C2CC3-6F1B-5C7A-CBFD-EFED85579C49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533249" y="380424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4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8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5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1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1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5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70714" y="5040584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trade </a:t>
            </a:r>
            <a:r>
              <a:rPr lang="vi-VN" sz="2400" dirty="0"/>
              <a:t>(</a:t>
            </a:r>
            <a:r>
              <a:rPr lang="en-US" sz="2400" dirty="0"/>
              <a:t>n</a:t>
            </a:r>
            <a:r>
              <a:rPr lang="vi-VN" sz="2400" dirty="0"/>
              <a:t>) 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treid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mại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mậu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dịch</a:t>
            </a:r>
            <a:endParaRPr lang="en-US" sz="24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48" y="4307978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promote </a:t>
            </a:r>
            <a:r>
              <a:rPr lang="vi-VN" sz="2400" dirty="0"/>
              <a:t>(</a:t>
            </a:r>
            <a:r>
              <a:rPr lang="en-US" sz="2400" dirty="0"/>
              <a:t>v</a:t>
            </a:r>
            <a:r>
              <a:rPr lang="vi-VN" sz="2400" dirty="0"/>
              <a:t>) 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prəˈmoʊt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quảng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bá</a:t>
            </a:r>
            <a:endParaRPr lang="en-US" sz="24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049" y="3646602"/>
            <a:ext cx="11371226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Secretary General </a:t>
            </a:r>
            <a:r>
              <a:rPr lang="en-US" sz="2400" dirty="0"/>
              <a:t>(n) </a:t>
            </a:r>
            <a:r>
              <a:rPr lang="en-US" sz="2400" dirty="0">
                <a:solidFill>
                  <a:srgbClr val="FF0000"/>
                </a:solidFill>
              </a:rPr>
              <a:t>/ˌ</a:t>
            </a:r>
            <a:r>
              <a:rPr lang="en-US" sz="2400" dirty="0" err="1">
                <a:solidFill>
                  <a:srgbClr val="FF0000"/>
                </a:solidFill>
              </a:rPr>
              <a:t>sekrəteri</a:t>
            </a:r>
            <a:r>
              <a:rPr lang="en-US" sz="2400" dirty="0">
                <a:solidFill>
                  <a:srgbClr val="FF0000"/>
                </a:solidFill>
              </a:rPr>
              <a:t> ˈ</a:t>
            </a:r>
            <a:r>
              <a:rPr lang="en-US" sz="2400" dirty="0" err="1">
                <a:solidFill>
                  <a:srgbClr val="FF0000"/>
                </a:solidFill>
              </a:rPr>
              <a:t>dʒenərəl</a:t>
            </a:r>
            <a:r>
              <a:rPr lang="en-US" sz="2400" dirty="0">
                <a:solidFill>
                  <a:srgbClr val="FF0000"/>
                </a:solidFill>
              </a:rPr>
              <a:t>/ </a:t>
            </a:r>
            <a:r>
              <a:rPr lang="en-US" sz="2400" dirty="0" err="1"/>
              <a:t>Tổng</a:t>
            </a:r>
            <a:r>
              <a:rPr lang="en-US" sz="2400" dirty="0"/>
              <a:t> </a:t>
            </a:r>
            <a:r>
              <a:rPr lang="en-US" sz="2400" dirty="0" err="1"/>
              <a:t>thư</a:t>
            </a:r>
            <a:r>
              <a:rPr lang="en-US" sz="2400" dirty="0"/>
              <a:t> </a:t>
            </a:r>
            <a:r>
              <a:rPr lang="en-US" sz="2400" dirty="0" err="1"/>
              <a:t>kí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2974" y="2927577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agreement </a:t>
            </a:r>
            <a:r>
              <a:rPr lang="en-US" sz="2400" dirty="0"/>
              <a:t>(n) 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 err="1">
                <a:solidFill>
                  <a:srgbClr val="FF0000"/>
                </a:solidFill>
              </a:rPr>
              <a:t>əˈɡriːmənt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/>
              <a:t>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thỏa</a:t>
            </a:r>
            <a:r>
              <a:rPr lang="en-US" sz="2400" dirty="0"/>
              <a:t> </a:t>
            </a:r>
            <a:r>
              <a:rPr lang="en-US" sz="2400" dirty="0" err="1"/>
              <a:t>thuận</a:t>
            </a:r>
            <a:r>
              <a:rPr lang="en-US" sz="2400" dirty="0"/>
              <a:t>, </a:t>
            </a:r>
            <a:r>
              <a:rPr lang="en-US" sz="2400" dirty="0" err="1"/>
              <a:t>hiệp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endParaRPr lang="en-US" sz="2400" dirty="0"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0079" y="2243850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summit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>
                <a:solidFill>
                  <a:srgbClr val="FF0000"/>
                </a:solidFill>
              </a:rPr>
              <a:t>ˈ</a:t>
            </a:r>
            <a:r>
              <a:rPr lang="en-US" sz="2400" dirty="0" err="1">
                <a:solidFill>
                  <a:srgbClr val="FF0000"/>
                </a:solidFill>
              </a:rPr>
              <a:t>sʌmɪt</a:t>
            </a:r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/>
              <a:t>hội</a:t>
            </a:r>
            <a:r>
              <a:rPr lang="en-US" sz="2400" dirty="0"/>
              <a:t> </a:t>
            </a:r>
            <a:r>
              <a:rPr lang="en-US" sz="2400" dirty="0" err="1"/>
              <a:t>nghị</a:t>
            </a:r>
            <a:r>
              <a:rPr lang="en-US" sz="2400" dirty="0"/>
              <a:t> </a:t>
            </a:r>
            <a:r>
              <a:rPr lang="en-US" sz="2400" dirty="0" err="1"/>
              <a:t>cấp</a:t>
            </a:r>
            <a:r>
              <a:rPr lang="en-US" sz="2400" dirty="0"/>
              <a:t> </a:t>
            </a:r>
            <a:r>
              <a:rPr lang="en-US" sz="2400" dirty="0" err="1"/>
              <a:t>cao</a:t>
            </a:r>
            <a:r>
              <a:rPr lang="en-US" sz="2400" dirty="0"/>
              <a:t>, </a:t>
            </a:r>
            <a:r>
              <a:rPr lang="en-US" sz="2400" dirty="0" err="1"/>
              <a:t>hội</a:t>
            </a:r>
            <a:r>
              <a:rPr lang="en-US" sz="2400" dirty="0"/>
              <a:t> </a:t>
            </a:r>
            <a:r>
              <a:rPr lang="en-US" sz="2400" dirty="0" err="1"/>
              <a:t>nghị</a:t>
            </a:r>
            <a:r>
              <a:rPr lang="en-US" sz="2400" dirty="0"/>
              <a:t> </a:t>
            </a:r>
            <a:r>
              <a:rPr lang="en-US" sz="2400" dirty="0" err="1"/>
              <a:t>thượng</a:t>
            </a:r>
            <a:r>
              <a:rPr lang="en-US" sz="2400" dirty="0"/>
              <a:t> </a:t>
            </a:r>
            <a:r>
              <a:rPr lang="en-US" sz="2400" dirty="0" err="1"/>
              <a:t>đỉnh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2974" y="1487429"/>
            <a:ext cx="1136253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founder </a:t>
            </a:r>
            <a:r>
              <a:rPr lang="en-US" sz="2400" dirty="0"/>
              <a:t>(n) </a:t>
            </a:r>
            <a:r>
              <a:rPr lang="en-US" sz="2400" dirty="0">
                <a:solidFill>
                  <a:srgbClr val="FF0000"/>
                </a:solidFill>
              </a:rPr>
              <a:t>/ˈ</a:t>
            </a:r>
            <a:r>
              <a:rPr lang="en-US" sz="2400" dirty="0" err="1">
                <a:solidFill>
                  <a:srgbClr val="FF0000"/>
                </a:solidFill>
              </a:rPr>
              <a:t>faʊndər</a:t>
            </a:r>
            <a:r>
              <a:rPr lang="en-US" sz="2400" dirty="0">
                <a:solidFill>
                  <a:srgbClr val="FF0000"/>
                </a:solidFill>
              </a:rPr>
              <a:t>/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sáng</a:t>
            </a:r>
            <a:r>
              <a:rPr lang="en-US" sz="2400" dirty="0"/>
              <a:t> </a:t>
            </a:r>
            <a:r>
              <a:rPr lang="en-US" sz="2400" dirty="0" err="1"/>
              <a:t>lập</a:t>
            </a:r>
            <a:endParaRPr lang="en-US" i="1" dirty="0">
              <a:solidFill>
                <a:srgbClr val="0070C0"/>
              </a:solidFill>
            </a:endParaRPr>
          </a:p>
        </p:txBody>
      </p:sp>
      <p:pic>
        <p:nvPicPr>
          <p:cNvPr id="16" name="avoid">
            <a:hlinkClick r:id="" action="ppaction://media"/>
            <a:extLst>
              <a:ext uri="{FF2B5EF4-FFF2-40B4-BE49-F238E27FC236}">
                <a16:creationId xmlns:a16="http://schemas.microsoft.com/office/drawing/2014/main" id="{2BA6CE5A-EF5B-F4E1-7330-91D94D797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97624" y="785656"/>
            <a:ext cx="487363" cy="487362"/>
          </a:xfrm>
          <a:prstGeom prst="rect">
            <a:avLst/>
          </a:prstGeom>
        </p:spPr>
      </p:pic>
      <p:pic>
        <p:nvPicPr>
          <p:cNvPr id="17" name="carbohydrates">
            <a:hlinkClick r:id="" action="ppaction://media"/>
            <a:extLst>
              <a:ext uri="{FF2B5EF4-FFF2-40B4-BE49-F238E27FC236}">
                <a16:creationId xmlns:a16="http://schemas.microsoft.com/office/drawing/2014/main" id="{E7E3051D-F4B6-845C-2C7D-73749BD36A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97623" y="793177"/>
            <a:ext cx="487363" cy="487363"/>
          </a:xfrm>
          <a:prstGeom prst="rect">
            <a:avLst/>
          </a:prstGeom>
        </p:spPr>
      </p:pic>
      <p:pic>
        <p:nvPicPr>
          <p:cNvPr id="18" name="dairy">
            <a:hlinkClick r:id="" action="ppaction://media"/>
            <a:extLst>
              <a:ext uri="{FF2B5EF4-FFF2-40B4-BE49-F238E27FC236}">
                <a16:creationId xmlns:a16="http://schemas.microsoft.com/office/drawing/2014/main" id="{C32A972D-1F4C-A290-A844-52140BB7634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97623" y="802161"/>
            <a:ext cx="487363" cy="487362"/>
          </a:xfrm>
          <a:prstGeom prst="rect">
            <a:avLst/>
          </a:prstGeom>
        </p:spPr>
      </p:pic>
      <p:pic>
        <p:nvPicPr>
          <p:cNvPr id="19" name="limit">
            <a:hlinkClick r:id="" action="ppaction://media"/>
            <a:extLst>
              <a:ext uri="{FF2B5EF4-FFF2-40B4-BE49-F238E27FC236}">
                <a16:creationId xmlns:a16="http://schemas.microsoft.com/office/drawing/2014/main" id="{BDBEE17A-C1CF-DDD1-B3B1-D37082B9A4B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97622" y="821630"/>
            <a:ext cx="487363" cy="487362"/>
          </a:xfrm>
          <a:prstGeom prst="rect">
            <a:avLst/>
          </a:prstGeom>
        </p:spPr>
      </p:pic>
      <p:pic>
        <p:nvPicPr>
          <p:cNvPr id="20" name="processed">
            <a:hlinkClick r:id="" action="ppaction://media"/>
            <a:extLst>
              <a:ext uri="{FF2B5EF4-FFF2-40B4-BE49-F238E27FC236}">
                <a16:creationId xmlns:a16="http://schemas.microsoft.com/office/drawing/2014/main" id="{84656FEF-6365-C4F0-444D-13CD1CDB0DA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607593" y="809682"/>
            <a:ext cx="487363" cy="487363"/>
          </a:xfrm>
          <a:prstGeom prst="rect">
            <a:avLst/>
          </a:prstGeom>
        </p:spPr>
      </p:pic>
      <p:pic>
        <p:nvPicPr>
          <p:cNvPr id="21" name="protein">
            <a:hlinkClick r:id="" action="ppaction://media"/>
            <a:extLst>
              <a:ext uri="{FF2B5EF4-FFF2-40B4-BE49-F238E27FC236}">
                <a16:creationId xmlns:a16="http://schemas.microsoft.com/office/drawing/2014/main" id="{8F83CDB0-4DF6-0F64-928E-CD1E4168AD1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607593" y="803295"/>
            <a:ext cx="487363" cy="48736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590487" y="429934"/>
            <a:ext cx="521573" cy="905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founder">
            <a:hlinkClick r:id="" action="ppaction://media"/>
            <a:extLst>
              <a:ext uri="{FF2B5EF4-FFF2-40B4-BE49-F238E27FC236}">
                <a16:creationId xmlns:a16="http://schemas.microsoft.com/office/drawing/2014/main" id="{50110647-359A-C197-89D5-8B251DF7DD3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629460" y="520207"/>
            <a:ext cx="406400" cy="406400"/>
          </a:xfrm>
          <a:prstGeom prst="rect">
            <a:avLst/>
          </a:prstGeom>
        </p:spPr>
      </p:pic>
      <p:pic>
        <p:nvPicPr>
          <p:cNvPr id="4" name="summit">
            <a:hlinkClick r:id="" action="ppaction://media"/>
            <a:extLst>
              <a:ext uri="{FF2B5EF4-FFF2-40B4-BE49-F238E27FC236}">
                <a16:creationId xmlns:a16="http://schemas.microsoft.com/office/drawing/2014/main" id="{FD399C63-C387-3C1A-455D-E95F9E71F1F7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687137" y="1132864"/>
            <a:ext cx="406400" cy="406400"/>
          </a:xfrm>
          <a:prstGeom prst="rect">
            <a:avLst/>
          </a:prstGeom>
        </p:spPr>
      </p:pic>
      <p:pic>
        <p:nvPicPr>
          <p:cNvPr id="5" name="agreement">
            <a:hlinkClick r:id="" action="ppaction://media"/>
            <a:extLst>
              <a:ext uri="{FF2B5EF4-FFF2-40B4-BE49-F238E27FC236}">
                <a16:creationId xmlns:a16="http://schemas.microsoft.com/office/drawing/2014/main" id="{C7A46869-02D9-21D9-0AE6-D2124CF1DACA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705660" y="1829334"/>
            <a:ext cx="406400" cy="406400"/>
          </a:xfrm>
          <a:prstGeom prst="rect">
            <a:avLst/>
          </a:prstGeom>
        </p:spPr>
      </p:pic>
      <p:pic>
        <p:nvPicPr>
          <p:cNvPr id="6" name="Secrectary General">
            <a:hlinkClick r:id="" action="ppaction://media"/>
            <a:extLst>
              <a:ext uri="{FF2B5EF4-FFF2-40B4-BE49-F238E27FC236}">
                <a16:creationId xmlns:a16="http://schemas.microsoft.com/office/drawing/2014/main" id="{82A271EF-2D45-2C33-C9ED-0345E39AC883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733873" y="2563404"/>
            <a:ext cx="406400" cy="406400"/>
          </a:xfrm>
          <a:prstGeom prst="rect">
            <a:avLst/>
          </a:prstGeom>
        </p:spPr>
      </p:pic>
      <p:pic>
        <p:nvPicPr>
          <p:cNvPr id="7" name="promote">
            <a:hlinkClick r:id="" action="ppaction://media"/>
            <a:extLst>
              <a:ext uri="{FF2B5EF4-FFF2-40B4-BE49-F238E27FC236}">
                <a16:creationId xmlns:a16="http://schemas.microsoft.com/office/drawing/2014/main" id="{BC83EF43-8F87-8BBD-4040-EB611F084481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693506" y="3193474"/>
            <a:ext cx="406400" cy="406400"/>
          </a:xfrm>
          <a:prstGeom prst="rect">
            <a:avLst/>
          </a:prstGeom>
        </p:spPr>
      </p:pic>
      <p:pic>
        <p:nvPicPr>
          <p:cNvPr id="8" name="trade">
            <a:hlinkClick r:id="" action="ppaction://media"/>
            <a:extLst>
              <a:ext uri="{FF2B5EF4-FFF2-40B4-BE49-F238E27FC236}">
                <a16:creationId xmlns:a16="http://schemas.microsoft.com/office/drawing/2014/main" id="{0E0C2CC3-6F1B-5C7A-CBFD-EFED85579C49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675999" y="3809008"/>
            <a:ext cx="406400" cy="40640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8FC9F6FE-887F-52B0-1475-D057A007C896}"/>
              </a:ext>
            </a:extLst>
          </p:cNvPr>
          <p:cNvSpPr/>
          <p:nvPr/>
        </p:nvSpPr>
        <p:spPr>
          <a:xfrm>
            <a:off x="762000" y="1424964"/>
            <a:ext cx="24765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CF4548-29F0-6EE9-787C-F5E8FDACA628}"/>
              </a:ext>
            </a:extLst>
          </p:cNvPr>
          <p:cNvSpPr/>
          <p:nvPr/>
        </p:nvSpPr>
        <p:spPr>
          <a:xfrm>
            <a:off x="410226" y="685611"/>
            <a:ext cx="1110031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Practice saying these words with a partner.  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CA553A6-9873-8EBB-EB5B-DD2C56F50479}"/>
              </a:ext>
            </a:extLst>
          </p:cNvPr>
          <p:cNvSpPr/>
          <p:nvPr/>
        </p:nvSpPr>
        <p:spPr>
          <a:xfrm>
            <a:off x="742950" y="2171724"/>
            <a:ext cx="24765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0157275-CC1F-294B-1383-4F7F5B5A1785}"/>
              </a:ext>
            </a:extLst>
          </p:cNvPr>
          <p:cNvSpPr/>
          <p:nvPr/>
        </p:nvSpPr>
        <p:spPr>
          <a:xfrm>
            <a:off x="1055370" y="2849904"/>
            <a:ext cx="24765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538B1DB-3895-AD0B-9123-5901D9005F33}"/>
              </a:ext>
            </a:extLst>
          </p:cNvPr>
          <p:cNvSpPr/>
          <p:nvPr/>
        </p:nvSpPr>
        <p:spPr>
          <a:xfrm>
            <a:off x="2407920" y="3542724"/>
            <a:ext cx="24765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8413B8C-15B9-EBE3-39F2-7CF489CBC5D5}"/>
              </a:ext>
            </a:extLst>
          </p:cNvPr>
          <p:cNvSpPr/>
          <p:nvPr/>
        </p:nvSpPr>
        <p:spPr>
          <a:xfrm>
            <a:off x="723900" y="4264908"/>
            <a:ext cx="24765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01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8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5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31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5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2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7238" y="787423"/>
            <a:ext cx="1133752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Work in pairs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b. Use the new words to talk about something you’ve learned in history class. 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479" y="4323102"/>
            <a:ext cx="2780521" cy="177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705812-FC26-4986-9545-DB1C9763B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185" y="3173193"/>
            <a:ext cx="5162815" cy="114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6C8B278-5FA9-36DA-FE3F-BA66B4F48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617" y="594360"/>
            <a:ext cx="4447497" cy="566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78F0FC-4327-D233-D27A-5CF738AFC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918" y="716897"/>
            <a:ext cx="3359323" cy="69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0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927B05-81C9-8268-1719-979133FD7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559" y="3305059"/>
            <a:ext cx="10743065" cy="10223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58" y="1040175"/>
            <a:ext cx="1145799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Listen and decide the speakers. 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6326154" y="3806891"/>
            <a:ext cx="1523619" cy="93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 flipV="1">
            <a:off x="9452610" y="3806891"/>
            <a:ext cx="1515151" cy="93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4496562" y="4326732"/>
            <a:ext cx="16824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1767433" y="4326732"/>
            <a:ext cx="1901597" cy="6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97158" y="540239"/>
            <a:ext cx="2557522" cy="46166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Pre – Listening</a:t>
            </a:r>
          </a:p>
        </p:txBody>
      </p:sp>
    </p:spTree>
    <p:extLst>
      <p:ext uri="{BB962C8B-B14F-4D97-AF65-F5344CB8AC3E}">
        <p14:creationId xmlns:p14="http://schemas.microsoft.com/office/powerpoint/2010/main" val="89769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F3C2ED-2C83-87B5-06EB-6A8E86D0A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166" y="1969714"/>
            <a:ext cx="10961610" cy="48882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9852DF-5521-C698-4D59-6371B3688788}"/>
              </a:ext>
            </a:extLst>
          </p:cNvPr>
          <p:cNvSpPr/>
          <p:nvPr/>
        </p:nvSpPr>
        <p:spPr>
          <a:xfrm>
            <a:off x="2708910" y="400054"/>
            <a:ext cx="9338310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Read the instruction quickly. Underline the key words.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What are we going to do? 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Listen and answer the questions.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939538-67D1-9018-D2DB-86349FF4D147}"/>
              </a:ext>
            </a:extLst>
          </p:cNvPr>
          <p:cNvCxnSpPr>
            <a:cxnSpLocks/>
          </p:cNvCxnSpPr>
          <p:nvPr/>
        </p:nvCxnSpPr>
        <p:spPr>
          <a:xfrm>
            <a:off x="1694844" y="2305034"/>
            <a:ext cx="44637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884C91-737D-A32B-D8B3-4ACC92F67047}"/>
              </a:ext>
            </a:extLst>
          </p:cNvPr>
          <p:cNvCxnSpPr>
            <a:cxnSpLocks/>
          </p:cNvCxnSpPr>
          <p:nvPr/>
        </p:nvCxnSpPr>
        <p:spPr>
          <a:xfrm>
            <a:off x="2700684" y="2293604"/>
            <a:ext cx="5408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979D81E-F80D-3A02-042A-32B321C2BB23}"/>
              </a:ext>
            </a:extLst>
          </p:cNvPr>
          <p:cNvSpPr txBox="1"/>
          <p:nvPr/>
        </p:nvSpPr>
        <p:spPr>
          <a:xfrm>
            <a:off x="505718" y="494519"/>
            <a:ext cx="2180332" cy="46166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Pre – Listening</a:t>
            </a:r>
          </a:p>
        </p:txBody>
      </p:sp>
    </p:spTree>
    <p:extLst>
      <p:ext uri="{BB962C8B-B14F-4D97-AF65-F5344CB8AC3E}">
        <p14:creationId xmlns:p14="http://schemas.microsoft.com/office/powerpoint/2010/main" val="277527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F3C2ED-2C83-87B5-06EB-6A8E86D0A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5850"/>
            <a:ext cx="12251573" cy="54635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9852DF-5521-C698-4D59-6371B3688788}"/>
              </a:ext>
            </a:extLst>
          </p:cNvPr>
          <p:cNvSpPr/>
          <p:nvPr/>
        </p:nvSpPr>
        <p:spPr>
          <a:xfrm>
            <a:off x="2708910" y="400054"/>
            <a:ext cx="933831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Skim the questions and underline the key words.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939538-67D1-9018-D2DB-86349FF4D147}"/>
              </a:ext>
            </a:extLst>
          </p:cNvPr>
          <p:cNvCxnSpPr>
            <a:cxnSpLocks/>
          </p:cNvCxnSpPr>
          <p:nvPr/>
        </p:nvCxnSpPr>
        <p:spPr>
          <a:xfrm>
            <a:off x="723294" y="1866868"/>
            <a:ext cx="14026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884C91-737D-A32B-D8B3-4ACC92F67047}"/>
              </a:ext>
            </a:extLst>
          </p:cNvPr>
          <p:cNvCxnSpPr>
            <a:cxnSpLocks/>
          </p:cNvCxnSpPr>
          <p:nvPr/>
        </p:nvCxnSpPr>
        <p:spPr>
          <a:xfrm>
            <a:off x="3066444" y="1866868"/>
            <a:ext cx="17570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979D81E-F80D-3A02-042A-32B321C2BB23}"/>
              </a:ext>
            </a:extLst>
          </p:cNvPr>
          <p:cNvSpPr txBox="1"/>
          <p:nvPr/>
        </p:nvSpPr>
        <p:spPr>
          <a:xfrm>
            <a:off x="505718" y="494519"/>
            <a:ext cx="2180332" cy="46166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Pre – Listening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15228E-A067-5A78-2BBB-0619E98FFB06}"/>
              </a:ext>
            </a:extLst>
          </p:cNvPr>
          <p:cNvCxnSpPr>
            <a:cxnSpLocks/>
          </p:cNvCxnSpPr>
          <p:nvPr/>
        </p:nvCxnSpPr>
        <p:spPr>
          <a:xfrm>
            <a:off x="555654" y="2708894"/>
            <a:ext cx="6216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06EC115-723C-F492-027C-7C6BD2523A7B}"/>
              </a:ext>
            </a:extLst>
          </p:cNvPr>
          <p:cNvCxnSpPr>
            <a:cxnSpLocks/>
          </p:cNvCxnSpPr>
          <p:nvPr/>
        </p:nvCxnSpPr>
        <p:spPr>
          <a:xfrm flipV="1">
            <a:off x="2247294" y="2708894"/>
            <a:ext cx="1570326" cy="76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FBC7FE-5E66-7966-8777-7F4BBEC865D3}"/>
              </a:ext>
            </a:extLst>
          </p:cNvPr>
          <p:cNvCxnSpPr>
            <a:cxnSpLocks/>
          </p:cNvCxnSpPr>
          <p:nvPr/>
        </p:nvCxnSpPr>
        <p:spPr>
          <a:xfrm>
            <a:off x="647094" y="3543284"/>
            <a:ext cx="7775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57E492-0BF8-FEE4-7B8D-85290D8DF44D}"/>
              </a:ext>
            </a:extLst>
          </p:cNvPr>
          <p:cNvCxnSpPr>
            <a:cxnSpLocks/>
          </p:cNvCxnSpPr>
          <p:nvPr/>
        </p:nvCxnSpPr>
        <p:spPr>
          <a:xfrm>
            <a:off x="1712292" y="3543284"/>
            <a:ext cx="11680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6F04774-B317-7BA6-773C-CAE089EFE5D2}"/>
              </a:ext>
            </a:extLst>
          </p:cNvPr>
          <p:cNvCxnSpPr>
            <a:cxnSpLocks/>
          </p:cNvCxnSpPr>
          <p:nvPr/>
        </p:nvCxnSpPr>
        <p:spPr>
          <a:xfrm>
            <a:off x="3179142" y="3547094"/>
            <a:ext cx="16443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57351AA-C532-599A-E30F-3FCF15D185BC}"/>
              </a:ext>
            </a:extLst>
          </p:cNvPr>
          <p:cNvCxnSpPr>
            <a:cxnSpLocks/>
          </p:cNvCxnSpPr>
          <p:nvPr/>
        </p:nvCxnSpPr>
        <p:spPr>
          <a:xfrm>
            <a:off x="639474" y="4347194"/>
            <a:ext cx="5378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8D6211C-47ED-3286-6D6F-6FD919988390}"/>
              </a:ext>
            </a:extLst>
          </p:cNvPr>
          <p:cNvCxnSpPr>
            <a:cxnSpLocks/>
          </p:cNvCxnSpPr>
          <p:nvPr/>
        </p:nvCxnSpPr>
        <p:spPr>
          <a:xfrm>
            <a:off x="1864389" y="4347194"/>
            <a:ext cx="11680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A4F4623-CBD1-B466-1F8B-A361F2F3BBF7}"/>
              </a:ext>
            </a:extLst>
          </p:cNvPr>
          <p:cNvCxnSpPr>
            <a:cxnSpLocks/>
          </p:cNvCxnSpPr>
          <p:nvPr/>
        </p:nvCxnSpPr>
        <p:spPr>
          <a:xfrm>
            <a:off x="5955030" y="4347194"/>
            <a:ext cx="71247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0B8E314-958B-6C42-EE20-51BA9BD47078}"/>
              </a:ext>
            </a:extLst>
          </p:cNvPr>
          <p:cNvCxnSpPr>
            <a:cxnSpLocks/>
          </p:cNvCxnSpPr>
          <p:nvPr/>
        </p:nvCxnSpPr>
        <p:spPr>
          <a:xfrm>
            <a:off x="602976" y="5227304"/>
            <a:ext cx="4328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2639EB9-2343-2C96-0A03-26E895589D66}"/>
              </a:ext>
            </a:extLst>
          </p:cNvPr>
          <p:cNvCxnSpPr>
            <a:cxnSpLocks/>
          </p:cNvCxnSpPr>
          <p:nvPr/>
        </p:nvCxnSpPr>
        <p:spPr>
          <a:xfrm>
            <a:off x="2435586" y="5227304"/>
            <a:ext cx="4328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A438CE6-9BFF-22F7-FC09-0DBB8FE417B1}"/>
              </a:ext>
            </a:extLst>
          </p:cNvPr>
          <p:cNvCxnSpPr>
            <a:cxnSpLocks/>
          </p:cNvCxnSpPr>
          <p:nvPr/>
        </p:nvCxnSpPr>
        <p:spPr>
          <a:xfrm>
            <a:off x="602975" y="6054074"/>
            <a:ext cx="4328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D10775F-E731-CF63-3224-CB25439E6D18}"/>
              </a:ext>
            </a:extLst>
          </p:cNvPr>
          <p:cNvCxnSpPr>
            <a:cxnSpLocks/>
          </p:cNvCxnSpPr>
          <p:nvPr/>
        </p:nvCxnSpPr>
        <p:spPr>
          <a:xfrm>
            <a:off x="1864389" y="6054058"/>
            <a:ext cx="24904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88735FF-CB28-85D3-A4E1-FB06DC8B752E}"/>
              </a:ext>
            </a:extLst>
          </p:cNvPr>
          <p:cNvCxnSpPr>
            <a:cxnSpLocks/>
          </p:cNvCxnSpPr>
          <p:nvPr/>
        </p:nvCxnSpPr>
        <p:spPr>
          <a:xfrm>
            <a:off x="4645385" y="6054058"/>
            <a:ext cx="4328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881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2" y="391885"/>
            <a:ext cx="7899297" cy="6011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99184" y="3979489"/>
            <a:ext cx="3536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While-Listening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536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259429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262537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265646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278089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256313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281199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927B05-81C9-8268-1719-979133FD7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203" y="1872772"/>
            <a:ext cx="10562768" cy="991869"/>
          </a:xfrm>
          <a:prstGeom prst="rect">
            <a:avLst/>
          </a:prstGeom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5777792" y="2337953"/>
            <a:ext cx="1857448" cy="1947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 flipV="1">
            <a:off x="8903993" y="2339186"/>
            <a:ext cx="1489722" cy="135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 flipV="1">
            <a:off x="4261607" y="2840832"/>
            <a:ext cx="1654259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1527663" y="2864641"/>
            <a:ext cx="1869683" cy="2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69096" y="696761"/>
            <a:ext cx="2514600" cy="46166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While– Listening</a:t>
            </a:r>
          </a:p>
        </p:txBody>
      </p:sp>
      <p:pic>
        <p:nvPicPr>
          <p:cNvPr id="17" name="CD1 TRACK 56">
            <a:hlinkClick r:id="" action="ppaction://media"/>
            <a:extLst>
              <a:ext uri="{FF2B5EF4-FFF2-40B4-BE49-F238E27FC236}">
                <a16:creationId xmlns:a16="http://schemas.microsoft.com/office/drawing/2014/main" id="{E27C2640-5258-FA69-03E5-5BC43CF753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45841" y="1030582"/>
            <a:ext cx="406400" cy="4064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92DB7918-1B0F-B4C4-400E-5BA0EE349667}"/>
              </a:ext>
            </a:extLst>
          </p:cNvPr>
          <p:cNvSpPr/>
          <p:nvPr/>
        </p:nvSpPr>
        <p:spPr>
          <a:xfrm>
            <a:off x="910029" y="2374898"/>
            <a:ext cx="504302" cy="526659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65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19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F3C2ED-2C83-87B5-06EB-6A8E86D0A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85850"/>
            <a:ext cx="12251573" cy="546354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939538-67D1-9018-D2DB-86349FF4D147}"/>
              </a:ext>
            </a:extLst>
          </p:cNvPr>
          <p:cNvCxnSpPr>
            <a:cxnSpLocks/>
          </p:cNvCxnSpPr>
          <p:nvPr/>
        </p:nvCxnSpPr>
        <p:spPr>
          <a:xfrm>
            <a:off x="723294" y="1836404"/>
            <a:ext cx="14026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884C91-737D-A32B-D8B3-4ACC92F67047}"/>
              </a:ext>
            </a:extLst>
          </p:cNvPr>
          <p:cNvCxnSpPr>
            <a:cxnSpLocks/>
          </p:cNvCxnSpPr>
          <p:nvPr/>
        </p:nvCxnSpPr>
        <p:spPr>
          <a:xfrm>
            <a:off x="3066444" y="1866868"/>
            <a:ext cx="17570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15228E-A067-5A78-2BBB-0619E98FFB06}"/>
              </a:ext>
            </a:extLst>
          </p:cNvPr>
          <p:cNvCxnSpPr>
            <a:cxnSpLocks/>
          </p:cNvCxnSpPr>
          <p:nvPr/>
        </p:nvCxnSpPr>
        <p:spPr>
          <a:xfrm>
            <a:off x="555654" y="2708894"/>
            <a:ext cx="6216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06EC115-723C-F492-027C-7C6BD2523A7B}"/>
              </a:ext>
            </a:extLst>
          </p:cNvPr>
          <p:cNvCxnSpPr>
            <a:cxnSpLocks/>
          </p:cNvCxnSpPr>
          <p:nvPr/>
        </p:nvCxnSpPr>
        <p:spPr>
          <a:xfrm flipV="1">
            <a:off x="2247294" y="2708894"/>
            <a:ext cx="1570326" cy="76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FBC7FE-5E66-7966-8777-7F4BBEC865D3}"/>
              </a:ext>
            </a:extLst>
          </p:cNvPr>
          <p:cNvCxnSpPr>
            <a:cxnSpLocks/>
          </p:cNvCxnSpPr>
          <p:nvPr/>
        </p:nvCxnSpPr>
        <p:spPr>
          <a:xfrm>
            <a:off x="647094" y="3543284"/>
            <a:ext cx="7775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57E492-0BF8-FEE4-7B8D-85290D8DF44D}"/>
              </a:ext>
            </a:extLst>
          </p:cNvPr>
          <p:cNvCxnSpPr>
            <a:cxnSpLocks/>
          </p:cNvCxnSpPr>
          <p:nvPr/>
        </p:nvCxnSpPr>
        <p:spPr>
          <a:xfrm>
            <a:off x="1712292" y="3543284"/>
            <a:ext cx="11680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6F04774-B317-7BA6-773C-CAE089EFE5D2}"/>
              </a:ext>
            </a:extLst>
          </p:cNvPr>
          <p:cNvCxnSpPr>
            <a:cxnSpLocks/>
          </p:cNvCxnSpPr>
          <p:nvPr/>
        </p:nvCxnSpPr>
        <p:spPr>
          <a:xfrm>
            <a:off x="3179142" y="3547094"/>
            <a:ext cx="16443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57351AA-C532-599A-E30F-3FCF15D185BC}"/>
              </a:ext>
            </a:extLst>
          </p:cNvPr>
          <p:cNvCxnSpPr>
            <a:cxnSpLocks/>
          </p:cNvCxnSpPr>
          <p:nvPr/>
        </p:nvCxnSpPr>
        <p:spPr>
          <a:xfrm>
            <a:off x="639474" y="4347194"/>
            <a:ext cx="5378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8D6211C-47ED-3286-6D6F-6FD919988390}"/>
              </a:ext>
            </a:extLst>
          </p:cNvPr>
          <p:cNvCxnSpPr>
            <a:cxnSpLocks/>
          </p:cNvCxnSpPr>
          <p:nvPr/>
        </p:nvCxnSpPr>
        <p:spPr>
          <a:xfrm>
            <a:off x="1864389" y="4347194"/>
            <a:ext cx="11680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A4F4623-CBD1-B466-1F8B-A361F2F3BBF7}"/>
              </a:ext>
            </a:extLst>
          </p:cNvPr>
          <p:cNvCxnSpPr>
            <a:cxnSpLocks/>
          </p:cNvCxnSpPr>
          <p:nvPr/>
        </p:nvCxnSpPr>
        <p:spPr>
          <a:xfrm>
            <a:off x="5955030" y="4347194"/>
            <a:ext cx="71247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0B8E314-958B-6C42-EE20-51BA9BD47078}"/>
              </a:ext>
            </a:extLst>
          </p:cNvPr>
          <p:cNvCxnSpPr>
            <a:cxnSpLocks/>
          </p:cNvCxnSpPr>
          <p:nvPr/>
        </p:nvCxnSpPr>
        <p:spPr>
          <a:xfrm>
            <a:off x="602976" y="5227304"/>
            <a:ext cx="4328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2639EB9-2343-2C96-0A03-26E895589D66}"/>
              </a:ext>
            </a:extLst>
          </p:cNvPr>
          <p:cNvCxnSpPr>
            <a:cxnSpLocks/>
          </p:cNvCxnSpPr>
          <p:nvPr/>
        </p:nvCxnSpPr>
        <p:spPr>
          <a:xfrm>
            <a:off x="2435586" y="5227304"/>
            <a:ext cx="4328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A438CE6-9BFF-22F7-FC09-0DBB8FE417B1}"/>
              </a:ext>
            </a:extLst>
          </p:cNvPr>
          <p:cNvCxnSpPr>
            <a:cxnSpLocks/>
          </p:cNvCxnSpPr>
          <p:nvPr/>
        </p:nvCxnSpPr>
        <p:spPr>
          <a:xfrm>
            <a:off x="602975" y="6054074"/>
            <a:ext cx="4328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D10775F-E731-CF63-3224-CB25439E6D18}"/>
              </a:ext>
            </a:extLst>
          </p:cNvPr>
          <p:cNvCxnSpPr>
            <a:cxnSpLocks/>
          </p:cNvCxnSpPr>
          <p:nvPr/>
        </p:nvCxnSpPr>
        <p:spPr>
          <a:xfrm>
            <a:off x="1864389" y="6054058"/>
            <a:ext cx="24904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88735FF-CB28-85D3-A4E1-FB06DC8B752E}"/>
              </a:ext>
            </a:extLst>
          </p:cNvPr>
          <p:cNvCxnSpPr>
            <a:cxnSpLocks/>
          </p:cNvCxnSpPr>
          <p:nvPr/>
        </p:nvCxnSpPr>
        <p:spPr>
          <a:xfrm>
            <a:off x="4645385" y="6054058"/>
            <a:ext cx="4328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DB0E9C3-C073-98A1-B863-5B4CC10E3EB7}"/>
              </a:ext>
            </a:extLst>
          </p:cNvPr>
          <p:cNvSpPr txBox="1"/>
          <p:nvPr/>
        </p:nvSpPr>
        <p:spPr>
          <a:xfrm>
            <a:off x="491490" y="528810"/>
            <a:ext cx="2514600" cy="46166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While– Listening</a:t>
            </a:r>
          </a:p>
        </p:txBody>
      </p:sp>
      <p:pic>
        <p:nvPicPr>
          <p:cNvPr id="5" name="CD1 TRACK 56">
            <a:hlinkClick r:id="" action="ppaction://media"/>
            <a:extLst>
              <a:ext uri="{FF2B5EF4-FFF2-40B4-BE49-F238E27FC236}">
                <a16:creationId xmlns:a16="http://schemas.microsoft.com/office/drawing/2014/main" id="{7AFAF3EC-D8C8-4D37-1733-A2403BBD5D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94110" y="528810"/>
            <a:ext cx="406400" cy="406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4033011-E2F2-8369-07B5-C77F6BF5816C}"/>
              </a:ext>
            </a:extLst>
          </p:cNvPr>
          <p:cNvSpPr txBox="1"/>
          <p:nvPr/>
        </p:nvSpPr>
        <p:spPr>
          <a:xfrm>
            <a:off x="426267" y="1849083"/>
            <a:ext cx="20093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Malaysia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F67241-E261-91F5-7025-AB757922199F}"/>
              </a:ext>
            </a:extLst>
          </p:cNvPr>
          <p:cNvSpPr txBox="1"/>
          <p:nvPr/>
        </p:nvSpPr>
        <p:spPr>
          <a:xfrm>
            <a:off x="487227" y="2675853"/>
            <a:ext cx="20093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Indonesia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113B83-C4D6-DB75-80D2-3BE63FB328CD}"/>
              </a:ext>
            </a:extLst>
          </p:cNvPr>
          <p:cNvSpPr txBox="1"/>
          <p:nvPr/>
        </p:nvSpPr>
        <p:spPr>
          <a:xfrm>
            <a:off x="498657" y="3487383"/>
            <a:ext cx="23817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2013-2017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35A547-4BD4-00E8-4101-A758E28E1BC9}"/>
              </a:ext>
            </a:extLst>
          </p:cNvPr>
          <p:cNvSpPr txBox="1"/>
          <p:nvPr/>
        </p:nvSpPr>
        <p:spPr>
          <a:xfrm>
            <a:off x="491037" y="4325583"/>
            <a:ext cx="23817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Singapore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0A889B-D5BD-A6D2-68B3-C65048CE562F}"/>
              </a:ext>
            </a:extLst>
          </p:cNvPr>
          <p:cNvSpPr txBox="1"/>
          <p:nvPr/>
        </p:nvSpPr>
        <p:spPr>
          <a:xfrm>
            <a:off x="1313997" y="5125683"/>
            <a:ext cx="23817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SEA Games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8BBEB7-3C7D-EDAB-2A30-B408753ADAE1}"/>
              </a:ext>
            </a:extLst>
          </p:cNvPr>
          <p:cNvSpPr txBox="1"/>
          <p:nvPr/>
        </p:nvSpPr>
        <p:spPr>
          <a:xfrm>
            <a:off x="414837" y="6009603"/>
            <a:ext cx="23817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1995</a:t>
            </a:r>
            <a:endParaRPr lang="en-US" sz="3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53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82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C9719A-0E05-B8BF-8945-13AE56E80D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6872" y="2541521"/>
            <a:ext cx="4019192" cy="53654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D88004-D603-A72F-58CC-D3C4A2620C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6872" y="3238417"/>
            <a:ext cx="2487607" cy="47801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4766F8-A72C-68D6-4B58-E08DAC11B044}"/>
              </a:ext>
            </a:extLst>
          </p:cNvPr>
          <p:cNvSpPr txBox="1"/>
          <p:nvPr/>
        </p:nvSpPr>
        <p:spPr>
          <a:xfrm>
            <a:off x="450854" y="3824328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To give yourself time to think of an answer to a question. 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3A50DA-ED31-6113-E81B-C75E1542A0ED}"/>
              </a:ext>
            </a:extLst>
          </p:cNvPr>
          <p:cNvSpPr/>
          <p:nvPr/>
        </p:nvSpPr>
        <p:spPr>
          <a:xfrm>
            <a:off x="5878829" y="926455"/>
            <a:ext cx="264158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</a:rPr>
              <a:t>Listen and repeat. </a:t>
            </a:r>
            <a:endParaRPr lang="en-US" b="1" i="1" dirty="0">
              <a:solidFill>
                <a:srgbClr val="0070C0"/>
              </a:solidFill>
            </a:endParaRPr>
          </a:p>
        </p:txBody>
      </p:sp>
      <p:pic>
        <p:nvPicPr>
          <p:cNvPr id="13" name="CD1 TRACK 57">
            <a:hlinkClick r:id="" action="ppaction://media"/>
            <a:extLst>
              <a:ext uri="{FF2B5EF4-FFF2-40B4-BE49-F238E27FC236}">
                <a16:creationId xmlns:a16="http://schemas.microsoft.com/office/drawing/2014/main" id="{84692897-78BD-0B51-9D8C-9592E95373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09398" y="1296233"/>
            <a:ext cx="406400" cy="40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6F9AA65-231D-BB64-B15F-A9E324C7A8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856" y="775277"/>
            <a:ext cx="5600682" cy="1475180"/>
          </a:xfrm>
          <a:prstGeom prst="rect">
            <a:avLst/>
          </a:prstGeom>
        </p:spPr>
      </p:pic>
      <p:pic>
        <p:nvPicPr>
          <p:cNvPr id="20" name="CD1 TRACK 56">
            <a:hlinkClick r:id="" action="ppaction://media"/>
            <a:extLst>
              <a:ext uri="{FF2B5EF4-FFF2-40B4-BE49-F238E27FC236}">
                <a16:creationId xmlns:a16="http://schemas.microsoft.com/office/drawing/2014/main" id="{25B677DF-0AF0-2179-A186-594BC2E5504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18881" y="5155367"/>
            <a:ext cx="406400" cy="406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5498E4-7951-6912-D2D3-D5C997FA89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69987" y="4834890"/>
            <a:ext cx="5959302" cy="114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92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60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2619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2" y="391885"/>
            <a:ext cx="7899297" cy="6011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99184" y="3979489"/>
            <a:ext cx="3536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Post-Listening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887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84384" y="1214549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039" y="638634"/>
            <a:ext cx="2350606" cy="149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215232" y="2894415"/>
            <a:ext cx="11761536" cy="1431851"/>
          </a:xfrm>
          <a:prstGeom prst="wedgeRoundRectCallout">
            <a:avLst>
              <a:gd name="adj1" fmla="val 46931"/>
              <a:gd name="adj2" fmla="val 68720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rgbClr val="0070C0"/>
                </a:solidFill>
              </a:rPr>
              <a:t>Who knows more about ASEAN, Lin or </a:t>
            </a:r>
            <a:r>
              <a:rPr lang="en-US" sz="4000" i="1" dirty="0" err="1">
                <a:solidFill>
                  <a:srgbClr val="0070C0"/>
                </a:solidFill>
              </a:rPr>
              <a:t>Tuấn</a:t>
            </a:r>
            <a:r>
              <a:rPr lang="en-US" sz="4000" i="1" dirty="0">
                <a:solidFill>
                  <a:srgbClr val="0070C0"/>
                </a:solidFill>
              </a:rPr>
              <a:t>? Why?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0464" y="6943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listening</a:t>
            </a:r>
          </a:p>
        </p:txBody>
      </p:sp>
    </p:spTree>
    <p:extLst>
      <p:ext uri="{BB962C8B-B14F-4D97-AF65-F5344CB8AC3E}">
        <p14:creationId xmlns:p14="http://schemas.microsoft.com/office/powerpoint/2010/main" val="215677112"/>
      </p:ext>
    </p:extLst>
  </p:cSld>
  <p:clrMapOvr>
    <a:masterClrMapping/>
  </p:clrMapOvr>
  <p:transition spd="med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8" y="460007"/>
            <a:ext cx="11495315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/>
              <a:t>Tuân</a:t>
            </a:r>
            <a:r>
              <a:rPr lang="en-US" sz="2800" dirty="0"/>
              <a:t>: So what have you found out about ASEAN for our project, Lin?</a:t>
            </a:r>
          </a:p>
          <a:p>
            <a:r>
              <a:rPr lang="en-US" sz="2800" dirty="0"/>
              <a:t>Lin: I looked at the history of ASEAN. It was started in 1967.</a:t>
            </a:r>
          </a:p>
          <a:p>
            <a:r>
              <a:rPr lang="en-US" sz="2800" dirty="0" err="1"/>
              <a:t>Tuân</a:t>
            </a:r>
            <a:r>
              <a:rPr lang="en-US" sz="2800" dirty="0"/>
              <a:t>: Which countries were the first members?</a:t>
            </a:r>
          </a:p>
          <a:p>
            <a:r>
              <a:rPr lang="en-US" sz="2800" dirty="0"/>
              <a:t>Lin: Malaysia, the Philippines, Thailand, Indonesia, and Singapore.</a:t>
            </a:r>
          </a:p>
          <a:p>
            <a:r>
              <a:rPr lang="en-US" sz="2800" dirty="0" err="1"/>
              <a:t>Tuân</a:t>
            </a:r>
            <a:r>
              <a:rPr lang="en-US" sz="2800" dirty="0"/>
              <a:t>: So they had their first summit in 1967?</a:t>
            </a:r>
          </a:p>
          <a:p>
            <a:r>
              <a:rPr lang="en-US" sz="2800" dirty="0"/>
              <a:t>Lin: No. That was in 1976.</a:t>
            </a:r>
          </a:p>
          <a:p>
            <a:r>
              <a:rPr lang="en-US" sz="2800" dirty="0" err="1"/>
              <a:t>Tuân</a:t>
            </a:r>
            <a:r>
              <a:rPr lang="en-US" sz="2800" dirty="0"/>
              <a:t>: Where was it held?</a:t>
            </a:r>
          </a:p>
          <a:p>
            <a:r>
              <a:rPr lang="en-US" sz="2800" dirty="0"/>
              <a:t>Lin: In Indonesia.</a:t>
            </a:r>
          </a:p>
          <a:p>
            <a:r>
              <a:rPr lang="en-US" sz="2800" dirty="0" err="1"/>
              <a:t>Tuân</a:t>
            </a:r>
            <a:r>
              <a:rPr lang="en-US" sz="2800" dirty="0"/>
              <a:t>: I'm sure our teacher's going to ask if ASEAN has had a Vietnamese Secretary General.</a:t>
            </a:r>
          </a:p>
          <a:p>
            <a:r>
              <a:rPr lang="en-US" sz="2800" dirty="0"/>
              <a:t>Lin: There was a Vietnamese Secretary General. His name is Lê </a:t>
            </a:r>
            <a:r>
              <a:rPr lang="en-US" sz="2800" dirty="0" err="1"/>
              <a:t>Lương</a:t>
            </a:r>
            <a:r>
              <a:rPr lang="en-US" sz="2800" dirty="0"/>
              <a:t> Minh.</a:t>
            </a:r>
          </a:p>
          <a:p>
            <a:r>
              <a:rPr lang="en-US" sz="2800" dirty="0" err="1"/>
              <a:t>Tuân</a:t>
            </a:r>
            <a:r>
              <a:rPr lang="en-US" sz="2800" dirty="0"/>
              <a:t>: Yep. Do you know when he was Secretary General?</a:t>
            </a:r>
          </a:p>
          <a:p>
            <a:r>
              <a:rPr lang="en-US" sz="2800" dirty="0"/>
              <a:t>Lin: Let me think … Ah, of course, it was from 2013 to 2017. What did you find out?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338318" y="597160"/>
            <a:ext cx="1688841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Listening scripts</a:t>
            </a:r>
          </a:p>
        </p:txBody>
      </p:sp>
    </p:spTree>
    <p:extLst>
      <p:ext uri="{BB962C8B-B14F-4D97-AF65-F5344CB8AC3E}">
        <p14:creationId xmlns:p14="http://schemas.microsoft.com/office/powerpoint/2010/main" val="2662951183"/>
      </p:ext>
    </p:extLst>
  </p:cSld>
  <p:clrMapOvr>
    <a:masterClrMapping/>
  </p:clrMapOvr>
  <p:transition spd="med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315" y="460006"/>
            <a:ext cx="1204271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/>
              <a:t>Tuân</a:t>
            </a:r>
            <a:r>
              <a:rPr lang="en-US" sz="2800" dirty="0"/>
              <a:t>: I looked at what ASEAN does to help its members.</a:t>
            </a:r>
          </a:p>
          <a:p>
            <a:r>
              <a:rPr lang="en-US" sz="2800" dirty="0"/>
              <a:t>Lin: So, what does ASEAN do?</a:t>
            </a:r>
          </a:p>
          <a:p>
            <a:r>
              <a:rPr lang="en-US" sz="2800" dirty="0" err="1"/>
              <a:t>Tuân</a:t>
            </a:r>
            <a:r>
              <a:rPr lang="en-US" sz="2800" dirty="0"/>
              <a:t>: ASEAN helps its members' economies through the ASEAN Free Trade Area agreement. It was signed</a:t>
            </a:r>
          </a:p>
          <a:p>
            <a:r>
              <a:rPr lang="en-US" sz="2800" dirty="0"/>
              <a:t>in Singapore in 1992. It also organizes sporting events like the SEA Games.</a:t>
            </a:r>
          </a:p>
          <a:p>
            <a:r>
              <a:rPr lang="en-US" sz="2800" dirty="0"/>
              <a:t>Lin: When were the first SEA Games held?</a:t>
            </a:r>
          </a:p>
          <a:p>
            <a:r>
              <a:rPr lang="en-US" sz="2800" dirty="0" err="1"/>
              <a:t>Tuân</a:t>
            </a:r>
            <a:r>
              <a:rPr lang="en-US" sz="2800" dirty="0"/>
              <a:t>: The first SEA Games were held in Malaysia in 1977. ASEAN also does a lot for young people.</a:t>
            </a:r>
          </a:p>
          <a:p>
            <a:r>
              <a:rPr lang="en-US" sz="2800" dirty="0"/>
              <a:t>Lin: What do they do?</a:t>
            </a:r>
          </a:p>
          <a:p>
            <a:r>
              <a:rPr lang="en-US" sz="2800" dirty="0" err="1"/>
              <a:t>Tuân</a:t>
            </a:r>
            <a:r>
              <a:rPr lang="en-US" sz="2800" dirty="0"/>
              <a:t>: ASEAN creates chances for young people to travel and study. And ASEAN exchange students can go to different countries in the region. The ASEAN University Network was started in 1995.</a:t>
            </a:r>
          </a:p>
          <a:p>
            <a:r>
              <a:rPr lang="en-US" sz="2800" dirty="0"/>
              <a:t>Lin: I think we both have enough here to make a good project about ASEAN, </a:t>
            </a:r>
            <a:r>
              <a:rPr lang="en-US" sz="2800" dirty="0" err="1"/>
              <a:t>Tuân</a:t>
            </a:r>
            <a:r>
              <a:rPr lang="en-US" sz="2800" dirty="0"/>
              <a:t>.</a:t>
            </a:r>
          </a:p>
          <a:p>
            <a:r>
              <a:rPr lang="en-US" sz="2800" dirty="0" err="1"/>
              <a:t>Tuân</a:t>
            </a:r>
            <a:r>
              <a:rPr lang="en-US" sz="2800" dirty="0"/>
              <a:t>: Me too, Lin!</a:t>
            </a:r>
          </a:p>
        </p:txBody>
      </p:sp>
    </p:spTree>
    <p:extLst>
      <p:ext uri="{BB962C8B-B14F-4D97-AF65-F5344CB8AC3E}">
        <p14:creationId xmlns:p14="http://schemas.microsoft.com/office/powerpoint/2010/main" val="1154283945"/>
      </p:ext>
    </p:extLst>
  </p:cSld>
  <p:clrMapOvr>
    <a:masterClrMapping/>
  </p:clrMapOvr>
  <p:transition spd="med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4904"/>
            <a:ext cx="9198864" cy="61562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2328" y="731937"/>
            <a:ext cx="1036734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- Name at least 5 countries that are ASEAN members.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What does ASEAN do to help its members?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802847B-5C18-A509-2359-1EA6C40E7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620" y="2080260"/>
            <a:ext cx="5775960" cy="433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55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5760"/>
            <a:ext cx="8978189" cy="61447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7542"/>
            <a:ext cx="5976258" cy="6151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299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practice and learn vocabularies related to </a:t>
            </a:r>
            <a:r>
              <a:rPr lang="en-US" sz="3600" i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country and its relationship.  </a:t>
            </a:r>
            <a:endParaRPr lang="en-US" sz="3600" i="1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practice listening for specific information. </a:t>
            </a:r>
            <a:endParaRPr lang="en-US" sz="3600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practice functional English.  </a:t>
            </a:r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771455" y="1616401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i="1" dirty="0">
                <a:solidFill>
                  <a:srgbClr val="0070C0"/>
                </a:solidFill>
              </a:rPr>
              <a:t>founder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i="1" dirty="0">
                <a:solidFill>
                  <a:srgbClr val="0070C0"/>
                </a:solidFill>
              </a:rPr>
              <a:t>summit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i="1" dirty="0">
                <a:solidFill>
                  <a:srgbClr val="0070C0"/>
                </a:solidFill>
              </a:rPr>
              <a:t>agreement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i="1" dirty="0">
                <a:solidFill>
                  <a:srgbClr val="0070C0"/>
                </a:solidFill>
              </a:rPr>
              <a:t>Secretary General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i="1" dirty="0">
                <a:solidFill>
                  <a:srgbClr val="0070C0"/>
                </a:solidFill>
              </a:rPr>
              <a:t>promote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i="1" dirty="0">
                <a:solidFill>
                  <a:srgbClr val="0070C0"/>
                </a:solidFill>
              </a:rPr>
              <a:t>trade</a:t>
            </a:r>
          </a:p>
        </p:txBody>
      </p:sp>
    </p:spTree>
    <p:extLst>
      <p:ext uri="{BB962C8B-B14F-4D97-AF65-F5344CB8AC3E}">
        <p14:creationId xmlns:p14="http://schemas.microsoft.com/office/powerpoint/2010/main" val="223748268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379219" y="2162638"/>
            <a:ext cx="971550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Vocabulary: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Practicing vocabularies related to a country and its relationship.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Listening: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Listening to a discussion about the history of ASEAN.</a:t>
            </a: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496" y="1646758"/>
            <a:ext cx="11500105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hearts vocabularies and make sentences using them.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26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(Grammar pages 47 &amp; 48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346"/>
            <a:ext cx="9324286" cy="61759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38191" y="14342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New words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founder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summit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agreement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Secretary General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promote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trade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3741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576"/>
            <a:ext cx="9315117" cy="62094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8B20E9-C5C1-A053-6205-246DD3F0F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34" y="388620"/>
            <a:ext cx="11778233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9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8772" y="212467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3785" y="4779155"/>
            <a:ext cx="1160821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1. Can you name the different ASEAN (Association of Southeast Asian Nations) countries shown in the picture?</a:t>
            </a:r>
          </a:p>
          <a:p>
            <a:r>
              <a:rPr lang="en-US" sz="3200" b="1" i="1" dirty="0">
                <a:solidFill>
                  <a:srgbClr val="0070C0"/>
                </a:solidFill>
              </a:rPr>
              <a:t>2. Which ASEAN country would you like to visit? Why?</a:t>
            </a:r>
          </a:p>
          <a:p>
            <a:endParaRPr lang="en-US" sz="3200" b="1" i="1" dirty="0">
              <a:solidFill>
                <a:srgbClr val="0070C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43" y="1965960"/>
            <a:ext cx="1898906" cy="121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93CEE3-1C51-EA00-716E-C619CA306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760" y="1047793"/>
            <a:ext cx="2266067" cy="3623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7AF97C-AC3D-C6B9-702C-CB040D7AA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4675" y="1079610"/>
            <a:ext cx="2856140" cy="33648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5BE682-72FF-F904-4AC0-B22CA57357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7200" y="1033890"/>
            <a:ext cx="2914800" cy="364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98167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2" y="391885"/>
            <a:ext cx="7899297" cy="6011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20483" y="3951497"/>
            <a:ext cx="3163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Pre-Listening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519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7C1B77A-3FD6-9606-7AB3-4A9EF6AB1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438" y="400050"/>
            <a:ext cx="9052328" cy="603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C2E232-C3F2-8BA0-61E0-7253AFFE40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2" y="90433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872</Words>
  <Application>Microsoft Office PowerPoint</Application>
  <PresentationFormat>Widescreen</PresentationFormat>
  <Paragraphs>119</Paragraphs>
  <Slides>33</Slides>
  <Notes>4</Notes>
  <HiddenSlides>0</HiddenSlides>
  <MMClips>29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2023-02-10T03:32:44Z</dcterms:created>
  <dcterms:modified xsi:type="dcterms:W3CDTF">2023-07-24T09:01:29Z</dcterms:modified>
</cp:coreProperties>
</file>