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07" r:id="rId1"/>
  </p:sldMasterIdLst>
  <p:notesMasterIdLst>
    <p:notesMasterId r:id="rId31"/>
  </p:notesMasterIdLst>
  <p:sldIdLst>
    <p:sldId id="256" r:id="rId2"/>
    <p:sldId id="259" r:id="rId3"/>
    <p:sldId id="267" r:id="rId4"/>
    <p:sldId id="269" r:id="rId5"/>
    <p:sldId id="301" r:id="rId6"/>
    <p:sldId id="306" r:id="rId7"/>
    <p:sldId id="307" r:id="rId8"/>
    <p:sldId id="278" r:id="rId9"/>
    <p:sldId id="321" r:id="rId10"/>
    <p:sldId id="322" r:id="rId11"/>
    <p:sldId id="326" r:id="rId12"/>
    <p:sldId id="327" r:id="rId13"/>
    <p:sldId id="315" r:id="rId14"/>
    <p:sldId id="331" r:id="rId15"/>
    <p:sldId id="279" r:id="rId16"/>
    <p:sldId id="316" r:id="rId17"/>
    <p:sldId id="328" r:id="rId18"/>
    <p:sldId id="332" r:id="rId19"/>
    <p:sldId id="283" r:id="rId20"/>
    <p:sldId id="323" r:id="rId21"/>
    <p:sldId id="324" r:id="rId22"/>
    <p:sldId id="325" r:id="rId23"/>
    <p:sldId id="330" r:id="rId24"/>
    <p:sldId id="295" r:id="rId25"/>
    <p:sldId id="296" r:id="rId26"/>
    <p:sldId id="297" r:id="rId27"/>
    <p:sldId id="298" r:id="rId28"/>
    <p:sldId id="299" r:id="rId29"/>
    <p:sldId id="30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5" d="100"/>
          <a:sy n="75" d="100"/>
        </p:scale>
        <p:origin x="90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8BA33-26DB-4428-93D0-27EAE4D1DD9C}" type="datetimeFigureOut">
              <a:rPr lang="en-US" smtClean="0"/>
              <a:t>7/24/2023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3D410-B0AC-488E-A5F6-469EF3A10D11}" type="slidenum">
              <a:rPr lang="en-US" smtClean="0"/>
              <a:t>‹#›</a:t>
            </a:fld>
            <a:endParaRPr lang="en-US"/>
          </a:p>
        </p:txBody>
      </p:sp>
    </p:spTree>
    <p:extLst>
      <p:ext uri="{BB962C8B-B14F-4D97-AF65-F5344CB8AC3E}">
        <p14:creationId xmlns:p14="http://schemas.microsoft.com/office/powerpoint/2010/main" val="2340481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63D410-B0AC-488E-A5F6-469EF3A10D11}" type="slidenum">
              <a:rPr lang="en-US" smtClean="0"/>
              <a:t>2</a:t>
            </a:fld>
            <a:endParaRPr lang="en-US"/>
          </a:p>
        </p:txBody>
      </p:sp>
    </p:spTree>
    <p:extLst>
      <p:ext uri="{BB962C8B-B14F-4D97-AF65-F5344CB8AC3E}">
        <p14:creationId xmlns:p14="http://schemas.microsoft.com/office/powerpoint/2010/main" val="1937127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a:t>
            </a:r>
            <a:r>
              <a:rPr lang="en-US" dirty="0" err="1"/>
              <a:t>Không</a:t>
            </a:r>
            <a:r>
              <a:rPr lang="en-US" dirty="0"/>
              <a:t> </a:t>
            </a:r>
            <a:r>
              <a:rPr lang="en-US" dirty="0" err="1"/>
              <a:t>có</a:t>
            </a:r>
            <a:r>
              <a:rPr lang="en-US" dirty="0"/>
              <a:t> file </a:t>
            </a:r>
            <a:r>
              <a:rPr lang="en-US" dirty="0" err="1"/>
              <a:t>âm</a:t>
            </a:r>
            <a:r>
              <a:rPr lang="en-US" dirty="0"/>
              <a:t> </a:t>
            </a:r>
            <a:r>
              <a:rPr lang="en-US" dirty="0" err="1"/>
              <a:t>thanh</a:t>
            </a:r>
            <a:r>
              <a:rPr lang="en-US" dirty="0"/>
              <a:t> </a:t>
            </a:r>
            <a:r>
              <a:rPr lang="en-US" dirty="0" err="1"/>
              <a:t>của</a:t>
            </a:r>
            <a:r>
              <a:rPr lang="en-US" dirty="0"/>
              <a:t> </a:t>
            </a:r>
            <a:r>
              <a:rPr lang="en-US" dirty="0" err="1"/>
              <a:t>các</a:t>
            </a:r>
            <a:r>
              <a:rPr lang="en-US" dirty="0"/>
              <a:t> </a:t>
            </a:r>
            <a:r>
              <a:rPr lang="en-US" dirty="0" err="1"/>
              <a:t>từ</a:t>
            </a:r>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8</a:t>
            </a:fld>
            <a:endParaRPr lang="en-US"/>
          </a:p>
        </p:txBody>
      </p:sp>
    </p:spTree>
    <p:extLst>
      <p:ext uri="{BB962C8B-B14F-4D97-AF65-F5344CB8AC3E}">
        <p14:creationId xmlns:p14="http://schemas.microsoft.com/office/powerpoint/2010/main" val="3803337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a:t>
            </a:r>
            <a:r>
              <a:rPr lang="en-US" dirty="0" err="1"/>
              <a:t>Không</a:t>
            </a:r>
            <a:r>
              <a:rPr lang="en-US" dirty="0"/>
              <a:t> </a:t>
            </a:r>
            <a:r>
              <a:rPr lang="en-US" dirty="0" err="1"/>
              <a:t>có</a:t>
            </a:r>
            <a:r>
              <a:rPr lang="en-US" dirty="0"/>
              <a:t> file </a:t>
            </a:r>
            <a:r>
              <a:rPr lang="en-US" dirty="0" err="1"/>
              <a:t>âm</a:t>
            </a:r>
            <a:r>
              <a:rPr lang="en-US" dirty="0"/>
              <a:t> </a:t>
            </a:r>
            <a:r>
              <a:rPr lang="en-US" dirty="0" err="1"/>
              <a:t>thanh</a:t>
            </a:r>
            <a:r>
              <a:rPr lang="en-US" dirty="0"/>
              <a:t> </a:t>
            </a:r>
            <a:r>
              <a:rPr lang="en-US" dirty="0" err="1"/>
              <a:t>của</a:t>
            </a:r>
            <a:r>
              <a:rPr lang="en-US" dirty="0"/>
              <a:t> </a:t>
            </a:r>
            <a:r>
              <a:rPr lang="en-US" dirty="0" err="1"/>
              <a:t>các</a:t>
            </a:r>
            <a:r>
              <a:rPr lang="en-US" dirty="0"/>
              <a:t> </a:t>
            </a:r>
            <a:r>
              <a:rPr lang="en-US" dirty="0" err="1"/>
              <a:t>từ</a:t>
            </a:r>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9</a:t>
            </a:fld>
            <a:endParaRPr lang="en-US"/>
          </a:p>
        </p:txBody>
      </p:sp>
    </p:spTree>
    <p:extLst>
      <p:ext uri="{BB962C8B-B14F-4D97-AF65-F5344CB8AC3E}">
        <p14:creationId xmlns:p14="http://schemas.microsoft.com/office/powerpoint/2010/main" val="2528016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11</a:t>
            </a:fld>
            <a:endParaRPr lang="en-US"/>
          </a:p>
        </p:txBody>
      </p:sp>
    </p:spTree>
    <p:extLst>
      <p:ext uri="{BB962C8B-B14F-4D97-AF65-F5344CB8AC3E}">
        <p14:creationId xmlns:p14="http://schemas.microsoft.com/office/powerpoint/2010/main" val="3971566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12</a:t>
            </a:fld>
            <a:endParaRPr lang="en-US"/>
          </a:p>
        </p:txBody>
      </p:sp>
    </p:spTree>
    <p:extLst>
      <p:ext uri="{BB962C8B-B14F-4D97-AF65-F5344CB8AC3E}">
        <p14:creationId xmlns:p14="http://schemas.microsoft.com/office/powerpoint/2010/main" val="2837016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13</a:t>
            </a:fld>
            <a:endParaRPr lang="en-US"/>
          </a:p>
        </p:txBody>
      </p:sp>
    </p:spTree>
    <p:extLst>
      <p:ext uri="{BB962C8B-B14F-4D97-AF65-F5344CB8AC3E}">
        <p14:creationId xmlns:p14="http://schemas.microsoft.com/office/powerpoint/2010/main" val="3394397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EF71FAA-8EC5-41BF-A839-F9E0167E2251}"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36095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147671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327294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848161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219998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951300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71FAA-8EC5-41BF-A839-F9E0167E2251}"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4815503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71FAA-8EC5-41BF-A839-F9E0167E2251}"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434113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051897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0105688"/>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9556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71FAA-8EC5-41BF-A839-F9E0167E2251}"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952973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11290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51039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74787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05525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7425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43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678556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EF71FAA-8EC5-41BF-A839-F9E0167E2251}" type="datetimeFigureOut">
              <a:rPr lang="en-US" smtClean="0"/>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257455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EF71FAA-8EC5-41BF-A839-F9E0167E2251}" type="datetimeFigureOut">
              <a:rPr lang="en-US" smtClean="0"/>
              <a:t>7/24/2023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177112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EF71FAA-8EC5-41BF-A839-F9E0167E2251}" type="datetimeFigureOut">
              <a:rPr lang="en-US" smtClean="0"/>
              <a:t>7/24/2023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015110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1FAA-8EC5-41BF-A839-F9E0167E2251}" type="datetimeFigureOut">
              <a:rPr lang="en-US" smtClean="0"/>
              <a:t>7/24/2023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238128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116101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
        <p:nvSpPr>
          <p:cNvPr id="5" name="Date Placeholder 4"/>
          <p:cNvSpPr>
            <a:spLocks noGrp="1"/>
          </p:cNvSpPr>
          <p:nvPr>
            <p:ph type="dt" sz="half" idx="10"/>
          </p:nvPr>
        </p:nvSpPr>
        <p:spPr/>
        <p:txBody>
          <a:bodyPr/>
          <a:lstStyle/>
          <a:p>
            <a:fld id="{1EF71FAA-8EC5-41BF-A839-F9E0167E2251}" type="datetimeFigureOut">
              <a:rPr lang="en-US" smtClean="0"/>
              <a:t>7/24/2023</a:t>
            </a:fld>
            <a:endParaRPr lang="en-US"/>
          </a:p>
        </p:txBody>
      </p:sp>
    </p:spTree>
    <p:extLst>
      <p:ext uri="{BB962C8B-B14F-4D97-AF65-F5344CB8AC3E}">
        <p14:creationId xmlns:p14="http://schemas.microsoft.com/office/powerpoint/2010/main" val="1141021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EF71FAA-8EC5-41BF-A839-F9E0167E2251}" type="datetimeFigureOut">
              <a:rPr lang="en-US" smtClean="0"/>
              <a:t>7/24/2023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705686E4-946D-4BFF-AF44-8289C5ED502A}" type="slidenum">
              <a:rPr lang="en-US" smtClean="0"/>
              <a:t>‹#›</a:t>
            </a:fld>
            <a:endParaRPr lang="en-US"/>
          </a:p>
        </p:txBody>
      </p:sp>
      <p:pic>
        <p:nvPicPr>
          <p:cNvPr id="18" name="Picture 17"/>
          <p:cNvPicPr>
            <a:picLocks noChangeAspect="1"/>
          </p:cNvPicPr>
          <p:nvPr userDrawn="1"/>
        </p:nvPicPr>
        <p:blipFill>
          <a:blip r:embed="rId27"/>
          <a:stretch>
            <a:fillRect/>
          </a:stretch>
        </p:blipFill>
        <p:spPr>
          <a:xfrm>
            <a:off x="0" y="0"/>
            <a:ext cx="12230100" cy="6873932"/>
          </a:xfrm>
          <a:prstGeom prst="rect">
            <a:avLst/>
          </a:prstGeom>
        </p:spPr>
      </p:pic>
      <p:sp>
        <p:nvSpPr>
          <p:cNvPr id="29" name="TextBox 9">
            <a:extLst>
              <a:ext uri="{FF2B5EF4-FFF2-40B4-BE49-F238E27FC236}">
                <a16:creationId xmlns:a16="http://schemas.microsoft.com/office/drawing/2014/main" id="{FE798370-27E2-9F41-A466-FC64C7FFD70A}"/>
              </a:ext>
            </a:extLst>
          </p:cNvPr>
          <p:cNvSpPr txBox="1"/>
          <p:nvPr userDrawn="1"/>
        </p:nvSpPr>
        <p:spPr>
          <a:xfrm>
            <a:off x="262740" y="0"/>
            <a:ext cx="2395912"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latin typeface="Calibri" panose="020F0502020204030204" pitchFamily="34" charset="0"/>
                <a:ea typeface="Calibri" panose="020F0502020204030204" pitchFamily="34" charset="0"/>
                <a:cs typeface="Calibri" panose="020F0502020204030204" pitchFamily="34" charset="0"/>
              </a:rPr>
              <a:t>Unit 4:</a:t>
            </a:r>
            <a:r>
              <a:rPr lang="en-US" sz="1800" b="1" baseline="0" dirty="0">
                <a:solidFill>
                  <a:schemeClr val="bg1"/>
                </a:solidFill>
                <a:latin typeface="Calibri" panose="020F0502020204030204" pitchFamily="34" charset="0"/>
                <a:ea typeface="Calibri" panose="020F0502020204030204" pitchFamily="34" charset="0"/>
                <a:cs typeface="Calibri" panose="020F0502020204030204" pitchFamily="34" charset="0"/>
              </a:rPr>
              <a:t> Global warming</a:t>
            </a:r>
            <a:endParaRPr lang="en-US" sz="18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D7889D60-3103-E54C-9167-2287BEE5C81A}"/>
              </a:ext>
            </a:extLst>
          </p:cNvPr>
          <p:cNvSpPr txBox="1"/>
          <p:nvPr userDrawn="1"/>
        </p:nvSpPr>
        <p:spPr>
          <a:xfrm>
            <a:off x="113278" y="6550223"/>
            <a:ext cx="2685800"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t>
            </a:r>
            <a:r>
              <a:rPr lang="en-US" sz="1400" baseline="0" dirty="0" err="1">
                <a:solidFill>
                  <a:schemeClr val="bg1"/>
                </a:solidFill>
              </a:rPr>
              <a:t>Anh</a:t>
            </a:r>
            <a:r>
              <a:rPr lang="en-US" sz="1400" baseline="0" dirty="0">
                <a:solidFill>
                  <a:schemeClr val="bg1"/>
                </a:solidFill>
              </a:rPr>
              <a:t> 11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31" name="Picture 30">
            <a:extLst>
              <a:ext uri="{FF2B5EF4-FFF2-40B4-BE49-F238E27FC236}">
                <a16:creationId xmlns:a16="http://schemas.microsoft.com/office/drawing/2014/main" id="{ECF13BED-1CB7-0146-BB6D-00DC4EC16FC0}"/>
              </a:ext>
            </a:extLst>
          </p:cNvPr>
          <p:cNvPicPr>
            <a:picLocks noChangeAspect="1"/>
          </p:cNvPicPr>
          <p:nvPr userDrawn="1"/>
        </p:nvPicPr>
        <p:blipFill>
          <a:blip r:embed="rId28"/>
          <a:stretch>
            <a:fillRect/>
          </a:stretch>
        </p:blipFill>
        <p:spPr>
          <a:xfrm>
            <a:off x="11550425" y="6550222"/>
            <a:ext cx="540203" cy="275398"/>
          </a:xfrm>
          <a:prstGeom prst="rect">
            <a:avLst/>
          </a:prstGeom>
          <a:effectLst>
            <a:outerShdw blurRad="50800" dist="38100" dir="2700000" algn="tl" rotWithShape="0">
              <a:prstClr val="black">
                <a:alpha val="40000"/>
              </a:prstClr>
            </a:outerShdw>
          </a:effectLst>
        </p:spPr>
      </p:pic>
      <p:sp>
        <p:nvSpPr>
          <p:cNvPr id="32" name="TextBox 31">
            <a:extLst>
              <a:ext uri="{FF2B5EF4-FFF2-40B4-BE49-F238E27FC236}">
                <a16:creationId xmlns:a16="http://schemas.microsoft.com/office/drawing/2014/main" id="{D7889D60-3103-E54C-9167-2287BEE5C81A}"/>
              </a:ext>
            </a:extLst>
          </p:cNvPr>
          <p:cNvSpPr txBox="1"/>
          <p:nvPr userDrawn="1"/>
        </p:nvSpPr>
        <p:spPr>
          <a:xfrm>
            <a:off x="5306553" y="6550222"/>
            <a:ext cx="1994713"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a:solidFill>
                  <a:schemeClr val="bg1"/>
                </a:solidFill>
              </a:rPr>
              <a:t>DTP Education Solutions </a:t>
            </a:r>
            <a:endParaRPr lang="en-US" sz="1400" dirty="0">
              <a:solidFill>
                <a:schemeClr val="bg1"/>
              </a:solidFill>
            </a:endParaRPr>
          </a:p>
        </p:txBody>
      </p:sp>
      <p:sp>
        <p:nvSpPr>
          <p:cNvPr id="33" name="TextBox 9">
            <a:extLst>
              <a:ext uri="{FF2B5EF4-FFF2-40B4-BE49-F238E27FC236}">
                <a16:creationId xmlns:a16="http://schemas.microsoft.com/office/drawing/2014/main" id="{FE798370-27E2-9F41-A466-FC64C7FFD70A}"/>
              </a:ext>
            </a:extLst>
          </p:cNvPr>
          <p:cNvSpPr txBox="1"/>
          <p:nvPr userDrawn="1"/>
        </p:nvSpPr>
        <p:spPr>
          <a:xfrm>
            <a:off x="8731875" y="0"/>
            <a:ext cx="3460125"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chemeClr val="bg1"/>
                </a:solidFill>
                <a:latin typeface="Calibri" panose="020F0502020204030204" pitchFamily="34" charset="0"/>
                <a:ea typeface="Calibri" panose="020F0502020204030204" pitchFamily="34" charset="0"/>
                <a:cs typeface="Calibri" panose="020F0502020204030204" pitchFamily="34" charset="0"/>
              </a:rPr>
              <a:t>Lesson 3.1: Reading</a:t>
            </a:r>
            <a:r>
              <a:rPr lang="en-US" sz="1800" b="0" baseline="0" dirty="0">
                <a:solidFill>
                  <a:schemeClr val="bg1"/>
                </a:solidFill>
                <a:latin typeface="Calibri" panose="020F0502020204030204" pitchFamily="34" charset="0"/>
                <a:ea typeface="Calibri" panose="020F0502020204030204" pitchFamily="34" charset="0"/>
                <a:cs typeface="Calibri" panose="020F0502020204030204" pitchFamily="34" charset="0"/>
              </a:rPr>
              <a:t> &amp; Listening</a:t>
            </a:r>
            <a:endParaRPr lang="en-US" sz="18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34032580"/>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 id="2147483825" r:id="rId18"/>
    <p:sldLayoutId id="2147483826" r:id="rId19"/>
    <p:sldLayoutId id="2147483827" r:id="rId20"/>
    <p:sldLayoutId id="2147483828" r:id="rId21"/>
    <p:sldLayoutId id="2147483829" r:id="rId22"/>
    <p:sldLayoutId id="2147483835" r:id="rId23"/>
    <p:sldLayoutId id="2147483836" r:id="rId24"/>
    <p:sldLayoutId id="2147483837" r:id="rId25"/>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microsoft.com/office/2007/relationships/media" Target="../media/media7.mp3"/><Relationship Id="rId1" Type="http://schemas.openxmlformats.org/officeDocument/2006/relationships/audio" Target="NULL" TargetMode="Externa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microsoft.com/office/2007/relationships/media" Target="../media/media8.mp3"/><Relationship Id="rId1" Type="http://schemas.openxmlformats.org/officeDocument/2006/relationships/audio" Target="NULL" TargetMode="External"/><Relationship Id="rId6" Type="http://schemas.openxmlformats.org/officeDocument/2006/relationships/image" Target="../media/image25.jpeg"/><Relationship Id="rId5" Type="http://schemas.openxmlformats.org/officeDocument/2006/relationships/image" Target="../media/image11.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0.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slideLayout" Target="../slideLayouts/slideLayout21.xml"/><Relationship Id="rId3" Type="http://schemas.microsoft.com/office/2007/relationships/media" Target="../media/media2.mp3"/><Relationship Id="rId7" Type="http://schemas.microsoft.com/office/2007/relationships/media" Target="../media/media4.mp3"/><Relationship Id="rId12" Type="http://schemas.openxmlformats.org/officeDocument/2006/relationships/audio" Target="../media/media6.mp3"/><Relationship Id="rId17" Type="http://schemas.openxmlformats.org/officeDocument/2006/relationships/image" Target="../media/image13.jpeg"/><Relationship Id="rId2" Type="http://schemas.openxmlformats.org/officeDocument/2006/relationships/audio" Target="../media/media1.mp3"/><Relationship Id="rId16" Type="http://schemas.openxmlformats.org/officeDocument/2006/relationships/image" Target="../media/image12.jpeg"/><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5" Type="http://schemas.microsoft.com/office/2007/relationships/media" Target="../media/media3.mp3"/><Relationship Id="rId15" Type="http://schemas.openxmlformats.org/officeDocument/2006/relationships/image" Target="../media/image11.png"/><Relationship Id="rId10" Type="http://schemas.openxmlformats.org/officeDocument/2006/relationships/audio" Target="../media/media5.mp3"/><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slideLayout" Target="../slideLayouts/slideLayout21.xml"/><Relationship Id="rId3" Type="http://schemas.microsoft.com/office/2007/relationships/media" Target="../media/media2.mp3"/><Relationship Id="rId7" Type="http://schemas.microsoft.com/office/2007/relationships/media" Target="../media/media4.mp3"/><Relationship Id="rId12" Type="http://schemas.openxmlformats.org/officeDocument/2006/relationships/audio" Target="../media/media6.mp3"/><Relationship Id="rId17" Type="http://schemas.openxmlformats.org/officeDocument/2006/relationships/image" Target="../media/image15.png"/><Relationship Id="rId2" Type="http://schemas.openxmlformats.org/officeDocument/2006/relationships/audio" Target="../media/media1.mp3"/><Relationship Id="rId16" Type="http://schemas.openxmlformats.org/officeDocument/2006/relationships/image" Target="../media/image14.jpeg"/><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5" Type="http://schemas.microsoft.com/office/2007/relationships/media" Target="../media/media3.mp3"/><Relationship Id="rId15" Type="http://schemas.openxmlformats.org/officeDocument/2006/relationships/image" Target="../media/image11.png"/><Relationship Id="rId10" Type="http://schemas.openxmlformats.org/officeDocument/2006/relationships/audio" Target="../media/media5.mp3"/><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258675" cy="6859752"/>
          </a:xfrm>
          <a:prstGeom prst="rect">
            <a:avLst/>
          </a:prstGeom>
        </p:spPr>
      </p:pic>
      <p:sp>
        <p:nvSpPr>
          <p:cNvPr id="2" name="TextBox 1"/>
          <p:cNvSpPr txBox="1"/>
          <p:nvPr/>
        </p:nvSpPr>
        <p:spPr>
          <a:xfrm>
            <a:off x="5877254" y="3263056"/>
            <a:ext cx="5948985" cy="1569660"/>
          </a:xfrm>
          <a:prstGeom prst="rect">
            <a:avLst/>
          </a:prstGeom>
          <a:noFill/>
        </p:spPr>
        <p:txBody>
          <a:bodyPr wrap="square" rtlCol="0">
            <a:spAutoFit/>
          </a:bodyPr>
          <a:lstStyle/>
          <a:p>
            <a:pPr algn="ctr"/>
            <a:r>
              <a:rPr lang="en-US" sz="3200" dirty="0">
                <a:solidFill>
                  <a:srgbClr val="FF0000"/>
                </a:solidFill>
                <a:latin typeface="Calibri" panose="020F0502020204030204" pitchFamily="34" charset="0"/>
                <a:cs typeface="Calibri" panose="020F0502020204030204" pitchFamily="34" charset="0"/>
              </a:rPr>
              <a:t>Unit 4: Global Warming</a:t>
            </a:r>
          </a:p>
          <a:p>
            <a:pPr algn="ctr"/>
            <a:r>
              <a:rPr lang="en-US" sz="3200" dirty="0">
                <a:solidFill>
                  <a:srgbClr val="0070C0"/>
                </a:solidFill>
                <a:latin typeface="Calibri" panose="020F0502020204030204" pitchFamily="34" charset="0"/>
                <a:cs typeface="Calibri" panose="020F0502020204030204" pitchFamily="34" charset="0"/>
              </a:rPr>
              <a:t>Lesson 3.1: Reading &amp; Listening</a:t>
            </a:r>
          </a:p>
          <a:p>
            <a:pPr algn="ctr"/>
            <a:r>
              <a:rPr lang="en-US" sz="3200" dirty="0">
                <a:solidFill>
                  <a:srgbClr val="002060"/>
                </a:solidFill>
                <a:latin typeface="Calibri" panose="020F0502020204030204" pitchFamily="34" charset="0"/>
                <a:cs typeface="Calibri" panose="020F0502020204030204" pitchFamily="34" charset="0"/>
              </a:rPr>
              <a:t>Page: 44</a:t>
            </a:r>
          </a:p>
        </p:txBody>
      </p:sp>
    </p:spTree>
    <p:extLst>
      <p:ext uri="{BB962C8B-B14F-4D97-AF65-F5344CB8AC3E}">
        <p14:creationId xmlns:p14="http://schemas.microsoft.com/office/powerpoint/2010/main" val="1772680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5812" y="552227"/>
            <a:ext cx="8888606" cy="5887259"/>
          </a:xfrm>
          <a:prstGeom prst="rect">
            <a:avLst/>
          </a:prstGeom>
        </p:spPr>
      </p:pic>
      <p:sp>
        <p:nvSpPr>
          <p:cNvPr id="3" name="TextBox 2"/>
          <p:cNvSpPr txBox="1"/>
          <p:nvPr/>
        </p:nvSpPr>
        <p:spPr>
          <a:xfrm>
            <a:off x="4099355" y="4105464"/>
            <a:ext cx="3293707" cy="923330"/>
          </a:xfrm>
          <a:prstGeom prst="rect">
            <a:avLst/>
          </a:prstGeom>
          <a:noFill/>
        </p:spPr>
        <p:txBody>
          <a:bodyPr wrap="square" rtlCol="0">
            <a:spAutoFit/>
          </a:bodyPr>
          <a:lstStyle/>
          <a:p>
            <a:pPr algn="ctr"/>
            <a:r>
              <a:rPr lang="en-US" sz="5400" dirty="0">
                <a:solidFill>
                  <a:schemeClr val="bg1"/>
                </a:solidFill>
                <a:latin typeface="Calibri" panose="020F0502020204030204" pitchFamily="34" charset="0"/>
                <a:cs typeface="Calibri" panose="020F0502020204030204" pitchFamily="34" charset="0"/>
              </a:rPr>
              <a:t>Listening</a:t>
            </a:r>
            <a:endParaRPr lang="en-US" sz="2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18706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4157663" y="39719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 name="Rectangle 4"/>
          <p:cNvSpPr>
            <a:spLocks noChangeArrowheads="1"/>
          </p:cNvSpPr>
          <p:nvPr/>
        </p:nvSpPr>
        <p:spPr bwMode="auto">
          <a:xfrm>
            <a:off x="4157663" y="39719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6" name="Picture 5"/>
          <p:cNvPicPr>
            <a:picLocks noChangeAspect="1"/>
          </p:cNvPicPr>
          <p:nvPr/>
        </p:nvPicPr>
        <p:blipFill rotWithShape="1">
          <a:blip r:embed="rId3"/>
          <a:srcRect r="18092" b="69098"/>
          <a:stretch/>
        </p:blipFill>
        <p:spPr>
          <a:xfrm>
            <a:off x="1164766" y="3640047"/>
            <a:ext cx="9847221" cy="2120674"/>
          </a:xfrm>
          <a:prstGeom prst="rect">
            <a:avLst/>
          </a:prstGeom>
        </p:spPr>
      </p:pic>
      <p:sp>
        <p:nvSpPr>
          <p:cNvPr id="10" name="Rectangle 9"/>
          <p:cNvSpPr/>
          <p:nvPr/>
        </p:nvSpPr>
        <p:spPr>
          <a:xfrm>
            <a:off x="538218" y="1521634"/>
            <a:ext cx="11100315" cy="175432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0070C0"/>
                </a:solidFill>
                <a:latin typeface="Calibri" panose="020F0502020204030204" pitchFamily="34" charset="0"/>
                <a:cs typeface="Calibri" panose="020F0502020204030204" pitchFamily="34" charset="0"/>
              </a:rPr>
              <a:t>Read the questions. What are you going to do?</a:t>
            </a:r>
          </a:p>
          <a:p>
            <a:pPr marL="742950" indent="-742950">
              <a:buAutoNum type="alphaUcPeriod"/>
            </a:pPr>
            <a:r>
              <a:rPr lang="en-US" sz="3600" b="1" i="1" dirty="0">
                <a:solidFill>
                  <a:srgbClr val="0070C0"/>
                </a:solidFill>
                <a:latin typeface="Calibri" panose="020F0502020204030204" pitchFamily="34" charset="0"/>
                <a:cs typeface="Calibri" panose="020F0502020204030204" pitchFamily="34" charset="0"/>
              </a:rPr>
              <a:t>Listen and identify specific ideas</a:t>
            </a:r>
          </a:p>
          <a:p>
            <a:pPr marL="342900" indent="-342900">
              <a:buAutoNum type="alphaUcPeriod"/>
            </a:pPr>
            <a:r>
              <a:rPr lang="en-US" sz="3600" b="1" i="1" dirty="0">
                <a:solidFill>
                  <a:srgbClr val="0070C0"/>
                </a:solidFill>
                <a:latin typeface="Calibri" panose="020F0502020204030204" pitchFamily="34" charset="0"/>
                <a:cs typeface="Calibri" panose="020F0502020204030204" pitchFamily="34" charset="0"/>
              </a:rPr>
              <a:t>   Listen and identify main idea</a:t>
            </a:r>
            <a:endParaRPr lang="en-US" b="1" i="1" dirty="0">
              <a:solidFill>
                <a:srgbClr val="0070C0"/>
              </a:solidFill>
              <a:latin typeface="Calibri" panose="020F0502020204030204" pitchFamily="34" charset="0"/>
              <a:cs typeface="Calibri" panose="020F0502020204030204" pitchFamily="34" charset="0"/>
            </a:endParaRPr>
          </a:p>
        </p:txBody>
      </p:sp>
      <p:sp>
        <p:nvSpPr>
          <p:cNvPr id="2" name="Oval 1"/>
          <p:cNvSpPr/>
          <p:nvPr/>
        </p:nvSpPr>
        <p:spPr>
          <a:xfrm>
            <a:off x="378823" y="2625634"/>
            <a:ext cx="785943" cy="71845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V="1">
            <a:off x="8908869" y="4349932"/>
            <a:ext cx="1344794" cy="1306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38218" y="502503"/>
            <a:ext cx="2705725" cy="646331"/>
          </a:xfrm>
          <a:prstGeom prst="rect">
            <a:avLst/>
          </a:prstGeom>
          <a:solidFill>
            <a:schemeClr val="accent6">
              <a:lumMod val="75000"/>
            </a:schemeClr>
          </a:solidFill>
          <a:ln>
            <a:noFill/>
          </a:ln>
          <a:effectLst>
            <a:outerShdw blurRad="50800" dist="38100" dir="5400000" algn="t" rotWithShape="0">
              <a:prstClr val="black">
                <a:alpha val="40000"/>
              </a:prstClr>
            </a:outerShdw>
          </a:effectLst>
        </p:spPr>
        <p:txBody>
          <a:bodyPr wrap="square">
            <a:spAutoFit/>
          </a:bodyPr>
          <a:lstStyle/>
          <a:p>
            <a:r>
              <a:rPr lang="en-US" sz="3600" b="1" dirty="0">
                <a:solidFill>
                  <a:schemeClr val="bg1"/>
                </a:solidFill>
                <a:latin typeface="Calibri" panose="020F0502020204030204" pitchFamily="34" charset="0"/>
                <a:cs typeface="Calibri" panose="020F0502020204030204" pitchFamily="34" charset="0"/>
              </a:rPr>
              <a:t>Pre-Listening </a:t>
            </a:r>
            <a:endParaRPr lang="en-US"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251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4157663" y="39719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6" name="Picture 5"/>
          <p:cNvPicPr>
            <a:picLocks noChangeAspect="1"/>
          </p:cNvPicPr>
          <p:nvPr/>
        </p:nvPicPr>
        <p:blipFill rotWithShape="1">
          <a:blip r:embed="rId3"/>
          <a:srcRect t="31201" r="371" b="7687"/>
          <a:stretch/>
        </p:blipFill>
        <p:spPr>
          <a:xfrm>
            <a:off x="178634" y="1316530"/>
            <a:ext cx="11819482" cy="4138473"/>
          </a:xfrm>
          <a:prstGeom prst="rect">
            <a:avLst/>
          </a:prstGeom>
        </p:spPr>
      </p:pic>
      <p:sp>
        <p:nvSpPr>
          <p:cNvPr id="10" name="Rectangle 9"/>
          <p:cNvSpPr/>
          <p:nvPr/>
        </p:nvSpPr>
        <p:spPr>
          <a:xfrm>
            <a:off x="538218" y="502731"/>
            <a:ext cx="11100315"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0070C0"/>
                </a:solidFill>
                <a:latin typeface="Calibri" panose="020F0502020204030204" pitchFamily="34" charset="0"/>
                <a:cs typeface="Calibri" panose="020F0502020204030204" pitchFamily="34" charset="0"/>
              </a:rPr>
              <a:t>Read the questions. Underline the key words. </a:t>
            </a:r>
          </a:p>
        </p:txBody>
      </p:sp>
      <p:cxnSp>
        <p:nvCxnSpPr>
          <p:cNvPr id="7" name="Straight Connector 6"/>
          <p:cNvCxnSpPr/>
          <p:nvPr/>
        </p:nvCxnSpPr>
        <p:spPr>
          <a:xfrm>
            <a:off x="1097281" y="2272937"/>
            <a:ext cx="49638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577631" y="2272937"/>
            <a:ext cx="46601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593669" y="2733563"/>
            <a:ext cx="98396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937761" y="2733563"/>
            <a:ext cx="203780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7772401" y="2637697"/>
            <a:ext cx="1802673" cy="4131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097281" y="3183249"/>
            <a:ext cx="587828" cy="1094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222810" y="3160778"/>
            <a:ext cx="1839739" cy="2247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391195" y="3587992"/>
            <a:ext cx="1090748" cy="2247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454295" y="3610463"/>
            <a:ext cx="888414"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201244" y="3610463"/>
            <a:ext cx="224904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205253" y="4076371"/>
            <a:ext cx="1739730" cy="1230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565206" y="4442131"/>
            <a:ext cx="1245432" cy="1230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578478" y="4454434"/>
            <a:ext cx="224904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549216" y="4468257"/>
            <a:ext cx="224904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018158" y="4951583"/>
            <a:ext cx="1417373" cy="1230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3944983" y="4938520"/>
            <a:ext cx="224904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357422" y="5326052"/>
            <a:ext cx="1220209" cy="359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530688" y="5326052"/>
            <a:ext cx="96877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570988" y="5326052"/>
            <a:ext cx="255272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469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4157663" y="39719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 name="Rectangle 4"/>
          <p:cNvSpPr>
            <a:spLocks noChangeArrowheads="1"/>
          </p:cNvSpPr>
          <p:nvPr/>
        </p:nvSpPr>
        <p:spPr bwMode="auto">
          <a:xfrm>
            <a:off x="4157663" y="39719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6" name="Picture 5"/>
          <p:cNvPicPr>
            <a:picLocks noChangeAspect="1"/>
          </p:cNvPicPr>
          <p:nvPr/>
        </p:nvPicPr>
        <p:blipFill rotWithShape="1">
          <a:blip r:embed="rId5"/>
          <a:srcRect b="8504"/>
          <a:stretch/>
        </p:blipFill>
        <p:spPr>
          <a:xfrm>
            <a:off x="590003" y="361269"/>
            <a:ext cx="10763271" cy="5621520"/>
          </a:xfrm>
          <a:prstGeom prst="rect">
            <a:avLst/>
          </a:prstGeom>
        </p:spPr>
      </p:pic>
      <p:sp>
        <p:nvSpPr>
          <p:cNvPr id="7" name="Oval 6"/>
          <p:cNvSpPr/>
          <p:nvPr/>
        </p:nvSpPr>
        <p:spPr>
          <a:xfrm>
            <a:off x="3174274" y="1789611"/>
            <a:ext cx="5146766" cy="52251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4096702" y="3055891"/>
            <a:ext cx="618309" cy="52292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6770233" y="3885791"/>
            <a:ext cx="618309" cy="52292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4069896" y="4601595"/>
            <a:ext cx="618309" cy="52292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1127079" y="5533480"/>
            <a:ext cx="618309" cy="52292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D1 TRACK 53">
            <a:hlinkClick r:id="" action="ppaction://media"/>
          </p:cNvPr>
          <p:cNvPicPr>
            <a:picLocks noChangeAspect="1"/>
          </p:cNvPicPr>
          <p:nvPr>
            <a:audioFile r:link="rId1"/>
            <p:extLst>
              <p:ext uri="{DAA4B4D4-6D71-4841-9C94-3DE7FCFB9230}">
                <p14:media xmlns:p14="http://schemas.microsoft.com/office/powerpoint/2010/main" r:embed="rId2">
                  <p14:trim st="10610"/>
                </p14:media>
              </p:ext>
            </p:extLst>
          </p:nvPr>
        </p:nvPicPr>
        <p:blipFill>
          <a:blip r:embed="rId6"/>
          <a:stretch>
            <a:fillRect/>
          </a:stretch>
        </p:blipFill>
        <p:spPr>
          <a:xfrm>
            <a:off x="9440455" y="619624"/>
            <a:ext cx="609600" cy="609600"/>
          </a:xfrm>
          <a:prstGeom prst="rect">
            <a:avLst/>
          </a:prstGeom>
        </p:spPr>
      </p:pic>
      <p:sp>
        <p:nvSpPr>
          <p:cNvPr id="11" name="Rectangle 10"/>
          <p:cNvSpPr/>
          <p:nvPr/>
        </p:nvSpPr>
        <p:spPr>
          <a:xfrm>
            <a:off x="718457" y="502503"/>
            <a:ext cx="2259874" cy="1200329"/>
          </a:xfrm>
          <a:prstGeom prst="rect">
            <a:avLst/>
          </a:prstGeom>
          <a:solidFill>
            <a:schemeClr val="accent6">
              <a:lumMod val="75000"/>
            </a:schemeClr>
          </a:solidFill>
          <a:ln>
            <a:noFill/>
          </a:ln>
          <a:effectLst>
            <a:outerShdw blurRad="50800" dist="38100" dir="5400000" algn="t" rotWithShape="0">
              <a:prstClr val="black">
                <a:alpha val="40000"/>
              </a:prstClr>
            </a:outerShdw>
          </a:effectLst>
        </p:spPr>
        <p:txBody>
          <a:bodyPr wrap="square">
            <a:spAutoFit/>
          </a:bodyPr>
          <a:lstStyle/>
          <a:p>
            <a:r>
              <a:rPr lang="en-US" sz="3600" b="1" dirty="0">
                <a:solidFill>
                  <a:schemeClr val="bg1"/>
                </a:solidFill>
                <a:latin typeface="Calibri" panose="020F0502020204030204" pitchFamily="34" charset="0"/>
                <a:cs typeface="Calibri" panose="020F0502020204030204" pitchFamily="34" charset="0"/>
              </a:rPr>
              <a:t>While listening</a:t>
            </a:r>
            <a:endParaRPr lang="en-US"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021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05504" fill="hold"/>
                                        <p:tgtEl>
                                          <p:spTgt spid="2"/>
                                        </p:tgtEl>
                                      </p:cBhvr>
                                    </p:cmd>
                                  </p:childTnLst>
                                </p:cTn>
                              </p:par>
                            </p:childTnLst>
                          </p:cTn>
                        </p:par>
                      </p:childTnLst>
                    </p:cTn>
                  </p:par>
                </p:childTnLst>
              </p:cTn>
              <p:nextCondLst>
                <p:cond evt="onClick" delay="0">
                  <p:tgtEl>
                    <p:spTgt spid="2"/>
                  </p:tgtEl>
                </p:cond>
              </p:nextCondLst>
            </p:seq>
            <p:audio>
              <p:cMediaNode vol="100000">
                <p:cTn id="28" fill="hold" display="0">
                  <p:stCondLst>
                    <p:cond delay="indefinite"/>
                  </p:stCondLst>
                  <p:endCondLst>
                    <p:cond evt="onStopAudio" delay="0">
                      <p:tgtEl>
                        <p:sldTgt/>
                      </p:tgtEl>
                    </p:cond>
                  </p:endCondLst>
                </p:cTn>
                <p:tgtEl>
                  <p:spTgt spid="2"/>
                </p:tgtEl>
              </p:cMediaNode>
            </p:audio>
          </p:childTnLst>
        </p:cTn>
      </p:par>
    </p:tnLst>
    <p:bldLst>
      <p:bldP spid="7" grpId="0" animBg="1"/>
      <p:bldP spid="51" grpId="0" animBg="1"/>
      <p:bldP spid="52" grpId="0" animBg="1"/>
      <p:bldP spid="53" grpId="0" animBg="1"/>
      <p:bldP spid="5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472413"/>
            <a:ext cx="5723791" cy="6370975"/>
          </a:xfrm>
          <a:prstGeom prst="rect">
            <a:avLst/>
          </a:prstGeom>
        </p:spPr>
        <p:txBody>
          <a:bodyPr wrap="square">
            <a:spAutoFit/>
          </a:bodyPr>
          <a:lstStyle/>
          <a:p>
            <a:r>
              <a:rPr lang="en-US" sz="2400" i="1" dirty="0">
                <a:solidFill>
                  <a:srgbClr val="002060"/>
                </a:solidFill>
                <a:latin typeface="Calibri" panose="020F0502020204030204" pitchFamily="34" charset="0"/>
                <a:ea typeface="Calibri" panose="020F0502020204030204" pitchFamily="34" charset="0"/>
                <a:cs typeface="Calibri" panose="020F0502020204030204" pitchFamily="34" charset="0"/>
              </a:rPr>
              <a:t>M: Welcome back. I'm here talking to Emma </a:t>
            </a:r>
            <a:r>
              <a:rPr lang="en-US" sz="2400" i="1" dirty="0" err="1">
                <a:solidFill>
                  <a:srgbClr val="002060"/>
                </a:solidFill>
                <a:latin typeface="Calibri" panose="020F0502020204030204" pitchFamily="34" charset="0"/>
                <a:ea typeface="Calibri" panose="020F0502020204030204" pitchFamily="34" charset="0"/>
                <a:cs typeface="Calibri" panose="020F0502020204030204" pitchFamily="34" charset="0"/>
              </a:rPr>
              <a:t>Issions</a:t>
            </a:r>
            <a:r>
              <a:rPr lang="en-US" sz="2400" i="1" dirty="0">
                <a:solidFill>
                  <a:srgbClr val="002060"/>
                </a:solidFill>
                <a:latin typeface="Calibri" panose="020F0502020204030204" pitchFamily="34" charset="0"/>
                <a:ea typeface="Calibri" panose="020F0502020204030204" pitchFamily="34" charset="0"/>
                <a:cs typeface="Calibri" panose="020F0502020204030204" pitchFamily="34" charset="0"/>
              </a:rPr>
              <a:t> about the new nuclear power plant project.</a:t>
            </a:r>
          </a:p>
          <a:p>
            <a:r>
              <a:rPr lang="en-US" sz="2400" i="1" dirty="0">
                <a:solidFill>
                  <a:srgbClr val="FF00FF"/>
                </a:solidFill>
                <a:latin typeface="Calibri" panose="020F0502020204030204" pitchFamily="34" charset="0"/>
                <a:ea typeface="Calibri" panose="020F0502020204030204" pitchFamily="34" charset="0"/>
                <a:cs typeface="Calibri" panose="020F0502020204030204" pitchFamily="34" charset="0"/>
              </a:rPr>
              <a:t>W: Hello.</a:t>
            </a:r>
          </a:p>
          <a:p>
            <a:r>
              <a:rPr lang="en-US" sz="2400" i="1" dirty="0">
                <a:solidFill>
                  <a:srgbClr val="002060"/>
                </a:solidFill>
                <a:latin typeface="Calibri" panose="020F0502020204030204" pitchFamily="34" charset="0"/>
                <a:ea typeface="Calibri" panose="020F0502020204030204" pitchFamily="34" charset="0"/>
                <a:cs typeface="Calibri" panose="020F0502020204030204" pitchFamily="34" charset="0"/>
              </a:rPr>
              <a:t>M: So Emma, most people think the power plant is a great thing. What do you think?</a:t>
            </a:r>
          </a:p>
          <a:p>
            <a:r>
              <a:rPr lang="en-US" sz="2400" i="1" dirty="0">
                <a:solidFill>
                  <a:srgbClr val="FF00FF"/>
                </a:solidFill>
                <a:latin typeface="Calibri" panose="020F0502020204030204" pitchFamily="34" charset="0"/>
                <a:ea typeface="Calibri" panose="020F0502020204030204" pitchFamily="34" charset="0"/>
                <a:cs typeface="Calibri" panose="020F0502020204030204" pitchFamily="34" charset="0"/>
              </a:rPr>
              <a:t>W: I don't think people know enough about it.</a:t>
            </a:r>
          </a:p>
          <a:p>
            <a:r>
              <a:rPr lang="en-US" sz="2400" i="1" dirty="0">
                <a:solidFill>
                  <a:srgbClr val="002060"/>
                </a:solidFill>
                <a:latin typeface="Calibri" panose="020F0502020204030204" pitchFamily="34" charset="0"/>
                <a:ea typeface="Calibri" panose="020F0502020204030204" pitchFamily="34" charset="0"/>
                <a:cs typeface="Calibri" panose="020F0502020204030204" pitchFamily="34" charset="0"/>
              </a:rPr>
              <a:t>M: Oh?</a:t>
            </a:r>
          </a:p>
          <a:p>
            <a:r>
              <a:rPr lang="en-US" sz="2400" i="1" dirty="0">
                <a:solidFill>
                  <a:srgbClr val="FF00FF"/>
                </a:solidFill>
                <a:latin typeface="Calibri" panose="020F0502020204030204" pitchFamily="34" charset="0"/>
                <a:ea typeface="Calibri" panose="020F0502020204030204" pitchFamily="34" charset="0"/>
                <a:cs typeface="Calibri" panose="020F0502020204030204" pitchFamily="34" charset="0"/>
              </a:rPr>
              <a:t>W: We have been told how it will reduce pollution and reduce electricity prices, which is a great thing, but, there is so much more.</a:t>
            </a:r>
          </a:p>
          <a:p>
            <a:r>
              <a:rPr lang="en-US" sz="2400" i="1" dirty="0">
                <a:solidFill>
                  <a:srgbClr val="002060"/>
                </a:solidFill>
                <a:latin typeface="Calibri" panose="020F0502020204030204" pitchFamily="34" charset="0"/>
                <a:ea typeface="Calibri" panose="020F0502020204030204" pitchFamily="34" charset="0"/>
                <a:cs typeface="Calibri" panose="020F0502020204030204" pitchFamily="34" charset="0"/>
              </a:rPr>
              <a:t>M: I see.</a:t>
            </a:r>
          </a:p>
          <a:p>
            <a:r>
              <a:rPr lang="en-US" sz="2400" i="1" dirty="0">
                <a:solidFill>
                  <a:srgbClr val="FF00FF"/>
                </a:solidFill>
                <a:latin typeface="Calibri" panose="020F0502020204030204" pitchFamily="34" charset="0"/>
                <a:ea typeface="Calibri" panose="020F0502020204030204" pitchFamily="34" charset="0"/>
                <a:cs typeface="Calibri" panose="020F0502020204030204" pitchFamily="34" charset="0"/>
              </a:rPr>
              <a:t>W: People need to know how long the project is going to take.</a:t>
            </a:r>
          </a:p>
          <a:p>
            <a:r>
              <a:rPr lang="en-US" sz="2400" i="1" dirty="0">
                <a:solidFill>
                  <a:srgbClr val="002060"/>
                </a:solidFill>
                <a:latin typeface="Calibri" panose="020F0502020204030204" pitchFamily="34" charset="0"/>
                <a:ea typeface="Calibri" panose="020F0502020204030204" pitchFamily="34" charset="0"/>
                <a:cs typeface="Calibri" panose="020F0502020204030204" pitchFamily="34" charset="0"/>
              </a:rPr>
              <a:t>M: OK.</a:t>
            </a:r>
          </a:p>
          <a:p>
            <a:endParaRPr lang="en-US" sz="2400" i="1" dirty="0">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p:cNvSpPr/>
          <p:nvPr/>
        </p:nvSpPr>
        <p:spPr>
          <a:xfrm>
            <a:off x="5723792" y="366906"/>
            <a:ext cx="6623540" cy="6186309"/>
          </a:xfrm>
          <a:prstGeom prst="rect">
            <a:avLst/>
          </a:prstGeom>
        </p:spPr>
        <p:txBody>
          <a:bodyPr wrap="square">
            <a:spAutoFit/>
          </a:bodyPr>
          <a:lstStyle/>
          <a:p>
            <a:r>
              <a:rPr lang="en-US" sz="2200" i="1" dirty="0">
                <a:solidFill>
                  <a:srgbClr val="FF00FF"/>
                </a:solidFill>
                <a:latin typeface="Calibri" panose="020F0502020204030204" pitchFamily="34" charset="0"/>
                <a:ea typeface="Calibri" panose="020F0502020204030204" pitchFamily="34" charset="0"/>
                <a:cs typeface="Calibri" panose="020F0502020204030204" pitchFamily="34" charset="0"/>
              </a:rPr>
              <a:t>W: It may reduce pollution but when will it start to help? They also need to know how many jobs the project will create. There are lots of unemployed people in this area. Is the project going to create enough jobs for the local people?</a:t>
            </a:r>
          </a:p>
          <a:p>
            <a:r>
              <a:rPr lang="en-US" sz="2200" i="1" dirty="0">
                <a:latin typeface="Calibri" panose="020F0502020204030204" pitchFamily="34" charset="0"/>
                <a:ea typeface="Calibri" panose="020F0502020204030204" pitchFamily="34" charset="0"/>
                <a:cs typeface="Calibri" panose="020F0502020204030204" pitchFamily="34" charset="0"/>
              </a:rPr>
              <a:t>M: Hmm, yes, very interesting. What else?</a:t>
            </a:r>
          </a:p>
          <a:p>
            <a:r>
              <a:rPr lang="en-US" sz="2200" i="1" dirty="0">
                <a:solidFill>
                  <a:srgbClr val="FF00FF"/>
                </a:solidFill>
                <a:latin typeface="Calibri" panose="020F0502020204030204" pitchFamily="34" charset="0"/>
                <a:ea typeface="Calibri" panose="020F0502020204030204" pitchFamily="34" charset="0"/>
                <a:cs typeface="Calibri" panose="020F0502020204030204" pitchFamily="34" charset="0"/>
              </a:rPr>
              <a:t>W: They need to think about how the project will affect the roads and transport. A lot of materials will need to be moved around the city. I worry that it will create traffic jams. Will people be late for work? These things are important.</a:t>
            </a:r>
          </a:p>
          <a:p>
            <a:r>
              <a:rPr lang="en-US" sz="2200" i="1" dirty="0">
                <a:latin typeface="Calibri" panose="020F0502020204030204" pitchFamily="34" charset="0"/>
                <a:ea typeface="Calibri" panose="020F0502020204030204" pitchFamily="34" charset="0"/>
                <a:cs typeface="Calibri" panose="020F0502020204030204" pitchFamily="34" charset="0"/>
              </a:rPr>
              <a:t>M: Yes, they are.</a:t>
            </a:r>
          </a:p>
          <a:p>
            <a:r>
              <a:rPr lang="en-US" sz="2200" i="1" dirty="0">
                <a:solidFill>
                  <a:srgbClr val="FF00FF"/>
                </a:solidFill>
                <a:latin typeface="Calibri" panose="020F0502020204030204" pitchFamily="34" charset="0"/>
                <a:ea typeface="Calibri" panose="020F0502020204030204" pitchFamily="34" charset="0"/>
                <a:cs typeface="Calibri" panose="020F0502020204030204" pitchFamily="34" charset="0"/>
              </a:rPr>
              <a:t>W: And what about the dangers? We have all heard of nuclear power and know it can be dangerous. Are we safe having this nuclear power station so close to us?</a:t>
            </a:r>
          </a:p>
          <a:p>
            <a:r>
              <a:rPr lang="en-US" sz="2200" i="1" dirty="0">
                <a:latin typeface="Calibri" panose="020F0502020204030204" pitchFamily="34" charset="0"/>
                <a:ea typeface="Calibri" panose="020F0502020204030204" pitchFamily="34" charset="0"/>
                <a:cs typeface="Calibri" panose="020F0502020204030204" pitchFamily="34" charset="0"/>
              </a:rPr>
              <a:t>M: Some very good points. That's all we have time for. Thanks for joining us, Emma.</a:t>
            </a:r>
          </a:p>
          <a:p>
            <a:r>
              <a:rPr lang="en-US" sz="2200" i="1" dirty="0">
                <a:solidFill>
                  <a:srgbClr val="FF00FF"/>
                </a:solidFill>
                <a:latin typeface="Calibri" panose="020F0502020204030204" pitchFamily="34" charset="0"/>
                <a:ea typeface="Calibri" panose="020F0502020204030204" pitchFamily="34" charset="0"/>
                <a:cs typeface="Calibri" panose="020F0502020204030204" pitchFamily="34" charset="0"/>
              </a:rPr>
              <a:t>W: Thank you.</a:t>
            </a:r>
            <a:endParaRPr lang="en-US" sz="2200" dirty="0">
              <a:solidFill>
                <a:srgbClr val="FF00FF"/>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CD1 TRACK 53">
            <a:hlinkClick r:id="" action="ppaction://media"/>
          </p:cNvPr>
          <p:cNvPicPr>
            <a:picLocks noChangeAspect="1"/>
          </p:cNvPicPr>
          <p:nvPr>
            <a:audioFile r:link="rId1"/>
            <p:extLst>
              <p:ext uri="{DAA4B4D4-6D71-4841-9C94-3DE7FCFB9230}">
                <p14:media xmlns:p14="http://schemas.microsoft.com/office/powerpoint/2010/main" r:embed="rId2">
                  <p14:trim st="10610"/>
                </p14:media>
              </p:ext>
            </p:extLst>
          </p:nvPr>
        </p:nvPicPr>
        <p:blipFill>
          <a:blip r:embed="rId4"/>
          <a:stretch>
            <a:fillRect/>
          </a:stretch>
        </p:blipFill>
        <p:spPr>
          <a:xfrm>
            <a:off x="4428840" y="5745539"/>
            <a:ext cx="609600" cy="609600"/>
          </a:xfrm>
          <a:prstGeom prst="rect">
            <a:avLst/>
          </a:prstGeom>
        </p:spPr>
      </p:pic>
    </p:spTree>
    <p:extLst>
      <p:ext uri="{BB962C8B-B14F-4D97-AF65-F5344CB8AC3E}">
        <p14:creationId xmlns:p14="http://schemas.microsoft.com/office/powerpoint/2010/main" val="21324802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504"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7238" y="1127060"/>
            <a:ext cx="11337523"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FF0000"/>
                </a:solidFill>
                <a:latin typeface="Calibri" panose="020F0502020204030204" pitchFamily="34" charset="0"/>
                <a:cs typeface="Calibri" panose="020F0502020204030204" pitchFamily="34" charset="0"/>
              </a:rPr>
              <a:t>c. In pairs: </a:t>
            </a:r>
            <a:r>
              <a:rPr lang="en-US" sz="3600" b="1" i="1" dirty="0">
                <a:solidFill>
                  <a:srgbClr val="0070C0"/>
                </a:solidFill>
                <a:latin typeface="Calibri" panose="020F0502020204030204" pitchFamily="34" charset="0"/>
                <a:cs typeface="Calibri" panose="020F0502020204030204" pitchFamily="34" charset="0"/>
              </a:rPr>
              <a:t>How would you feel if this type of energy source was being built in your country? Why? </a:t>
            </a:r>
            <a:endParaRPr lang="en-US" sz="3600" i="1" dirty="0">
              <a:solidFill>
                <a:srgbClr val="0070C0"/>
              </a:solidFill>
              <a:latin typeface="Calibri" panose="020F0502020204030204" pitchFamily="34" charset="0"/>
              <a:cs typeface="Calibri" panose="020F0502020204030204" pitchFamily="34" charset="0"/>
            </a:endParaRP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82427" y="3800590"/>
            <a:ext cx="2780521" cy="177344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27238" y="415414"/>
            <a:ext cx="3132445" cy="646331"/>
          </a:xfrm>
          <a:prstGeom prst="rect">
            <a:avLst/>
          </a:prstGeom>
          <a:solidFill>
            <a:schemeClr val="accent6">
              <a:lumMod val="75000"/>
            </a:schemeClr>
          </a:solidFill>
          <a:ln>
            <a:noFill/>
          </a:ln>
          <a:effectLst>
            <a:outerShdw blurRad="50800" dist="38100" dir="5400000" algn="t" rotWithShape="0">
              <a:prstClr val="black">
                <a:alpha val="40000"/>
              </a:prstClr>
            </a:outerShdw>
          </a:effectLst>
        </p:spPr>
        <p:txBody>
          <a:bodyPr wrap="square">
            <a:spAutoFit/>
          </a:bodyPr>
          <a:lstStyle/>
          <a:p>
            <a:r>
              <a:rPr lang="en-US" sz="3600" b="1" dirty="0">
                <a:solidFill>
                  <a:schemeClr val="bg1"/>
                </a:solidFill>
                <a:latin typeface="Calibri" panose="020F0502020204030204" pitchFamily="34" charset="0"/>
                <a:cs typeface="Calibri" panose="020F0502020204030204" pitchFamily="34" charset="0"/>
              </a:rPr>
              <a:t>Post-listening</a:t>
            </a:r>
            <a:endParaRPr lang="en-US"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899308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8698" y="437021"/>
            <a:ext cx="9034604" cy="5983958"/>
          </a:xfrm>
          <a:prstGeom prst="rect">
            <a:avLst/>
          </a:prstGeom>
        </p:spPr>
      </p:pic>
      <p:sp>
        <p:nvSpPr>
          <p:cNvPr id="3" name="TextBox 2"/>
          <p:cNvSpPr txBox="1"/>
          <p:nvPr/>
        </p:nvSpPr>
        <p:spPr>
          <a:xfrm>
            <a:off x="4521063" y="3887565"/>
            <a:ext cx="3293707" cy="923330"/>
          </a:xfrm>
          <a:prstGeom prst="rect">
            <a:avLst/>
          </a:prstGeom>
          <a:noFill/>
        </p:spPr>
        <p:txBody>
          <a:bodyPr wrap="square" rtlCol="0">
            <a:spAutoFit/>
          </a:bodyPr>
          <a:lstStyle/>
          <a:p>
            <a:pPr algn="ctr"/>
            <a:r>
              <a:rPr lang="en-US" sz="5400" dirty="0">
                <a:solidFill>
                  <a:schemeClr val="bg1"/>
                </a:solidFill>
                <a:latin typeface="Calibri" panose="020F0502020204030204" pitchFamily="34" charset="0"/>
                <a:cs typeface="Calibri" panose="020F0502020204030204" pitchFamily="34" charset="0"/>
              </a:rPr>
              <a:t>Reading</a:t>
            </a:r>
            <a:endParaRPr lang="en-US" sz="2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373809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74289" y="1114415"/>
            <a:ext cx="7102455" cy="5189670"/>
          </a:xfrm>
          <a:prstGeom prst="rect">
            <a:avLst/>
          </a:prstGeom>
        </p:spPr>
      </p:pic>
      <p:sp>
        <p:nvSpPr>
          <p:cNvPr id="13" name="Rectangle 12"/>
          <p:cNvSpPr/>
          <p:nvPr/>
        </p:nvSpPr>
        <p:spPr>
          <a:xfrm>
            <a:off x="1730826" y="402007"/>
            <a:ext cx="11534503"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gn="ctr"/>
            <a:r>
              <a:rPr lang="en-US" sz="3200" b="1" i="1" dirty="0">
                <a:solidFill>
                  <a:srgbClr val="FF0000"/>
                </a:solidFill>
                <a:latin typeface="Calibri" panose="020F0502020204030204" pitchFamily="34" charset="0"/>
                <a:cs typeface="Calibri" panose="020F0502020204030204" pitchFamily="34" charset="0"/>
              </a:rPr>
              <a:t>Read William’s letter and underline his questions. </a:t>
            </a:r>
            <a:endParaRPr lang="en-US" sz="3200" i="1" dirty="0">
              <a:solidFill>
                <a:srgbClr val="FF0000"/>
              </a:solidFill>
              <a:latin typeface="Calibri" panose="020F0502020204030204" pitchFamily="34" charset="0"/>
              <a:cs typeface="Calibri" panose="020F0502020204030204" pitchFamily="34" charset="0"/>
            </a:endParaRPr>
          </a:p>
        </p:txBody>
      </p:sp>
      <p:sp>
        <p:nvSpPr>
          <p:cNvPr id="12" name="Rectangle 11"/>
          <p:cNvSpPr/>
          <p:nvPr/>
        </p:nvSpPr>
        <p:spPr>
          <a:xfrm>
            <a:off x="0" y="402008"/>
            <a:ext cx="2939143" cy="646331"/>
          </a:xfrm>
          <a:prstGeom prst="rect">
            <a:avLst/>
          </a:prstGeom>
          <a:solidFill>
            <a:schemeClr val="accent6">
              <a:lumMod val="75000"/>
            </a:schemeClr>
          </a:solidFill>
          <a:ln>
            <a:noFill/>
          </a:ln>
          <a:effectLst>
            <a:outerShdw blurRad="50800" dist="38100" dir="5400000" algn="t" rotWithShape="0">
              <a:prstClr val="black">
                <a:alpha val="40000"/>
              </a:prstClr>
            </a:outerShdw>
          </a:effectLst>
        </p:spPr>
        <p:txBody>
          <a:bodyPr wrap="square">
            <a:spAutoFit/>
          </a:bodyPr>
          <a:lstStyle/>
          <a:p>
            <a:r>
              <a:rPr lang="en-US" sz="3600" b="1" dirty="0">
                <a:solidFill>
                  <a:schemeClr val="bg1"/>
                </a:solidFill>
                <a:latin typeface="Calibri" panose="020F0502020204030204" pitchFamily="34" charset="0"/>
                <a:cs typeface="Calibri" panose="020F0502020204030204" pitchFamily="34" charset="0"/>
              </a:rPr>
              <a:t>Pre-Reading</a:t>
            </a:r>
            <a:endParaRPr lang="en-US" b="1" dirty="0">
              <a:solidFill>
                <a:schemeClr val="bg1"/>
              </a:solidFill>
              <a:latin typeface="Calibri" panose="020F0502020204030204" pitchFamily="34" charset="0"/>
              <a:cs typeface="Calibri" panose="020F0502020204030204" pitchFamily="34" charset="0"/>
            </a:endParaRPr>
          </a:p>
        </p:txBody>
      </p:sp>
      <p:cxnSp>
        <p:nvCxnSpPr>
          <p:cNvPr id="5" name="Straight Connector 4"/>
          <p:cNvCxnSpPr/>
          <p:nvPr/>
        </p:nvCxnSpPr>
        <p:spPr>
          <a:xfrm flipV="1">
            <a:off x="3762102" y="4114800"/>
            <a:ext cx="5153298" cy="527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762102" y="5392322"/>
            <a:ext cx="515329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550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76732" y="1391673"/>
            <a:ext cx="9878612" cy="4692603"/>
          </a:xfrm>
          <a:prstGeom prst="rect">
            <a:avLst/>
          </a:prstGeom>
        </p:spPr>
      </p:pic>
      <p:cxnSp>
        <p:nvCxnSpPr>
          <p:cNvPr id="3" name="Straight Connector 2"/>
          <p:cNvCxnSpPr/>
          <p:nvPr/>
        </p:nvCxnSpPr>
        <p:spPr>
          <a:xfrm flipV="1">
            <a:off x="1650944" y="1802423"/>
            <a:ext cx="9040502" cy="2512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V="1">
            <a:off x="2618098" y="3165231"/>
            <a:ext cx="6279717" cy="879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892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38262"/>
          <a:stretch/>
        </p:blipFill>
        <p:spPr>
          <a:xfrm>
            <a:off x="0" y="1694670"/>
            <a:ext cx="6518366" cy="4619378"/>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2"/>
          <a:srcRect t="62668"/>
          <a:stretch/>
        </p:blipFill>
        <p:spPr>
          <a:xfrm>
            <a:off x="6587305" y="3923543"/>
            <a:ext cx="5578569" cy="2390505"/>
          </a:xfrm>
          <a:prstGeom prst="rect">
            <a:avLst/>
          </a:prstGeom>
          <a:ln>
            <a:noFill/>
          </a:ln>
          <a:effectLst>
            <a:outerShdw blurRad="292100" dist="139700" dir="2700000" algn="tl" rotWithShape="0">
              <a:srgbClr val="333333">
                <a:alpha val="65000"/>
              </a:srgbClr>
            </a:outerShdw>
          </a:effectLst>
        </p:spPr>
      </p:pic>
      <p:sp>
        <p:nvSpPr>
          <p:cNvPr id="13" name="Rectangle 12"/>
          <p:cNvSpPr/>
          <p:nvPr/>
        </p:nvSpPr>
        <p:spPr>
          <a:xfrm>
            <a:off x="405985" y="965325"/>
            <a:ext cx="1133752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FF0000"/>
                </a:solidFill>
                <a:latin typeface="Calibri" panose="020F0502020204030204" pitchFamily="34" charset="0"/>
                <a:cs typeface="Calibri" panose="020F0502020204030204" pitchFamily="34" charset="0"/>
              </a:rPr>
              <a:t>a. Read William’s letter. Who is the letter to?</a:t>
            </a:r>
            <a:endParaRPr lang="en-US" sz="3600" i="1" dirty="0">
              <a:solidFill>
                <a:srgbClr val="FF0000"/>
              </a:solidFill>
              <a:latin typeface="Calibri" panose="020F0502020204030204" pitchFamily="34" charset="0"/>
              <a:cs typeface="Calibri" panose="020F0502020204030204" pitchFamily="34" charset="0"/>
            </a:endParaRPr>
          </a:p>
        </p:txBody>
      </p:sp>
      <p:sp>
        <p:nvSpPr>
          <p:cNvPr id="15" name="Rectangle 14"/>
          <p:cNvSpPr/>
          <p:nvPr/>
        </p:nvSpPr>
        <p:spPr>
          <a:xfrm>
            <a:off x="6587304" y="1662636"/>
            <a:ext cx="5578569" cy="218521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742950" indent="-742950">
              <a:buAutoNum type="arabicPeriod"/>
            </a:pPr>
            <a:r>
              <a:rPr lang="en-US" sz="3400" b="1" dirty="0">
                <a:solidFill>
                  <a:srgbClr val="0070C0"/>
                </a:solidFill>
                <a:latin typeface="Calibri" panose="020F0502020204030204" pitchFamily="34" charset="0"/>
                <a:cs typeface="Calibri" panose="020F0502020204030204" pitchFamily="34" charset="0"/>
              </a:rPr>
              <a:t>a newspaper</a:t>
            </a:r>
          </a:p>
          <a:p>
            <a:pPr marL="742950" indent="-742950">
              <a:buAutoNum type="arabicPeriod"/>
            </a:pPr>
            <a:r>
              <a:rPr lang="en-US" sz="3400" b="1" dirty="0">
                <a:solidFill>
                  <a:srgbClr val="0070C0"/>
                </a:solidFill>
                <a:latin typeface="Calibri" panose="020F0502020204030204" pitchFamily="34" charset="0"/>
                <a:cs typeface="Calibri" panose="020F0502020204030204" pitchFamily="34" charset="0"/>
              </a:rPr>
              <a:t>an organization building a dam</a:t>
            </a:r>
          </a:p>
          <a:p>
            <a:pPr marL="742950" indent="-742950">
              <a:buAutoNum type="arabicPeriod"/>
            </a:pPr>
            <a:r>
              <a:rPr lang="en-US" sz="3400" b="1" dirty="0">
                <a:solidFill>
                  <a:srgbClr val="0070C0"/>
                </a:solidFill>
                <a:latin typeface="Calibri" panose="020F0502020204030204" pitchFamily="34" charset="0"/>
                <a:cs typeface="Calibri" panose="020F0502020204030204" pitchFamily="34" charset="0"/>
              </a:rPr>
              <a:t>an environmental charity</a:t>
            </a:r>
            <a:endParaRPr lang="en-US" sz="3400" dirty="0">
              <a:solidFill>
                <a:srgbClr val="0070C0"/>
              </a:solidFill>
              <a:latin typeface="Calibri" panose="020F0502020204030204" pitchFamily="34" charset="0"/>
              <a:cs typeface="Calibri" panose="020F0502020204030204" pitchFamily="34" charset="0"/>
            </a:endParaRPr>
          </a:p>
        </p:txBody>
      </p:sp>
      <p:cxnSp>
        <p:nvCxnSpPr>
          <p:cNvPr id="7" name="Straight Connector 6"/>
          <p:cNvCxnSpPr/>
          <p:nvPr/>
        </p:nvCxnSpPr>
        <p:spPr>
          <a:xfrm>
            <a:off x="1476103" y="4004359"/>
            <a:ext cx="4258491"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218233" y="4402183"/>
            <a:ext cx="4628087" cy="277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18233" y="5580610"/>
            <a:ext cx="4258491"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775267" y="4195947"/>
            <a:ext cx="4968241" cy="2335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587304" y="4966656"/>
            <a:ext cx="4258491"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6518366" y="2198602"/>
            <a:ext cx="705394" cy="64008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947678" y="279214"/>
            <a:ext cx="3276082" cy="646331"/>
          </a:xfrm>
          <a:prstGeom prst="rect">
            <a:avLst/>
          </a:prstGeom>
          <a:solidFill>
            <a:schemeClr val="accent6">
              <a:lumMod val="75000"/>
            </a:schemeClr>
          </a:solidFill>
          <a:ln>
            <a:noFill/>
          </a:ln>
          <a:effectLst>
            <a:outerShdw blurRad="50800" dist="38100" dir="5400000" algn="t" rotWithShape="0">
              <a:prstClr val="black">
                <a:alpha val="40000"/>
              </a:prstClr>
            </a:outerShdw>
          </a:effectLst>
        </p:spPr>
        <p:txBody>
          <a:bodyPr wrap="square">
            <a:spAutoFit/>
          </a:bodyPr>
          <a:lstStyle/>
          <a:p>
            <a:r>
              <a:rPr lang="en-US" sz="3600" b="1" dirty="0">
                <a:solidFill>
                  <a:schemeClr val="bg1"/>
                </a:solidFill>
                <a:latin typeface="Calibri" panose="020F0502020204030204" pitchFamily="34" charset="0"/>
                <a:cs typeface="Calibri" panose="020F0502020204030204" pitchFamily="34" charset="0"/>
              </a:rPr>
              <a:t>While-Reading</a:t>
            </a:r>
            <a:endParaRPr lang="en-US"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9769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9" name="Rounded Rectangle 8"/>
          <p:cNvSpPr/>
          <p:nvPr/>
        </p:nvSpPr>
        <p:spPr>
          <a:xfrm>
            <a:off x="4259429" y="1614196"/>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libri" panose="020F0502020204030204" pitchFamily="34" charset="0"/>
                <a:cs typeface="Calibri" panose="020F0502020204030204" pitchFamily="34" charset="0"/>
              </a:rPr>
              <a:t>Warm-up</a:t>
            </a:r>
            <a:endParaRPr lang="en-US" b="1" dirty="0">
              <a:latin typeface="Calibri" panose="020F0502020204030204" pitchFamily="34" charset="0"/>
              <a:cs typeface="Calibri" panose="020F0502020204030204" pitchFamily="34" charset="0"/>
            </a:endParaRPr>
          </a:p>
        </p:txBody>
      </p:sp>
      <p:sp>
        <p:nvSpPr>
          <p:cNvPr id="12" name="Rounded Rectangle 11"/>
          <p:cNvSpPr/>
          <p:nvPr/>
        </p:nvSpPr>
        <p:spPr>
          <a:xfrm>
            <a:off x="4262537" y="2625010"/>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libri" panose="020F0502020204030204" pitchFamily="34" charset="0"/>
                <a:cs typeface="Calibri" panose="020F0502020204030204" pitchFamily="34" charset="0"/>
              </a:rPr>
              <a:t>Reading</a:t>
            </a:r>
            <a:endParaRPr lang="en-US" b="1" dirty="0">
              <a:latin typeface="Calibri" panose="020F0502020204030204" pitchFamily="34" charset="0"/>
              <a:cs typeface="Calibri" panose="020F0502020204030204" pitchFamily="34" charset="0"/>
            </a:endParaRPr>
          </a:p>
        </p:txBody>
      </p:sp>
      <p:sp>
        <p:nvSpPr>
          <p:cNvPr id="13" name="Rounded Rectangle 12"/>
          <p:cNvSpPr/>
          <p:nvPr/>
        </p:nvSpPr>
        <p:spPr>
          <a:xfrm>
            <a:off x="4265646" y="4531577"/>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libri" panose="020F0502020204030204" pitchFamily="34" charset="0"/>
                <a:cs typeface="Calibri" panose="020F0502020204030204" pitchFamily="34" charset="0"/>
              </a:rPr>
              <a:t>Consolidation</a:t>
            </a:r>
            <a:endParaRPr lang="en-US" sz="1600" b="1" dirty="0">
              <a:latin typeface="Calibri" panose="020F0502020204030204" pitchFamily="34" charset="0"/>
              <a:cs typeface="Calibri" panose="020F0502020204030204" pitchFamily="34" charset="0"/>
            </a:endParaRPr>
          </a:p>
        </p:txBody>
      </p:sp>
      <p:sp>
        <p:nvSpPr>
          <p:cNvPr id="14" name="Rounded Rectangle 13"/>
          <p:cNvSpPr/>
          <p:nvPr/>
        </p:nvSpPr>
        <p:spPr>
          <a:xfrm>
            <a:off x="4278089" y="5598378"/>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libri" panose="020F0502020204030204" pitchFamily="34" charset="0"/>
                <a:cs typeface="Calibri" panose="020F0502020204030204" pitchFamily="34" charset="0"/>
              </a:rPr>
              <a:t>Wrap-up</a:t>
            </a:r>
            <a:endParaRPr lang="en-US" b="1" dirty="0">
              <a:latin typeface="Calibri" panose="020F0502020204030204" pitchFamily="34" charset="0"/>
              <a:cs typeface="Calibri" panose="020F0502020204030204" pitchFamily="34" charset="0"/>
            </a:endParaRPr>
          </a:p>
        </p:txBody>
      </p:sp>
      <p:sp>
        <p:nvSpPr>
          <p:cNvPr id="15" name="Rounded Rectangle 14"/>
          <p:cNvSpPr/>
          <p:nvPr/>
        </p:nvSpPr>
        <p:spPr>
          <a:xfrm>
            <a:off x="4256313" y="3589180"/>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libri" panose="020F0502020204030204" pitchFamily="34" charset="0"/>
                <a:cs typeface="Calibri" panose="020F0502020204030204" pitchFamily="34" charset="0"/>
              </a:rPr>
              <a:t>Listening</a:t>
            </a:r>
            <a:endParaRPr lang="en-US" b="1" dirty="0">
              <a:latin typeface="Calibri" panose="020F0502020204030204" pitchFamily="34" charset="0"/>
              <a:cs typeface="Calibri" panose="020F0502020204030204" pitchFamily="34" charset="0"/>
            </a:endParaRPr>
          </a:p>
        </p:txBody>
      </p:sp>
      <p:sp>
        <p:nvSpPr>
          <p:cNvPr id="16" name="Rounded Rectangle 15"/>
          <p:cNvSpPr/>
          <p:nvPr/>
        </p:nvSpPr>
        <p:spPr>
          <a:xfrm>
            <a:off x="4281199" y="497631"/>
            <a:ext cx="3231492" cy="998660"/>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libri" panose="020F0502020204030204" pitchFamily="34" charset="0"/>
                <a:cs typeface="Calibri" panose="020F0502020204030204" pitchFamily="34" charset="0"/>
              </a:rPr>
              <a:t>Lesson Outline</a:t>
            </a:r>
            <a:endParaRPr 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54481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38262"/>
          <a:stretch/>
        </p:blipFill>
        <p:spPr>
          <a:xfrm>
            <a:off x="0" y="1694670"/>
            <a:ext cx="6518366" cy="4619378"/>
          </a:xfrm>
          <a:prstGeom prst="rect">
            <a:avLst/>
          </a:prstGeom>
          <a:ln>
            <a:noFill/>
          </a:ln>
          <a:effectLst>
            <a:outerShdw blurRad="292100" dist="139700" dir="2700000" algn="tl" rotWithShape="0">
              <a:srgbClr val="333333">
                <a:alpha val="65000"/>
              </a:srgbClr>
            </a:outerShdw>
          </a:effectLst>
        </p:spPr>
      </p:pic>
      <p:sp>
        <p:nvSpPr>
          <p:cNvPr id="13" name="Rectangle 12"/>
          <p:cNvSpPr/>
          <p:nvPr/>
        </p:nvSpPr>
        <p:spPr>
          <a:xfrm>
            <a:off x="218233" y="421663"/>
            <a:ext cx="1133752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FF0000"/>
                </a:solidFill>
                <a:latin typeface="Calibri" panose="020F0502020204030204" pitchFamily="34" charset="0"/>
                <a:cs typeface="Calibri" panose="020F0502020204030204" pitchFamily="34" charset="0"/>
              </a:rPr>
              <a:t>b. Read and answer the questions.</a:t>
            </a:r>
            <a:endParaRPr lang="en-US" sz="3600" i="1" dirty="0">
              <a:solidFill>
                <a:srgbClr val="FF0000"/>
              </a:solidFill>
              <a:latin typeface="Calibri" panose="020F0502020204030204" pitchFamily="34" charset="0"/>
              <a:cs typeface="Calibri" panose="020F0502020204030204" pitchFamily="34" charset="0"/>
            </a:endParaRPr>
          </a:p>
        </p:txBody>
      </p:sp>
      <p:sp>
        <p:nvSpPr>
          <p:cNvPr id="15" name="Rectangle 14"/>
          <p:cNvSpPr/>
          <p:nvPr/>
        </p:nvSpPr>
        <p:spPr>
          <a:xfrm>
            <a:off x="6613431" y="1449814"/>
            <a:ext cx="5578569" cy="206210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dirty="0">
                <a:solidFill>
                  <a:srgbClr val="0070C0"/>
                </a:solidFill>
                <a:latin typeface="Calibri" panose="020F0502020204030204" pitchFamily="34" charset="0"/>
                <a:cs typeface="Calibri" panose="020F0502020204030204" pitchFamily="34" charset="0"/>
              </a:rPr>
              <a:t>1</a:t>
            </a:r>
            <a:r>
              <a:rPr lang="en-US" sz="3200" b="1" dirty="0">
                <a:solidFill>
                  <a:srgbClr val="0070C0"/>
                </a:solidFill>
                <a:latin typeface="Calibri" panose="020F0502020204030204" pitchFamily="34" charset="0"/>
                <a:cs typeface="Calibri" panose="020F0502020204030204" pitchFamily="34" charset="0"/>
              </a:rPr>
              <a:t>. What is William writing an article about?</a:t>
            </a:r>
          </a:p>
          <a:p>
            <a:r>
              <a:rPr lang="en-US" sz="3200" b="1" dirty="0">
                <a:solidFill>
                  <a:srgbClr val="FF0000"/>
                </a:solidFill>
                <a:latin typeface="Calibri" panose="020F0502020204030204" pitchFamily="34" charset="0"/>
                <a:cs typeface="Calibri" panose="020F0502020204030204" pitchFamily="34" charset="0"/>
              </a:rPr>
              <a:t>The hydroelectric dam in </a:t>
            </a:r>
            <a:r>
              <a:rPr lang="en-US" sz="3200" b="1" dirty="0" err="1">
                <a:solidFill>
                  <a:srgbClr val="FF0000"/>
                </a:solidFill>
                <a:latin typeface="Calibri" panose="020F0502020204030204" pitchFamily="34" charset="0"/>
                <a:cs typeface="Calibri" panose="020F0502020204030204" pitchFamily="34" charset="0"/>
              </a:rPr>
              <a:t>Hickleton</a:t>
            </a:r>
            <a:r>
              <a:rPr lang="en-US" sz="3200" b="1" dirty="0">
                <a:solidFill>
                  <a:srgbClr val="FF0000"/>
                </a:solidFill>
                <a:latin typeface="Calibri" panose="020F0502020204030204" pitchFamily="34" charset="0"/>
                <a:cs typeface="Calibri" panose="020F0502020204030204" pitchFamily="34" charset="0"/>
              </a:rPr>
              <a:t>.</a:t>
            </a:r>
          </a:p>
        </p:txBody>
      </p:sp>
      <p:cxnSp>
        <p:nvCxnSpPr>
          <p:cNvPr id="5" name="Straight Connector 4"/>
          <p:cNvCxnSpPr/>
          <p:nvPr/>
        </p:nvCxnSpPr>
        <p:spPr>
          <a:xfrm>
            <a:off x="3709851" y="3735977"/>
            <a:ext cx="2612572" cy="1306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18233" y="4004359"/>
            <a:ext cx="69616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6613430" y="3590294"/>
            <a:ext cx="5578569" cy="255454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b="1" dirty="0">
                <a:solidFill>
                  <a:srgbClr val="0070C0"/>
                </a:solidFill>
                <a:latin typeface="Calibri" panose="020F0502020204030204" pitchFamily="34" charset="0"/>
                <a:cs typeface="Calibri" panose="020F0502020204030204" pitchFamily="34" charset="0"/>
              </a:rPr>
              <a:t>2. Why do local people want the project to be completed quickly?</a:t>
            </a:r>
          </a:p>
          <a:p>
            <a:r>
              <a:rPr lang="en-US" sz="3200" b="1" dirty="0">
                <a:solidFill>
                  <a:srgbClr val="FF0000"/>
                </a:solidFill>
                <a:latin typeface="Calibri" panose="020F0502020204030204" pitchFamily="34" charset="0"/>
                <a:cs typeface="Calibri" panose="020F0502020204030204" pitchFamily="34" charset="0"/>
              </a:rPr>
              <a:t>Because more jobs will be available.</a:t>
            </a:r>
          </a:p>
        </p:txBody>
      </p:sp>
      <p:cxnSp>
        <p:nvCxnSpPr>
          <p:cNvPr id="18" name="Straight Connector 17"/>
          <p:cNvCxnSpPr/>
          <p:nvPr/>
        </p:nvCxnSpPr>
        <p:spPr>
          <a:xfrm>
            <a:off x="5016137" y="4375716"/>
            <a:ext cx="130628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8233" y="4617973"/>
            <a:ext cx="2612572" cy="1306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968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bg/>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bg/>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animBg="1"/>
      <p:bldP spid="16"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31996" b="38262"/>
          <a:stretch/>
        </p:blipFill>
        <p:spPr>
          <a:xfrm>
            <a:off x="0" y="1216457"/>
            <a:ext cx="6518366" cy="2225374"/>
          </a:xfrm>
          <a:prstGeom prst="rect">
            <a:avLst/>
          </a:prstGeom>
          <a:ln>
            <a:noFill/>
          </a:ln>
          <a:effectLst>
            <a:outerShdw blurRad="292100" dist="139700" dir="2700000" algn="tl" rotWithShape="0">
              <a:srgbClr val="333333">
                <a:alpha val="65000"/>
              </a:srgbClr>
            </a:outerShdw>
          </a:effectLst>
        </p:spPr>
      </p:pic>
      <p:sp>
        <p:nvSpPr>
          <p:cNvPr id="13" name="Rectangle 12"/>
          <p:cNvSpPr/>
          <p:nvPr/>
        </p:nvSpPr>
        <p:spPr>
          <a:xfrm>
            <a:off x="218233" y="421663"/>
            <a:ext cx="1133752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FF0000"/>
                </a:solidFill>
                <a:latin typeface="Calibri" panose="020F0502020204030204" pitchFamily="34" charset="0"/>
                <a:cs typeface="Calibri" panose="020F0502020204030204" pitchFamily="34" charset="0"/>
              </a:rPr>
              <a:t>b. Read and answer the questions.</a:t>
            </a:r>
            <a:endParaRPr lang="en-US" sz="3600" i="1" dirty="0">
              <a:solidFill>
                <a:srgbClr val="FF0000"/>
              </a:solidFill>
              <a:latin typeface="Calibri" panose="020F0502020204030204" pitchFamily="34" charset="0"/>
              <a:cs typeface="Calibri" panose="020F0502020204030204" pitchFamily="34" charset="0"/>
            </a:endParaRPr>
          </a:p>
        </p:txBody>
      </p:sp>
      <p:sp>
        <p:nvSpPr>
          <p:cNvPr id="15" name="Rectangle 14"/>
          <p:cNvSpPr/>
          <p:nvPr/>
        </p:nvSpPr>
        <p:spPr>
          <a:xfrm>
            <a:off x="6613431" y="1449814"/>
            <a:ext cx="5578569" cy="156966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b="1" dirty="0">
                <a:solidFill>
                  <a:srgbClr val="0070C0"/>
                </a:solidFill>
                <a:latin typeface="Calibri" panose="020F0502020204030204" pitchFamily="34" charset="0"/>
                <a:cs typeface="Calibri" panose="020F0502020204030204" pitchFamily="34" charset="0"/>
              </a:rPr>
              <a:t>3. What needs to be made above the dam?</a:t>
            </a:r>
          </a:p>
          <a:p>
            <a:r>
              <a:rPr lang="en-US" sz="3200" b="1" dirty="0">
                <a:solidFill>
                  <a:srgbClr val="FF0000"/>
                </a:solidFill>
                <a:latin typeface="Calibri" panose="020F0502020204030204" pitchFamily="34" charset="0"/>
                <a:cs typeface="Calibri" panose="020F0502020204030204" pitchFamily="34" charset="0"/>
              </a:rPr>
              <a:t>A reservoir </a:t>
            </a:r>
          </a:p>
        </p:txBody>
      </p:sp>
      <p:cxnSp>
        <p:nvCxnSpPr>
          <p:cNvPr id="5" name="Straight Connector 4"/>
          <p:cNvCxnSpPr/>
          <p:nvPr/>
        </p:nvCxnSpPr>
        <p:spPr>
          <a:xfrm>
            <a:off x="218233" y="2913018"/>
            <a:ext cx="1897950" cy="1306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6613430" y="3590294"/>
            <a:ext cx="5578569" cy="156966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b="1" dirty="0">
                <a:solidFill>
                  <a:srgbClr val="0070C0"/>
                </a:solidFill>
                <a:latin typeface="Calibri" panose="020F0502020204030204" pitchFamily="34" charset="0"/>
                <a:cs typeface="Calibri" panose="020F0502020204030204" pitchFamily="34" charset="0"/>
              </a:rPr>
              <a:t>4. What are energy prices like in </a:t>
            </a:r>
            <a:r>
              <a:rPr lang="en-US" sz="3200" b="1" dirty="0" err="1">
                <a:solidFill>
                  <a:srgbClr val="0070C0"/>
                </a:solidFill>
                <a:latin typeface="Calibri" panose="020F0502020204030204" pitchFamily="34" charset="0"/>
                <a:cs typeface="Calibri" panose="020F0502020204030204" pitchFamily="34" charset="0"/>
              </a:rPr>
              <a:t>Hickleton</a:t>
            </a:r>
            <a:r>
              <a:rPr lang="en-US" sz="3200" b="1" dirty="0">
                <a:solidFill>
                  <a:srgbClr val="0070C0"/>
                </a:solidFill>
                <a:latin typeface="Calibri" panose="020F0502020204030204" pitchFamily="34" charset="0"/>
                <a:cs typeface="Calibri" panose="020F0502020204030204" pitchFamily="34" charset="0"/>
              </a:rPr>
              <a:t>?</a:t>
            </a:r>
          </a:p>
          <a:p>
            <a:r>
              <a:rPr lang="en-US" sz="3200" b="1" dirty="0">
                <a:solidFill>
                  <a:srgbClr val="FF0000"/>
                </a:solidFill>
                <a:latin typeface="Calibri" panose="020F0502020204030204" pitchFamily="34" charset="0"/>
                <a:cs typeface="Calibri" panose="020F0502020204030204" pitchFamily="34" charset="0"/>
              </a:rPr>
              <a:t>Very high</a:t>
            </a:r>
          </a:p>
        </p:txBody>
      </p:sp>
      <p:pic>
        <p:nvPicPr>
          <p:cNvPr id="6" name="Picture 5"/>
          <p:cNvPicPr>
            <a:picLocks noChangeAspect="1"/>
          </p:cNvPicPr>
          <p:nvPr/>
        </p:nvPicPr>
        <p:blipFill>
          <a:blip r:embed="rId3"/>
          <a:stretch>
            <a:fillRect/>
          </a:stretch>
        </p:blipFill>
        <p:spPr>
          <a:xfrm>
            <a:off x="56865" y="3441831"/>
            <a:ext cx="6404636" cy="3145247"/>
          </a:xfrm>
          <a:prstGeom prst="rect">
            <a:avLst/>
          </a:prstGeom>
        </p:spPr>
      </p:pic>
      <p:cxnSp>
        <p:nvCxnSpPr>
          <p:cNvPr id="17" name="Straight Connector 16"/>
          <p:cNvCxnSpPr/>
          <p:nvPr/>
        </p:nvCxnSpPr>
        <p:spPr>
          <a:xfrm>
            <a:off x="1361233" y="3972598"/>
            <a:ext cx="1897950" cy="1306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928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bg/>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animBg="1"/>
      <p:bldP spid="16"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31996" b="38262"/>
          <a:stretch/>
        </p:blipFill>
        <p:spPr>
          <a:xfrm>
            <a:off x="0" y="1216457"/>
            <a:ext cx="6518366" cy="2225374"/>
          </a:xfrm>
          <a:prstGeom prst="rect">
            <a:avLst/>
          </a:prstGeom>
          <a:ln>
            <a:noFill/>
          </a:ln>
          <a:effectLst>
            <a:outerShdw blurRad="292100" dist="139700" dir="2700000" algn="tl" rotWithShape="0">
              <a:srgbClr val="333333">
                <a:alpha val="65000"/>
              </a:srgbClr>
            </a:outerShdw>
          </a:effectLst>
        </p:spPr>
      </p:pic>
      <p:sp>
        <p:nvSpPr>
          <p:cNvPr id="13" name="Rectangle 12"/>
          <p:cNvSpPr/>
          <p:nvPr/>
        </p:nvSpPr>
        <p:spPr>
          <a:xfrm>
            <a:off x="218233" y="421663"/>
            <a:ext cx="1133752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FF0000"/>
                </a:solidFill>
                <a:latin typeface="Calibri" panose="020F0502020204030204" pitchFamily="34" charset="0"/>
                <a:cs typeface="Calibri" panose="020F0502020204030204" pitchFamily="34" charset="0"/>
              </a:rPr>
              <a:t>b. Read and answer the questions.</a:t>
            </a:r>
            <a:endParaRPr lang="en-US" sz="3600" i="1" dirty="0">
              <a:solidFill>
                <a:srgbClr val="FF0000"/>
              </a:solidFill>
              <a:latin typeface="Calibri" panose="020F0502020204030204" pitchFamily="34" charset="0"/>
              <a:cs typeface="Calibri" panose="020F0502020204030204" pitchFamily="34" charset="0"/>
            </a:endParaRPr>
          </a:p>
        </p:txBody>
      </p:sp>
      <p:sp>
        <p:nvSpPr>
          <p:cNvPr id="15" name="Rectangle 14"/>
          <p:cNvSpPr/>
          <p:nvPr/>
        </p:nvSpPr>
        <p:spPr>
          <a:xfrm>
            <a:off x="6613431" y="890962"/>
            <a:ext cx="5578569" cy="156966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400" b="1" dirty="0">
                <a:solidFill>
                  <a:srgbClr val="0070C0"/>
                </a:solidFill>
                <a:latin typeface="Calibri" panose="020F0502020204030204" pitchFamily="34" charset="0"/>
                <a:cs typeface="Calibri" panose="020F0502020204030204" pitchFamily="34" charset="0"/>
              </a:rPr>
              <a:t>5. Why do people want the dam to look nice?</a:t>
            </a:r>
          </a:p>
          <a:p>
            <a:r>
              <a:rPr lang="en-US" sz="2400" b="1" dirty="0">
                <a:solidFill>
                  <a:srgbClr val="FF0000"/>
                </a:solidFill>
                <a:latin typeface="Calibri" panose="020F0502020204030204" pitchFamily="34" charset="0"/>
                <a:cs typeface="Calibri" panose="020F0502020204030204" pitchFamily="34" charset="0"/>
              </a:rPr>
              <a:t>Because people still want to travel to </a:t>
            </a:r>
            <a:r>
              <a:rPr lang="en-US" sz="2400" b="1" dirty="0" err="1">
                <a:solidFill>
                  <a:srgbClr val="FF0000"/>
                </a:solidFill>
                <a:latin typeface="Calibri" panose="020F0502020204030204" pitchFamily="34" charset="0"/>
                <a:cs typeface="Calibri" panose="020F0502020204030204" pitchFamily="34" charset="0"/>
              </a:rPr>
              <a:t>Hickleton</a:t>
            </a:r>
            <a:r>
              <a:rPr lang="en-US" sz="2400" b="1" dirty="0">
                <a:solidFill>
                  <a:srgbClr val="FF0000"/>
                </a:solidFill>
                <a:latin typeface="Calibri" panose="020F0502020204030204" pitchFamily="34" charset="0"/>
                <a:cs typeface="Calibri" panose="020F0502020204030204" pitchFamily="34" charset="0"/>
              </a:rPr>
              <a:t>.</a:t>
            </a:r>
          </a:p>
        </p:txBody>
      </p:sp>
      <p:sp>
        <p:nvSpPr>
          <p:cNvPr id="16" name="Rectangle 15"/>
          <p:cNvSpPr/>
          <p:nvPr/>
        </p:nvSpPr>
        <p:spPr>
          <a:xfrm>
            <a:off x="6613430" y="2491553"/>
            <a:ext cx="5578569" cy="304698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400" b="1" dirty="0">
                <a:solidFill>
                  <a:srgbClr val="0070C0"/>
                </a:solidFill>
                <a:latin typeface="Calibri" panose="020F0502020204030204" pitchFamily="34" charset="0"/>
                <a:cs typeface="Calibri" panose="020F0502020204030204" pitchFamily="34" charset="0"/>
              </a:rPr>
              <a:t>6. According to William's letter, what</a:t>
            </a:r>
          </a:p>
          <a:p>
            <a:r>
              <a:rPr lang="en-US" sz="2400" b="1" dirty="0">
                <a:solidFill>
                  <a:srgbClr val="0070C0"/>
                </a:solidFill>
                <a:latin typeface="Calibri" panose="020F0502020204030204" pitchFamily="34" charset="0"/>
                <a:cs typeface="Calibri" panose="020F0502020204030204" pitchFamily="34" charset="0"/>
              </a:rPr>
              <a:t>conclusion can be drawn about </a:t>
            </a:r>
            <a:r>
              <a:rPr lang="en-US" sz="2400" b="1" dirty="0" err="1">
                <a:solidFill>
                  <a:srgbClr val="0070C0"/>
                </a:solidFill>
                <a:latin typeface="Calibri" panose="020F0502020204030204" pitchFamily="34" charset="0"/>
                <a:cs typeface="Calibri" panose="020F0502020204030204" pitchFamily="34" charset="0"/>
              </a:rPr>
              <a:t>Hickleton</a:t>
            </a:r>
            <a:r>
              <a:rPr lang="en-US" sz="2400" b="1" dirty="0">
                <a:solidFill>
                  <a:srgbClr val="0070C0"/>
                </a:solidFill>
                <a:latin typeface="Calibri" panose="020F0502020204030204" pitchFamily="34" charset="0"/>
                <a:cs typeface="Calibri" panose="020F0502020204030204" pitchFamily="34" charset="0"/>
              </a:rPr>
              <a:t>?</a:t>
            </a:r>
          </a:p>
          <a:p>
            <a:r>
              <a:rPr lang="en-US" sz="2400" b="1" dirty="0">
                <a:solidFill>
                  <a:srgbClr val="0070C0"/>
                </a:solidFill>
                <a:latin typeface="Calibri" panose="020F0502020204030204" pitchFamily="34" charset="0"/>
                <a:cs typeface="Calibri" panose="020F0502020204030204" pitchFamily="34" charset="0"/>
              </a:rPr>
              <a:t>a. Most people there are rich.</a:t>
            </a:r>
          </a:p>
          <a:p>
            <a:r>
              <a:rPr lang="en-US" sz="2400" b="1" dirty="0">
                <a:solidFill>
                  <a:srgbClr val="0070C0"/>
                </a:solidFill>
                <a:latin typeface="Calibri" panose="020F0502020204030204" pitchFamily="34" charset="0"/>
                <a:cs typeface="Calibri" panose="020F0502020204030204" pitchFamily="34" charset="0"/>
              </a:rPr>
              <a:t>b. The town's people have many questions about the new dam.</a:t>
            </a:r>
          </a:p>
          <a:p>
            <a:r>
              <a:rPr lang="en-US" sz="2400" b="1" dirty="0">
                <a:solidFill>
                  <a:srgbClr val="0070C0"/>
                </a:solidFill>
                <a:latin typeface="Calibri" panose="020F0502020204030204" pitchFamily="34" charset="0"/>
                <a:cs typeface="Calibri" panose="020F0502020204030204" pitchFamily="34" charset="0"/>
              </a:rPr>
              <a:t>c. Not many tourists come to visit </a:t>
            </a:r>
            <a:r>
              <a:rPr lang="en-US" sz="2400" b="1" dirty="0" err="1">
                <a:solidFill>
                  <a:srgbClr val="0070C0"/>
                </a:solidFill>
                <a:latin typeface="Calibri" panose="020F0502020204030204" pitchFamily="34" charset="0"/>
                <a:cs typeface="Calibri" panose="020F0502020204030204" pitchFamily="34" charset="0"/>
              </a:rPr>
              <a:t>Hickleton</a:t>
            </a:r>
            <a:r>
              <a:rPr lang="en-US" sz="2400" b="1" dirty="0">
                <a:solidFill>
                  <a:srgbClr val="0070C0"/>
                </a:solidFill>
                <a:latin typeface="Calibri" panose="020F0502020204030204" pitchFamily="34" charset="0"/>
                <a:cs typeface="Calibri" panose="020F0502020204030204" pitchFamily="34" charset="0"/>
              </a:rPr>
              <a:t>.</a:t>
            </a:r>
          </a:p>
          <a:p>
            <a:r>
              <a:rPr lang="en-US" sz="2400" b="1" dirty="0">
                <a:solidFill>
                  <a:srgbClr val="0070C0"/>
                </a:solidFill>
                <a:latin typeface="Calibri" panose="020F0502020204030204" pitchFamily="34" charset="0"/>
                <a:cs typeface="Calibri" panose="020F0502020204030204" pitchFamily="34" charset="0"/>
              </a:rPr>
              <a:t>d. There are plenty of jobs available there</a:t>
            </a:r>
            <a:endParaRPr lang="en-US" sz="2400" b="1" dirty="0">
              <a:solidFill>
                <a:srgbClr val="FF0000"/>
              </a:solidFill>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56865" y="3441831"/>
            <a:ext cx="6404636" cy="3145247"/>
          </a:xfrm>
          <a:prstGeom prst="rect">
            <a:avLst/>
          </a:prstGeom>
        </p:spPr>
      </p:pic>
      <p:cxnSp>
        <p:nvCxnSpPr>
          <p:cNvPr id="17" name="Straight Connector 16"/>
          <p:cNvCxnSpPr/>
          <p:nvPr/>
        </p:nvCxnSpPr>
        <p:spPr>
          <a:xfrm flipV="1">
            <a:off x="1831496" y="5159829"/>
            <a:ext cx="3785426" cy="1455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6518366" y="3616392"/>
            <a:ext cx="535577" cy="53557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883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bg/>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animBg="1"/>
      <p:bldP spid="16" grpId="0" build="p"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170576" y="409843"/>
            <a:ext cx="3276082" cy="646331"/>
          </a:xfrm>
          <a:prstGeom prst="rect">
            <a:avLst/>
          </a:prstGeom>
          <a:solidFill>
            <a:schemeClr val="accent6">
              <a:lumMod val="75000"/>
            </a:schemeClr>
          </a:solidFill>
          <a:ln>
            <a:noFill/>
          </a:ln>
          <a:effectLst>
            <a:outerShdw blurRad="50800" dist="38100" dir="5400000" algn="t" rotWithShape="0">
              <a:prstClr val="black">
                <a:alpha val="40000"/>
              </a:prstClr>
            </a:outerShdw>
          </a:effectLst>
        </p:spPr>
        <p:txBody>
          <a:bodyPr wrap="square">
            <a:spAutoFit/>
          </a:bodyPr>
          <a:lstStyle/>
          <a:p>
            <a:r>
              <a:rPr lang="en-US" sz="3600" b="1" dirty="0">
                <a:solidFill>
                  <a:schemeClr val="bg1"/>
                </a:solidFill>
                <a:latin typeface="Calibri" panose="020F0502020204030204" pitchFamily="34" charset="0"/>
                <a:cs typeface="Calibri" panose="020F0502020204030204" pitchFamily="34" charset="0"/>
              </a:rPr>
              <a:t>Post-Reading</a:t>
            </a:r>
            <a:endParaRPr lang="en-US" b="1" dirty="0">
              <a:solidFill>
                <a:schemeClr val="bg1"/>
              </a:solidFill>
              <a:latin typeface="Calibri" panose="020F0502020204030204" pitchFamily="34" charset="0"/>
              <a:cs typeface="Calibri" panose="020F0502020204030204" pitchFamily="34" charset="0"/>
            </a:endParaRPr>
          </a:p>
        </p:txBody>
      </p:sp>
      <p:pic>
        <p:nvPicPr>
          <p:cNvPr id="10" name="Picture 9"/>
          <p:cNvPicPr>
            <a:picLocks noChangeAspect="1"/>
          </p:cNvPicPr>
          <p:nvPr/>
        </p:nvPicPr>
        <p:blipFill rotWithShape="1">
          <a:blip r:embed="rId4"/>
          <a:srcRect b="64289"/>
          <a:stretch/>
        </p:blipFill>
        <p:spPr>
          <a:xfrm>
            <a:off x="3027588" y="1490796"/>
            <a:ext cx="7598028" cy="689339"/>
          </a:xfrm>
          <a:prstGeom prst="rect">
            <a:avLst/>
          </a:prstGeom>
        </p:spPr>
      </p:pic>
      <p:pic>
        <p:nvPicPr>
          <p:cNvPr id="11" name="CD1 TRACK 54">
            <a:hlinkClick r:id="" action="ppaction://media"/>
          </p:cNvPr>
          <p:cNvPicPr>
            <a:picLocks noChangeAspect="1"/>
          </p:cNvPicPr>
          <p:nvPr>
            <a:audioFile r:link="rId1"/>
            <p:extLst>
              <p:ext uri="{DAA4B4D4-6D71-4841-9C94-3DE7FCFB9230}">
                <p14:media xmlns:p14="http://schemas.microsoft.com/office/powerpoint/2010/main" r:embed="rId2">
                  <p14:trim st="4128"/>
                </p14:media>
              </p:ext>
            </p:extLst>
          </p:nvPr>
        </p:nvPicPr>
        <p:blipFill>
          <a:blip r:embed="rId5"/>
          <a:stretch>
            <a:fillRect/>
          </a:stretch>
        </p:blipFill>
        <p:spPr>
          <a:xfrm>
            <a:off x="7446658" y="1570535"/>
            <a:ext cx="609600" cy="609600"/>
          </a:xfrm>
          <a:prstGeom prst="rect">
            <a:avLst/>
          </a:prstGeom>
        </p:spPr>
      </p:pic>
      <p:pic>
        <p:nvPicPr>
          <p:cNvPr id="1026" name="Picture 2" descr="Premium Vector | Happy kid listening musi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04771" y="2769325"/>
            <a:ext cx="3407692" cy="3407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73965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255"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71360" y="3395642"/>
            <a:ext cx="2780521" cy="177344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2390450" y="1528660"/>
            <a:ext cx="7845030" cy="1276086"/>
          </a:xfrm>
          <a:prstGeom prst="rect">
            <a:avLst/>
          </a:prstGeom>
        </p:spPr>
      </p:pic>
    </p:spTree>
    <p:extLst>
      <p:ext uri="{BB962C8B-B14F-4D97-AF65-F5344CB8AC3E}">
        <p14:creationId xmlns:p14="http://schemas.microsoft.com/office/powerpoint/2010/main" val="28555525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65760"/>
            <a:ext cx="8978189" cy="6144768"/>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latin typeface="Calibri" panose="020F0502020204030204" pitchFamily="34" charset="0"/>
                <a:cs typeface="Calibri" panose="020F0502020204030204" pitchFamily="34" charset="0"/>
              </a:rPr>
              <a:t>WRAP-UP</a:t>
            </a:r>
          </a:p>
        </p:txBody>
      </p:sp>
    </p:spTree>
    <p:extLst>
      <p:ext uri="{BB962C8B-B14F-4D97-AF65-F5344CB8AC3E}">
        <p14:creationId xmlns:p14="http://schemas.microsoft.com/office/powerpoint/2010/main" val="2183609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90802" y="954328"/>
            <a:ext cx="4276107" cy="923330"/>
          </a:xfrm>
          <a:prstGeom prst="rect">
            <a:avLst/>
          </a:prstGeom>
        </p:spPr>
        <p:txBody>
          <a:bodyPr wrap="none">
            <a:spAutoFit/>
          </a:bodyPr>
          <a:lstStyle/>
          <a:p>
            <a:r>
              <a:rPr lang="en-US" sz="5400" b="1" dirty="0">
                <a:solidFill>
                  <a:srgbClr val="FF0000"/>
                </a:solidFill>
                <a:latin typeface="Calibri" panose="020F0502020204030204" pitchFamily="34" charset="0"/>
                <a:cs typeface="Calibri" panose="020F0502020204030204" pitchFamily="34" charset="0"/>
              </a:rPr>
              <a:t>Today’s lesson</a:t>
            </a:r>
          </a:p>
        </p:txBody>
      </p:sp>
      <p:sp>
        <p:nvSpPr>
          <p:cNvPr id="5" name="Rectangle 4"/>
          <p:cNvSpPr/>
          <p:nvPr/>
        </p:nvSpPr>
        <p:spPr>
          <a:xfrm>
            <a:off x="4055966" y="2138915"/>
            <a:ext cx="4345781"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latin typeface="Calibri" panose="020F0502020204030204" pitchFamily="34" charset="0"/>
                <a:cs typeface="Calibri" panose="020F0502020204030204" pitchFamily="34" charset="0"/>
              </a:rPr>
              <a:t>Vocabularies</a:t>
            </a:r>
          </a:p>
          <a:p>
            <a:r>
              <a:rPr lang="en-US" sz="3600" i="1" dirty="0">
                <a:solidFill>
                  <a:srgbClr val="0070C0"/>
                </a:solidFill>
                <a:latin typeface="Calibri" panose="020F0502020204030204" pitchFamily="34" charset="0"/>
                <a:cs typeface="Calibri" panose="020F0502020204030204" pitchFamily="34" charset="0"/>
              </a:rPr>
              <a:t>unemployment</a:t>
            </a:r>
          </a:p>
          <a:p>
            <a:r>
              <a:rPr lang="en-US" sz="3600" i="1" dirty="0">
                <a:solidFill>
                  <a:srgbClr val="0070C0"/>
                </a:solidFill>
                <a:latin typeface="Calibri" panose="020F0502020204030204" pitchFamily="34" charset="0"/>
                <a:cs typeface="Calibri" panose="020F0502020204030204" pitchFamily="34" charset="0"/>
              </a:rPr>
              <a:t>dam</a:t>
            </a:r>
          </a:p>
          <a:p>
            <a:r>
              <a:rPr lang="en-US" sz="3600" i="1" dirty="0">
                <a:solidFill>
                  <a:srgbClr val="0070C0"/>
                </a:solidFill>
                <a:latin typeface="Calibri" panose="020F0502020204030204" pitchFamily="34" charset="0"/>
                <a:cs typeface="Calibri" panose="020F0502020204030204" pitchFamily="34" charset="0"/>
              </a:rPr>
              <a:t>reservoir</a:t>
            </a:r>
          </a:p>
          <a:p>
            <a:r>
              <a:rPr lang="en-US" sz="3600" i="1" dirty="0">
                <a:solidFill>
                  <a:srgbClr val="0070C0"/>
                </a:solidFill>
                <a:latin typeface="Calibri" panose="020F0502020204030204" pitchFamily="34" charset="0"/>
                <a:cs typeface="Calibri" panose="020F0502020204030204" pitchFamily="34" charset="0"/>
              </a:rPr>
              <a:t>redirect.</a:t>
            </a:r>
          </a:p>
        </p:txBody>
      </p:sp>
    </p:spTree>
    <p:extLst>
      <p:ext uri="{BB962C8B-B14F-4D97-AF65-F5344CB8AC3E}">
        <p14:creationId xmlns:p14="http://schemas.microsoft.com/office/powerpoint/2010/main" val="2237482687"/>
      </p:ext>
    </p:extLst>
  </p:cSld>
  <p:clrMapOvr>
    <a:masterClrMapping/>
  </p:clrMapOvr>
  <p:transition spd="med">
    <p:split orient="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latin typeface="Calibri" panose="020F0502020204030204" pitchFamily="34" charset="0"/>
                <a:cs typeface="Calibri" panose="020F0502020204030204" pitchFamily="34" charset="0"/>
              </a:rPr>
              <a:t>Today’s lesson</a:t>
            </a:r>
          </a:p>
        </p:txBody>
      </p:sp>
      <p:sp>
        <p:nvSpPr>
          <p:cNvPr id="5" name="Rectangle 4"/>
          <p:cNvSpPr/>
          <p:nvPr/>
        </p:nvSpPr>
        <p:spPr>
          <a:xfrm>
            <a:off x="1266008" y="1865096"/>
            <a:ext cx="9715501"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latin typeface="Calibri" panose="020F0502020204030204" pitchFamily="34" charset="0"/>
                <a:cs typeface="Calibri" panose="020F0502020204030204" pitchFamily="34" charset="0"/>
              </a:rPr>
              <a:t>Reading:</a:t>
            </a:r>
          </a:p>
          <a:p>
            <a:r>
              <a:rPr lang="en-US" sz="3600" i="1" dirty="0">
                <a:solidFill>
                  <a:srgbClr val="0070C0"/>
                </a:solidFill>
                <a:latin typeface="Calibri" panose="020F0502020204030204" pitchFamily="34" charset="0"/>
                <a:cs typeface="Calibri" panose="020F0502020204030204" pitchFamily="34" charset="0"/>
              </a:rPr>
              <a:t>-    Understanding instructions.</a:t>
            </a:r>
          </a:p>
          <a:p>
            <a:pPr marL="571500" indent="-571500">
              <a:buFontTx/>
              <a:buChar char="-"/>
            </a:pPr>
            <a:r>
              <a:rPr lang="en-US" sz="3600" i="1" dirty="0">
                <a:solidFill>
                  <a:srgbClr val="0070C0"/>
                </a:solidFill>
                <a:latin typeface="Calibri" panose="020F0502020204030204" pitchFamily="34" charset="0"/>
                <a:cs typeface="Calibri" panose="020F0502020204030204" pitchFamily="34" charset="0"/>
              </a:rPr>
              <a:t>Reading for main idea and specific information.</a:t>
            </a:r>
          </a:p>
          <a:p>
            <a:r>
              <a:rPr lang="en-US" sz="3600" i="1" dirty="0">
                <a:solidFill>
                  <a:srgbClr val="0070C0"/>
                </a:solidFill>
                <a:latin typeface="Calibri" panose="020F0502020204030204" pitchFamily="34" charset="0"/>
                <a:cs typeface="Calibri" panose="020F0502020204030204" pitchFamily="34" charset="0"/>
              </a:rPr>
              <a:t>Listening:</a:t>
            </a:r>
          </a:p>
          <a:p>
            <a:r>
              <a:rPr lang="en-US" sz="3600" i="1" dirty="0">
                <a:solidFill>
                  <a:srgbClr val="0070C0"/>
                </a:solidFill>
                <a:latin typeface="Calibri" panose="020F0502020204030204" pitchFamily="34" charset="0"/>
                <a:cs typeface="Calibri" panose="020F0502020204030204" pitchFamily="34" charset="0"/>
              </a:rPr>
              <a:t>-    Listening for main idea and specific information.</a:t>
            </a:r>
          </a:p>
        </p:txBody>
      </p:sp>
    </p:spTree>
    <p:extLst>
      <p:ext uri="{BB962C8B-B14F-4D97-AF65-F5344CB8AC3E}">
        <p14:creationId xmlns:p14="http://schemas.microsoft.com/office/powerpoint/2010/main" val="278147066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latin typeface="Calibri" panose="020F0502020204030204" pitchFamily="34" charset="0"/>
                <a:cs typeface="Calibri" panose="020F0502020204030204" pitchFamily="34" charset="0"/>
              </a:rPr>
              <a:t>Homework</a:t>
            </a:r>
          </a:p>
        </p:txBody>
      </p:sp>
      <p:sp>
        <p:nvSpPr>
          <p:cNvPr id="5" name="Rectangle 4"/>
          <p:cNvSpPr/>
          <p:nvPr/>
        </p:nvSpPr>
        <p:spPr>
          <a:xfrm>
            <a:off x="539496" y="1646758"/>
            <a:ext cx="11500105"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latin typeface="Calibri" panose="020F0502020204030204" pitchFamily="34" charset="0"/>
                <a:cs typeface="Calibri" panose="020F0502020204030204" pitchFamily="34" charset="0"/>
              </a:rPr>
              <a:t>Learn by hearts vocabularies and make sentences using them.</a:t>
            </a:r>
          </a:p>
          <a:p>
            <a:pPr marL="571500" indent="-571500">
              <a:buFontTx/>
              <a:buChar char="-"/>
            </a:pPr>
            <a:r>
              <a:rPr lang="en-US" sz="3600" i="1" dirty="0">
                <a:solidFill>
                  <a:srgbClr val="0070C0"/>
                </a:solidFill>
                <a:latin typeface="Calibri" panose="020F0502020204030204" pitchFamily="34" charset="0"/>
                <a:cs typeface="Calibri" panose="020F0502020204030204" pitchFamily="34" charset="0"/>
              </a:rPr>
              <a:t>Do the exercises on page 24 WB.</a:t>
            </a:r>
          </a:p>
          <a:p>
            <a:pPr marL="571500" indent="-571500">
              <a:buFontTx/>
              <a:buChar char="-"/>
            </a:pPr>
            <a:r>
              <a:rPr lang="en-US" sz="3600" i="1" dirty="0">
                <a:solidFill>
                  <a:srgbClr val="0070C0"/>
                </a:solidFill>
                <a:latin typeface="Calibri" panose="020F0502020204030204" pitchFamily="34" charset="0"/>
                <a:cs typeface="Calibri" panose="020F0502020204030204" pitchFamily="34" charset="0"/>
              </a:rPr>
              <a:t>Prepare the next lesson (Writing &amp; Speaking page 45 SB)</a:t>
            </a:r>
          </a:p>
          <a:p>
            <a:pPr marL="571500" indent="-571500">
              <a:buFontTx/>
              <a:buChar char="-"/>
            </a:pPr>
            <a:r>
              <a:rPr lang="en-US" sz="3600" i="1" dirty="0">
                <a:solidFill>
                  <a:srgbClr val="0070C0"/>
                </a:solidFill>
                <a:latin typeface="Calibri" panose="020F0502020204030204" pitchFamily="34" charset="0"/>
                <a:cs typeface="Calibri" panose="020F0502020204030204" pitchFamily="34" charset="0"/>
              </a:rPr>
              <a:t>Play the consolidation games on </a:t>
            </a:r>
            <a:r>
              <a:rPr lang="en-US" sz="3600" i="1" dirty="0">
                <a:solidFill>
                  <a:srgbClr val="0070C0"/>
                </a:solidFill>
                <a:latin typeface="Calibri" panose="020F0502020204030204" pitchFamily="34" charset="0"/>
                <a:cs typeface="Calibri" panose="020F0502020204030204" pitchFamily="34" charset="0"/>
                <a:hlinkClick r:id="rId2"/>
              </a:rPr>
              <a:t>www.eduhome.com.vn</a:t>
            </a:r>
            <a:r>
              <a:rPr lang="en-US" sz="3600" i="1" dirty="0">
                <a:solidFill>
                  <a:srgbClr val="0070C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412583206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52937"/>
            <a:ext cx="12382500" cy="7099300"/>
          </a:xfrm>
          <a:prstGeom prst="rect">
            <a:avLst/>
          </a:prstGeom>
        </p:spPr>
      </p:pic>
      <p:sp>
        <p:nvSpPr>
          <p:cNvPr id="6" name="TextBox 5"/>
          <p:cNvSpPr txBox="1"/>
          <p:nvPr/>
        </p:nvSpPr>
        <p:spPr>
          <a:xfrm>
            <a:off x="2534920" y="5653677"/>
            <a:ext cx="7312660" cy="646331"/>
          </a:xfrm>
          <a:prstGeom prst="rect">
            <a:avLst/>
          </a:prstGeom>
          <a:noFill/>
        </p:spPr>
        <p:txBody>
          <a:bodyPr wrap="square" rtlCol="0">
            <a:spAutoFit/>
          </a:bodyPr>
          <a:lstStyle/>
          <a:p>
            <a:pPr algn="ctr"/>
            <a:r>
              <a:rPr lang="en-US" sz="3600" dirty="0">
                <a:solidFill>
                  <a:srgbClr val="0070C0"/>
                </a:solidFill>
                <a:latin typeface="Calibri" panose="020F0502020204030204" pitchFamily="34" charset="0"/>
                <a:cs typeface="Calibri" panose="020F0502020204030204" pitchFamily="34" charset="0"/>
              </a:rPr>
              <a:t>Stay positive and have a nice day!</a:t>
            </a:r>
            <a:endParaRPr lang="en-US"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2761131"/>
      </p:ext>
    </p:extLst>
  </p:cSld>
  <p:clrMapOvr>
    <a:masterClrMapping/>
  </p:clrMapOvr>
  <p:transition spd="med">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367542"/>
            <a:ext cx="5976258" cy="6151175"/>
          </a:xfrm>
          <a:prstGeom prst="rect">
            <a:avLst/>
          </a:prstGeom>
        </p:spPr>
      </p:pic>
      <p:sp>
        <p:nvSpPr>
          <p:cNvPr id="3" name="TextBox 2"/>
          <p:cNvSpPr txBox="1"/>
          <p:nvPr/>
        </p:nvSpPr>
        <p:spPr>
          <a:xfrm>
            <a:off x="6195531" y="588368"/>
            <a:ext cx="5980924" cy="5078313"/>
          </a:xfrm>
          <a:prstGeom prst="rect">
            <a:avLst/>
          </a:prstGeom>
          <a:noFill/>
        </p:spPr>
        <p:txBody>
          <a:bodyPr wrap="square" rtlCol="0">
            <a:spAutoFit/>
          </a:bodyPr>
          <a:lstStyle/>
          <a:p>
            <a:r>
              <a:rPr lang="en-US" sz="3600" dirty="0">
                <a:solidFill>
                  <a:srgbClr val="FF0000"/>
                </a:solidFill>
                <a:latin typeface="Arial" panose="020B0604020202020204" pitchFamily="34" charset="0"/>
                <a:ea typeface="Times New Roman" panose="02020603050405020304" pitchFamily="18" charset="0"/>
                <a:cs typeface="Arial" panose="020B0604020202020204" pitchFamily="34" charset="0"/>
              </a:rPr>
              <a:t>By the end of this lesson, students will be able to…</a:t>
            </a:r>
          </a:p>
          <a:p>
            <a:endParaRPr lang="en-US" sz="3600" dirty="0">
              <a:solidFill>
                <a:srgbClr val="0070C0"/>
              </a:solidFill>
              <a:latin typeface="Arial" panose="020B0604020202020204" pitchFamily="34" charset="0"/>
              <a:cs typeface="Arial" panose="020B0604020202020204" pitchFamily="34" charset="0"/>
            </a:endParaRPr>
          </a:p>
          <a:p>
            <a:r>
              <a:rPr lang="en-US" sz="3600" dirty="0">
                <a:solidFill>
                  <a:srgbClr val="0070C0"/>
                </a:solidFill>
                <a:latin typeface="Arial" panose="020B0604020202020204" pitchFamily="34" charset="0"/>
                <a:cs typeface="Arial" panose="020B0604020202020204" pitchFamily="34" charset="0"/>
              </a:rPr>
              <a:t>- learn vocabulary words related to global warming.</a:t>
            </a:r>
          </a:p>
          <a:p>
            <a:r>
              <a:rPr lang="en-US" sz="3600" dirty="0">
                <a:solidFill>
                  <a:srgbClr val="0070C0"/>
                </a:solidFill>
                <a:latin typeface="Arial" panose="020B0604020202020204" pitchFamily="34" charset="0"/>
                <a:cs typeface="Arial" panose="020B0604020202020204" pitchFamily="34" charset="0"/>
              </a:rPr>
              <a:t>- practice listening and reading for gist and specific information about the topic of global warming.</a:t>
            </a:r>
          </a:p>
        </p:txBody>
      </p:sp>
    </p:spTree>
    <p:extLst>
      <p:ext uri="{BB962C8B-B14F-4D97-AF65-F5344CB8AC3E}">
        <p14:creationId xmlns:p14="http://schemas.microsoft.com/office/powerpoint/2010/main" val="3407293652"/>
      </p:ext>
    </p:extLst>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28576"/>
            <a:ext cx="9315117" cy="6209444"/>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latin typeface="Calibri" panose="020F0502020204030204" pitchFamily="34" charset="0"/>
                <a:cs typeface="Calibri" panose="020F0502020204030204" pitchFamily="34" charset="0"/>
              </a:rPr>
              <a:t>WARM UP</a:t>
            </a:r>
          </a:p>
        </p:txBody>
      </p:sp>
    </p:spTree>
    <p:extLst>
      <p:ext uri="{BB962C8B-B14F-4D97-AF65-F5344CB8AC3E}">
        <p14:creationId xmlns:p14="http://schemas.microsoft.com/office/powerpoint/2010/main" val="1872779487"/>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3334930" y="1706245"/>
            <a:ext cx="5286556" cy="4799058"/>
          </a:xfrm>
          <a:prstGeom prst="rect">
            <a:avLst/>
          </a:prstGeom>
        </p:spPr>
      </p:pic>
      <p:sp>
        <p:nvSpPr>
          <p:cNvPr id="4" name="Rectangle 3"/>
          <p:cNvSpPr/>
          <p:nvPr/>
        </p:nvSpPr>
        <p:spPr>
          <a:xfrm>
            <a:off x="169817" y="417576"/>
            <a:ext cx="12192000" cy="1200329"/>
          </a:xfrm>
          <a:prstGeom prst="rect">
            <a:avLst/>
          </a:prstGeom>
        </p:spPr>
        <p:txBody>
          <a:bodyPr wrap="square">
            <a:spAutoFit/>
          </a:bodyPr>
          <a:lstStyle/>
          <a:p>
            <a:r>
              <a:rPr lang="en-US" sz="3600" b="1" i="1" dirty="0">
                <a:solidFill>
                  <a:srgbClr val="0070C0"/>
                </a:solidFill>
                <a:latin typeface="Calibri" panose="020F0502020204030204" pitchFamily="34" charset="0"/>
                <a:cs typeface="Calibri" panose="020F0502020204030204" pitchFamily="34" charset="0"/>
              </a:rPr>
              <a:t>Look at the picture. What can you see in the picture?</a:t>
            </a:r>
          </a:p>
          <a:p>
            <a:r>
              <a:rPr lang="en-US" sz="3600" b="1" i="1" dirty="0">
                <a:solidFill>
                  <a:srgbClr val="0070C0"/>
                </a:solidFill>
                <a:latin typeface="Calibri" panose="020F0502020204030204" pitchFamily="34" charset="0"/>
                <a:cs typeface="Calibri" panose="020F0502020204030204" pitchFamily="34" charset="0"/>
              </a:rPr>
              <a:t>What can we do to stop that from happening?</a:t>
            </a:r>
          </a:p>
        </p:txBody>
      </p:sp>
    </p:spTree>
    <p:extLst>
      <p:ext uri="{BB962C8B-B14F-4D97-AF65-F5344CB8AC3E}">
        <p14:creationId xmlns:p14="http://schemas.microsoft.com/office/powerpoint/2010/main" val="26720989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14" y="-7935115"/>
            <a:ext cx="13350240" cy="14903579"/>
          </a:xfrm>
          <a:prstGeom prst="rect">
            <a:avLst/>
          </a:prstGeom>
        </p:spPr>
      </p:pic>
      <p:sp>
        <p:nvSpPr>
          <p:cNvPr id="3" name="TextBox 2"/>
          <p:cNvSpPr txBox="1"/>
          <p:nvPr/>
        </p:nvSpPr>
        <p:spPr>
          <a:xfrm>
            <a:off x="4323807" y="2312125"/>
            <a:ext cx="3905794" cy="830997"/>
          </a:xfrm>
          <a:prstGeom prst="rect">
            <a:avLst/>
          </a:prstGeom>
          <a:noFill/>
        </p:spPr>
        <p:txBody>
          <a:bodyPr wrap="square" rtlCol="0">
            <a:spAutoFit/>
          </a:bodyPr>
          <a:lstStyle/>
          <a:p>
            <a:pPr algn="ctr"/>
            <a:r>
              <a:rPr lang="en-US" sz="4800" b="1" dirty="0">
                <a:solidFill>
                  <a:schemeClr val="bg1"/>
                </a:solidFill>
                <a:latin typeface="Calibri" panose="020F0502020204030204" pitchFamily="34" charset="0"/>
                <a:cs typeface="Calibri" panose="020F0502020204030204" pitchFamily="34" charset="0"/>
              </a:rPr>
              <a:t>Vocabulary</a:t>
            </a:r>
          </a:p>
        </p:txBody>
      </p:sp>
    </p:spTree>
    <p:extLst>
      <p:ext uri="{BB962C8B-B14F-4D97-AF65-F5344CB8AC3E}">
        <p14:creationId xmlns:p14="http://schemas.microsoft.com/office/powerpoint/2010/main" val="1587296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972491" y="365325"/>
            <a:ext cx="9104811" cy="1200329"/>
          </a:xfrm>
          <a:prstGeom prst="rect">
            <a:avLst/>
          </a:prstGeom>
        </p:spPr>
        <p:txBody>
          <a:bodyPr wrap="square">
            <a:spAutoFit/>
          </a:bodyPr>
          <a:lstStyle/>
          <a:p>
            <a:pPr algn="ctr"/>
            <a:r>
              <a:rPr lang="en-US" sz="3600" b="1" i="1" dirty="0">
                <a:solidFill>
                  <a:srgbClr val="0070C0"/>
                </a:solidFill>
                <a:latin typeface="Calibri" panose="020F0502020204030204" pitchFamily="34" charset="0"/>
                <a:cs typeface="Calibri" panose="020F0502020204030204" pitchFamily="34" charset="0"/>
              </a:rPr>
              <a:t>Match the sustainable energy sources/ projects to the pictures. </a:t>
            </a:r>
          </a:p>
        </p:txBody>
      </p:sp>
      <p:graphicFrame>
        <p:nvGraphicFramePr>
          <p:cNvPr id="4" name="Table 3"/>
          <p:cNvGraphicFramePr>
            <a:graphicFrameLocks noGrp="1"/>
          </p:cNvGraphicFramePr>
          <p:nvPr>
            <p:extLst>
              <p:ext uri="{D42A27DB-BD31-4B8C-83A1-F6EECF244321}">
                <p14:modId xmlns:p14="http://schemas.microsoft.com/office/powerpoint/2010/main" val="2106145759"/>
              </p:ext>
            </p:extLst>
          </p:nvPr>
        </p:nvGraphicFramePr>
        <p:xfrm>
          <a:off x="182882" y="1398925"/>
          <a:ext cx="11612878" cy="6009284"/>
        </p:xfrm>
        <a:graphic>
          <a:graphicData uri="http://schemas.openxmlformats.org/drawingml/2006/table">
            <a:tbl>
              <a:tblPr firstRow="1" bandRow="1">
                <a:tableStyleId>{5C22544A-7EE6-4342-B048-85BDC9FD1C3A}</a:tableStyleId>
              </a:tblPr>
              <a:tblGrid>
                <a:gridCol w="2220685">
                  <a:extLst>
                    <a:ext uri="{9D8B030D-6E8A-4147-A177-3AD203B41FA5}">
                      <a16:colId xmlns:a16="http://schemas.microsoft.com/office/drawing/2014/main" val="220250729"/>
                    </a:ext>
                  </a:extLst>
                </a:gridCol>
                <a:gridCol w="2560319">
                  <a:extLst>
                    <a:ext uri="{9D8B030D-6E8A-4147-A177-3AD203B41FA5}">
                      <a16:colId xmlns:a16="http://schemas.microsoft.com/office/drawing/2014/main" val="1269493917"/>
                    </a:ext>
                  </a:extLst>
                </a:gridCol>
                <a:gridCol w="2664823">
                  <a:extLst>
                    <a:ext uri="{9D8B030D-6E8A-4147-A177-3AD203B41FA5}">
                      <a16:colId xmlns:a16="http://schemas.microsoft.com/office/drawing/2014/main" val="1048744914"/>
                    </a:ext>
                  </a:extLst>
                </a:gridCol>
                <a:gridCol w="2351314">
                  <a:extLst>
                    <a:ext uri="{9D8B030D-6E8A-4147-A177-3AD203B41FA5}">
                      <a16:colId xmlns:a16="http://schemas.microsoft.com/office/drawing/2014/main" val="3666905635"/>
                    </a:ext>
                  </a:extLst>
                </a:gridCol>
                <a:gridCol w="1815737">
                  <a:extLst>
                    <a:ext uri="{9D8B030D-6E8A-4147-A177-3AD203B41FA5}">
                      <a16:colId xmlns:a16="http://schemas.microsoft.com/office/drawing/2014/main" val="3065916756"/>
                    </a:ext>
                  </a:extLst>
                </a:gridCol>
              </a:tblGrid>
              <a:tr h="1827593">
                <a:tc>
                  <a:txBody>
                    <a:bodyPr/>
                    <a:lstStyle/>
                    <a:p>
                      <a:endParaRPr lang="en-US" dirty="0">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4811908"/>
                  </a:ext>
                </a:extLst>
              </a:tr>
              <a:tr h="1580611">
                <a:tc>
                  <a:txBody>
                    <a:bodyPr/>
                    <a:lstStyle/>
                    <a:p>
                      <a:pPr algn="ctr"/>
                      <a:r>
                        <a:rPr lang="en-US" sz="2800" dirty="0">
                          <a:latin typeface="Calibri" panose="020F0502020204030204" pitchFamily="34" charset="0"/>
                          <a:cs typeface="Calibri" panose="020F0502020204030204" pitchFamily="34" charset="0"/>
                        </a:rPr>
                        <a:t>1.</a:t>
                      </a:r>
                    </a:p>
                    <a:p>
                      <a:pPr algn="ctr"/>
                      <a:endParaRPr lang="en-US" sz="2800" dirty="0">
                        <a:latin typeface="Calibri" panose="020F0502020204030204" pitchFamily="34" charset="0"/>
                        <a:cs typeface="Calibri" panose="020F0502020204030204" pitchFamily="34" charset="0"/>
                      </a:endParaRPr>
                    </a:p>
                    <a:p>
                      <a:pPr algn="ctr"/>
                      <a:endParaRPr lang="en-US" sz="2800" dirty="0">
                        <a:latin typeface="Calibri" panose="020F0502020204030204" pitchFamily="34" charset="0"/>
                        <a:cs typeface="Calibri" panose="020F0502020204030204" pitchFamily="34" charset="0"/>
                      </a:endParaRPr>
                    </a:p>
                    <a:p>
                      <a:pPr algn="ctr"/>
                      <a:endParaRPr lang="en-US" sz="2800" dirty="0">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dirty="0">
                          <a:latin typeface="Calibri" panose="020F0502020204030204" pitchFamily="34" charset="0"/>
                          <a:cs typeface="Calibri" panose="020F0502020204030204" pitchFamily="34"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dirty="0">
                          <a:latin typeface="Calibri" panose="020F0502020204030204" pitchFamily="34" charset="0"/>
                          <a:cs typeface="Calibri" panose="020F0502020204030204" pitchFamily="34"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dirty="0">
                          <a:latin typeface="Calibri" panose="020F0502020204030204" pitchFamily="34" charset="0"/>
                          <a:cs typeface="Calibri" panose="020F0502020204030204" pitchFamily="34" charset="0"/>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dirty="0">
                          <a:latin typeface="Calibri" panose="020F0502020204030204" pitchFamily="34" charset="0"/>
                          <a:cs typeface="Calibri" panose="020F0502020204030204" pitchFamily="34" charset="0"/>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70109586"/>
                  </a:ext>
                </a:extLst>
              </a:tr>
              <a:tr h="600895">
                <a:tc>
                  <a:txBody>
                    <a:bodyPr/>
                    <a:lstStyle/>
                    <a:p>
                      <a:pPr algn="ctr"/>
                      <a:r>
                        <a:rPr lang="en-US" sz="2800" dirty="0">
                          <a:latin typeface="Calibri" panose="020F0502020204030204" pitchFamily="34" charset="0"/>
                          <a:cs typeface="Calibri" panose="020F0502020204030204" pitchFamily="34" charset="0"/>
                        </a:rPr>
                        <a:t>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dirty="0">
                          <a:latin typeface="Calibri" panose="020F0502020204030204" pitchFamily="34" charset="0"/>
                          <a:cs typeface="Calibri" panose="020F0502020204030204" pitchFamily="34" charset="0"/>
                        </a:rPr>
                        <a:t>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dirty="0">
                          <a:latin typeface="Calibri" panose="020F0502020204030204" pitchFamily="34" charset="0"/>
                          <a:cs typeface="Calibri" panose="020F0502020204030204" pitchFamily="34" charset="0"/>
                        </a:rPr>
                        <a:t>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dirty="0">
                          <a:latin typeface="Calibri" panose="020F0502020204030204" pitchFamily="34" charset="0"/>
                          <a:cs typeface="Calibri" panose="020F0502020204030204" pitchFamily="34" charset="0"/>
                        </a:rPr>
                        <a:t>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dirty="0">
                          <a:latin typeface="Calibri" panose="020F0502020204030204" pitchFamily="34" charset="0"/>
                          <a:cs typeface="Calibri" panose="020F0502020204030204" pitchFamily="34" charset="0"/>
                        </a:rPr>
                        <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8653532"/>
                  </a:ext>
                </a:extLst>
              </a:tr>
              <a:tr h="1782476">
                <a:tc>
                  <a:txBody>
                    <a:bodyPr/>
                    <a:lstStyle/>
                    <a:p>
                      <a:pPr algn="ctr"/>
                      <a:r>
                        <a:rPr lang="en-US" sz="2800" dirty="0">
                          <a:latin typeface="Calibri" panose="020F0502020204030204" pitchFamily="34" charset="0"/>
                          <a:cs typeface="Calibri" panose="020F0502020204030204" pitchFamily="34" charset="0"/>
                        </a:rPr>
                        <a:t>hydroelectric dam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dirty="0">
                          <a:latin typeface="Calibri" panose="020F0502020204030204" pitchFamily="34" charset="0"/>
                          <a:cs typeface="Calibri" panose="020F0502020204030204" pitchFamily="34" charset="0"/>
                        </a:rPr>
                        <a:t>nuclear power plant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dirty="0">
                          <a:latin typeface="Calibri" panose="020F0502020204030204" pitchFamily="34" charset="0"/>
                          <a:cs typeface="Calibri" panose="020F0502020204030204" pitchFamily="34" charset="0"/>
                        </a:rPr>
                        <a:t>Solar panel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dirty="0">
                          <a:latin typeface="Calibri" panose="020F0502020204030204" pitchFamily="34" charset="0"/>
                          <a:cs typeface="Calibri" panose="020F0502020204030204" pitchFamily="34" charset="0"/>
                        </a:rPr>
                        <a:t>coal power plant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dirty="0">
                          <a:latin typeface="Calibri" panose="020F0502020204030204" pitchFamily="34" charset="0"/>
                          <a:cs typeface="Calibri" panose="020F0502020204030204" pitchFamily="34" charset="0"/>
                        </a:rPr>
                        <a:t>wind farm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7338964"/>
                  </a:ext>
                </a:extLst>
              </a:tr>
            </a:tbl>
          </a:graphicData>
        </a:graphic>
      </p:graphicFrame>
      <p:pic>
        <p:nvPicPr>
          <p:cNvPr id="13" name="Picture 12" descr="Types of Renewable Energy Sources | Inspire Clean Energy"/>
          <p:cNvPicPr/>
          <p:nvPr/>
        </p:nvPicPr>
        <p:blipFill rotWithShape="1">
          <a:blip r:embed="rId2" cstate="print">
            <a:extLst>
              <a:ext uri="{28A0092B-C50C-407E-A947-70E740481C1C}">
                <a14:useLocalDpi xmlns:a14="http://schemas.microsoft.com/office/drawing/2010/main" val="0"/>
              </a:ext>
            </a:extLst>
          </a:blip>
          <a:srcRect l="13173" t="5105" r="62175" b="59607"/>
          <a:stretch/>
        </p:blipFill>
        <p:spPr bwMode="auto">
          <a:xfrm>
            <a:off x="182882" y="1519593"/>
            <a:ext cx="2179857" cy="1506000"/>
          </a:xfrm>
          <a:prstGeom prst="rect">
            <a:avLst/>
          </a:prstGeom>
          <a:noFill/>
          <a:ln>
            <a:noFill/>
          </a:ln>
          <a:extLst>
            <a:ext uri="{53640926-AAD7-44D8-BBD7-CCE9431645EC}">
              <a14:shadowObscured xmlns:a14="http://schemas.microsoft.com/office/drawing/2010/main"/>
            </a:ext>
          </a:extLst>
        </p:spPr>
      </p:pic>
      <p:pic>
        <p:nvPicPr>
          <p:cNvPr id="16" name="Picture 15" descr="Types of Renewable Energy Sources | Inspire Clean Energy"/>
          <p:cNvPicPr/>
          <p:nvPr/>
        </p:nvPicPr>
        <p:blipFill rotWithShape="1">
          <a:blip r:embed="rId2" cstate="print">
            <a:extLst>
              <a:ext uri="{28A0092B-C50C-407E-A947-70E740481C1C}">
                <a14:useLocalDpi xmlns:a14="http://schemas.microsoft.com/office/drawing/2010/main" val="0"/>
              </a:ext>
            </a:extLst>
          </a:blip>
          <a:srcRect l="62358" t="3577" r="12990" b="58588"/>
          <a:stretch/>
        </p:blipFill>
        <p:spPr bwMode="auto">
          <a:xfrm>
            <a:off x="2691991" y="1429090"/>
            <a:ext cx="2023700" cy="1596503"/>
          </a:xfrm>
          <a:prstGeom prst="rect">
            <a:avLst/>
          </a:prstGeom>
          <a:noFill/>
          <a:ln>
            <a:noFill/>
          </a:ln>
          <a:extLst>
            <a:ext uri="{53640926-AAD7-44D8-BBD7-CCE9431645EC}">
              <a14:shadowObscured xmlns:a14="http://schemas.microsoft.com/office/drawing/2010/main"/>
            </a:ext>
          </a:extLst>
        </p:spPr>
      </p:pic>
      <p:pic>
        <p:nvPicPr>
          <p:cNvPr id="18" name="Picture 17" descr="Types of Renewable Energy Sources | Inspire Clean Energy"/>
          <p:cNvPicPr/>
          <p:nvPr/>
        </p:nvPicPr>
        <p:blipFill rotWithShape="1">
          <a:blip r:embed="rId2" cstate="print">
            <a:extLst>
              <a:ext uri="{28A0092B-C50C-407E-A947-70E740481C1C}">
                <a14:useLocalDpi xmlns:a14="http://schemas.microsoft.com/office/drawing/2010/main" val="0"/>
              </a:ext>
            </a:extLst>
          </a:blip>
          <a:srcRect l="37242" t="7070" r="38106" b="59071"/>
          <a:stretch/>
        </p:blipFill>
        <p:spPr bwMode="auto">
          <a:xfrm>
            <a:off x="5112473" y="1398925"/>
            <a:ext cx="2339887" cy="1626669"/>
          </a:xfrm>
          <a:prstGeom prst="rect">
            <a:avLst/>
          </a:prstGeom>
          <a:noFill/>
          <a:ln>
            <a:noFill/>
          </a:ln>
          <a:extLst>
            <a:ext uri="{53640926-AAD7-44D8-BBD7-CCE9431645EC}">
              <a14:shadowObscured xmlns:a14="http://schemas.microsoft.com/office/drawing/2010/main"/>
            </a:ext>
          </a:extLst>
        </p:spPr>
      </p:pic>
      <p:pic>
        <p:nvPicPr>
          <p:cNvPr id="20" name="Picture 19" descr="Nuclear power plant icon cartoon style Royalty Free Vector"/>
          <p:cNvPicPr/>
          <p:nvPr/>
        </p:nvPicPr>
        <p:blipFill rotWithShape="1">
          <a:blip r:embed="rId3" cstate="print">
            <a:extLst>
              <a:ext uri="{28A0092B-C50C-407E-A947-70E740481C1C}">
                <a14:useLocalDpi xmlns:a14="http://schemas.microsoft.com/office/drawing/2010/main" val="0"/>
              </a:ext>
            </a:extLst>
          </a:blip>
          <a:srcRect b="7558"/>
          <a:stretch/>
        </p:blipFill>
        <p:spPr bwMode="auto">
          <a:xfrm>
            <a:off x="7952602" y="1398925"/>
            <a:ext cx="1093424" cy="1566336"/>
          </a:xfrm>
          <a:prstGeom prst="rect">
            <a:avLst/>
          </a:prstGeom>
          <a:noFill/>
          <a:ln>
            <a:noFill/>
          </a:ln>
          <a:extLst>
            <a:ext uri="{53640926-AAD7-44D8-BBD7-CCE9431645EC}">
              <a14:shadowObscured xmlns:a14="http://schemas.microsoft.com/office/drawing/2010/main"/>
            </a:ext>
          </a:extLst>
        </p:spPr>
      </p:pic>
      <p:pic>
        <p:nvPicPr>
          <p:cNvPr id="21" name="Picture 20" descr="9,338 Coal Fired Power Plant Images, Stock Photos &amp; Vectors | Shutterstock"/>
          <p:cNvPicPr/>
          <p:nvPr/>
        </p:nvPicPr>
        <p:blipFill rotWithShape="1">
          <a:blip r:embed="rId4">
            <a:extLst>
              <a:ext uri="{28A0092B-C50C-407E-A947-70E740481C1C}">
                <a14:useLocalDpi xmlns:a14="http://schemas.microsoft.com/office/drawing/2010/main" val="0"/>
              </a:ext>
            </a:extLst>
          </a:blip>
          <a:srcRect l="12198" t="2985" r="8119" b="8661"/>
          <a:stretch/>
        </p:blipFill>
        <p:spPr bwMode="auto">
          <a:xfrm>
            <a:off x="9546268" y="1666807"/>
            <a:ext cx="1989477" cy="1358787"/>
          </a:xfrm>
          <a:prstGeom prst="rect">
            <a:avLst/>
          </a:prstGeom>
          <a:noFill/>
          <a:ln>
            <a:noFill/>
          </a:ln>
          <a:extLst>
            <a:ext uri="{53640926-AAD7-44D8-BBD7-CCE9431645EC}">
              <a14:shadowObscured xmlns:a14="http://schemas.microsoft.com/office/drawing/2010/main"/>
            </a:ext>
          </a:extLst>
        </p:spPr>
      </p:pic>
      <p:cxnSp>
        <p:nvCxnSpPr>
          <p:cNvPr id="7" name="Straight Arrow Connector 6"/>
          <p:cNvCxnSpPr/>
          <p:nvPr/>
        </p:nvCxnSpPr>
        <p:spPr>
          <a:xfrm>
            <a:off x="1479369" y="3579223"/>
            <a:ext cx="4686300" cy="144997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853543" y="3518890"/>
            <a:ext cx="6792686" cy="151030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1358539" y="3579222"/>
            <a:ext cx="4732019" cy="144997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3853543" y="3579221"/>
            <a:ext cx="4732019" cy="144997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8791303" y="3735977"/>
            <a:ext cx="1926772" cy="129322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302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0226" y="685611"/>
            <a:ext cx="11100315"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0070C0"/>
                </a:solidFill>
                <a:latin typeface="Calibri" panose="020F0502020204030204" pitchFamily="34" charset="0"/>
                <a:cs typeface="Calibri" panose="020F0502020204030204" pitchFamily="34" charset="0"/>
              </a:rPr>
              <a:t>Listen and repeat. </a:t>
            </a:r>
            <a:endParaRPr lang="en-US" b="1" i="1" dirty="0">
              <a:solidFill>
                <a:srgbClr val="0070C0"/>
              </a:solidFill>
              <a:latin typeface="Calibri" panose="020F0502020204030204" pitchFamily="34" charset="0"/>
              <a:cs typeface="Calibri" panose="020F0502020204030204" pitchFamily="34" charset="0"/>
            </a:endParaRPr>
          </a:p>
        </p:txBody>
      </p:sp>
      <p:pic>
        <p:nvPicPr>
          <p:cNvPr id="16" name="avoid">
            <a:hlinkClick r:id="" action="ppaction://media"/>
            <a:extLst>
              <a:ext uri="{FF2B5EF4-FFF2-40B4-BE49-F238E27FC236}">
                <a16:creationId xmlns:a16="http://schemas.microsoft.com/office/drawing/2014/main" id="{2BA6CE5A-EF5B-F4E1-7330-91D94D79780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597624" y="785656"/>
            <a:ext cx="487363" cy="487362"/>
          </a:xfrm>
          <a:prstGeom prst="rect">
            <a:avLst/>
          </a:prstGeom>
        </p:spPr>
      </p:pic>
      <p:pic>
        <p:nvPicPr>
          <p:cNvPr id="17" name="carbohydrates">
            <a:hlinkClick r:id="" action="ppaction://media"/>
            <a:extLst>
              <a:ext uri="{FF2B5EF4-FFF2-40B4-BE49-F238E27FC236}">
                <a16:creationId xmlns:a16="http://schemas.microsoft.com/office/drawing/2014/main" id="{E7E3051D-F4B6-845C-2C7D-73749BD36A8E}"/>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1597623" y="793177"/>
            <a:ext cx="487363" cy="487363"/>
          </a:xfrm>
          <a:prstGeom prst="rect">
            <a:avLst/>
          </a:prstGeom>
        </p:spPr>
      </p:pic>
      <p:pic>
        <p:nvPicPr>
          <p:cNvPr id="18" name="dairy">
            <a:hlinkClick r:id="" action="ppaction://media"/>
            <a:extLst>
              <a:ext uri="{FF2B5EF4-FFF2-40B4-BE49-F238E27FC236}">
                <a16:creationId xmlns:a16="http://schemas.microsoft.com/office/drawing/2014/main" id="{C32A972D-1F4C-A290-A844-52140BB76343}"/>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1597623" y="802161"/>
            <a:ext cx="487363" cy="487362"/>
          </a:xfrm>
          <a:prstGeom prst="rect">
            <a:avLst/>
          </a:prstGeom>
        </p:spPr>
      </p:pic>
      <p:pic>
        <p:nvPicPr>
          <p:cNvPr id="19" name="limit">
            <a:hlinkClick r:id="" action="ppaction://media"/>
            <a:extLst>
              <a:ext uri="{FF2B5EF4-FFF2-40B4-BE49-F238E27FC236}">
                <a16:creationId xmlns:a16="http://schemas.microsoft.com/office/drawing/2014/main" id="{BDBEE17A-C1CF-DDD1-B3B1-D37082B9A4BE}"/>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1597622" y="821630"/>
            <a:ext cx="487363" cy="487362"/>
          </a:xfrm>
          <a:prstGeom prst="rect">
            <a:avLst/>
          </a:prstGeom>
        </p:spPr>
      </p:pic>
      <p:pic>
        <p:nvPicPr>
          <p:cNvPr id="20" name="processed">
            <a:hlinkClick r:id="" action="ppaction://media"/>
            <a:extLst>
              <a:ext uri="{FF2B5EF4-FFF2-40B4-BE49-F238E27FC236}">
                <a16:creationId xmlns:a16="http://schemas.microsoft.com/office/drawing/2014/main" id="{84656FEF-6365-C4F0-444D-13CD1CDB0DA9}"/>
              </a:ext>
            </a:extLst>
          </p:cNvPr>
          <p:cNvPicPr>
            <a:picLocks noChangeAspect="1"/>
          </p:cNvPicPr>
          <p:nvPr>
            <a:audioFile r:link="rId10"/>
            <p:extLst>
              <p:ext uri="{DAA4B4D4-6D71-4841-9C94-3DE7FCFB9230}">
                <p14:media xmlns:p14="http://schemas.microsoft.com/office/powerpoint/2010/main" r:embed="rId9"/>
              </p:ext>
            </p:extLst>
          </p:nvPr>
        </p:nvPicPr>
        <p:blipFill>
          <a:blip r:embed="rId15"/>
          <a:stretch>
            <a:fillRect/>
          </a:stretch>
        </p:blipFill>
        <p:spPr>
          <a:xfrm>
            <a:off x="11607593" y="809682"/>
            <a:ext cx="487363" cy="487363"/>
          </a:xfrm>
          <a:prstGeom prst="rect">
            <a:avLst/>
          </a:prstGeom>
        </p:spPr>
      </p:pic>
      <p:pic>
        <p:nvPicPr>
          <p:cNvPr id="21" name="protein">
            <a:hlinkClick r:id="" action="ppaction://media"/>
            <a:extLst>
              <a:ext uri="{FF2B5EF4-FFF2-40B4-BE49-F238E27FC236}">
                <a16:creationId xmlns:a16="http://schemas.microsoft.com/office/drawing/2014/main" id="{8F83CDB0-4DF6-0F64-928E-CD1E4168AD13}"/>
              </a:ext>
            </a:extLst>
          </p:cNvPr>
          <p:cNvPicPr>
            <a:picLocks noChangeAspect="1"/>
          </p:cNvPicPr>
          <p:nvPr>
            <a:audioFile r:link="rId12"/>
            <p:extLst>
              <p:ext uri="{DAA4B4D4-6D71-4841-9C94-3DE7FCFB9230}">
                <p14:media xmlns:p14="http://schemas.microsoft.com/office/powerpoint/2010/main" r:embed="rId11"/>
              </p:ext>
            </p:extLst>
          </p:nvPr>
        </p:nvPicPr>
        <p:blipFill>
          <a:blip r:embed="rId15"/>
          <a:stretch>
            <a:fillRect/>
          </a:stretch>
        </p:blipFill>
        <p:spPr>
          <a:xfrm>
            <a:off x="11607593" y="803295"/>
            <a:ext cx="487363" cy="487363"/>
          </a:xfrm>
          <a:prstGeom prst="rect">
            <a:avLst/>
          </a:prstGeom>
        </p:spPr>
      </p:pic>
      <p:sp>
        <p:nvSpPr>
          <p:cNvPr id="15" name="Rectangle 14"/>
          <p:cNvSpPr/>
          <p:nvPr/>
        </p:nvSpPr>
        <p:spPr>
          <a:xfrm>
            <a:off x="11590487" y="429934"/>
            <a:ext cx="521573" cy="9050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1"/>
          <p:cNvSpPr>
            <a:spLocks noChangeArrowheads="1"/>
          </p:cNvSpPr>
          <p:nvPr/>
        </p:nvSpPr>
        <p:spPr bwMode="auto">
          <a:xfrm>
            <a:off x="4157663" y="39719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 name="Rectangle 4"/>
          <p:cNvSpPr>
            <a:spLocks noChangeArrowheads="1"/>
          </p:cNvSpPr>
          <p:nvPr/>
        </p:nvSpPr>
        <p:spPr bwMode="auto">
          <a:xfrm>
            <a:off x="4157663" y="39719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5" name="Table 24"/>
          <p:cNvGraphicFramePr>
            <a:graphicFrameLocks noGrp="1"/>
          </p:cNvGraphicFramePr>
          <p:nvPr/>
        </p:nvGraphicFramePr>
        <p:xfrm>
          <a:off x="4156869" y="3971766"/>
          <a:ext cx="1638300" cy="365760"/>
        </p:xfrm>
        <a:graphic>
          <a:graphicData uri="http://schemas.openxmlformats.org/drawingml/2006/table">
            <a:tbl>
              <a:tblPr/>
              <a:tblGrid>
                <a:gridCol w="1638300">
                  <a:extLst>
                    <a:ext uri="{9D8B030D-6E8A-4147-A177-3AD203B41FA5}">
                      <a16:colId xmlns:a16="http://schemas.microsoft.com/office/drawing/2014/main" val="1170679580"/>
                    </a:ext>
                  </a:extLst>
                </a:gridCol>
              </a:tblGrid>
              <a:tr h="0">
                <a:tc>
                  <a:txBody>
                    <a:bodyPr/>
                    <a:lstStyle/>
                    <a:p>
                      <a:endParaRPr lang="en-US" dirty="0">
                        <a:effectLst/>
                      </a:endParaRPr>
                    </a:p>
                  </a:txBody>
                  <a:tcPr anchor="ctr">
                    <a:lnL>
                      <a:noFill/>
                    </a:lnL>
                    <a:lnR>
                      <a:noFill/>
                    </a:lnR>
                    <a:lnT>
                      <a:noFill/>
                    </a:lnT>
                    <a:lnB>
                      <a:noFill/>
                    </a:lnB>
                  </a:tcPr>
                </a:tc>
                <a:extLst>
                  <a:ext uri="{0D108BD9-81ED-4DB2-BD59-A6C34878D82A}">
                    <a16:rowId xmlns:a16="http://schemas.microsoft.com/office/drawing/2014/main" val="1969138947"/>
                  </a:ext>
                </a:extLst>
              </a:tr>
            </a:tbl>
          </a:graphicData>
        </a:graphic>
      </p:graphicFrame>
      <p:graphicFrame>
        <p:nvGraphicFramePr>
          <p:cNvPr id="27" name="Table 26"/>
          <p:cNvGraphicFramePr>
            <a:graphicFrameLocks noGrp="1"/>
          </p:cNvGraphicFramePr>
          <p:nvPr>
            <p:extLst>
              <p:ext uri="{D42A27DB-BD31-4B8C-83A1-F6EECF244321}">
                <p14:modId xmlns:p14="http://schemas.microsoft.com/office/powerpoint/2010/main" val="2293681699"/>
              </p:ext>
            </p:extLst>
          </p:nvPr>
        </p:nvGraphicFramePr>
        <p:xfrm>
          <a:off x="4285456" y="3971766"/>
          <a:ext cx="1381125" cy="365760"/>
        </p:xfrm>
        <a:graphic>
          <a:graphicData uri="http://schemas.openxmlformats.org/drawingml/2006/table">
            <a:tbl>
              <a:tblPr/>
              <a:tblGrid>
                <a:gridCol w="1381125">
                  <a:extLst>
                    <a:ext uri="{9D8B030D-6E8A-4147-A177-3AD203B41FA5}">
                      <a16:colId xmlns:a16="http://schemas.microsoft.com/office/drawing/2014/main" val="2173610078"/>
                    </a:ext>
                  </a:extLst>
                </a:gridCol>
              </a:tblGrid>
              <a:tr h="234892">
                <a:tc>
                  <a:txBody>
                    <a:bodyPr/>
                    <a:lstStyle/>
                    <a:p>
                      <a:endParaRPr lang="en-US" dirty="0">
                        <a:effectLst/>
                      </a:endParaRPr>
                    </a:p>
                  </a:txBody>
                  <a:tcPr anchor="ctr">
                    <a:lnL>
                      <a:noFill/>
                    </a:lnL>
                    <a:lnR>
                      <a:noFill/>
                    </a:lnR>
                    <a:lnT>
                      <a:noFill/>
                    </a:lnT>
                    <a:lnB>
                      <a:noFill/>
                    </a:lnB>
                  </a:tcPr>
                </a:tc>
                <a:extLst>
                  <a:ext uri="{0D108BD9-81ED-4DB2-BD59-A6C34878D82A}">
                    <a16:rowId xmlns:a16="http://schemas.microsoft.com/office/drawing/2014/main" val="2796863309"/>
                  </a:ext>
                </a:extLst>
              </a:tr>
            </a:tbl>
          </a:graphicData>
        </a:graphic>
      </p:graphicFrame>
      <p:graphicFrame>
        <p:nvGraphicFramePr>
          <p:cNvPr id="29" name="Table 28"/>
          <p:cNvGraphicFramePr>
            <a:graphicFrameLocks noGrp="1"/>
          </p:cNvGraphicFramePr>
          <p:nvPr>
            <p:extLst>
              <p:ext uri="{D42A27DB-BD31-4B8C-83A1-F6EECF244321}">
                <p14:modId xmlns:p14="http://schemas.microsoft.com/office/powerpoint/2010/main" val="710316286"/>
              </p:ext>
            </p:extLst>
          </p:nvPr>
        </p:nvGraphicFramePr>
        <p:xfrm>
          <a:off x="4314031" y="3354983"/>
          <a:ext cx="2715419" cy="875863"/>
        </p:xfrm>
        <a:graphic>
          <a:graphicData uri="http://schemas.openxmlformats.org/drawingml/2006/table">
            <a:tbl>
              <a:tblPr/>
              <a:tblGrid>
                <a:gridCol w="2715419">
                  <a:extLst>
                    <a:ext uri="{9D8B030D-6E8A-4147-A177-3AD203B41FA5}">
                      <a16:colId xmlns:a16="http://schemas.microsoft.com/office/drawing/2014/main" val="677787045"/>
                    </a:ext>
                  </a:extLst>
                </a:gridCol>
              </a:tblGrid>
              <a:tr h="875863">
                <a:tc>
                  <a:txBody>
                    <a:bodyPr/>
                    <a:lstStyle/>
                    <a:p>
                      <a:endParaRPr lang="en-US" dirty="0">
                        <a:effectLst/>
                      </a:endParaRPr>
                    </a:p>
                  </a:txBody>
                  <a:tcPr anchor="ctr">
                    <a:lnL>
                      <a:noFill/>
                    </a:lnL>
                    <a:lnR>
                      <a:noFill/>
                    </a:lnR>
                    <a:lnT>
                      <a:noFill/>
                    </a:lnT>
                    <a:lnB>
                      <a:noFill/>
                    </a:lnB>
                  </a:tcPr>
                </a:tc>
                <a:extLst>
                  <a:ext uri="{0D108BD9-81ED-4DB2-BD59-A6C34878D82A}">
                    <a16:rowId xmlns:a16="http://schemas.microsoft.com/office/drawing/2014/main" val="1192323917"/>
                  </a:ext>
                </a:extLst>
              </a:tr>
            </a:tbl>
          </a:graphicData>
        </a:graphic>
      </p:graphicFrame>
      <p:sp>
        <p:nvSpPr>
          <p:cNvPr id="14" name="TextBox 13"/>
          <p:cNvSpPr txBox="1"/>
          <p:nvPr/>
        </p:nvSpPr>
        <p:spPr>
          <a:xfrm>
            <a:off x="424003" y="2162580"/>
            <a:ext cx="11362534" cy="707886"/>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4000" i="1" dirty="0">
                <a:solidFill>
                  <a:srgbClr val="0070C0"/>
                </a:solidFill>
                <a:latin typeface="Calibri" panose="020F0502020204030204" pitchFamily="34" charset="0"/>
                <a:cs typeface="Calibri" panose="020F0502020204030204" pitchFamily="34" charset="0"/>
              </a:rPr>
              <a:t>unemployment </a:t>
            </a:r>
            <a:r>
              <a:rPr lang="en-US" sz="2800" dirty="0">
                <a:latin typeface="Calibri" panose="020F0502020204030204" pitchFamily="34" charset="0"/>
                <a:cs typeface="Calibri" panose="020F0502020204030204" pitchFamily="34" charset="0"/>
              </a:rPr>
              <a:t>(n) </a:t>
            </a:r>
            <a:r>
              <a:rPr lang="en-US" sz="2800" dirty="0">
                <a:solidFill>
                  <a:srgbClr val="FF0000"/>
                </a:solidFill>
                <a:latin typeface="Calibri" panose="020F0502020204030204" pitchFamily="34" charset="0"/>
                <a:cs typeface="Calibri" panose="020F0502020204030204" pitchFamily="34" charset="0"/>
              </a:rPr>
              <a:t>/ˌ</a:t>
            </a:r>
            <a:r>
              <a:rPr lang="en-US" sz="2800" dirty="0" err="1">
                <a:solidFill>
                  <a:srgbClr val="FF0000"/>
                </a:solidFill>
                <a:latin typeface="Calibri" panose="020F0502020204030204" pitchFamily="34" charset="0"/>
                <a:cs typeface="Calibri" panose="020F0502020204030204" pitchFamily="34" charset="0"/>
              </a:rPr>
              <a:t>ʌnɪmˈplɔɪmənt</a:t>
            </a:r>
            <a:r>
              <a:rPr lang="en-US" sz="2800" dirty="0">
                <a:solidFill>
                  <a:srgbClr val="FF0000"/>
                </a:solidFill>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sự</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thất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nghiệp</a:t>
            </a:r>
            <a:endParaRPr lang="en-US" sz="2000" i="1" dirty="0">
              <a:solidFill>
                <a:srgbClr val="0070C0"/>
              </a:solidFill>
              <a:latin typeface="Calibri" panose="020F0502020204030204" pitchFamily="34" charset="0"/>
              <a:cs typeface="Calibri" panose="020F0502020204030204" pitchFamily="34" charset="0"/>
            </a:endParaRPr>
          </a:p>
        </p:txBody>
      </p:sp>
      <p:sp>
        <p:nvSpPr>
          <p:cNvPr id="13" name="TextBox 12"/>
          <p:cNvSpPr txBox="1"/>
          <p:nvPr/>
        </p:nvSpPr>
        <p:spPr>
          <a:xfrm>
            <a:off x="480046" y="4887239"/>
            <a:ext cx="11371227" cy="707886"/>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4000" i="1" dirty="0">
                <a:solidFill>
                  <a:srgbClr val="0070C0"/>
                </a:solidFill>
                <a:latin typeface="Calibri" panose="020F0502020204030204" pitchFamily="34" charset="0"/>
                <a:cs typeface="Calibri" panose="020F0502020204030204" pitchFamily="34" charset="0"/>
              </a:rPr>
              <a:t>dam </a:t>
            </a:r>
            <a:r>
              <a:rPr lang="vi-VN" sz="2800" dirty="0">
                <a:latin typeface="Calibri" panose="020F0502020204030204" pitchFamily="34" charset="0"/>
                <a:cs typeface="Calibri" panose="020F0502020204030204" pitchFamily="34" charset="0"/>
              </a:rPr>
              <a:t>(</a:t>
            </a:r>
            <a:r>
              <a:rPr lang="en-US" sz="2800" dirty="0">
                <a:latin typeface="Calibri" panose="020F0502020204030204" pitchFamily="34" charset="0"/>
                <a:cs typeface="Calibri" panose="020F0502020204030204" pitchFamily="34" charset="0"/>
              </a:rPr>
              <a:t>n</a:t>
            </a:r>
            <a:r>
              <a:rPr lang="vi-VN" sz="2800" dirty="0">
                <a:latin typeface="Calibri" panose="020F0502020204030204" pitchFamily="34" charset="0"/>
                <a:cs typeface="Calibri" panose="020F0502020204030204" pitchFamily="34" charset="0"/>
              </a:rPr>
              <a:t>) </a:t>
            </a:r>
            <a:r>
              <a:rPr lang="vi-VN" sz="2800" dirty="0">
                <a:solidFill>
                  <a:srgbClr val="FF0000"/>
                </a:solidFill>
                <a:latin typeface="Calibri" panose="020F0502020204030204" pitchFamily="34" charset="0"/>
                <a:cs typeface="Calibri" panose="020F0502020204030204" pitchFamily="34" charset="0"/>
              </a:rPr>
              <a:t>/dæm/</a:t>
            </a:r>
            <a:r>
              <a:rPr lang="en-US" sz="2800" dirty="0">
                <a:solidFill>
                  <a:srgbClr val="FF0000"/>
                </a:solidFill>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đập</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nước</a:t>
            </a:r>
            <a:endParaRPr lang="en-US" sz="2800" i="1" dirty="0">
              <a:solidFill>
                <a:srgbClr val="0070C0"/>
              </a:solidFill>
              <a:latin typeface="Calibri" panose="020F0502020204030204" pitchFamily="34" charset="0"/>
              <a:cs typeface="Calibri" panose="020F0502020204030204" pitchFamily="34" charset="0"/>
            </a:endParaRPr>
          </a:p>
        </p:txBody>
      </p:sp>
      <p:pic>
        <p:nvPicPr>
          <p:cNvPr id="1026" name="Picture 2" descr="Record Unemployment Fuels Depression &amp; Loss of Identity | Live Science"/>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055496" y="401900"/>
            <a:ext cx="2256938" cy="2399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err Dam - Wikipedia"/>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826671" y="2908323"/>
            <a:ext cx="3968559" cy="2645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64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6"/>
                </p:tgtEl>
              </p:cMediaNode>
            </p:audio>
            <p:audio>
              <p:cMediaNode vol="80000">
                <p:cTn id="18" fill="hold" display="0">
                  <p:stCondLst>
                    <p:cond delay="indefinite"/>
                  </p:stCondLst>
                  <p:endCondLst>
                    <p:cond evt="onStopAudio" delay="0">
                      <p:tgtEl>
                        <p:sldTgt/>
                      </p:tgtEl>
                    </p:cond>
                  </p:endCondLst>
                </p:cTn>
                <p:tgtEl>
                  <p:spTgt spid="17"/>
                </p:tgtEl>
              </p:cMediaNode>
            </p:audio>
            <p:audio>
              <p:cMediaNode vol="80000">
                <p:cTn id="19" fill="hold" display="0">
                  <p:stCondLst>
                    <p:cond delay="indefinite"/>
                  </p:stCondLst>
                  <p:endCondLst>
                    <p:cond evt="onStopAudio" delay="0">
                      <p:tgtEl>
                        <p:sldTgt/>
                      </p:tgtEl>
                    </p:cond>
                  </p:endCondLst>
                </p:cTn>
                <p:tgtEl>
                  <p:spTgt spid="18"/>
                </p:tgtEl>
              </p:cMediaNode>
            </p:audio>
            <p:audio>
              <p:cMediaNode vol="80000">
                <p:cTn id="20" fill="hold" display="0">
                  <p:stCondLst>
                    <p:cond delay="indefinite"/>
                  </p:stCondLst>
                  <p:endCondLst>
                    <p:cond evt="onStopAudio" delay="0">
                      <p:tgtEl>
                        <p:sldTgt/>
                      </p:tgtEl>
                    </p:cond>
                  </p:endCondLst>
                </p:cTn>
                <p:tgtEl>
                  <p:spTgt spid="19"/>
                </p:tgtEl>
              </p:cMediaNode>
            </p:audio>
            <p:audio>
              <p:cMediaNode vol="80000">
                <p:cTn id="21" fill="hold" display="0">
                  <p:stCondLst>
                    <p:cond delay="indefinite"/>
                  </p:stCondLst>
                  <p:endCondLst>
                    <p:cond evt="onStopAudio" delay="0">
                      <p:tgtEl>
                        <p:sldTgt/>
                      </p:tgtEl>
                    </p:cond>
                  </p:endCondLst>
                </p:cTn>
                <p:tgtEl>
                  <p:spTgt spid="20"/>
                </p:tgtEl>
              </p:cMediaNode>
            </p:audio>
            <p:audio>
              <p:cMediaNode vol="80000">
                <p:cTn id="22" fill="hold" display="0">
                  <p:stCondLst>
                    <p:cond delay="indefinite"/>
                  </p:stCondLst>
                  <p:endCondLst>
                    <p:cond evt="onStopAudio" delay="0">
                      <p:tgtEl>
                        <p:sldTgt/>
                      </p:tgtEl>
                    </p:cond>
                  </p:endCondLst>
                </p:cTn>
                <p:tgtEl>
                  <p:spTgt spid="21"/>
                </p:tgtEl>
              </p:cMediaNode>
            </p:audio>
          </p:childTnLst>
        </p:cTn>
      </p:par>
    </p:tnLst>
    <p:bldLst>
      <p:bldP spid="14"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0226" y="685611"/>
            <a:ext cx="11100315" cy="70788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4000" b="1" i="1" dirty="0">
                <a:solidFill>
                  <a:srgbClr val="0070C0"/>
                </a:solidFill>
                <a:latin typeface="Calibri" panose="020F0502020204030204" pitchFamily="34" charset="0"/>
                <a:cs typeface="Calibri" panose="020F0502020204030204" pitchFamily="34" charset="0"/>
              </a:rPr>
              <a:t>Listen and repeat. </a:t>
            </a:r>
            <a:endParaRPr lang="en-US" sz="2000" b="1" i="1" dirty="0">
              <a:solidFill>
                <a:srgbClr val="0070C0"/>
              </a:solidFill>
              <a:latin typeface="Calibri" panose="020F0502020204030204" pitchFamily="34" charset="0"/>
              <a:cs typeface="Calibri" panose="020F0502020204030204" pitchFamily="34" charset="0"/>
            </a:endParaRPr>
          </a:p>
        </p:txBody>
      </p:sp>
      <p:pic>
        <p:nvPicPr>
          <p:cNvPr id="16" name="avoid">
            <a:hlinkClick r:id="" action="ppaction://media"/>
            <a:extLst>
              <a:ext uri="{FF2B5EF4-FFF2-40B4-BE49-F238E27FC236}">
                <a16:creationId xmlns:a16="http://schemas.microsoft.com/office/drawing/2014/main" id="{2BA6CE5A-EF5B-F4E1-7330-91D94D79780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597624" y="785656"/>
            <a:ext cx="487363" cy="487362"/>
          </a:xfrm>
          <a:prstGeom prst="rect">
            <a:avLst/>
          </a:prstGeom>
        </p:spPr>
      </p:pic>
      <p:pic>
        <p:nvPicPr>
          <p:cNvPr id="17" name="carbohydrates">
            <a:hlinkClick r:id="" action="ppaction://media"/>
            <a:extLst>
              <a:ext uri="{FF2B5EF4-FFF2-40B4-BE49-F238E27FC236}">
                <a16:creationId xmlns:a16="http://schemas.microsoft.com/office/drawing/2014/main" id="{E7E3051D-F4B6-845C-2C7D-73749BD36A8E}"/>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1597623" y="793177"/>
            <a:ext cx="487363" cy="487363"/>
          </a:xfrm>
          <a:prstGeom prst="rect">
            <a:avLst/>
          </a:prstGeom>
        </p:spPr>
      </p:pic>
      <p:pic>
        <p:nvPicPr>
          <p:cNvPr id="18" name="dairy">
            <a:hlinkClick r:id="" action="ppaction://media"/>
            <a:extLst>
              <a:ext uri="{FF2B5EF4-FFF2-40B4-BE49-F238E27FC236}">
                <a16:creationId xmlns:a16="http://schemas.microsoft.com/office/drawing/2014/main" id="{C32A972D-1F4C-A290-A844-52140BB76343}"/>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1597623" y="802161"/>
            <a:ext cx="487363" cy="487362"/>
          </a:xfrm>
          <a:prstGeom prst="rect">
            <a:avLst/>
          </a:prstGeom>
        </p:spPr>
      </p:pic>
      <p:pic>
        <p:nvPicPr>
          <p:cNvPr id="19" name="limit">
            <a:hlinkClick r:id="" action="ppaction://media"/>
            <a:extLst>
              <a:ext uri="{FF2B5EF4-FFF2-40B4-BE49-F238E27FC236}">
                <a16:creationId xmlns:a16="http://schemas.microsoft.com/office/drawing/2014/main" id="{BDBEE17A-C1CF-DDD1-B3B1-D37082B9A4BE}"/>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1597622" y="821630"/>
            <a:ext cx="487363" cy="487362"/>
          </a:xfrm>
          <a:prstGeom prst="rect">
            <a:avLst/>
          </a:prstGeom>
        </p:spPr>
      </p:pic>
      <p:pic>
        <p:nvPicPr>
          <p:cNvPr id="20" name="processed">
            <a:hlinkClick r:id="" action="ppaction://media"/>
            <a:extLst>
              <a:ext uri="{FF2B5EF4-FFF2-40B4-BE49-F238E27FC236}">
                <a16:creationId xmlns:a16="http://schemas.microsoft.com/office/drawing/2014/main" id="{84656FEF-6365-C4F0-444D-13CD1CDB0DA9}"/>
              </a:ext>
            </a:extLst>
          </p:cNvPr>
          <p:cNvPicPr>
            <a:picLocks noChangeAspect="1"/>
          </p:cNvPicPr>
          <p:nvPr>
            <a:audioFile r:link="rId10"/>
            <p:extLst>
              <p:ext uri="{DAA4B4D4-6D71-4841-9C94-3DE7FCFB9230}">
                <p14:media xmlns:p14="http://schemas.microsoft.com/office/powerpoint/2010/main" r:embed="rId9"/>
              </p:ext>
            </p:extLst>
          </p:nvPr>
        </p:nvPicPr>
        <p:blipFill>
          <a:blip r:embed="rId15"/>
          <a:stretch>
            <a:fillRect/>
          </a:stretch>
        </p:blipFill>
        <p:spPr>
          <a:xfrm>
            <a:off x="11607593" y="809682"/>
            <a:ext cx="487363" cy="487363"/>
          </a:xfrm>
          <a:prstGeom prst="rect">
            <a:avLst/>
          </a:prstGeom>
        </p:spPr>
      </p:pic>
      <p:pic>
        <p:nvPicPr>
          <p:cNvPr id="21" name="protein">
            <a:hlinkClick r:id="" action="ppaction://media"/>
            <a:extLst>
              <a:ext uri="{FF2B5EF4-FFF2-40B4-BE49-F238E27FC236}">
                <a16:creationId xmlns:a16="http://schemas.microsoft.com/office/drawing/2014/main" id="{8F83CDB0-4DF6-0F64-928E-CD1E4168AD13}"/>
              </a:ext>
            </a:extLst>
          </p:cNvPr>
          <p:cNvPicPr>
            <a:picLocks noChangeAspect="1"/>
          </p:cNvPicPr>
          <p:nvPr>
            <a:audioFile r:link="rId12"/>
            <p:extLst>
              <p:ext uri="{DAA4B4D4-6D71-4841-9C94-3DE7FCFB9230}">
                <p14:media xmlns:p14="http://schemas.microsoft.com/office/powerpoint/2010/main" r:embed="rId11"/>
              </p:ext>
            </p:extLst>
          </p:nvPr>
        </p:nvPicPr>
        <p:blipFill>
          <a:blip r:embed="rId15"/>
          <a:stretch>
            <a:fillRect/>
          </a:stretch>
        </p:blipFill>
        <p:spPr>
          <a:xfrm>
            <a:off x="11607593" y="803295"/>
            <a:ext cx="487363" cy="487363"/>
          </a:xfrm>
          <a:prstGeom prst="rect">
            <a:avLst/>
          </a:prstGeom>
        </p:spPr>
      </p:pic>
      <p:sp>
        <p:nvSpPr>
          <p:cNvPr id="15" name="Rectangle 14"/>
          <p:cNvSpPr/>
          <p:nvPr/>
        </p:nvSpPr>
        <p:spPr>
          <a:xfrm>
            <a:off x="11590487" y="429934"/>
            <a:ext cx="521573" cy="9050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1"/>
          <p:cNvSpPr>
            <a:spLocks noChangeArrowheads="1"/>
          </p:cNvSpPr>
          <p:nvPr/>
        </p:nvSpPr>
        <p:spPr bwMode="auto">
          <a:xfrm>
            <a:off x="4157663" y="39719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 name="Rectangle 4"/>
          <p:cNvSpPr>
            <a:spLocks noChangeArrowheads="1"/>
          </p:cNvSpPr>
          <p:nvPr/>
        </p:nvSpPr>
        <p:spPr bwMode="auto">
          <a:xfrm>
            <a:off x="4157663" y="39719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5" name="Table 24"/>
          <p:cNvGraphicFramePr>
            <a:graphicFrameLocks noGrp="1"/>
          </p:cNvGraphicFramePr>
          <p:nvPr/>
        </p:nvGraphicFramePr>
        <p:xfrm>
          <a:off x="4156869" y="3971766"/>
          <a:ext cx="1638300" cy="365760"/>
        </p:xfrm>
        <a:graphic>
          <a:graphicData uri="http://schemas.openxmlformats.org/drawingml/2006/table">
            <a:tbl>
              <a:tblPr/>
              <a:tblGrid>
                <a:gridCol w="1638300">
                  <a:extLst>
                    <a:ext uri="{9D8B030D-6E8A-4147-A177-3AD203B41FA5}">
                      <a16:colId xmlns:a16="http://schemas.microsoft.com/office/drawing/2014/main" val="1170679580"/>
                    </a:ext>
                  </a:extLst>
                </a:gridCol>
              </a:tblGrid>
              <a:tr h="0">
                <a:tc>
                  <a:txBody>
                    <a:bodyPr/>
                    <a:lstStyle/>
                    <a:p>
                      <a:endParaRPr lang="en-US" dirty="0">
                        <a:effectLst/>
                      </a:endParaRPr>
                    </a:p>
                  </a:txBody>
                  <a:tcPr anchor="ctr">
                    <a:lnL>
                      <a:noFill/>
                    </a:lnL>
                    <a:lnR>
                      <a:noFill/>
                    </a:lnR>
                    <a:lnT>
                      <a:noFill/>
                    </a:lnT>
                    <a:lnB>
                      <a:noFill/>
                    </a:lnB>
                  </a:tcPr>
                </a:tc>
                <a:extLst>
                  <a:ext uri="{0D108BD9-81ED-4DB2-BD59-A6C34878D82A}">
                    <a16:rowId xmlns:a16="http://schemas.microsoft.com/office/drawing/2014/main" val="1969138947"/>
                  </a:ext>
                </a:extLst>
              </a:tr>
            </a:tbl>
          </a:graphicData>
        </a:graphic>
      </p:graphicFrame>
      <p:sp>
        <p:nvSpPr>
          <p:cNvPr id="26" name="Rectangle 5"/>
          <p:cNvSpPr>
            <a:spLocks noChangeArrowheads="1"/>
          </p:cNvSpPr>
          <p:nvPr/>
        </p:nvSpPr>
        <p:spPr bwMode="auto">
          <a:xfrm>
            <a:off x="4157663" y="39719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7" name="Table 26"/>
          <p:cNvGraphicFramePr>
            <a:graphicFrameLocks noGrp="1"/>
          </p:cNvGraphicFramePr>
          <p:nvPr/>
        </p:nvGraphicFramePr>
        <p:xfrm>
          <a:off x="4285456" y="3971766"/>
          <a:ext cx="1381125" cy="365760"/>
        </p:xfrm>
        <a:graphic>
          <a:graphicData uri="http://schemas.openxmlformats.org/drawingml/2006/table">
            <a:tbl>
              <a:tblPr/>
              <a:tblGrid>
                <a:gridCol w="1381125">
                  <a:extLst>
                    <a:ext uri="{9D8B030D-6E8A-4147-A177-3AD203B41FA5}">
                      <a16:colId xmlns:a16="http://schemas.microsoft.com/office/drawing/2014/main" val="2173610078"/>
                    </a:ext>
                  </a:extLst>
                </a:gridCol>
              </a:tblGrid>
              <a:tr h="234892">
                <a:tc>
                  <a:txBody>
                    <a:bodyPr/>
                    <a:lstStyle/>
                    <a:p>
                      <a:endParaRPr lang="en-US" dirty="0">
                        <a:effectLst/>
                      </a:endParaRPr>
                    </a:p>
                  </a:txBody>
                  <a:tcPr anchor="ctr">
                    <a:lnL>
                      <a:noFill/>
                    </a:lnL>
                    <a:lnR>
                      <a:noFill/>
                    </a:lnR>
                    <a:lnT>
                      <a:noFill/>
                    </a:lnT>
                    <a:lnB>
                      <a:noFill/>
                    </a:lnB>
                  </a:tcPr>
                </a:tc>
                <a:extLst>
                  <a:ext uri="{0D108BD9-81ED-4DB2-BD59-A6C34878D82A}">
                    <a16:rowId xmlns:a16="http://schemas.microsoft.com/office/drawing/2014/main" val="2796863309"/>
                  </a:ext>
                </a:extLst>
              </a:tr>
            </a:tbl>
          </a:graphicData>
        </a:graphic>
      </p:graphicFrame>
      <p:sp>
        <p:nvSpPr>
          <p:cNvPr id="12" name="TextBox 11"/>
          <p:cNvSpPr txBox="1"/>
          <p:nvPr/>
        </p:nvSpPr>
        <p:spPr>
          <a:xfrm>
            <a:off x="470076" y="3580723"/>
            <a:ext cx="11371227" cy="707886"/>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4000" i="1" dirty="0">
                <a:solidFill>
                  <a:srgbClr val="0070C0"/>
                </a:solidFill>
                <a:latin typeface="Calibri" panose="020F0502020204030204" pitchFamily="34" charset="0"/>
                <a:cs typeface="Calibri" panose="020F0502020204030204" pitchFamily="34" charset="0"/>
              </a:rPr>
              <a:t>reservoir </a:t>
            </a:r>
            <a:r>
              <a:rPr lang="en-US" sz="2800" dirty="0">
                <a:latin typeface="Calibri" panose="020F0502020204030204" pitchFamily="34" charset="0"/>
                <a:cs typeface="Calibri" panose="020F0502020204030204" pitchFamily="34" charset="0"/>
              </a:rPr>
              <a:t>(n) </a:t>
            </a:r>
            <a:r>
              <a:rPr lang="en-US" sz="2800" dirty="0">
                <a:solidFill>
                  <a:srgbClr val="FF0000"/>
                </a:solidFill>
                <a:latin typeface="Calibri" panose="020F0502020204030204" pitchFamily="34" charset="0"/>
                <a:cs typeface="Calibri" panose="020F0502020204030204" pitchFamily="34" charset="0"/>
              </a:rPr>
              <a:t>/ˈ</a:t>
            </a:r>
            <a:r>
              <a:rPr lang="en-US" sz="2800" dirty="0" err="1">
                <a:solidFill>
                  <a:srgbClr val="FF0000"/>
                </a:solidFill>
                <a:latin typeface="Calibri" panose="020F0502020204030204" pitchFamily="34" charset="0"/>
                <a:cs typeface="Calibri" panose="020F0502020204030204" pitchFamily="34" charset="0"/>
              </a:rPr>
              <a:t>rezərvwɑːr</a:t>
            </a:r>
            <a:r>
              <a:rPr lang="en-US" sz="2800" dirty="0">
                <a:solidFill>
                  <a:srgbClr val="FF0000"/>
                </a:solidFill>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hồ</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chứa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nước</a:t>
            </a:r>
            <a:endParaRPr lang="en-US" sz="2800" dirty="0">
              <a:latin typeface="Calibri" panose="020F0502020204030204" pitchFamily="34" charset="0"/>
              <a:cs typeface="Calibri" panose="020F0502020204030204" pitchFamily="34" charset="0"/>
            </a:endParaRPr>
          </a:p>
        </p:txBody>
      </p:sp>
      <p:sp>
        <p:nvSpPr>
          <p:cNvPr id="11" name="TextBox 10"/>
          <p:cNvSpPr txBox="1"/>
          <p:nvPr/>
        </p:nvSpPr>
        <p:spPr>
          <a:xfrm>
            <a:off x="470076" y="5604375"/>
            <a:ext cx="11371226" cy="707886"/>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4000" i="1" dirty="0">
                <a:solidFill>
                  <a:srgbClr val="0070C0"/>
                </a:solidFill>
                <a:latin typeface="Calibri" panose="020F0502020204030204" pitchFamily="34" charset="0"/>
                <a:cs typeface="Calibri" panose="020F0502020204030204" pitchFamily="34" charset="0"/>
              </a:rPr>
              <a:t>redirect </a:t>
            </a:r>
            <a:r>
              <a:rPr lang="en-US" sz="2800" dirty="0">
                <a:latin typeface="Calibri" panose="020F0502020204030204" pitchFamily="34" charset="0"/>
                <a:cs typeface="Calibri" panose="020F0502020204030204" pitchFamily="34" charset="0"/>
              </a:rPr>
              <a:t>(n) </a:t>
            </a:r>
            <a:r>
              <a:rPr lang="en-US" sz="2800" dirty="0">
                <a:solidFill>
                  <a:srgbClr val="FF0000"/>
                </a:solidFill>
                <a:latin typeface="Calibri" panose="020F0502020204030204" pitchFamily="34" charset="0"/>
                <a:cs typeface="Calibri" panose="020F0502020204030204" pitchFamily="34" charset="0"/>
              </a:rPr>
              <a:t>/ˌ</a:t>
            </a:r>
            <a:r>
              <a:rPr lang="en-US" sz="2800" dirty="0" err="1">
                <a:solidFill>
                  <a:srgbClr val="FF0000"/>
                </a:solidFill>
                <a:latin typeface="Calibri" panose="020F0502020204030204" pitchFamily="34" charset="0"/>
                <a:cs typeface="Calibri" panose="020F0502020204030204" pitchFamily="34" charset="0"/>
              </a:rPr>
              <a:t>riːdaɪˈrekt</a:t>
            </a:r>
            <a:r>
              <a:rPr lang="en-US" sz="2800" dirty="0">
                <a:solidFill>
                  <a:srgbClr val="FF0000"/>
                </a:solidFill>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chuyển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hướng</a:t>
            </a:r>
            <a:endParaRPr lang="en-US" sz="2800" i="1" dirty="0">
              <a:solidFill>
                <a:srgbClr val="0070C0"/>
              </a:solidFill>
              <a:latin typeface="Calibri" panose="020F0502020204030204" pitchFamily="34" charset="0"/>
              <a:cs typeface="Calibri" panose="020F0502020204030204" pitchFamily="34" charset="0"/>
            </a:endParaRPr>
          </a:p>
        </p:txBody>
      </p:sp>
      <p:pic>
        <p:nvPicPr>
          <p:cNvPr id="2050" name="Picture 2" descr="Reservoir Pictures | Download Free Images on Unsplash"/>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66061" y="1331942"/>
            <a:ext cx="4344480" cy="289776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rrow PNG Transparent Design - Freepngdesign.com"/>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114520" y="4542300"/>
            <a:ext cx="2447562" cy="18370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88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fade">
                                      <p:cBhvr>
                                        <p:cTn id="15" dur="500"/>
                                        <p:tgtEl>
                                          <p:spTgt spid="205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6"/>
                </p:tgtEl>
              </p:cMediaNode>
            </p:audio>
            <p:audio>
              <p:cMediaNode vol="80000">
                <p:cTn id="20" fill="hold" display="0">
                  <p:stCondLst>
                    <p:cond delay="indefinite"/>
                  </p:stCondLst>
                  <p:endCondLst>
                    <p:cond evt="onStopAudio" delay="0">
                      <p:tgtEl>
                        <p:sldTgt/>
                      </p:tgtEl>
                    </p:cond>
                  </p:endCondLst>
                </p:cTn>
                <p:tgtEl>
                  <p:spTgt spid="17"/>
                </p:tgtEl>
              </p:cMediaNode>
            </p:audio>
            <p:audio>
              <p:cMediaNode vol="80000">
                <p:cTn id="21" fill="hold" display="0">
                  <p:stCondLst>
                    <p:cond delay="indefinite"/>
                  </p:stCondLst>
                  <p:endCondLst>
                    <p:cond evt="onStopAudio" delay="0">
                      <p:tgtEl>
                        <p:sldTgt/>
                      </p:tgtEl>
                    </p:cond>
                  </p:endCondLst>
                </p:cTn>
                <p:tgtEl>
                  <p:spTgt spid="18"/>
                </p:tgtEl>
              </p:cMediaNode>
            </p:audio>
            <p:audio>
              <p:cMediaNode vol="80000">
                <p:cTn id="22" fill="hold" display="0">
                  <p:stCondLst>
                    <p:cond delay="indefinite"/>
                  </p:stCondLst>
                  <p:endCondLst>
                    <p:cond evt="onStopAudio" delay="0">
                      <p:tgtEl>
                        <p:sldTgt/>
                      </p:tgtEl>
                    </p:cond>
                  </p:endCondLst>
                </p:cTn>
                <p:tgtEl>
                  <p:spTgt spid="19"/>
                </p:tgtEl>
              </p:cMediaNode>
            </p:audio>
            <p:audio>
              <p:cMediaNode vol="80000">
                <p:cTn id="23" fill="hold" display="0">
                  <p:stCondLst>
                    <p:cond delay="indefinite"/>
                  </p:stCondLst>
                  <p:endCondLst>
                    <p:cond evt="onStopAudio" delay="0">
                      <p:tgtEl>
                        <p:sldTgt/>
                      </p:tgtEl>
                    </p:cond>
                  </p:endCondLst>
                </p:cTn>
                <p:tgtEl>
                  <p:spTgt spid="20"/>
                </p:tgtEl>
              </p:cMediaNode>
            </p:audio>
            <p:audio>
              <p:cMediaNode vol="80000">
                <p:cTn id="24" fill="hold" display="0">
                  <p:stCondLst>
                    <p:cond delay="indefinite"/>
                  </p:stCondLst>
                  <p:endCondLst>
                    <p:cond evt="onStopAudio" delay="0">
                      <p:tgtEl>
                        <p:sldTgt/>
                      </p:tgtEl>
                    </p:cond>
                  </p:endCondLst>
                </p:cTn>
                <p:tgtEl>
                  <p:spTgt spid="21"/>
                </p:tgtEl>
              </p:cMediaNode>
            </p:audio>
          </p:childTnLst>
        </p:cTn>
      </p:par>
    </p:tnLst>
    <p:bldLst>
      <p:bldP spid="12" grpId="0" animBg="1"/>
      <p:bldP spid="11" grpId="0" animBg="1"/>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0</TotalTime>
  <Words>857</Words>
  <Application>Microsoft Office PowerPoint</Application>
  <PresentationFormat>Widescreen</PresentationFormat>
  <Paragraphs>131</Paragraphs>
  <Slides>29</Slides>
  <Notes>6</Notes>
  <HiddenSlides>0</HiddenSlides>
  <MMClips>15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Trebuchet MS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2023-02-10T03:32:44Z</dcterms:created>
  <dcterms:modified xsi:type="dcterms:W3CDTF">2023-07-24T08:47:13Z</dcterms:modified>
</cp:coreProperties>
</file>