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7" r:id="rId4"/>
    <p:sldId id="269" r:id="rId5"/>
    <p:sldId id="270" r:id="rId6"/>
    <p:sldId id="271" r:id="rId7"/>
    <p:sldId id="278" r:id="rId8"/>
    <p:sldId id="277" r:id="rId9"/>
    <p:sldId id="302" r:id="rId10"/>
    <p:sldId id="280" r:id="rId11"/>
    <p:sldId id="303" r:id="rId12"/>
    <p:sldId id="304" r:id="rId13"/>
    <p:sldId id="309" r:id="rId14"/>
    <p:sldId id="305" r:id="rId15"/>
    <p:sldId id="306" r:id="rId16"/>
    <p:sldId id="307" r:id="rId17"/>
    <p:sldId id="296" r:id="rId18"/>
    <p:sldId id="298" r:id="rId19"/>
    <p:sldId id="299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3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6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8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4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377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32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17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239591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4:</a:t>
            </a:r>
            <a:r>
              <a:rPr lang="en-US" sz="1800" b="1" baseline="0" dirty="0">
                <a:solidFill>
                  <a:schemeClr val="bg1"/>
                </a:solidFill>
              </a:rPr>
              <a:t> Global warming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487177" y="0"/>
            <a:ext cx="370482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Lesson 2.3:</a:t>
            </a:r>
            <a:r>
              <a:rPr lang="en-US" sz="1800" b="0" baseline="0" dirty="0">
                <a:solidFill>
                  <a:schemeClr val="bg1"/>
                </a:solidFill>
              </a:rPr>
              <a:t> Pronunciation &amp; Speaking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8" r:id="rId13"/>
    <p:sldLayoutId id="2147483669" r:id="rId14"/>
    <p:sldLayoutId id="2147483674" r:id="rId15"/>
    <p:sldLayoutId id="2147483676" r:id="rId16"/>
    <p:sldLayoutId id="2147483691" r:id="rId17"/>
    <p:sldLayoutId id="214748369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15.xml"/><Relationship Id="rId10" Type="http://schemas.openxmlformats.org/officeDocument/2006/relationships/audio" Target="../media/media5.mp3"/><Relationship Id="rId19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25886" y="3313946"/>
            <a:ext cx="6466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Unit 4</a:t>
            </a:r>
            <a:r>
              <a:rPr lang="en-US" sz="3200" dirty="0">
                <a:cs typeface="Arial" panose="020B0604020202020204" pitchFamily="34" charset="0"/>
              </a:rPr>
              <a:t>: Global Warming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  <a:cs typeface="Arial" panose="020B0604020202020204" pitchFamily="34" charset="0"/>
              </a:rPr>
              <a:t>Lesson: 2.3. </a:t>
            </a:r>
            <a:r>
              <a:rPr lang="en-US" sz="3200" dirty="0" err="1">
                <a:solidFill>
                  <a:srgbClr val="00B0F0"/>
                </a:solidFill>
                <a:cs typeface="Arial" panose="020B0604020202020204" pitchFamily="34" charset="0"/>
              </a:rPr>
              <a:t>Pronun</a:t>
            </a:r>
            <a:r>
              <a:rPr lang="en-US" sz="3200" dirty="0">
                <a:solidFill>
                  <a:srgbClr val="00B0F0"/>
                </a:solidFill>
                <a:cs typeface="Arial" panose="020B0604020202020204" pitchFamily="34" charset="0"/>
              </a:rPr>
              <a:t>. &amp; Speaking</a:t>
            </a:r>
          </a:p>
          <a:p>
            <a:pPr algn="ctr"/>
            <a:r>
              <a:rPr lang="en-US" sz="3200" dirty="0">
                <a:solidFill>
                  <a:srgbClr val="92D050"/>
                </a:solidFill>
                <a:cs typeface="Arial" panose="020B0604020202020204" pitchFamily="34" charset="0"/>
              </a:rPr>
              <a:t>Pages: 42 &amp; 43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79" y="297044"/>
            <a:ext cx="10115254" cy="65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2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7481"/>
          <a:stretch/>
        </p:blipFill>
        <p:spPr>
          <a:xfrm>
            <a:off x="29322" y="389465"/>
            <a:ext cx="12014631" cy="1765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25" t="42356" r="501" b="1613"/>
          <a:stretch/>
        </p:blipFill>
        <p:spPr>
          <a:xfrm>
            <a:off x="961717" y="2808514"/>
            <a:ext cx="10149840" cy="404948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969033" y="1781475"/>
            <a:ext cx="4702629" cy="1045029"/>
          </a:xfrm>
          <a:prstGeom prst="wedgeRoundRectCallout">
            <a:avLst>
              <a:gd name="adj1" fmla="val 40578"/>
              <a:gd name="adj2" fmla="val 7250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 I think t will be difficult to stop farmers from cutting trees.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2109650" y="1854925"/>
            <a:ext cx="4702629" cy="1045029"/>
          </a:xfrm>
          <a:prstGeom prst="wedgeRoundRectCallout">
            <a:avLst>
              <a:gd name="adj1" fmla="val -32755"/>
              <a:gd name="adj2" fmla="val 6000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Prohibiting deforestation will reduce greenhouse gases. 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174361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9008"/>
          <a:stretch/>
        </p:blipFill>
        <p:spPr>
          <a:xfrm>
            <a:off x="9731832" y="2384130"/>
            <a:ext cx="1881052" cy="1610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9088" y="2312127"/>
            <a:ext cx="9353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b. Join another pair and compare your choices. Did you choose the same </a:t>
            </a:r>
          </a:p>
          <a:p>
            <a:r>
              <a:rPr lang="en-US" sz="3600" dirty="0">
                <a:cs typeface="Arial" panose="020B0604020202020204" pitchFamily="34" charset="0"/>
              </a:rPr>
              <a:t>solutions? Why (not)?</a:t>
            </a:r>
          </a:p>
        </p:txBody>
      </p:sp>
    </p:spTree>
    <p:extLst>
      <p:ext uri="{BB962C8B-B14F-4D97-AF65-F5344CB8AC3E}">
        <p14:creationId xmlns:p14="http://schemas.microsoft.com/office/powerpoint/2010/main" val="261231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1" y="469123"/>
            <a:ext cx="8956299" cy="5970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3786" y="4219307"/>
            <a:ext cx="496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Further Practice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3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1557732"/>
            <a:ext cx="120551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cs typeface="Arial" panose="020B0604020202020204" pitchFamily="34" charset="0"/>
              </a:rPr>
              <a:t>1. A. outfit</a:t>
            </a:r>
            <a:r>
              <a:rPr lang="en-US" sz="2800" u="sng" dirty="0">
                <a:cs typeface="Arial" panose="020B0604020202020204" pitchFamily="34" charset="0"/>
              </a:rPr>
              <a:t>s</a:t>
            </a:r>
            <a:r>
              <a:rPr lang="en-US" sz="2800" dirty="0">
                <a:cs typeface="Arial" panose="020B0604020202020204" pitchFamily="34" charset="0"/>
              </a:rPr>
              <a:t>	 		B. biofuel</a:t>
            </a:r>
            <a:r>
              <a:rPr lang="en-US" sz="2800" u="sng" dirty="0">
                <a:cs typeface="Arial" panose="020B0604020202020204" pitchFamily="34" charset="0"/>
              </a:rPr>
              <a:t>s</a:t>
            </a:r>
            <a:r>
              <a:rPr lang="en-US" sz="2800" dirty="0">
                <a:cs typeface="Arial" panose="020B0604020202020204" pitchFamily="34" charset="0"/>
              </a:rPr>
              <a:t> 	 	C. outskirt</a:t>
            </a:r>
            <a:r>
              <a:rPr lang="en-US" sz="2800" u="sng" dirty="0">
                <a:cs typeface="Arial" panose="020B0604020202020204" pitchFamily="34" charset="0"/>
              </a:rPr>
              <a:t>s</a:t>
            </a:r>
            <a:r>
              <a:rPr lang="en-US" sz="2800" dirty="0">
                <a:cs typeface="Arial" panose="020B0604020202020204" pitchFamily="34" charset="0"/>
              </a:rPr>
              <a:t>             D. jacket</a:t>
            </a:r>
            <a:r>
              <a:rPr lang="en-US" sz="2800" u="sng" dirty="0">
                <a:cs typeface="Arial" panose="020B0604020202020204" pitchFamily="34" charset="0"/>
              </a:rPr>
              <a:t>s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2800" dirty="0">
                <a:cs typeface="Arial" panose="020B0604020202020204" pitchFamily="34" charset="0"/>
              </a:rPr>
              <a:t>2.  A. avoid</a:t>
            </a:r>
            <a:r>
              <a:rPr lang="en-US" sz="2800" u="sng" dirty="0">
                <a:cs typeface="Arial" panose="020B0604020202020204" pitchFamily="34" charset="0"/>
              </a:rPr>
              <a:t>s</a:t>
            </a:r>
            <a:r>
              <a:rPr lang="en-US" sz="2800" dirty="0">
                <a:cs typeface="Arial" panose="020B0604020202020204" pitchFamily="34" charset="0"/>
              </a:rPr>
              <a:t> 			B. afford</a:t>
            </a:r>
            <a:r>
              <a:rPr lang="en-US" sz="2800" u="sng" dirty="0">
                <a:cs typeface="Arial" panose="020B0604020202020204" pitchFamily="34" charset="0"/>
              </a:rPr>
              <a:t>s</a:t>
            </a:r>
            <a:r>
              <a:rPr lang="en-US" sz="2800" dirty="0">
                <a:cs typeface="Arial" panose="020B0604020202020204" pitchFamily="34" charset="0"/>
              </a:rPr>
              <a:t>		C. invest</a:t>
            </a:r>
            <a:r>
              <a:rPr lang="en-US" sz="2800" u="sng" dirty="0">
                <a:cs typeface="Arial" panose="020B0604020202020204" pitchFamily="34" charset="0"/>
              </a:rPr>
              <a:t>s</a:t>
            </a:r>
            <a:r>
              <a:rPr lang="en-US" sz="2800" dirty="0">
                <a:cs typeface="Arial" panose="020B0604020202020204" pitchFamily="34" charset="0"/>
              </a:rPr>
              <a:t>		D. ignore</a:t>
            </a:r>
            <a:r>
              <a:rPr lang="en-US" sz="2800" u="sng" dirty="0">
                <a:cs typeface="Arial" panose="020B0604020202020204" pitchFamily="34" charset="0"/>
              </a:rPr>
              <a:t>s</a:t>
            </a:r>
            <a:r>
              <a:rPr lang="en-US" sz="2800" dirty="0">
                <a:cs typeface="Arial" panose="020B060402020202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3200" dirty="0">
                <a:cs typeface="Arial" panose="020B0604020202020204" pitchFamily="34" charset="0"/>
              </a:rPr>
              <a:t>3. A. rais</a:t>
            </a:r>
            <a:r>
              <a:rPr lang="en-US" sz="3200" u="sng" dirty="0">
                <a:cs typeface="Arial" panose="020B0604020202020204" pitchFamily="34" charset="0"/>
              </a:rPr>
              <a:t>ed</a:t>
            </a:r>
            <a:r>
              <a:rPr lang="en-US" sz="3200" dirty="0">
                <a:cs typeface="Arial" panose="020B0604020202020204" pitchFamily="34" charset="0"/>
              </a:rPr>
              <a:t>	   B. play</a:t>
            </a:r>
            <a:r>
              <a:rPr lang="en-US" sz="3200" u="sng" dirty="0">
                <a:cs typeface="Arial" panose="020B0604020202020204" pitchFamily="34" charset="0"/>
              </a:rPr>
              <a:t>ed</a:t>
            </a:r>
            <a:r>
              <a:rPr lang="en-US" sz="3200" dirty="0">
                <a:cs typeface="Arial" panose="020B0604020202020204" pitchFamily="34" charset="0"/>
              </a:rPr>
              <a:t>	               C. scar</a:t>
            </a:r>
            <a:r>
              <a:rPr lang="en-US" sz="3200" u="sng" dirty="0">
                <a:cs typeface="Arial" panose="020B0604020202020204" pitchFamily="34" charset="0"/>
              </a:rPr>
              <a:t>ed</a:t>
            </a:r>
            <a:r>
              <a:rPr lang="en-US" sz="3200" dirty="0">
                <a:cs typeface="Arial" panose="020B0604020202020204" pitchFamily="34" charset="0"/>
              </a:rPr>
              <a:t>	         D. cook</a:t>
            </a:r>
            <a:r>
              <a:rPr lang="en-US" sz="3200" u="sng" dirty="0">
                <a:cs typeface="Arial" panose="020B0604020202020204" pitchFamily="34" charset="0"/>
              </a:rPr>
              <a:t>ed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Work in pairs.</a:t>
            </a:r>
            <a:endParaRPr lang="en-US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9740"/>
            <a:ext cx="108328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Choose the word whose underlined part is </a:t>
            </a:r>
          </a:p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pronounced differently from that of the other words.</a:t>
            </a: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231" y="592382"/>
            <a:ext cx="1321605" cy="8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731153" y="1826607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11134" y="3612841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16122" y="521311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93692" y="2164050"/>
            <a:ext cx="31873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baɪoʊˌfjuːəlz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4546" y="2100686"/>
            <a:ext cx="2552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aʊtskɜːrts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22459" y="2138837"/>
            <a:ext cx="254707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dʒækɪts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67445" y="2146371"/>
            <a:ext cx="265815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aʊtfɪts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2575" y="5518269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reɪzd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30236" y="5518269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pleɪd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44244" y="5534327"/>
            <a:ext cx="24939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skerd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25045" y="5527011"/>
            <a:ext cx="2493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/</a:t>
            </a:r>
            <a:r>
              <a:rPr lang="en-US" sz="3200" dirty="0" err="1">
                <a:solidFill>
                  <a:srgbClr val="FF0000"/>
                </a:solidFill>
              </a:rPr>
              <a:t>kʊkt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97315" y="3896474"/>
            <a:ext cx="2947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    /</a:t>
            </a:r>
            <a:r>
              <a:rPr lang="en-US" sz="3200" dirty="0" err="1">
                <a:solidFill>
                  <a:srgbClr val="FF0000"/>
                </a:solidFill>
              </a:rPr>
              <a:t>əˈfɔːrdz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0567" y="3884813"/>
            <a:ext cx="2123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əˈvɔɪdz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34096" y="3859869"/>
            <a:ext cx="199924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ɪnˈvests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823014" y="3904129"/>
            <a:ext cx="2712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ɪɡˈnɔːrz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567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4" grpId="0"/>
      <p:bldP spid="15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469" y="1257334"/>
            <a:ext cx="116306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cs typeface="Arial" panose="020B0604020202020204" pitchFamily="34" charset="0"/>
              </a:rPr>
              <a:t>1. A. host</a:t>
            </a:r>
            <a:r>
              <a:rPr lang="en-US" sz="3200" u="sng" dirty="0">
                <a:cs typeface="Arial" panose="020B0604020202020204" pitchFamily="34" charset="0"/>
              </a:rPr>
              <a:t>s</a:t>
            </a:r>
            <a:r>
              <a:rPr lang="en-US" sz="3200" dirty="0">
                <a:cs typeface="Arial" panose="020B0604020202020204" pitchFamily="34" charset="0"/>
              </a:rPr>
              <a:t>  	 	B. risk</a:t>
            </a:r>
            <a:r>
              <a:rPr lang="en-US" sz="3200" u="sng" dirty="0">
                <a:cs typeface="Arial" panose="020B0604020202020204" pitchFamily="34" charset="0"/>
              </a:rPr>
              <a:t>s</a:t>
            </a:r>
            <a:r>
              <a:rPr lang="en-US" sz="3200" dirty="0">
                <a:cs typeface="Arial" panose="020B0604020202020204" pitchFamily="34" charset="0"/>
              </a:rPr>
              <a:t> 	 	C. spear</a:t>
            </a:r>
            <a:r>
              <a:rPr lang="en-US" sz="3200" u="sng" dirty="0">
                <a:cs typeface="Arial" panose="020B0604020202020204" pitchFamily="34" charset="0"/>
              </a:rPr>
              <a:t>s</a:t>
            </a:r>
            <a:r>
              <a:rPr lang="en-US" sz="3200" dirty="0">
                <a:cs typeface="Arial" panose="020B0604020202020204" pitchFamily="34" charset="0"/>
              </a:rPr>
              <a:t>  		D. lack</a:t>
            </a:r>
            <a:r>
              <a:rPr lang="en-US" sz="3200" u="sng" dirty="0">
                <a:cs typeface="Arial" panose="020B0604020202020204" pitchFamily="34" charset="0"/>
              </a:rPr>
              <a:t>s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endParaRPr lang="en-US" sz="3200" dirty="0"/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A. allow</a:t>
            </a:r>
            <a:r>
              <a:rPr lang="en-US" sz="3200" u="sng" dirty="0"/>
              <a:t>s</a:t>
            </a:r>
            <a:r>
              <a:rPr lang="en-US" sz="3200" dirty="0"/>
              <a:t>		B. limit</a:t>
            </a:r>
            <a:r>
              <a:rPr lang="en-US" sz="3200" u="sng" dirty="0"/>
              <a:t>s</a:t>
            </a:r>
            <a:r>
              <a:rPr lang="en-US" sz="3200" dirty="0"/>
              <a:t>              C. respect</a:t>
            </a:r>
            <a:r>
              <a:rPr lang="en-US" sz="3200" u="sng" dirty="0"/>
              <a:t>s</a:t>
            </a:r>
            <a:r>
              <a:rPr lang="en-US" sz="3200" dirty="0"/>
              <a:t>           D. restate</a:t>
            </a:r>
            <a:r>
              <a:rPr lang="en-US" sz="3200" u="sng" dirty="0"/>
              <a:t>s</a:t>
            </a:r>
            <a:r>
              <a:rPr lang="en-US" sz="3200" dirty="0"/>
              <a:t> </a:t>
            </a:r>
            <a:endParaRPr lang="en-US" sz="2000" u="sng" dirty="0"/>
          </a:p>
          <a:p>
            <a:pPr>
              <a:lnSpc>
                <a:spcPct val="200000"/>
              </a:lnSpc>
            </a:pPr>
            <a:endParaRPr lang="en-US" sz="3200" dirty="0"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cs typeface="Arial" panose="020B0604020202020204" pitchFamily="34" charset="0"/>
              </a:rPr>
              <a:t>3. A. bulli</a:t>
            </a:r>
            <a:r>
              <a:rPr lang="en-US" sz="3200" u="sng" dirty="0">
                <a:cs typeface="Arial" panose="020B0604020202020204" pitchFamily="34" charset="0"/>
              </a:rPr>
              <a:t>ed </a:t>
            </a:r>
            <a:r>
              <a:rPr lang="en-US" sz="3200" dirty="0">
                <a:cs typeface="Arial" panose="020B0604020202020204" pitchFamily="34" charset="0"/>
              </a:rPr>
              <a:t>	        B. remov</a:t>
            </a:r>
            <a:r>
              <a:rPr lang="en-US" sz="3200" u="sng" dirty="0">
                <a:cs typeface="Arial" panose="020B0604020202020204" pitchFamily="34" charset="0"/>
              </a:rPr>
              <a:t>ed</a:t>
            </a:r>
            <a:r>
              <a:rPr lang="en-US" sz="3200" dirty="0">
                <a:cs typeface="Arial" panose="020B0604020202020204" pitchFamily="34" charset="0"/>
              </a:rPr>
              <a:t>          C. switch</a:t>
            </a:r>
            <a:r>
              <a:rPr lang="en-US" sz="3200" u="sng" dirty="0">
                <a:cs typeface="Arial" panose="020B0604020202020204" pitchFamily="34" charset="0"/>
              </a:rPr>
              <a:t>ed</a:t>
            </a:r>
            <a:r>
              <a:rPr lang="en-US" sz="3200" dirty="0">
                <a:cs typeface="Arial" panose="020B0604020202020204" pitchFamily="34" charset="0"/>
              </a:rPr>
              <a:t>	         D. consum</a:t>
            </a:r>
            <a:r>
              <a:rPr lang="en-US" sz="3200" u="sng" dirty="0">
                <a:cs typeface="Arial" panose="020B0604020202020204" pitchFamily="34" charset="0"/>
              </a:rPr>
              <a:t>ed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endParaRPr lang="en-US" sz="3200" u="sng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Work in pairs.</a:t>
            </a:r>
            <a:endParaRPr lang="en-US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9740"/>
            <a:ext cx="108328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Choose the word whose underlined part is </a:t>
            </a:r>
          </a:p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pronounced differently from that of the other words.</a:t>
            </a: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231" y="592382"/>
            <a:ext cx="1321605" cy="8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636728" y="152876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8877" y="3506701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91451" y="548696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5985" y="1867239"/>
            <a:ext cx="31873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rɪsks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79066" y="3806576"/>
            <a:ext cx="2947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    /ˈ</a:t>
            </a:r>
            <a:r>
              <a:rPr lang="en-US" sz="3200" dirty="0" err="1">
                <a:solidFill>
                  <a:srgbClr val="FF0000"/>
                </a:solidFill>
              </a:rPr>
              <a:t>lɪmɪts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1183" y="1919593"/>
            <a:ext cx="169661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spɪrz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88309" y="1867239"/>
            <a:ext cx="254707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læks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8722" y="3852234"/>
            <a:ext cx="2123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əˈlaʊz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1294" y="1891327"/>
            <a:ext cx="265815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hoʊsts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36728" y="3806575"/>
            <a:ext cx="1999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rɪˈspekts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31735" y="3928537"/>
            <a:ext cx="271237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riˈsteɪts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8926" y="5782632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bʊlid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70390" y="5782243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riˈmuvd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52499" y="5773173"/>
            <a:ext cx="24939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swɪʧt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06703" y="5752982"/>
            <a:ext cx="24939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/</a:t>
            </a:r>
            <a:r>
              <a:rPr lang="en-US" sz="3200" dirty="0" err="1">
                <a:solidFill>
                  <a:srgbClr val="FF0000"/>
                </a:solidFill>
              </a:rPr>
              <a:t>kənˈsuːmd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463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1557732"/>
            <a:ext cx="120551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2800" dirty="0">
                <a:cs typeface="Arial" panose="020B0604020202020204" pitchFamily="34" charset="0"/>
              </a:rPr>
              <a:t>A. manage 	 	B. focus	 	C. consume             D. happen  </a:t>
            </a:r>
          </a:p>
          <a:p>
            <a:pPr>
              <a:lnSpc>
                <a:spcPct val="200000"/>
              </a:lnSpc>
            </a:pPr>
            <a:endParaRPr lang="en-US" sz="2800" dirty="0"/>
          </a:p>
          <a:p>
            <a:pPr marL="514350" indent="-514350">
              <a:lnSpc>
                <a:spcPct val="200000"/>
              </a:lnSpc>
              <a:buAutoNum type="arabicPeriod" startAt="2"/>
            </a:pPr>
            <a:r>
              <a:rPr lang="en-US" sz="2800" dirty="0">
                <a:cs typeface="Arial" panose="020B0604020202020204" pitchFamily="34" charset="0"/>
              </a:rPr>
              <a:t>A. lifestyle                     B. protein	        C. fitness	         D. dessert</a:t>
            </a:r>
          </a:p>
          <a:p>
            <a:pPr marL="457200" indent="-457200">
              <a:lnSpc>
                <a:spcPct val="200000"/>
              </a:lnSpc>
              <a:buAutoNum type="arabicPeriod" startAt="2"/>
            </a:pP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dirty="0">
                <a:cs typeface="Arial" panose="020B0604020202020204" pitchFamily="34" charset="0"/>
              </a:rPr>
              <a:t>3. A. influence       	           B. survival             C. skyscraper	          D. reservoir</a:t>
            </a:r>
            <a:endParaRPr lang="en-US" sz="2800" u="sng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Work in pairs.</a:t>
            </a:r>
            <a:endParaRPr lang="en-US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9740"/>
            <a:ext cx="10832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Choose the word whose main stress is placed </a:t>
            </a:r>
          </a:p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differently from the others.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231" y="592382"/>
            <a:ext cx="1321605" cy="8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478121" y="1824316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031133" y="356165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9134" y="523572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30236" y="2150948"/>
            <a:ext cx="31873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foʊkəs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33399" y="3925390"/>
            <a:ext cx="294710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    /ˈ</a:t>
            </a:r>
            <a:r>
              <a:rPr lang="en-US" sz="3200" dirty="0" err="1">
                <a:solidFill>
                  <a:srgbClr val="FF0000"/>
                </a:solidFill>
              </a:rPr>
              <a:t>proʊtiːn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41651" y="2132362"/>
            <a:ext cx="2288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kənˈsuːm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71946" y="2081480"/>
            <a:ext cx="254707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hæpən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0567" y="3925390"/>
            <a:ext cx="212329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laɪfstaɪl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2082" y="2172754"/>
            <a:ext cx="265815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mænɪdʒ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59798" y="3945278"/>
            <a:ext cx="199924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fɪtnəs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06651" y="3925390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dɪˈzɜːrt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1927" y="5472065"/>
            <a:ext cx="3040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ɪnfluəns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90162" y="5472065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sərˈvaɪvəl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90327" y="5507650"/>
            <a:ext cx="3181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skaɪskreɪpər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25045" y="5527011"/>
            <a:ext cx="24939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/ˈ</a:t>
            </a:r>
            <a:r>
              <a:rPr lang="en-US" sz="3200" dirty="0" err="1">
                <a:solidFill>
                  <a:srgbClr val="FF0000"/>
                </a:solidFill>
              </a:rPr>
              <a:t>rezərvwɑːr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720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036"/>
            <a:ext cx="8978189" cy="6121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4099" y="2243918"/>
            <a:ext cx="9715501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-   The pronunciation of the /</a:t>
            </a:r>
            <a:r>
              <a:rPr lang="en-US" sz="4000" i="1" dirty="0" err="1">
                <a:solidFill>
                  <a:srgbClr val="0070C0"/>
                </a:solidFill>
                <a:cs typeface="Arial" panose="020B0604020202020204" pitchFamily="34" charset="0"/>
              </a:rPr>
              <a:t>lz</a:t>
            </a:r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/ sound.</a:t>
            </a:r>
          </a:p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-   Talking about what we can do to stop global warming.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3170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Practice the pronunciation of the /</a:t>
            </a:r>
            <a:r>
              <a:rPr lang="en-US" sz="4000" i="1" dirty="0" err="1">
                <a:solidFill>
                  <a:srgbClr val="0070C0"/>
                </a:solidFill>
                <a:cs typeface="Arial" panose="020B0604020202020204" pitchFamily="34" charset="0"/>
              </a:rPr>
              <a:t>lz</a:t>
            </a:r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/ sound.</a:t>
            </a:r>
          </a:p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Prepare the next lesson 3.1. Reading &amp; Listening (page 44 SB)</a:t>
            </a:r>
          </a:p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Play the consolidation games on </a:t>
            </a:r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  <a:hlinkClick r:id="rId2"/>
              </a:rPr>
              <a:t>www.eduhome.com.vn</a:t>
            </a:r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24426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Warm-up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27534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Arial" panose="020B0604020202020204" pitchFamily="34" charset="0"/>
              </a:rPr>
              <a:t>Pronunciation</a:t>
            </a:r>
            <a:endParaRPr lang="en-US" sz="1600" b="1" dirty="0"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30643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Arial" panose="020B0604020202020204" pitchFamily="34" charset="0"/>
              </a:rPr>
              <a:t>Consolidation</a:t>
            </a:r>
            <a:endParaRPr lang="en-US" sz="1600" b="1" dirty="0"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43086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Wrap-up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21310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Speaking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46196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Arial" panose="020B0604020202020204" pitchFamily="34" charset="0"/>
              </a:rPr>
              <a:t>Lesson Outline</a:t>
            </a:r>
            <a:endParaRPr lang="en-US"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8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0011" y="5601426"/>
            <a:ext cx="748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cs typeface="Arial" panose="020B0604020202020204" pitchFamily="34" charset="0"/>
              </a:rPr>
              <a:t>Stay positive and have a nice day!</a:t>
            </a:r>
            <a:endParaRPr lang="en-US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By the end of this lesson, students will be able to…</a:t>
            </a:r>
          </a:p>
          <a:p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- practice the /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lz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/ sound.</a:t>
            </a:r>
          </a:p>
          <a:p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- practice pronouncing vocabulary in the conversation.</a:t>
            </a:r>
          </a:p>
          <a:p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- practice speaking about global warming solutions.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6"/>
            <a:ext cx="9315117" cy="620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849" y="398228"/>
            <a:ext cx="1186015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  <a:cs typeface="Arial" panose="020B0604020202020204" pitchFamily="34" charset="0"/>
              </a:rPr>
              <a:t>Unscramble the sentences</a:t>
            </a:r>
            <a:endParaRPr lang="en-US" b="1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849" y="1164582"/>
            <a:ext cx="1186015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should/ turn off/ We/ lights. / the/</a:t>
            </a:r>
          </a:p>
          <a:p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We should turn off the lights.</a:t>
            </a: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849" y="2361823"/>
            <a:ext cx="1186015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2. prohibit/ Governments/ cars. / should/</a:t>
            </a:r>
          </a:p>
          <a:p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Governments should prohibit cars. </a:t>
            </a: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848" y="3493749"/>
            <a:ext cx="1186015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3. more/ Factories/ energy. / sustainable/ consume/ should/</a:t>
            </a:r>
          </a:p>
          <a:p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Factories should consume more sustainable energy.</a:t>
            </a: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847" y="4745698"/>
            <a:ext cx="1186015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cs typeface="Arial" panose="020B0604020202020204" pitchFamily="34" charset="0"/>
              </a:rPr>
              <a:t>4. plant/ trees/ Farmers/ should/ more. /</a:t>
            </a:r>
          </a:p>
          <a:p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Farmers should plant more trees.</a:t>
            </a:r>
            <a:endParaRPr lang="en-US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668156"/>
            <a:ext cx="8677343" cy="5784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6952" y="4323810"/>
            <a:ext cx="4962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Arial" panose="020B0604020202020204" pitchFamily="34" charset="0"/>
              </a:rPr>
              <a:t>Pronunciation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e cak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80521" y="706505"/>
            <a:ext cx="487363" cy="487363"/>
          </a:xfrm>
          <a:prstGeom prst="rect">
            <a:avLst/>
          </a:prstGeom>
        </p:spPr>
      </p:pic>
      <p:pic>
        <p:nvPicPr>
          <p:cNvPr id="4" name="build model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80520" y="706504"/>
            <a:ext cx="487363" cy="487363"/>
          </a:xfrm>
          <a:prstGeom prst="rect">
            <a:avLst/>
          </a:prstGeom>
        </p:spPr>
      </p:pic>
      <p:pic>
        <p:nvPicPr>
          <p:cNvPr id="5" name="collect soccer sticker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63415" y="706504"/>
            <a:ext cx="487363" cy="487363"/>
          </a:xfrm>
          <a:prstGeom prst="rect">
            <a:avLst/>
          </a:prstGeom>
        </p:spPr>
      </p:pic>
      <p:pic>
        <p:nvPicPr>
          <p:cNvPr id="6" name="make vlog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97625" y="713469"/>
            <a:ext cx="487363" cy="487363"/>
          </a:xfrm>
          <a:prstGeom prst="rect">
            <a:avLst/>
          </a:prstGeom>
        </p:spPr>
      </p:pic>
      <p:pic>
        <p:nvPicPr>
          <p:cNvPr id="7" name="play online game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89072" y="699540"/>
            <a:ext cx="487363" cy="487363"/>
          </a:xfrm>
          <a:prstGeom prst="rect">
            <a:avLst/>
          </a:prstGeom>
        </p:spPr>
      </p:pic>
      <p:pic>
        <p:nvPicPr>
          <p:cNvPr id="8" name="read comic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71966" y="685611"/>
            <a:ext cx="487363" cy="487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563415" y="503853"/>
            <a:ext cx="521573" cy="9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72331" y="1383203"/>
            <a:ext cx="7215828" cy="1882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69189" y="3266121"/>
            <a:ext cx="6022113" cy="2019500"/>
          </a:xfrm>
          <a:prstGeom prst="rect">
            <a:avLst/>
          </a:prstGeom>
        </p:spPr>
      </p:pic>
      <p:pic>
        <p:nvPicPr>
          <p:cNvPr id="10" name="CD1 TRACK 5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592507" y="2324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64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73" y="1062989"/>
            <a:ext cx="6362564" cy="2115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173" y="3531190"/>
            <a:ext cx="5881337" cy="1419633"/>
          </a:xfrm>
          <a:prstGeom prst="rect">
            <a:avLst/>
          </a:prstGeom>
        </p:spPr>
      </p:pic>
      <p:pic>
        <p:nvPicPr>
          <p:cNvPr id="4" name="CD1 TRACK 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28690" y="1145594"/>
            <a:ext cx="609600" cy="6096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76949" y="1672046"/>
            <a:ext cx="1031965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76949" y="2072568"/>
            <a:ext cx="1280160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76949" y="2523232"/>
            <a:ext cx="1031965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1" y="469123"/>
            <a:ext cx="8956299" cy="5970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3786" y="4219307"/>
            <a:ext cx="4962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cs typeface="Arial" panose="020B0604020202020204" pitchFamily="34" charset="0"/>
              </a:rPr>
              <a:t>Speaking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69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657</Words>
  <Application>Microsoft Office PowerPoint</Application>
  <PresentationFormat>Widescreen</PresentationFormat>
  <Paragraphs>107</Paragraphs>
  <Slides>20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Bửu Vũ Trần Gia</cp:lastModifiedBy>
  <cp:revision>72</cp:revision>
  <dcterms:created xsi:type="dcterms:W3CDTF">2023-02-01T04:45:54Z</dcterms:created>
  <dcterms:modified xsi:type="dcterms:W3CDTF">2023-07-24T08:47:34Z</dcterms:modified>
</cp:coreProperties>
</file>