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67" r:id="rId4"/>
    <p:sldId id="268" r:id="rId5"/>
    <p:sldId id="269" r:id="rId6"/>
    <p:sldId id="302" r:id="rId7"/>
    <p:sldId id="270" r:id="rId8"/>
    <p:sldId id="308" r:id="rId9"/>
    <p:sldId id="278" r:id="rId10"/>
    <p:sldId id="304" r:id="rId11"/>
    <p:sldId id="275" r:id="rId12"/>
    <p:sldId id="309" r:id="rId13"/>
    <p:sldId id="310" r:id="rId14"/>
    <p:sldId id="305" r:id="rId15"/>
    <p:sldId id="306" r:id="rId16"/>
    <p:sldId id="294" r:id="rId17"/>
    <p:sldId id="295" r:id="rId18"/>
    <p:sldId id="296" r:id="rId19"/>
    <p:sldId id="297" r:id="rId20"/>
    <p:sldId id="298" r:id="rId21"/>
    <p:sldId id="299" r:id="rId22"/>
    <p:sldId id="30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0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494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239591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n-lt"/>
              </a:rPr>
              <a:t>Unit 4</a:t>
            </a:r>
            <a:r>
              <a:rPr lang="en-US" sz="1800" b="1" baseline="0" dirty="0">
                <a:solidFill>
                  <a:schemeClr val="bg1"/>
                </a:solidFill>
                <a:latin typeface="+mn-lt"/>
              </a:rPr>
              <a:t>: Global warming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11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836269" y="0"/>
            <a:ext cx="33557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2.1: Vocab &amp; Reading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69" r:id="rId14"/>
    <p:sldLayoutId id="2147483672" r:id="rId15"/>
    <p:sldLayoutId id="2147483674" r:id="rId16"/>
    <p:sldLayoutId id="2147483689" r:id="rId17"/>
    <p:sldLayoutId id="2147483690" r:id="rId18"/>
    <p:sldLayoutId id="214748369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6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17921" y="3196381"/>
            <a:ext cx="53850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Unit 4</a:t>
            </a:r>
            <a:r>
              <a:rPr lang="en-US" sz="2800" dirty="0">
                <a:cs typeface="Arial" panose="020B0604020202020204" pitchFamily="34" charset="0"/>
              </a:rPr>
              <a:t>: Global warming </a:t>
            </a:r>
          </a:p>
          <a:p>
            <a:pPr algn="ctr"/>
            <a:r>
              <a:rPr lang="en-US" sz="2800" dirty="0">
                <a:solidFill>
                  <a:srgbClr val="00B0F0"/>
                </a:solidFill>
                <a:cs typeface="Arial" panose="020B0604020202020204" pitchFamily="34" charset="0"/>
              </a:rPr>
              <a:t>Lesson 2.1: Vocab. &amp; Reading</a:t>
            </a:r>
          </a:p>
          <a:p>
            <a:pPr algn="ctr"/>
            <a:r>
              <a:rPr lang="en-US" sz="2800" dirty="0">
                <a:solidFill>
                  <a:srgbClr val="92D050"/>
                </a:solidFill>
                <a:cs typeface="Arial" panose="020B0604020202020204" pitchFamily="34" charset="0"/>
              </a:rPr>
              <a:t>Pages: 40 &amp; 41 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81" y="4357545"/>
            <a:ext cx="3031006" cy="193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3377" y="613958"/>
            <a:ext cx="116082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0070C0"/>
                </a:solidFill>
                <a:cs typeface="Arial" panose="020B0604020202020204" pitchFamily="34" charset="0"/>
              </a:rPr>
              <a:t>b. In pairs: talk about things that can be done to help the environment where you live.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09" y="2300111"/>
            <a:ext cx="10950889" cy="17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57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97" y="458832"/>
            <a:ext cx="7929154" cy="6034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2465" y="3938434"/>
            <a:ext cx="2687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cs typeface="Arial" panose="020B0604020202020204" pitchFamily="34" charset="0"/>
              </a:rPr>
              <a:t>Reading</a:t>
            </a:r>
            <a:endParaRPr 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424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83" y="2119417"/>
            <a:ext cx="11878154" cy="27163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3785" y="339638"/>
            <a:ext cx="11608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  <a:cs typeface="Arial" panose="020B0604020202020204" pitchFamily="34" charset="0"/>
              </a:rPr>
              <a:t>Read &amp; underline the key words.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3509" y="535577"/>
            <a:ext cx="1711234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Pre-reading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83" y="916113"/>
            <a:ext cx="9731583" cy="10516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374738" y="1872259"/>
            <a:ext cx="2468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949606" y="1880967"/>
            <a:ext cx="2468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843618" y="3648808"/>
            <a:ext cx="2913017" cy="87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13629" y="3944899"/>
            <a:ext cx="2890292" cy="174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652926" y="3962317"/>
            <a:ext cx="1336766" cy="87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13629" y="4245345"/>
            <a:ext cx="2468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929321" y="4245345"/>
            <a:ext cx="1676400" cy="87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711401" y="4510957"/>
            <a:ext cx="2947374" cy="87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174544" y="4510957"/>
            <a:ext cx="1380309" cy="87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47243" y="4798339"/>
            <a:ext cx="30963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84046" y="4798339"/>
            <a:ext cx="2468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3804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4" y="1530855"/>
            <a:ext cx="11674048" cy="417095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8668713" y="1820760"/>
            <a:ext cx="292608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73799" y="2082017"/>
            <a:ext cx="62701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130062" y="2082017"/>
            <a:ext cx="3095897" cy="13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64302" y="2369401"/>
            <a:ext cx="2468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17890" y="2669846"/>
            <a:ext cx="2468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3270" y="2943664"/>
            <a:ext cx="2468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1182" y="3545057"/>
            <a:ext cx="446749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33000" y="2966524"/>
            <a:ext cx="2468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03936" y="4799843"/>
            <a:ext cx="212924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3799" y="5083208"/>
            <a:ext cx="235784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966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3785" y="520372"/>
            <a:ext cx="11608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cs typeface="Arial" panose="020B0604020202020204" pitchFamily="34" charset="0"/>
              </a:rPr>
              <a:t>Read &amp; answer the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608" y="1250884"/>
            <a:ext cx="8492591" cy="1091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2" y="2575831"/>
            <a:ext cx="12105808" cy="277994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570617" y="1796735"/>
            <a:ext cx="3840480" cy="5458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37714" y="3004457"/>
            <a:ext cx="412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Burning fossil fuels</a:t>
            </a:r>
          </a:p>
        </p:txBody>
      </p:sp>
      <p:sp>
        <p:nvSpPr>
          <p:cNvPr id="28" name="Oval 27"/>
          <p:cNvSpPr/>
          <p:nvPr/>
        </p:nvSpPr>
        <p:spPr>
          <a:xfrm>
            <a:off x="9241107" y="3809414"/>
            <a:ext cx="1058092" cy="2923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706221" y="3965801"/>
            <a:ext cx="412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biofuels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746272" y="4342370"/>
            <a:ext cx="412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cars and motorbikes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86323" y="4692922"/>
            <a:ext cx="412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by turning off the lights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1" y="419887"/>
            <a:ext cx="1711234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While-reading</a:t>
            </a:r>
          </a:p>
        </p:txBody>
      </p:sp>
    </p:spTree>
    <p:extLst>
      <p:ext uri="{BB962C8B-B14F-4D97-AF65-F5344CB8AC3E}">
        <p14:creationId xmlns:p14="http://schemas.microsoft.com/office/powerpoint/2010/main" val="23426854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animBg="1"/>
      <p:bldP spid="30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4347" y="1475468"/>
            <a:ext cx="54341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Listen and read</a:t>
            </a:r>
          </a:p>
        </p:txBody>
      </p:sp>
      <p:pic>
        <p:nvPicPr>
          <p:cNvPr id="8" name="CD1 TRACK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3696" y="1635309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0804" y="2764974"/>
            <a:ext cx="84306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In pairs: do you remember to switch off the lights? How else do you save electricity?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943" y="523576"/>
            <a:ext cx="225987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Post-reading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185" y="3331460"/>
            <a:ext cx="1242168" cy="9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811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9096"/>
            <a:ext cx="9198864" cy="61320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5233" y="484069"/>
            <a:ext cx="1122845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cs typeface="Arial" panose="020B0604020202020204" pitchFamily="34" charset="0"/>
              </a:rPr>
              <a:t>Workbook page 22: a. Read and match to make sentences.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83" y="1290638"/>
            <a:ext cx="11934483" cy="367324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547257" y="2233749"/>
            <a:ext cx="3579223" cy="15936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679371" y="1802674"/>
            <a:ext cx="2447109" cy="10276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67645" y="3370218"/>
            <a:ext cx="1391817" cy="1018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437017" y="2320835"/>
            <a:ext cx="1689463" cy="16528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902925" y="3384573"/>
            <a:ext cx="1223555" cy="11290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9036"/>
            <a:ext cx="8978189" cy="61214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2289077"/>
            <a:ext cx="542925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cs typeface="Arial" panose="020B0604020202020204" pitchFamily="34" charset="0"/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cs typeface="Arial" panose="020B0604020202020204" pitchFamily="34" charset="0"/>
              </a:rPr>
              <a:t>biofuel, consume, law, natural, prohibit, remove, sustainable, switch, tax</a:t>
            </a: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08028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Warm-up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8339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Vocabulary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864593" y="4553350"/>
            <a:ext cx="3725085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Consolidation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09894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Wrap-up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07717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Reading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811405" y="503846"/>
            <a:ext cx="3787909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Lesson Outline</a:t>
            </a:r>
            <a:endParaRPr lang="en-US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645920" y="1616401"/>
            <a:ext cx="8895805" cy="4401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Reading: </a:t>
            </a:r>
          </a:p>
          <a:p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-    Understanding instructions.</a:t>
            </a:r>
          </a:p>
          <a:p>
            <a:pPr marL="571500" indent="-571500">
              <a:buFontTx/>
              <a:buChar char="-"/>
            </a:pPr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Skimming and scanning for general and specific information.</a:t>
            </a:r>
          </a:p>
          <a:p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Speaking:</a:t>
            </a:r>
          </a:p>
          <a:p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-    Talking about ways to stop global warming. 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616401"/>
            <a:ext cx="1150010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cs typeface="Arial" panose="020B0604020202020204" pitchFamily="34" charset="0"/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cs typeface="Arial" panose="020B0604020202020204" pitchFamily="34" charset="0"/>
              </a:rPr>
              <a:t>Do the exercises on page 22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cs typeface="Arial" panose="020B0604020202020204" pitchFamily="34" charset="0"/>
              </a:rPr>
              <a:t>Prepare the next lesson (pages 41 &amp; 42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cs typeface="Arial" panose="020B0604020202020204" pitchFamily="34" charset="0"/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cs typeface="Arial" panose="020B0604020202020204" pitchFamily="34" charset="0"/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4108" y="5692866"/>
            <a:ext cx="723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cs typeface="Arial" panose="020B0604020202020204" pitchFamily="34" charset="0"/>
              </a:rPr>
              <a:t>Stay positive and have a nice day!</a:t>
            </a:r>
            <a:endParaRPr lang="en-US" sz="20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cs typeface="Arial" panose="020B0604020202020204" pitchFamily="34" charset="0"/>
              </a:rPr>
              <a:t>learn and use the vocabulary words that related to Global warming.</a:t>
            </a:r>
            <a:endParaRPr lang="en-US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cs typeface="Arial" panose="020B0604020202020204" pitchFamily="34" charset="0"/>
              </a:rPr>
              <a:t>practice reading and understanding general and specific information about global warming.</a:t>
            </a: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46"/>
            <a:ext cx="9324286" cy="6175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72877" y="2084297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cs typeface="Arial" panose="020B0604020202020204" pitchFamily="34" charset="0"/>
              </a:rPr>
              <a:t>New words</a:t>
            </a:r>
          </a:p>
          <a:p>
            <a:r>
              <a:rPr lang="en-US" sz="3600" i="1" dirty="0">
                <a:solidFill>
                  <a:srgbClr val="0070C0"/>
                </a:solidFill>
                <a:cs typeface="Arial" panose="020B0604020202020204" pitchFamily="34" charset="0"/>
              </a:rPr>
              <a:t>biofuel, consume, law, natural, prohibit, remove, sustainable, switch, tax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74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76"/>
            <a:ext cx="9315117" cy="62094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371" y="375556"/>
            <a:ext cx="9265240" cy="614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22178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22" y="427672"/>
            <a:ext cx="8339833" cy="55598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2114" y="3464174"/>
            <a:ext cx="3750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cs typeface="Arial" panose="020B0604020202020204" pitchFamily="34" charset="0"/>
              </a:rPr>
              <a:t>Pre-Reading Vocabulary</a:t>
            </a:r>
            <a:endParaRPr 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60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2466" r="34851" b="86672"/>
          <a:stretch/>
        </p:blipFill>
        <p:spPr>
          <a:xfrm>
            <a:off x="2050869" y="418010"/>
            <a:ext cx="7746274" cy="62701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191721"/>
              </p:ext>
            </p:extLst>
          </p:nvPr>
        </p:nvGraphicFramePr>
        <p:xfrm>
          <a:off x="209003" y="837655"/>
          <a:ext cx="11730448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5224">
                  <a:extLst>
                    <a:ext uri="{9D8B030D-6E8A-4147-A177-3AD203B41FA5}">
                      <a16:colId xmlns:a16="http://schemas.microsoft.com/office/drawing/2014/main" val="3788395717"/>
                    </a:ext>
                  </a:extLst>
                </a:gridCol>
                <a:gridCol w="5865224">
                  <a:extLst>
                    <a:ext uri="{9D8B030D-6E8A-4147-A177-3AD203B41FA5}">
                      <a16:colId xmlns:a16="http://schemas.microsoft.com/office/drawing/2014/main" val="33060691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1. Governments should</a:t>
                      </a:r>
                      <a:r>
                        <a:rPr lang="en-US" sz="22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u="sng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prohibit</a:t>
                      </a:r>
                      <a:r>
                        <a:rPr lang="en-US" sz="22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farmers from destroying forests to step deforestation.</a:t>
                      </a:r>
                    </a:p>
                    <a:p>
                      <a:endParaRPr lang="en-US" sz="2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a. Use something,</a:t>
                      </a:r>
                      <a:r>
                        <a:rPr lang="en-US" sz="22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usually in large amounts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9998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2. We can </a:t>
                      </a:r>
                      <a:r>
                        <a:rPr lang="en-US" sz="2200" b="1" u="sng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switch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from oil to solar power.</a:t>
                      </a:r>
                    </a:p>
                    <a:p>
                      <a:endParaRPr lang="en-US" sz="2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b. Energy</a:t>
                      </a:r>
                      <a:r>
                        <a:rPr lang="en-US" sz="22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made from living things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726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3. Governments should increase</a:t>
                      </a:r>
                      <a:r>
                        <a:rPr lang="en-US" sz="22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the </a:t>
                      </a:r>
                      <a:r>
                        <a:rPr lang="en-US" sz="2200" b="1" u="sng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tax</a:t>
                      </a:r>
                      <a:r>
                        <a:rPr lang="en-US" sz="22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on gas to make it more expensive.</a:t>
                      </a:r>
                    </a:p>
                    <a:p>
                      <a:endParaRPr lang="en-US" sz="2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c. Part of the money that</a:t>
                      </a:r>
                      <a:r>
                        <a:rPr lang="en-US" sz="22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we earn or spend, which goes to the government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8908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2200" b="1" u="sng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Biofuel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2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are much cleaner than fossil fuels.</a:t>
                      </a:r>
                    </a:p>
                    <a:p>
                      <a:endParaRPr lang="en-US" sz="2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d. Stop something by using</a:t>
                      </a:r>
                      <a:r>
                        <a:rPr lang="en-US" sz="22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a rule or law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5. If we continue </a:t>
                      </a:r>
                      <a:r>
                        <a:rPr lang="en-US" sz="2200" b="1" u="sng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consume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fossil fuels, global warming will get worse.</a:t>
                      </a:r>
                    </a:p>
                    <a:p>
                      <a:endParaRPr lang="en-US" sz="2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e. Change to</a:t>
                      </a:r>
                      <a:r>
                        <a:rPr lang="en-US" sz="22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something different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056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6. Wind and</a:t>
                      </a:r>
                      <a:r>
                        <a:rPr lang="en-US" sz="22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solar energy are more </a:t>
                      </a:r>
                      <a:r>
                        <a:rPr lang="en-US" sz="2200" b="1" u="sng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sustainable</a:t>
                      </a:r>
                      <a:r>
                        <a:rPr lang="en-US" sz="22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than fossil fuels.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f. Using natural products and energy</a:t>
                      </a:r>
                      <a:r>
                        <a:rPr lang="en-US" sz="22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that doesn’t damage the environment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846546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4036423" y="1476103"/>
            <a:ext cx="2220686" cy="23905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86000" y="2351314"/>
            <a:ext cx="3971109" cy="23774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46320" y="2972616"/>
            <a:ext cx="1410789" cy="187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541417" y="2249872"/>
            <a:ext cx="4532810" cy="17706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141617" y="1146470"/>
            <a:ext cx="2932610" cy="348410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00701" y="5765208"/>
            <a:ext cx="656408" cy="1057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6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226" y="685611"/>
            <a:ext cx="1110031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Listen and repeat. Click each word to hear the sound.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2974" y="2949814"/>
            <a:ext cx="11371227" cy="70788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prohibit </a:t>
            </a:r>
            <a:r>
              <a:rPr lang="vi-VN" sz="2800" dirty="0">
                <a:cs typeface="Arial" panose="020B0604020202020204" pitchFamily="34" charset="0"/>
              </a:rPr>
              <a:t>(v) /</a:t>
            </a: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prəˈhɪbɪt</a:t>
            </a:r>
            <a:r>
              <a:rPr lang="vi-VN" sz="2800" dirty="0">
                <a:cs typeface="Arial" panose="020B0604020202020204" pitchFamily="34" charset="0"/>
              </a:rPr>
              <a:t>/ </a:t>
            </a:r>
            <a:r>
              <a:rPr lang="en-US" sz="2800" dirty="0">
                <a:cs typeface="Arial" panose="020B0604020202020204" pitchFamily="34" charset="0"/>
              </a:rPr>
              <a:t>(</a:t>
            </a: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prəʊˈhɪbɪt</a:t>
            </a:r>
            <a:r>
              <a:rPr lang="en-US" sz="2800" dirty="0">
                <a:cs typeface="Arial" panose="020B0604020202020204" pitchFamily="34" charset="0"/>
              </a:rPr>
              <a:t>)</a:t>
            </a: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2800" dirty="0">
                <a:cs typeface="Arial" panose="020B0604020202020204" pitchFamily="34" charset="0"/>
              </a:rPr>
              <a:t>c</a:t>
            </a:r>
            <a:r>
              <a:rPr lang="en-US" sz="2800" dirty="0" err="1">
                <a:cs typeface="Arial" panose="020B0604020202020204" pitchFamily="34" charset="0"/>
              </a:rPr>
              <a:t>ấm</a:t>
            </a:r>
            <a:endParaRPr lang="en-US" sz="2800" i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079" y="2243850"/>
            <a:ext cx="11371227" cy="70788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consume</a:t>
            </a:r>
            <a:r>
              <a:rPr lang="vi-VN" sz="2800" dirty="0">
                <a:cs typeface="Arial" panose="020B0604020202020204" pitchFamily="34" charset="0"/>
              </a:rPr>
              <a:t>(</a:t>
            </a:r>
            <a:r>
              <a:rPr lang="en-US" sz="2800" dirty="0">
                <a:cs typeface="Arial" panose="020B0604020202020204" pitchFamily="34" charset="0"/>
              </a:rPr>
              <a:t>v</a:t>
            </a:r>
            <a:r>
              <a:rPr lang="vi-VN" sz="2800" dirty="0">
                <a:cs typeface="Arial" panose="020B0604020202020204" pitchFamily="34" charset="0"/>
              </a:rPr>
              <a:t>) /</a:t>
            </a: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kənˈsuːm</a:t>
            </a:r>
            <a:r>
              <a:rPr lang="vi-VN" sz="2800" dirty="0">
                <a:cs typeface="Arial" panose="020B0604020202020204" pitchFamily="34" charset="0"/>
              </a:rPr>
              <a:t>/ </a:t>
            </a:r>
            <a:r>
              <a:rPr lang="en-US" sz="2800" dirty="0" err="1">
                <a:cs typeface="Arial" panose="020B0604020202020204" pitchFamily="34" charset="0"/>
              </a:rPr>
              <a:t>tiêu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thụ</a:t>
            </a:r>
            <a:endParaRPr lang="en-US" sz="2800" i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418" y="1556235"/>
            <a:ext cx="11362534" cy="70788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biofuel </a:t>
            </a:r>
            <a:r>
              <a:rPr lang="en-US" sz="2800" dirty="0">
                <a:cs typeface="Arial" panose="020B0604020202020204" pitchFamily="34" charset="0"/>
              </a:rPr>
              <a:t>(n) /</a:t>
            </a: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ˈ</a:t>
            </a:r>
            <a:r>
              <a:rPr 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baɪoʊˌfjuːəl</a:t>
            </a:r>
            <a:r>
              <a:rPr lang="en-US" sz="2800" dirty="0">
                <a:cs typeface="Arial" panose="020B0604020202020204" pitchFamily="34" charset="0"/>
              </a:rPr>
              <a:t>/ </a:t>
            </a:r>
            <a:r>
              <a:rPr lang="en-US" sz="2800" dirty="0" err="1">
                <a:cs typeface="Arial" panose="020B0604020202020204" pitchFamily="34" charset="0"/>
              </a:rPr>
              <a:t>nhiên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liệu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sinh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học</a:t>
            </a:r>
            <a:endParaRPr lang="en-US" sz="2000" i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16" name="biofu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88259" y="649427"/>
            <a:ext cx="609600" cy="609600"/>
          </a:xfrm>
          <a:prstGeom prst="rect">
            <a:avLst/>
          </a:prstGeom>
        </p:spPr>
      </p:pic>
      <p:pic>
        <p:nvPicPr>
          <p:cNvPr id="17" name="consum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46367" y="706764"/>
            <a:ext cx="609600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0079" y="4961029"/>
            <a:ext cx="11371227" cy="70788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tax </a:t>
            </a:r>
            <a:r>
              <a:rPr lang="en-US" sz="2800" dirty="0">
                <a:cs typeface="Arial" panose="020B0604020202020204" pitchFamily="34" charset="0"/>
              </a:rPr>
              <a:t>(n) /</a:t>
            </a:r>
            <a:r>
              <a:rPr 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tæks</a:t>
            </a:r>
            <a:r>
              <a:rPr lang="en-US" sz="2800" dirty="0">
                <a:cs typeface="Arial" panose="020B0604020202020204" pitchFamily="34" charset="0"/>
              </a:rPr>
              <a:t>/ </a:t>
            </a:r>
            <a:r>
              <a:rPr lang="en-US" sz="2800" dirty="0" err="1">
                <a:cs typeface="Arial" panose="020B0604020202020204" pitchFamily="34" charset="0"/>
              </a:rPr>
              <a:t>thuế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9415" y="4282235"/>
            <a:ext cx="11371227" cy="70788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switch </a:t>
            </a:r>
            <a:r>
              <a:rPr lang="vi-VN" sz="2800" dirty="0">
                <a:cs typeface="Arial" panose="020B0604020202020204" pitchFamily="34" charset="0"/>
              </a:rPr>
              <a:t>(v) /</a:t>
            </a: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swɪtʃ</a:t>
            </a:r>
            <a:r>
              <a:rPr lang="vi-VN" sz="2800" dirty="0">
                <a:cs typeface="Arial" panose="020B0604020202020204" pitchFamily="34" charset="0"/>
              </a:rPr>
              <a:t>/ </a:t>
            </a:r>
            <a:r>
              <a:rPr lang="en-US" sz="2800" dirty="0" err="1">
                <a:cs typeface="Arial" panose="020B0604020202020204" pitchFamily="34" charset="0"/>
              </a:rPr>
              <a:t>chuyển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thay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đổi</a:t>
            </a:r>
            <a:endParaRPr lang="en-US" sz="2800" i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562" y="3635886"/>
            <a:ext cx="11362534" cy="70788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sustainable </a:t>
            </a:r>
            <a:r>
              <a:rPr lang="en-US" sz="2800" dirty="0">
                <a:cs typeface="Arial" panose="020B0604020202020204" pitchFamily="34" charset="0"/>
              </a:rPr>
              <a:t>(</a:t>
            </a:r>
            <a:r>
              <a:rPr lang="en-US" sz="2800" dirty="0" err="1">
                <a:cs typeface="Arial" panose="020B0604020202020204" pitchFamily="34" charset="0"/>
              </a:rPr>
              <a:t>adj</a:t>
            </a:r>
            <a:r>
              <a:rPr lang="en-US" sz="2800" dirty="0">
                <a:cs typeface="Arial" panose="020B0604020202020204" pitchFamily="34" charset="0"/>
              </a:rPr>
              <a:t>) /</a:t>
            </a:r>
            <a:r>
              <a:rPr 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səˈsteɪnəbl</a:t>
            </a:r>
            <a:r>
              <a:rPr lang="en-US" sz="2800" dirty="0">
                <a:cs typeface="Arial" panose="020B0604020202020204" pitchFamily="34" charset="0"/>
              </a:rPr>
              <a:t>/ </a:t>
            </a:r>
            <a:r>
              <a:rPr lang="en-US" sz="2800" dirty="0" err="1">
                <a:cs typeface="Arial" panose="020B0604020202020204" pitchFamily="34" charset="0"/>
              </a:rPr>
              <a:t>bền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vững</a:t>
            </a:r>
            <a:endParaRPr lang="en-US" sz="2000" i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21" name="prohibi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7313" y="634554"/>
            <a:ext cx="609600" cy="609600"/>
          </a:xfrm>
          <a:prstGeom prst="rect">
            <a:avLst/>
          </a:prstGeom>
        </p:spPr>
      </p:pic>
      <p:pic>
        <p:nvPicPr>
          <p:cNvPr id="23" name="switch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88259" y="645809"/>
            <a:ext cx="609600" cy="609600"/>
          </a:xfrm>
          <a:prstGeom prst="rect">
            <a:avLst/>
          </a:prstGeom>
        </p:spPr>
      </p:pic>
      <p:pic>
        <p:nvPicPr>
          <p:cNvPr id="24" name="tax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7313" y="690532"/>
            <a:ext cx="609600" cy="609600"/>
          </a:xfrm>
          <a:prstGeom prst="rect">
            <a:avLst/>
          </a:prstGeom>
        </p:spPr>
      </p:pic>
      <p:pic>
        <p:nvPicPr>
          <p:cNvPr id="27" name="sustainabl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88259" y="66907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13612" y="393849"/>
            <a:ext cx="875110" cy="91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0226" y="689513"/>
            <a:ext cx="1110031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Practice saying these words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37926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37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32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27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8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511</Words>
  <Application>Microsoft Office PowerPoint</Application>
  <PresentationFormat>Widescreen</PresentationFormat>
  <Paragraphs>72</Paragraphs>
  <Slides>22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Bửu Vũ Trần Gia</cp:lastModifiedBy>
  <cp:revision>40</cp:revision>
  <dcterms:created xsi:type="dcterms:W3CDTF">2023-02-01T04:45:54Z</dcterms:created>
  <dcterms:modified xsi:type="dcterms:W3CDTF">2023-07-22T03:38:35Z</dcterms:modified>
</cp:coreProperties>
</file>