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7" r:id="rId4"/>
    <p:sldId id="269" r:id="rId5"/>
    <p:sldId id="309" r:id="rId6"/>
    <p:sldId id="307" r:id="rId7"/>
    <p:sldId id="308" r:id="rId8"/>
    <p:sldId id="270" r:id="rId9"/>
    <p:sldId id="271" r:id="rId10"/>
    <p:sldId id="278" r:id="rId11"/>
    <p:sldId id="277" r:id="rId12"/>
    <p:sldId id="302" r:id="rId13"/>
    <p:sldId id="310" r:id="rId14"/>
    <p:sldId id="311" r:id="rId15"/>
    <p:sldId id="303" r:id="rId16"/>
    <p:sldId id="312" r:id="rId17"/>
    <p:sldId id="313" r:id="rId18"/>
    <p:sldId id="314" r:id="rId19"/>
    <p:sldId id="294" r:id="rId20"/>
    <p:sldId id="295" r:id="rId21"/>
    <p:sldId id="296" r:id="rId22"/>
    <p:sldId id="298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7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7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3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08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52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39591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Unit 4:</a:t>
            </a:r>
            <a:r>
              <a:rPr lang="en-US" sz="1800" b="1" baseline="0" dirty="0">
                <a:solidFill>
                  <a:schemeClr val="bg1"/>
                </a:solidFill>
                <a:latin typeface="+mn-lt"/>
              </a:rPr>
              <a:t> Global warming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  <a:latin typeface="+mn-lt"/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  <a:latin typeface="+mn-lt"/>
              </a:rPr>
              <a:t>Anh</a:t>
            </a: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  <a:latin typeface="+mn-lt"/>
              </a:rPr>
              <a:t>i</a:t>
            </a:r>
            <a:r>
              <a:rPr lang="en-US" sz="1400" baseline="0" dirty="0">
                <a:solidFill>
                  <a:schemeClr val="bg1"/>
                </a:solidFill>
                <a:latin typeface="+mn-lt"/>
              </a:rPr>
              <a:t>-Learn Smart World 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487177" y="0"/>
            <a:ext cx="370482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Lesson 1.3:</a:t>
            </a:r>
            <a:r>
              <a:rPr lang="en-US" sz="1800" b="0" baseline="0" dirty="0">
                <a:solidFill>
                  <a:schemeClr val="bg1"/>
                </a:solidFill>
                <a:latin typeface="+mn-lt"/>
              </a:rPr>
              <a:t> Pronunciation &amp; Speaking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74" r:id="rId15"/>
    <p:sldLayoutId id="2147483675" r:id="rId16"/>
    <p:sldLayoutId id="2147483676" r:id="rId17"/>
    <p:sldLayoutId id="2147483689" r:id="rId18"/>
    <p:sldLayoutId id="2147483690" r:id="rId19"/>
    <p:sldLayoutId id="2147483691" r:id="rId20"/>
    <p:sldLayoutId id="2147483692" r:id="rId21"/>
    <p:sldLayoutId id="214748369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15.xml"/><Relationship Id="rId10" Type="http://schemas.openxmlformats.org/officeDocument/2006/relationships/audio" Target="../media/media5.mp3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25886" y="3313946"/>
            <a:ext cx="6466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Unit 4</a:t>
            </a:r>
            <a:r>
              <a:rPr lang="en-US" sz="2800" dirty="0">
                <a:cs typeface="Arial" panose="020B0604020202020204" pitchFamily="34" charset="0"/>
              </a:rPr>
              <a:t>: Global Warming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  <a:cs typeface="Arial" panose="020B0604020202020204" pitchFamily="34" charset="0"/>
              </a:rPr>
              <a:t>Lesson 1.3</a:t>
            </a:r>
            <a:r>
              <a:rPr lang="en-US" sz="2800">
                <a:solidFill>
                  <a:srgbClr val="00B0F0"/>
                </a:solidFill>
                <a:cs typeface="Arial" panose="020B0604020202020204" pitchFamily="34" charset="0"/>
              </a:rPr>
              <a:t>. Pronun</a:t>
            </a:r>
            <a:r>
              <a:rPr lang="en-US" sz="2800" dirty="0">
                <a:solidFill>
                  <a:srgbClr val="00B0F0"/>
                </a:solidFill>
                <a:cs typeface="Arial" panose="020B0604020202020204" pitchFamily="34" charset="0"/>
              </a:rPr>
              <a:t>. &amp; Speaking</a:t>
            </a:r>
          </a:p>
          <a:p>
            <a:pPr algn="ctr"/>
            <a:r>
              <a:rPr lang="en-US" sz="2800" dirty="0">
                <a:solidFill>
                  <a:srgbClr val="92D050"/>
                </a:solidFill>
                <a:cs typeface="Arial" panose="020B0604020202020204" pitchFamily="34" charset="0"/>
              </a:rPr>
              <a:t>Pages: 38 &amp; 39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e cak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80521" y="706505"/>
            <a:ext cx="487363" cy="487363"/>
          </a:xfrm>
          <a:prstGeom prst="rect">
            <a:avLst/>
          </a:prstGeom>
        </p:spPr>
      </p:pic>
      <p:pic>
        <p:nvPicPr>
          <p:cNvPr id="4" name="build model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80520" y="706504"/>
            <a:ext cx="487363" cy="487363"/>
          </a:xfrm>
          <a:prstGeom prst="rect">
            <a:avLst/>
          </a:prstGeom>
        </p:spPr>
      </p:pic>
      <p:pic>
        <p:nvPicPr>
          <p:cNvPr id="5" name="collect soccer sticker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63415" y="706504"/>
            <a:ext cx="487363" cy="487363"/>
          </a:xfrm>
          <a:prstGeom prst="rect">
            <a:avLst/>
          </a:prstGeom>
        </p:spPr>
      </p:pic>
      <p:pic>
        <p:nvPicPr>
          <p:cNvPr id="6" name="make vlog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97625" y="713469"/>
            <a:ext cx="487363" cy="487363"/>
          </a:xfrm>
          <a:prstGeom prst="rect">
            <a:avLst/>
          </a:prstGeom>
        </p:spPr>
      </p:pic>
      <p:pic>
        <p:nvPicPr>
          <p:cNvPr id="7" name="play online game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89072" y="699540"/>
            <a:ext cx="487363" cy="487363"/>
          </a:xfrm>
          <a:prstGeom prst="rect">
            <a:avLst/>
          </a:prstGeom>
        </p:spPr>
      </p:pic>
      <p:pic>
        <p:nvPicPr>
          <p:cNvPr id="8" name="read comic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71966" y="685611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63415" y="503853"/>
            <a:ext cx="521573" cy="9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D1 TRACK 4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666248" y="3722824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169" y="633088"/>
            <a:ext cx="10231279" cy="1995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313" y="3212856"/>
            <a:ext cx="7739166" cy="19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4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1 TRACK 4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1518" y="4104857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95" y="1513628"/>
            <a:ext cx="11389631" cy="195806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882714" y="2821867"/>
            <a:ext cx="209006" cy="1698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69779" y="2671494"/>
            <a:ext cx="209006" cy="1698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91573" y="2668705"/>
            <a:ext cx="209006" cy="1698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4181" y="2756403"/>
            <a:ext cx="1846073" cy="6988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59" y="4104857"/>
            <a:ext cx="9519634" cy="15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577142"/>
            <a:ext cx="8840994" cy="5893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6952" y="4193181"/>
            <a:ext cx="496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cs typeface="Arial" panose="020B0604020202020204" pitchFamily="34" charset="0"/>
              </a:rPr>
              <a:t>Speaking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6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46275"/>
              </p:ext>
            </p:extLst>
          </p:nvPr>
        </p:nvGraphicFramePr>
        <p:xfrm>
          <a:off x="254297" y="3452553"/>
          <a:ext cx="1170709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182">
                  <a:extLst>
                    <a:ext uri="{9D8B030D-6E8A-4147-A177-3AD203B41FA5}">
                      <a16:colId xmlns:a16="http://schemas.microsoft.com/office/drawing/2014/main" val="2850011206"/>
                    </a:ext>
                  </a:extLst>
                </a:gridCol>
                <a:gridCol w="1951182">
                  <a:extLst>
                    <a:ext uri="{9D8B030D-6E8A-4147-A177-3AD203B41FA5}">
                      <a16:colId xmlns:a16="http://schemas.microsoft.com/office/drawing/2014/main" val="4159782"/>
                    </a:ext>
                  </a:extLst>
                </a:gridCol>
                <a:gridCol w="1951182">
                  <a:extLst>
                    <a:ext uri="{9D8B030D-6E8A-4147-A177-3AD203B41FA5}">
                      <a16:colId xmlns:a16="http://schemas.microsoft.com/office/drawing/2014/main" val="267844585"/>
                    </a:ext>
                  </a:extLst>
                </a:gridCol>
                <a:gridCol w="1951182">
                  <a:extLst>
                    <a:ext uri="{9D8B030D-6E8A-4147-A177-3AD203B41FA5}">
                      <a16:colId xmlns:a16="http://schemas.microsoft.com/office/drawing/2014/main" val="2780047975"/>
                    </a:ext>
                  </a:extLst>
                </a:gridCol>
                <a:gridCol w="1951182">
                  <a:extLst>
                    <a:ext uri="{9D8B030D-6E8A-4147-A177-3AD203B41FA5}">
                      <a16:colId xmlns:a16="http://schemas.microsoft.com/office/drawing/2014/main" val="3019657563"/>
                    </a:ext>
                  </a:extLst>
                </a:gridCol>
                <a:gridCol w="1951182">
                  <a:extLst>
                    <a:ext uri="{9D8B030D-6E8A-4147-A177-3AD203B41FA5}">
                      <a16:colId xmlns:a16="http://schemas.microsoft.com/office/drawing/2014/main" val="143167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CO2 emissions (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tonnes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300,000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+100,000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350,000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+50,000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380,000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+30,000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500,000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+120,000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1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Deforestation (hectares)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550,000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500,000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rgbClr val="FF0000"/>
                          </a:solidFill>
                          <a:latin typeface="+mn-lt"/>
                        </a:rPr>
                        <a:t>-50,000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620,000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+120,00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590,000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rgbClr val="FF0000"/>
                          </a:solidFill>
                          <a:latin typeface="+mn-lt"/>
                        </a:rPr>
                        <a:t>-30,000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700,000</a:t>
                      </a:r>
                    </a:p>
                    <a:p>
                      <a:pPr algn="ctr"/>
                      <a:r>
                        <a:rPr lang="en-US" sz="3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+110,000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89211"/>
                  </a:ext>
                </a:extLst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152399" y="1995054"/>
            <a:ext cx="4378038" cy="1094509"/>
          </a:xfrm>
          <a:prstGeom prst="wedgeRoundRectCallout">
            <a:avLst>
              <a:gd name="adj1" fmla="val -35839"/>
              <a:gd name="adj2" fmla="val 625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Did CO2 emissions increase from 2016 to 2017?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8914" y="566650"/>
            <a:ext cx="4232566" cy="1246909"/>
          </a:xfrm>
          <a:prstGeom prst="wedgeRoundRectCallout">
            <a:avLst>
              <a:gd name="adj1" fmla="val 41773"/>
              <a:gd name="adj2" fmla="val 658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Did CO2 emissions increase from 2016 to 2017?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680362" y="1813559"/>
            <a:ext cx="4378038" cy="1094509"/>
          </a:xfrm>
          <a:prstGeom prst="wedgeRoundRectCallout">
            <a:avLst>
              <a:gd name="adj1" fmla="val -35839"/>
              <a:gd name="adj2" fmla="val 625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Did deforestation increase from 2019 to 2020?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609806" y="421199"/>
            <a:ext cx="5192983" cy="1246909"/>
          </a:xfrm>
          <a:prstGeom prst="wedgeRoundRectCallout">
            <a:avLst>
              <a:gd name="adj1" fmla="val 41773"/>
              <a:gd name="adj2" fmla="val 658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Yes. It rose by approximately one hundred thousand hectares.</a:t>
            </a:r>
          </a:p>
        </p:txBody>
      </p:sp>
    </p:spTree>
    <p:extLst>
      <p:ext uri="{BB962C8B-B14F-4D97-AF65-F5344CB8AC3E}">
        <p14:creationId xmlns:p14="http://schemas.microsoft.com/office/powerpoint/2010/main" val="306253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144" t="47488" r="2956"/>
          <a:stretch/>
        </p:blipFill>
        <p:spPr>
          <a:xfrm>
            <a:off x="96985" y="3038177"/>
            <a:ext cx="12012013" cy="340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642" r="1049" b="70278"/>
          <a:stretch/>
        </p:blipFill>
        <p:spPr>
          <a:xfrm>
            <a:off x="157968" y="373947"/>
            <a:ext cx="12034032" cy="117587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57968" y="1549819"/>
            <a:ext cx="2599087" cy="938205"/>
          </a:xfrm>
          <a:prstGeom prst="wedgeRoundRectCallout">
            <a:avLst>
              <a:gd name="adj1" fmla="val -38102"/>
              <a:gd name="adj2" fmla="val 6891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Did deforestation increase from 2013 to 2014?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0946" y="373947"/>
            <a:ext cx="4281054" cy="92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2873459" y="1549818"/>
            <a:ext cx="2682214" cy="1266686"/>
          </a:xfrm>
          <a:prstGeom prst="wedgeRoundRectCallout">
            <a:avLst>
              <a:gd name="adj1" fmla="val 39006"/>
              <a:gd name="adj2" fmla="val 722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No. I felt by approximately four hundred thousand hectares. 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672077" y="1581307"/>
            <a:ext cx="3671705" cy="938205"/>
          </a:xfrm>
          <a:prstGeom prst="wedgeRoundRectCallout">
            <a:avLst>
              <a:gd name="adj1" fmla="val -38102"/>
              <a:gd name="adj2" fmla="val 6891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So it went down from seven hundred thousand to about three hundred thousand?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426784" y="1549817"/>
            <a:ext cx="2294161" cy="1017053"/>
          </a:xfrm>
          <a:prstGeom prst="wedgeRoundRectCallout">
            <a:avLst>
              <a:gd name="adj1" fmla="val 39006"/>
              <a:gd name="adj2" fmla="val 722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That’s right.</a:t>
            </a:r>
          </a:p>
        </p:txBody>
      </p:sp>
    </p:spTree>
    <p:extLst>
      <p:ext uri="{BB962C8B-B14F-4D97-AF65-F5344CB8AC3E}">
        <p14:creationId xmlns:p14="http://schemas.microsoft.com/office/powerpoint/2010/main" val="235147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8926"/>
          <a:stretch/>
        </p:blipFill>
        <p:spPr>
          <a:xfrm>
            <a:off x="0" y="1143630"/>
            <a:ext cx="12036677" cy="392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61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587"/>
            <a:ext cx="12192000" cy="4837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4637" y="391885"/>
            <a:ext cx="3302726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Activity File</a:t>
            </a:r>
          </a:p>
        </p:txBody>
      </p:sp>
    </p:spTree>
    <p:extLst>
      <p:ext uri="{BB962C8B-B14F-4D97-AF65-F5344CB8AC3E}">
        <p14:creationId xmlns:p14="http://schemas.microsoft.com/office/powerpoint/2010/main" val="162235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16" y="1109229"/>
            <a:ext cx="12223371" cy="40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8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0337" t="79857" r="9133"/>
          <a:stretch/>
        </p:blipFill>
        <p:spPr>
          <a:xfrm>
            <a:off x="9531925" y="866046"/>
            <a:ext cx="2382983" cy="1834341"/>
          </a:xfrm>
          <a:prstGeom prst="rect">
            <a:avLst/>
          </a:prstGeom>
        </p:spPr>
      </p:pic>
      <p:pic>
        <p:nvPicPr>
          <p:cNvPr id="3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22" y="3241963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822" y="866046"/>
            <a:ext cx="8563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c. Do you think deforestation or CO2 emissions are the bigger problem for Westland? Why? </a:t>
            </a:r>
          </a:p>
        </p:txBody>
      </p:sp>
    </p:spTree>
    <p:extLst>
      <p:ext uri="{BB962C8B-B14F-4D97-AF65-F5344CB8AC3E}">
        <p14:creationId xmlns:p14="http://schemas.microsoft.com/office/powerpoint/2010/main" val="1056220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343679"/>
            <a:ext cx="9198864" cy="6132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2711318" y="1102545"/>
            <a:ext cx="643630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74276" y="1579982"/>
            <a:ext cx="3669997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Warm-up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74277" y="2646783"/>
            <a:ext cx="3669997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Pronunciation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90420" y="4531577"/>
            <a:ext cx="3499941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Consolidation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02863" y="5598378"/>
            <a:ext cx="3487497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Wrap-up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1088" y="3589180"/>
            <a:ext cx="3463186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Speaking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8191" y="503846"/>
            <a:ext cx="3762171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Lesson Outline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187" y="444880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Look and say these numbers.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7864" y="1516169"/>
            <a:ext cx="343553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650,000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2550" y="1516168"/>
            <a:ext cx="343553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230,000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2115" y="1516167"/>
            <a:ext cx="2686594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2115" y="2713596"/>
            <a:ext cx="343553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3,000,000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9864" y="2713596"/>
            <a:ext cx="518159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45,000,000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2115" y="4015527"/>
            <a:ext cx="518159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15,000,000,000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5784" y="3990274"/>
            <a:ext cx="518159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16,500,200,000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9481" y="2521009"/>
            <a:ext cx="971550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-   The stress of two-syllable words.</a:t>
            </a:r>
          </a:p>
          <a:p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-   Talking about global warming using a table.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Practice the pronunciation of two-syllable words.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Do the exercises on page 21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Prepare the next lesson 2.1. Vocabulary &amp; Reading (pages 40 &amp; 41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491" y="5575300"/>
            <a:ext cx="745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Stay positive and have a nice day!</a:t>
            </a:r>
            <a:endParaRPr lang="en-US" sz="2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By the end of this lesson, students will be able to…</a:t>
            </a:r>
            <a:endParaRPr lang="en-US" sz="60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- practice word stress for two-syllable words.</a:t>
            </a:r>
          </a:p>
          <a:p>
            <a:r>
              <a:rPr lang="en-US" sz="40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practice pronouncing vocabulary in the conversation.</a:t>
            </a:r>
            <a:endParaRPr lang="en-US" sz="20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practice speaking about global warming.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416481"/>
            <a:ext cx="9051348" cy="60336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Calibri "/>
                <a:cs typeface="Arial" panose="020B0604020202020204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315901"/>
            <a:ext cx="12055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>
                <a:cs typeface="Arial" panose="020B0604020202020204" pitchFamily="34" charset="0"/>
              </a:rPr>
              <a:t>1. A. fo</a:t>
            </a:r>
            <a:r>
              <a:rPr lang="en-US" sz="3000" u="sng" dirty="0">
                <a:cs typeface="Arial" panose="020B0604020202020204" pitchFamily="34" charset="0"/>
              </a:rPr>
              <a:t>s</a:t>
            </a:r>
            <a:r>
              <a:rPr lang="en-US" sz="3000" dirty="0">
                <a:cs typeface="Arial" panose="020B0604020202020204" pitchFamily="34" charset="0"/>
              </a:rPr>
              <a:t>sil	 		B. </a:t>
            </a:r>
            <a:r>
              <a:rPr lang="en-US" sz="3000" u="sng" dirty="0">
                <a:cs typeface="Arial" panose="020B0604020202020204" pitchFamily="34" charset="0"/>
              </a:rPr>
              <a:t>s</a:t>
            </a:r>
            <a:r>
              <a:rPr lang="en-US" sz="3000" dirty="0">
                <a:cs typeface="Arial" panose="020B0604020202020204" pitchFamily="34" charset="0"/>
              </a:rPr>
              <a:t>ugar 	 	C. </a:t>
            </a:r>
            <a:r>
              <a:rPr lang="en-US" sz="3000" u="sng" dirty="0">
                <a:cs typeface="Arial" panose="020B0604020202020204" pitchFamily="34" charset="0"/>
              </a:rPr>
              <a:t>s</a:t>
            </a:r>
            <a:r>
              <a:rPr lang="en-US" sz="3000" dirty="0">
                <a:cs typeface="Arial" panose="020B0604020202020204" pitchFamily="34" charset="0"/>
              </a:rPr>
              <a:t>easide                D. </a:t>
            </a:r>
            <a:r>
              <a:rPr lang="en-US" sz="3000" u="sng" dirty="0">
                <a:cs typeface="Arial" panose="020B0604020202020204" pitchFamily="34" charset="0"/>
              </a:rPr>
              <a:t>s</a:t>
            </a:r>
            <a:r>
              <a:rPr lang="en-US" sz="3000" dirty="0">
                <a:cs typeface="Arial" panose="020B0604020202020204" pitchFamily="34" charset="0"/>
              </a:rPr>
              <a:t>ummer</a:t>
            </a:r>
          </a:p>
          <a:p>
            <a:pPr>
              <a:lnSpc>
                <a:spcPct val="200000"/>
              </a:lnSpc>
            </a:pPr>
            <a:endParaRPr lang="en-US" sz="3000" dirty="0"/>
          </a:p>
          <a:p>
            <a:pPr>
              <a:lnSpc>
                <a:spcPct val="200000"/>
              </a:lnSpc>
            </a:pPr>
            <a:r>
              <a:rPr lang="en-US" sz="3000" dirty="0">
                <a:cs typeface="Arial" panose="020B0604020202020204" pitchFamily="34" charset="0"/>
              </a:rPr>
              <a:t>2.  A. </a:t>
            </a:r>
            <a:r>
              <a:rPr lang="en-US" sz="3000" u="sng" dirty="0">
                <a:cs typeface="Arial" panose="020B0604020202020204" pitchFamily="34" charset="0"/>
              </a:rPr>
              <a:t>e</a:t>
            </a:r>
            <a:r>
              <a:rPr lang="en-US" sz="3000" dirty="0">
                <a:cs typeface="Arial" panose="020B0604020202020204" pitchFamily="34" charset="0"/>
              </a:rPr>
              <a:t>mission               B. </a:t>
            </a:r>
            <a:r>
              <a:rPr lang="en-US" sz="3000" u="sng" dirty="0">
                <a:cs typeface="Arial" panose="020B0604020202020204" pitchFamily="34" charset="0"/>
              </a:rPr>
              <a:t>e</a:t>
            </a:r>
            <a:r>
              <a:rPr lang="en-US" sz="3000" dirty="0">
                <a:cs typeface="Arial" panose="020B0604020202020204" pitchFamily="34" charset="0"/>
              </a:rPr>
              <a:t>mail		 C. </a:t>
            </a:r>
            <a:r>
              <a:rPr lang="en-US" sz="3000" u="sng" dirty="0">
                <a:cs typeface="Arial" panose="020B0604020202020204" pitchFamily="34" charset="0"/>
              </a:rPr>
              <a:t>e</a:t>
            </a:r>
            <a:r>
              <a:rPr lang="en-US" sz="3000" dirty="0">
                <a:cs typeface="Arial" panose="020B0604020202020204" pitchFamily="34" charset="0"/>
              </a:rPr>
              <a:t>asy	             D. eastern</a:t>
            </a:r>
          </a:p>
          <a:p>
            <a:pPr>
              <a:lnSpc>
                <a:spcPct val="200000"/>
              </a:lnSpc>
            </a:pPr>
            <a:endParaRPr lang="en-US" sz="3000" dirty="0"/>
          </a:p>
          <a:p>
            <a:pPr>
              <a:lnSpc>
                <a:spcPct val="200000"/>
              </a:lnSpc>
            </a:pPr>
            <a:r>
              <a:rPr lang="en-US" sz="3000" dirty="0">
                <a:cs typeface="Arial" panose="020B0604020202020204" pitchFamily="34" charset="0"/>
              </a:rPr>
              <a:t>3. A. </a:t>
            </a:r>
            <a:r>
              <a:rPr lang="en-US" sz="3000" u="sng" dirty="0">
                <a:cs typeface="Arial" panose="020B0604020202020204" pitchFamily="34" charset="0"/>
              </a:rPr>
              <a:t>o</a:t>
            </a:r>
            <a:r>
              <a:rPr lang="en-US" sz="3000" dirty="0">
                <a:cs typeface="Arial" panose="020B0604020202020204" pitchFamily="34" charset="0"/>
              </a:rPr>
              <a:t>rder		        B. m</a:t>
            </a:r>
            <a:r>
              <a:rPr lang="en-US" sz="3000" u="sng" dirty="0">
                <a:cs typeface="Arial" panose="020B0604020202020204" pitchFamily="34" charset="0"/>
              </a:rPr>
              <a:t>o</a:t>
            </a:r>
            <a:r>
              <a:rPr lang="en-US" sz="3000" dirty="0">
                <a:cs typeface="Arial" panose="020B0604020202020204" pitchFamily="34" charset="0"/>
              </a:rPr>
              <a:t>nth	  	 C. </a:t>
            </a:r>
            <a:r>
              <a:rPr lang="en-US" sz="3000" dirty="0" err="1">
                <a:cs typeface="Arial" panose="020B0604020202020204" pitchFamily="34" charset="0"/>
              </a:rPr>
              <a:t>t</a:t>
            </a:r>
            <a:r>
              <a:rPr lang="en-US" sz="3000" u="sng" dirty="0" err="1">
                <a:cs typeface="Arial" panose="020B0604020202020204" pitchFamily="34" charset="0"/>
              </a:rPr>
              <a:t>o</a:t>
            </a:r>
            <a:r>
              <a:rPr lang="en-US" sz="3000" dirty="0" err="1">
                <a:cs typeface="Arial" panose="020B0604020202020204" pitchFamily="34" charset="0"/>
              </a:rPr>
              <a:t>nne</a:t>
            </a:r>
            <a:r>
              <a:rPr lang="en-US" sz="3000" dirty="0">
                <a:cs typeface="Arial" panose="020B0604020202020204" pitchFamily="34" charset="0"/>
              </a:rPr>
              <a:t>	              D. d</a:t>
            </a:r>
            <a:r>
              <a:rPr lang="en-US" sz="3000" u="sng" dirty="0">
                <a:cs typeface="Arial" panose="020B0604020202020204" pitchFamily="34" charset="0"/>
              </a:rPr>
              <a:t>o</a:t>
            </a:r>
            <a:r>
              <a:rPr lang="en-US" sz="3000" dirty="0">
                <a:cs typeface="Arial" panose="020B0604020202020204" pitchFamily="34" charset="0"/>
              </a:rPr>
              <a:t>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Work in pairs.</a:t>
            </a:r>
            <a:endParaRPr 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9740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Choose the word whose underlined part is </a:t>
            </a:r>
          </a:p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pronounced differently from that of the other words.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31" y="592382"/>
            <a:ext cx="1321605" cy="8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731895" y="161821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292" y="343296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8699" y="524006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05465" y="1997841"/>
            <a:ext cx="1863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ʃʊɡər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21498" y="3765601"/>
            <a:ext cx="2947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  /ˈ</a:t>
            </a:r>
            <a:r>
              <a:rPr lang="en-US" sz="3200" dirty="0" err="1">
                <a:solidFill>
                  <a:srgbClr val="FF0000"/>
                </a:solidFill>
              </a:rPr>
              <a:t>iːmeɪl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01695" y="1927411"/>
            <a:ext cx="16966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siːsaɪd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37186" y="1989872"/>
            <a:ext cx="254707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sʌmər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8699" y="3917873"/>
            <a:ext cx="212329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ɪˈmɪʃn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2082" y="1989872"/>
            <a:ext cx="178861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fɑːsl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76718" y="3734225"/>
            <a:ext cx="1185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iːzi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34853" y="3789472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iːstərn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9692" y="5587571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ɔːrdər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07771" y="5606983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mʌn</a:t>
            </a:r>
            <a:r>
              <a:rPr lang="el-GR" sz="3200" dirty="0">
                <a:solidFill>
                  <a:srgbClr val="FF0000"/>
                </a:solidFill>
              </a:rPr>
              <a:t>θ/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22368" y="5588559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tʌn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097848" y="5606983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/</a:t>
            </a:r>
            <a:r>
              <a:rPr lang="en-US" sz="3200" dirty="0" err="1">
                <a:solidFill>
                  <a:srgbClr val="FF0000"/>
                </a:solidFill>
              </a:rPr>
              <a:t>dʌn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323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322197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cs typeface="Arial" panose="020B0604020202020204" pitchFamily="34" charset="0"/>
              </a:rPr>
              <a:t>1. A. agreement	     B. addiction     C. official                D. scholarship</a:t>
            </a:r>
          </a:p>
          <a:p>
            <a:pPr>
              <a:lnSpc>
                <a:spcPct val="200000"/>
              </a:lnSpc>
            </a:pPr>
            <a:endParaRPr lang="en-US" sz="3600" dirty="0"/>
          </a:p>
          <a:p>
            <a:pPr>
              <a:lnSpc>
                <a:spcPct val="200000"/>
              </a:lnSpc>
            </a:pPr>
            <a:r>
              <a:rPr lang="en-US" sz="3200" dirty="0">
                <a:cs typeface="Arial" panose="020B0604020202020204" pitchFamily="34" charset="0"/>
              </a:rPr>
              <a:t>2.  A. degree             B. summit	  C. network 	      D. founder</a:t>
            </a:r>
          </a:p>
          <a:p>
            <a:pPr>
              <a:lnSpc>
                <a:spcPct val="200000"/>
              </a:lnSpc>
            </a:pP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3600" dirty="0">
                <a:cs typeface="Arial" panose="020B0604020202020204" pitchFamily="34" charset="0"/>
              </a:rPr>
              <a:t>3. </a:t>
            </a:r>
            <a:r>
              <a:rPr lang="en-US" sz="3200" dirty="0">
                <a:cs typeface="Arial" panose="020B0604020202020204" pitchFamily="34" charset="0"/>
              </a:rPr>
              <a:t>A. bully	                B. discuss	  C. promote	      D. consume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Work in pairs.</a:t>
            </a:r>
            <a:endParaRPr 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501" y="337523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Choose the word whose main stress is placed </a:t>
            </a:r>
          </a:p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differently from the others. </a:t>
            </a:r>
            <a:b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82892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8744623" y="165674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0172" y="374350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1671" y="550158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7724" y="2028675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/</a:t>
            </a:r>
            <a:r>
              <a:rPr lang="en-US" sz="3200" dirty="0" err="1">
                <a:solidFill>
                  <a:srgbClr val="FF0000"/>
                </a:solidFill>
              </a:rPr>
              <a:t>əˈɡriːmənt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2919" y="2000222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əˈdɪkʃn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90589" y="2025251"/>
            <a:ext cx="30820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əˈfɪʃl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10096" y="1997314"/>
            <a:ext cx="254707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skɑːlərʃɪp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0221" y="3941151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dɪˈɡri</a:t>
            </a:r>
            <a:r>
              <a:rPr lang="en-US" sz="3200" dirty="0">
                <a:solidFill>
                  <a:srgbClr val="FF0000"/>
                </a:solidFill>
              </a:rPr>
              <a:t>ː/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27981" y="3900309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sʌmɪt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64746" y="3882897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netwɜːrk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57195" y="3925301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faʊndər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7724" y="5769146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bʊli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41501" y="5770904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dɪˈskʌs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43394" y="5706816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prəˈmoʊt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66728" y="5779592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/</a:t>
            </a:r>
            <a:r>
              <a:rPr lang="en-US" sz="3200" dirty="0" err="1">
                <a:solidFill>
                  <a:srgbClr val="FF0000"/>
                </a:solidFill>
              </a:rPr>
              <a:t>kənˈsuːm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032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cs typeface="Arial" panose="020B0604020202020204" pitchFamily="34" charset="0"/>
              </a:rPr>
              <a:t>1. A. imp</a:t>
            </a:r>
            <a:r>
              <a:rPr lang="en-US" sz="3200" u="sng" dirty="0">
                <a:cs typeface="Arial" panose="020B0604020202020204" pitchFamily="34" charset="0"/>
              </a:rPr>
              <a:t>a</a:t>
            </a:r>
            <a:r>
              <a:rPr lang="en-US" sz="3200" dirty="0">
                <a:cs typeface="Arial" panose="020B0604020202020204" pitchFamily="34" charset="0"/>
              </a:rPr>
              <a:t>ct		B. rest</a:t>
            </a:r>
            <a:r>
              <a:rPr lang="en-US" sz="3200" u="sng" dirty="0">
                <a:cs typeface="Arial" panose="020B0604020202020204" pitchFamily="34" charset="0"/>
              </a:rPr>
              <a:t>a</a:t>
            </a:r>
            <a:r>
              <a:rPr lang="en-US" sz="3200" dirty="0">
                <a:cs typeface="Arial" panose="020B0604020202020204" pitchFamily="34" charset="0"/>
              </a:rPr>
              <a:t>te		C. exp</a:t>
            </a:r>
            <a:r>
              <a:rPr lang="en-US" sz="3200" u="sng" dirty="0">
                <a:cs typeface="Arial" panose="020B0604020202020204" pitchFamily="34" charset="0"/>
              </a:rPr>
              <a:t>a</a:t>
            </a:r>
            <a:r>
              <a:rPr lang="en-US" sz="3200" dirty="0">
                <a:cs typeface="Arial" panose="020B0604020202020204" pitchFamily="34" charset="0"/>
              </a:rPr>
              <a:t>nd		D. pr</a:t>
            </a:r>
            <a:r>
              <a:rPr lang="en-US" sz="3200" u="sng" dirty="0">
                <a:cs typeface="Arial" panose="020B0604020202020204" pitchFamily="34" charset="0"/>
              </a:rPr>
              <a:t>a</a:t>
            </a:r>
            <a:r>
              <a:rPr lang="en-US" sz="3200" dirty="0">
                <a:cs typeface="Arial" panose="020B0604020202020204" pitchFamily="34" charset="0"/>
              </a:rPr>
              <a:t>ctice</a:t>
            </a:r>
          </a:p>
          <a:p>
            <a:pPr>
              <a:lnSpc>
                <a:spcPct val="200000"/>
              </a:lnSpc>
            </a:pPr>
            <a:endParaRPr lang="en-US" sz="3600" dirty="0"/>
          </a:p>
          <a:p>
            <a:pPr>
              <a:lnSpc>
                <a:spcPct val="200000"/>
              </a:lnSpc>
            </a:pPr>
            <a:r>
              <a:rPr lang="en-US" sz="3200" dirty="0">
                <a:cs typeface="Arial" panose="020B0604020202020204" pitchFamily="34" charset="0"/>
              </a:rPr>
              <a:t>2. A. gl</a:t>
            </a:r>
            <a:r>
              <a:rPr lang="en-US" sz="3200" u="sng" dirty="0">
                <a:cs typeface="Arial" panose="020B0604020202020204" pitchFamily="34" charset="0"/>
              </a:rPr>
              <a:t>o</a:t>
            </a:r>
            <a:r>
              <a:rPr lang="en-US" sz="3200" dirty="0">
                <a:cs typeface="Arial" panose="020B0604020202020204" pitchFamily="34" charset="0"/>
              </a:rPr>
              <a:t>bal		B. pr</a:t>
            </a:r>
            <a:r>
              <a:rPr lang="en-US" sz="3200" u="sng" dirty="0">
                <a:cs typeface="Arial" panose="020B0604020202020204" pitchFamily="34" charset="0"/>
              </a:rPr>
              <a:t>o</a:t>
            </a:r>
            <a:r>
              <a:rPr lang="en-US" sz="3200" dirty="0">
                <a:cs typeface="Arial" panose="020B0604020202020204" pitchFamily="34" charset="0"/>
              </a:rPr>
              <a:t>gram		       C. f</a:t>
            </a:r>
            <a:r>
              <a:rPr lang="en-US" sz="3200" u="sng" dirty="0">
                <a:cs typeface="Arial" panose="020B0604020202020204" pitchFamily="34" charset="0"/>
              </a:rPr>
              <a:t>o</a:t>
            </a:r>
            <a:r>
              <a:rPr lang="en-US" sz="3200" dirty="0">
                <a:cs typeface="Arial" panose="020B0604020202020204" pitchFamily="34" charset="0"/>
              </a:rPr>
              <a:t>ssil	D. pr</a:t>
            </a:r>
            <a:r>
              <a:rPr lang="en-US" sz="3200" u="sng" dirty="0">
                <a:cs typeface="Arial" panose="020B0604020202020204" pitchFamily="34" charset="0"/>
              </a:rPr>
              <a:t>o</a:t>
            </a:r>
            <a:r>
              <a:rPr lang="en-US" sz="3200" dirty="0">
                <a:cs typeface="Arial" panose="020B0604020202020204" pitchFamily="34" charset="0"/>
              </a:rPr>
              <a:t>tein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3200" dirty="0">
                <a:cs typeface="Arial" panose="020B0604020202020204" pitchFamily="34" charset="0"/>
              </a:rPr>
              <a:t>3. A. outf</a:t>
            </a:r>
            <a:r>
              <a:rPr lang="en-US" sz="3200" u="sng" dirty="0">
                <a:cs typeface="Arial" panose="020B0604020202020204" pitchFamily="34" charset="0"/>
              </a:rPr>
              <a:t>i</a:t>
            </a:r>
            <a:r>
              <a:rPr lang="en-US" sz="3200" dirty="0">
                <a:cs typeface="Arial" panose="020B0604020202020204" pitchFamily="34" charset="0"/>
              </a:rPr>
              <a:t>t			B. l</a:t>
            </a:r>
            <a:r>
              <a:rPr lang="en-US" sz="3200" u="sng" dirty="0">
                <a:cs typeface="Arial" panose="020B0604020202020204" pitchFamily="34" charset="0"/>
              </a:rPr>
              <a:t>i</a:t>
            </a:r>
            <a:r>
              <a:rPr lang="en-US" sz="3200" dirty="0">
                <a:cs typeface="Arial" panose="020B0604020202020204" pitchFamily="34" charset="0"/>
              </a:rPr>
              <a:t>cense		C. l</a:t>
            </a:r>
            <a:r>
              <a:rPr lang="en-US" sz="3200" u="sng" dirty="0">
                <a:cs typeface="Arial" panose="020B0604020202020204" pitchFamily="34" charset="0"/>
              </a:rPr>
              <a:t>i</a:t>
            </a:r>
            <a:r>
              <a:rPr lang="en-US" sz="3200" dirty="0">
                <a:cs typeface="Arial" panose="020B0604020202020204" pitchFamily="34" charset="0"/>
              </a:rPr>
              <a:t>festyle		D. webs</a:t>
            </a:r>
            <a:r>
              <a:rPr lang="en-US" sz="3200" u="sng" dirty="0">
                <a:cs typeface="Arial" panose="020B0604020202020204" pitchFamily="34" charset="0"/>
              </a:rPr>
              <a:t>i</a:t>
            </a:r>
            <a:r>
              <a:rPr lang="en-US" sz="3200" dirty="0">
                <a:cs typeface="Arial" panose="020B0604020202020204" pitchFamily="34" charset="0"/>
              </a:rPr>
              <a:t>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Work in pairs.</a:t>
            </a:r>
            <a:endParaRPr 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3" y="837336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3755636" y="147676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45536" y="354211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Choose the word whose underlined part is </a:t>
            </a:r>
          </a:p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510874" y="531768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61" y="181990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ɪmˈpækt</a:t>
            </a:r>
            <a:r>
              <a:rPr lang="en-US" sz="3200" dirty="0">
                <a:solidFill>
                  <a:srgbClr val="FF0000"/>
                </a:solidFill>
              </a:rPr>
              <a:t> 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01588" y="1785509"/>
            <a:ext cx="19772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/ˌ</a:t>
            </a:r>
            <a:r>
              <a:rPr lang="en-US" sz="3200" dirty="0" err="1">
                <a:solidFill>
                  <a:srgbClr val="FF0000"/>
                </a:solidFill>
              </a:rPr>
              <a:t>ri</a:t>
            </a:r>
            <a:r>
              <a:rPr lang="en-US" sz="3200" dirty="0">
                <a:solidFill>
                  <a:srgbClr val="FF0000"/>
                </a:solidFill>
              </a:rPr>
              <a:t>ːˈ</a:t>
            </a:r>
            <a:r>
              <a:rPr lang="en-US" sz="3200" dirty="0" err="1">
                <a:solidFill>
                  <a:srgbClr val="FF0000"/>
                </a:solidFill>
              </a:rPr>
              <a:t>steɪt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90971" y="1803817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ɪkˈspænd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26649" y="178937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/ˈ</a:t>
            </a:r>
            <a:r>
              <a:rPr lang="en-US" sz="3200" dirty="0" err="1">
                <a:solidFill>
                  <a:srgbClr val="FF0000"/>
                </a:solidFill>
              </a:rPr>
              <a:t>præktɪs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>
                <a:solidFill>
                  <a:srgbClr val="FF0000"/>
                </a:solidFill>
              </a:rPr>
              <a:t>ɡloʊbl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55636" y="3747346"/>
            <a:ext cx="250288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proʊɡræm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233181" y="377662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fɑːsl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449427" y="379201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proʊtiːn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0997" y="568096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aʊtfɪt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901588" y="566760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laɪsns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09603" y="564079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/ˈ</a:t>
            </a:r>
            <a:r>
              <a:rPr lang="en-US" sz="3200" dirty="0" err="1">
                <a:solidFill>
                  <a:srgbClr val="FF0000"/>
                </a:solidFill>
              </a:rPr>
              <a:t>laɪfstaɪl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309305" y="5632748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websaɪt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109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849" y="398228"/>
            <a:ext cx="1186015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Fill in the blanks with the correct prepositions: 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from, to </a:t>
            </a:r>
            <a:r>
              <a:rPr lang="en-US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or 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by</a:t>
            </a:r>
            <a:r>
              <a:rPr lang="en-US" sz="2800" b="1" i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1400" b="1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49" y="1164582"/>
            <a:ext cx="1186015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1. _______2000 _________ 2015, CO2 emissions increased by one hundred thousand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tonnes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849" y="2361823"/>
            <a:ext cx="1186015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2. The area of deforestation in Vietnam decreased ________ two million hectares.</a:t>
            </a: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848" y="3493749"/>
            <a:ext cx="1186015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3. There were _______ five million _______ six million people living in Hanoi.</a:t>
            </a: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847" y="4745698"/>
            <a:ext cx="1186015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4. The amount of waste has decreased _________ approximately three billion </a:t>
            </a:r>
            <a:r>
              <a:rPr lang="en-US" sz="3200" dirty="0" err="1">
                <a:solidFill>
                  <a:srgbClr val="0070C0"/>
                </a:solidFill>
                <a:cs typeface="Arial" panose="020B0604020202020204" pitchFamily="34" charset="0"/>
              </a:rPr>
              <a:t>tonnes</a:t>
            </a: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022" y="1044559"/>
            <a:ext cx="14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From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8113" y="1051556"/>
            <a:ext cx="14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25703" y="2254101"/>
            <a:ext cx="14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1699" y="3423827"/>
            <a:ext cx="14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from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5614" y="3413766"/>
            <a:ext cx="14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8284" y="4652740"/>
            <a:ext cx="14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430604"/>
            <a:ext cx="9034425" cy="602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4344" y="4200719"/>
            <a:ext cx="4962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Pronunciation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774</Words>
  <Application>Microsoft Office PowerPoint</Application>
  <PresentationFormat>Widescreen</PresentationFormat>
  <Paragraphs>148</Paragraphs>
  <Slides>24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Bửu Vũ Trần Gia</cp:lastModifiedBy>
  <cp:revision>71</cp:revision>
  <dcterms:created xsi:type="dcterms:W3CDTF">2023-02-01T04:45:54Z</dcterms:created>
  <dcterms:modified xsi:type="dcterms:W3CDTF">2023-07-24T08:09:47Z</dcterms:modified>
</cp:coreProperties>
</file>