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7" r:id="rId1"/>
  </p:sldMasterIdLst>
  <p:notesMasterIdLst>
    <p:notesMasterId r:id="rId31"/>
  </p:notesMasterIdLst>
  <p:sldIdLst>
    <p:sldId id="256" r:id="rId2"/>
    <p:sldId id="329" r:id="rId3"/>
    <p:sldId id="267" r:id="rId4"/>
    <p:sldId id="269" r:id="rId5"/>
    <p:sldId id="301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77" r:id="rId14"/>
    <p:sldId id="335" r:id="rId15"/>
    <p:sldId id="307" r:id="rId16"/>
    <p:sldId id="328" r:id="rId17"/>
    <p:sldId id="330" r:id="rId18"/>
    <p:sldId id="336" r:id="rId19"/>
    <p:sldId id="331" r:id="rId20"/>
    <p:sldId id="332" r:id="rId21"/>
    <p:sldId id="333" r:id="rId22"/>
    <p:sldId id="337" r:id="rId23"/>
    <p:sldId id="334" r:id="rId24"/>
    <p:sldId id="294" r:id="rId25"/>
    <p:sldId id="295" r:id="rId26"/>
    <p:sldId id="296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72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6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99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10568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55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12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01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5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742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4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5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0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64091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4</a:t>
            </a:r>
            <a:r>
              <a:rPr lang="en-US" sz="2000" b="1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Global warming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303903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1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sz="1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1600" baseline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Smart World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DTP Education Solutions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603442" y="0"/>
            <a:ext cx="258855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1.2:</a:t>
            </a:r>
            <a:r>
              <a:rPr lang="en-US" sz="20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Grammar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3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5" r:id="rId17"/>
    <p:sldLayoutId id="2147483826" r:id="rId18"/>
    <p:sldLayoutId id="2147483827" r:id="rId19"/>
    <p:sldLayoutId id="2147483834" r:id="rId20"/>
    <p:sldLayoutId id="2147483835" r:id="rId21"/>
    <p:sldLayoutId id="2147483836" r:id="rId22"/>
    <p:sldLayoutId id="2147483838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3015" y="3302244"/>
            <a:ext cx="533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4: Global Warming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1.2: Grammar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Pages: 37 &amp; 38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0697" y="2989850"/>
            <a:ext cx="472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Carbon dioxide</a:t>
            </a:r>
          </a:p>
        </p:txBody>
      </p:sp>
      <p:pic>
        <p:nvPicPr>
          <p:cNvPr id="7" name="Picture 6" descr="Khí CO2 sinh ra từ đâu và khí CO2 được hiểu là gì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2" y="628290"/>
            <a:ext cx="7367754" cy="5647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0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0697" y="2989850"/>
            <a:ext cx="472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emission(s)</a:t>
            </a:r>
          </a:p>
        </p:txBody>
      </p:sp>
      <p:pic>
        <p:nvPicPr>
          <p:cNvPr id="6" name="Picture 5" descr="CO2 Emissions And GHG: How's Polluting and Ho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3" y="663356"/>
            <a:ext cx="7752802" cy="5299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4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0697" y="2989850"/>
            <a:ext cx="472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approximately</a:t>
            </a:r>
          </a:p>
        </p:txBody>
      </p:sp>
      <p:pic>
        <p:nvPicPr>
          <p:cNvPr id="6" name="Picture 5" descr="20,628 Approximately Images, Stock Photos &amp; Vectors |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0897" r="8301" b="24780"/>
          <a:stretch/>
        </p:blipFill>
        <p:spPr bwMode="auto">
          <a:xfrm>
            <a:off x="1305642" y="1245650"/>
            <a:ext cx="6009557" cy="4134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30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605" y="367162"/>
            <a:ext cx="8999831" cy="599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6949" y="590823"/>
            <a:ext cx="5300679" cy="10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95" y="800100"/>
            <a:ext cx="8429409" cy="5583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3532" y="4124861"/>
            <a:ext cx="450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29563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82" y="509450"/>
            <a:ext cx="5877325" cy="59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2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74" y="490537"/>
            <a:ext cx="5716612" cy="580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228" y="2307431"/>
            <a:ext cx="5598181" cy="2171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95406"/>
            <a:ext cx="223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2009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4117" y="5760721"/>
            <a:ext cx="263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six million</a:t>
            </a:r>
          </a:p>
        </p:txBody>
      </p:sp>
      <p:pic>
        <p:nvPicPr>
          <p:cNvPr id="7" name="CD1 TRACK 4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1227" y="278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1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62" y="395194"/>
            <a:ext cx="8550775" cy="61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95" y="800100"/>
            <a:ext cx="8429409" cy="5583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3532" y="4124861"/>
            <a:ext cx="450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6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226" y="685611"/>
            <a:ext cx="1110031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the blanks using 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… to … 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417" y="1556235"/>
            <a:ext cx="11740583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_______ 1995 _______ 1997, one hundred thousand trees were cut down.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352" y="2593217"/>
            <a:ext cx="11755648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Traffic emissions in Jakarta increased _______ 10%.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17" y="3248397"/>
            <a:ext cx="11755648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Did emissions rise _______ 2010 _______ 2020?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417" y="3852275"/>
            <a:ext cx="11755648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Deforestation increased _______ one hundred thousand hectares from 2008 to 2010.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417" y="5010151"/>
            <a:ext cx="11755648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 number of cars on our streets increased _______ five million _______ six million in 1998.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541" y="1578163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3161" y="1578162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8314" y="2573306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617" y="3279155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6794" y="3278514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6201" y="3833172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7977" y="5010151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365" y="5513843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9945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90834" y="2180567"/>
            <a:ext cx="3797202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Warm-up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72174" y="3429940"/>
            <a:ext cx="3797202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72174" y="4503895"/>
            <a:ext cx="3797202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Consolidation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72174" y="5577850"/>
            <a:ext cx="3797202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3944" y="732765"/>
            <a:ext cx="3797202" cy="9262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Lesson Outline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5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7" y="628106"/>
            <a:ext cx="6175058" cy="52192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52" y="628106"/>
            <a:ext cx="5877062" cy="7851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76286" y="1413254"/>
            <a:ext cx="5452994" cy="206210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How much did deforestation decrease from 2006 to 2010?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decreased by 0.2 million hectares.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4675" y="3484956"/>
            <a:ext cx="5656216" cy="255454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How did the area of deforestation change from 2011 to 2016?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increased from 1.9 to 5.4 million hectares.</a:t>
            </a:r>
          </a:p>
        </p:txBody>
      </p:sp>
    </p:spTree>
    <p:extLst>
      <p:ext uri="{BB962C8B-B14F-4D97-AF65-F5344CB8AC3E}">
        <p14:creationId xmlns:p14="http://schemas.microsoft.com/office/powerpoint/2010/main" val="7627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7" y="628106"/>
            <a:ext cx="6175058" cy="5219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4675" y="1219871"/>
            <a:ext cx="5452994" cy="255454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How did the area of deforestation change from 2017 to 2020?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decreased from 4.5 to 3.3 million hectares.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4675" y="3902927"/>
            <a:ext cx="5452994" cy="206210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How much did deforestation decrease from 2017 to 2020?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decreased by 1.2 million hectares.</a:t>
            </a:r>
          </a:p>
        </p:txBody>
      </p:sp>
    </p:spTree>
    <p:extLst>
      <p:ext uri="{BB962C8B-B14F-4D97-AF65-F5344CB8AC3E}">
        <p14:creationId xmlns:p14="http://schemas.microsoft.com/office/powerpoint/2010/main" val="17261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95" y="800100"/>
            <a:ext cx="8429409" cy="5583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3532" y="4124861"/>
            <a:ext cx="450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1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39"/>
          <a:stretch/>
        </p:blipFill>
        <p:spPr>
          <a:xfrm>
            <a:off x="108177" y="666205"/>
            <a:ext cx="6175058" cy="4736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35" y="1221785"/>
            <a:ext cx="5378544" cy="802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35" y="2255957"/>
            <a:ext cx="5868169" cy="1458005"/>
          </a:xfrm>
          <a:prstGeom prst="rect">
            <a:avLst/>
          </a:prstGeom>
        </p:spPr>
      </p:pic>
      <p:pic>
        <p:nvPicPr>
          <p:cNvPr id="7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73" y="3713962"/>
            <a:ext cx="3192291" cy="20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904"/>
            <a:ext cx="9198864" cy="615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5656217" y="880873"/>
            <a:ext cx="6488157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17" y="1166117"/>
            <a:ext cx="992777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 a. Fill in the blanks using </a:t>
            </a:r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… to … </a:t>
            </a: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17" y="1803490"/>
            <a:ext cx="1109918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Motorbike sales in </a:t>
            </a:r>
            <a:r>
              <a:rPr lang="en-US" sz="32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Bigton</a:t>
            </a: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increased ______ 20,000 in 2020.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17" y="2444763"/>
            <a:ext cx="1109918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Coal consumption in </a:t>
            </a:r>
            <a:r>
              <a:rPr lang="en-US" sz="32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Bigton</a:t>
            </a: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increased ______ 2018 ______ 2020.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683" y="3675799"/>
            <a:ext cx="1109918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Deforestation in Madison County decreased ______ 300 hectares in 2021.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17" y="4779188"/>
            <a:ext cx="1109918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Emissions rose ______ 100 million </a:t>
            </a:r>
            <a:r>
              <a:rPr lang="en-US" sz="32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tonnes</a:t>
            </a:r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last year.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8683" y="5435121"/>
            <a:ext cx="1109918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 number of cars increased ______ 1 million ______ 2 million in 2010.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3633" y="1787094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4878" y="2484879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1954" y="2467707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0222" y="3691188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7269" y="4779188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8273" y="5477880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0485" y="5487004"/>
            <a:ext cx="94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683" y="430524"/>
            <a:ext cx="354884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Workbook page 21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"/>
            <a:ext cx="8978189" cy="6144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0407" y="1616401"/>
            <a:ext cx="9715501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Grammar: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Prepositions of time/duration/amount.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talking about global warming.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writing skills.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4401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the grammar points and make sentences using prepositions of time/duration/amount.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exercises on page 21 WB.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the next lesson (Pronunciation &amp; Speaking page 39 SB)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the consolidation games on </a:t>
            </a: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www.eduhome.com.vn</a:t>
            </a:r>
            <a:r>
              <a:rPr lang="en-US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5084" y="5719679"/>
            <a:ext cx="749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positive and have a nice day!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76" y="903972"/>
            <a:ext cx="598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end of this lesson, students will be able to…</a:t>
            </a:r>
          </a:p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practice the use of prepositions of time/ duration/ amount: from … to … and by ….</a:t>
            </a:r>
          </a:p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write sentences about global warming.</a:t>
            </a:r>
          </a:p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talk about global warming.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" y="384250"/>
            <a:ext cx="9139271" cy="6092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0582" y="1286834"/>
            <a:ext cx="598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Game: Lightning fast</a:t>
            </a:r>
          </a:p>
          <a:p>
            <a:pPr algn="ctr"/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Play in 2 teams.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Look at the picture and say the word.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faster group has 1 point.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86" t="19452" r="6905" b="11493"/>
          <a:stretch/>
        </p:blipFill>
        <p:spPr>
          <a:xfrm>
            <a:off x="1528353" y="1500302"/>
            <a:ext cx="3879669" cy="35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9460" y="3280796"/>
            <a:ext cx="472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 warming</a:t>
            </a:r>
          </a:p>
        </p:txBody>
      </p:sp>
      <p:pic>
        <p:nvPicPr>
          <p:cNvPr id="5" name="Picture 4" descr="TIME for Kids | What is Global Warming?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5" t="9968" r="32616" b="30235"/>
          <a:stretch/>
        </p:blipFill>
        <p:spPr bwMode="auto">
          <a:xfrm>
            <a:off x="47897" y="387927"/>
            <a:ext cx="7781607" cy="6054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49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3246" y="3077906"/>
            <a:ext cx="472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fossil fuels</a:t>
            </a:r>
          </a:p>
        </p:txBody>
      </p:sp>
      <p:pic>
        <p:nvPicPr>
          <p:cNvPr id="6" name="Picture 5" descr="3 Reasons We Are Still Using Fossil Fuels | University of Arkansas  Sustainability Blo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" y="415199"/>
            <a:ext cx="8134903" cy="5971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4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0697" y="2989850"/>
            <a:ext cx="472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Hectare(s)</a:t>
            </a:r>
          </a:p>
        </p:txBody>
      </p:sp>
      <p:pic>
        <p:nvPicPr>
          <p:cNvPr id="6" name="Picture 5" descr="Square Meters to Hectares Conversion - (Convert m² to ha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r="7312" b="18156"/>
          <a:stretch/>
        </p:blipFill>
        <p:spPr bwMode="auto">
          <a:xfrm>
            <a:off x="1078031" y="652802"/>
            <a:ext cx="6132666" cy="5720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46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0697" y="2989850"/>
            <a:ext cx="472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tonne</a:t>
            </a:r>
            <a:endParaRPr lang="en-US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Pesas Patron,Pesas 1000kg,M1 Khối Lượng Lớn Gang Thử Nghiệm Trọng Lượng -  Buy Pesas Bảo Trợ,Pesas 1000kg,Đúc Trọng Lượng Kiểm Tra Sắt Product on  Alibaba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4" y="448543"/>
            <a:ext cx="6835813" cy="59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9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462</Words>
  <Application>Microsoft Office PowerPoint</Application>
  <PresentationFormat>Widescreen</PresentationFormat>
  <Paragraphs>80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2023-02-10T03:32:44Z</dcterms:created>
  <dcterms:modified xsi:type="dcterms:W3CDTF">2023-07-24T08:07:54Z</dcterms:modified>
</cp:coreProperties>
</file>