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07" r:id="rId1"/>
  </p:sldMasterIdLst>
  <p:notesMasterIdLst>
    <p:notesMasterId r:id="rId29"/>
  </p:notesMasterIdLst>
  <p:sldIdLst>
    <p:sldId id="256" r:id="rId2"/>
    <p:sldId id="259" r:id="rId3"/>
    <p:sldId id="267" r:id="rId4"/>
    <p:sldId id="268" r:id="rId5"/>
    <p:sldId id="269" r:id="rId6"/>
    <p:sldId id="301" r:id="rId7"/>
    <p:sldId id="277" r:id="rId8"/>
    <p:sldId id="306" r:id="rId9"/>
    <p:sldId id="321" r:id="rId10"/>
    <p:sldId id="322" r:id="rId11"/>
    <p:sldId id="278" r:id="rId12"/>
    <p:sldId id="315" r:id="rId13"/>
    <p:sldId id="279" r:id="rId14"/>
    <p:sldId id="316" r:id="rId15"/>
    <p:sldId id="283" r:id="rId16"/>
    <p:sldId id="317" r:id="rId17"/>
    <p:sldId id="318" r:id="rId18"/>
    <p:sldId id="323" r:id="rId19"/>
    <p:sldId id="319" r:id="rId20"/>
    <p:sldId id="320" r:id="rId21"/>
    <p:sldId id="294" r:id="rId22"/>
    <p:sldId id="295" r:id="rId23"/>
    <p:sldId id="296" r:id="rId24"/>
    <p:sldId id="297" r:id="rId25"/>
    <p:sldId id="298" r:id="rId26"/>
    <p:sldId id="299" r:id="rId27"/>
    <p:sldId id="3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182" autoAdjust="0"/>
  </p:normalViewPr>
  <p:slideViewPr>
    <p:cSldViewPr snapToGrid="0">
      <p:cViewPr varScale="1">
        <p:scale>
          <a:sx n="71" d="100"/>
          <a:sy n="71" d="100"/>
        </p:scale>
        <p:origin x="1061"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3D410-B0AC-488E-A5F6-469EF3A10D11}" type="slidenum">
              <a:rPr lang="en-US" smtClean="0"/>
              <a:t>2</a:t>
            </a:fld>
            <a:endParaRPr lang="en-US"/>
          </a:p>
        </p:txBody>
      </p:sp>
    </p:spTree>
    <p:extLst>
      <p:ext uri="{BB962C8B-B14F-4D97-AF65-F5344CB8AC3E}">
        <p14:creationId xmlns:p14="http://schemas.microsoft.com/office/powerpoint/2010/main" val="193712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3D410-B0AC-488E-A5F6-469EF3A10D11}" type="slidenum">
              <a:rPr lang="en-US" smtClean="0"/>
              <a:t>9</a:t>
            </a:fld>
            <a:endParaRPr lang="en-US"/>
          </a:p>
        </p:txBody>
      </p:sp>
    </p:spTree>
    <p:extLst>
      <p:ext uri="{BB962C8B-B14F-4D97-AF65-F5344CB8AC3E}">
        <p14:creationId xmlns:p14="http://schemas.microsoft.com/office/powerpoint/2010/main" val="1458389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3D410-B0AC-488E-A5F6-469EF3A10D11}" type="slidenum">
              <a:rPr lang="en-US" smtClean="0"/>
              <a:t>10</a:t>
            </a:fld>
            <a:endParaRPr lang="en-US"/>
          </a:p>
        </p:txBody>
      </p:sp>
    </p:spTree>
    <p:extLst>
      <p:ext uri="{BB962C8B-B14F-4D97-AF65-F5344CB8AC3E}">
        <p14:creationId xmlns:p14="http://schemas.microsoft.com/office/powerpoint/2010/main" val="1051735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380333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12</a:t>
            </a:fld>
            <a:endParaRPr lang="en-US"/>
          </a:p>
        </p:txBody>
      </p:sp>
    </p:spTree>
    <p:extLst>
      <p:ext uri="{BB962C8B-B14F-4D97-AF65-F5344CB8AC3E}">
        <p14:creationId xmlns:p14="http://schemas.microsoft.com/office/powerpoint/2010/main" val="339439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36095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147671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32729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84816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21999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951300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481550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43411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189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105688"/>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556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95297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129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03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478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401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552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742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4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678556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5745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1FAA-8EC5-41BF-A839-F9E0167E2251}"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177112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1FAA-8EC5-41BF-A839-F9E0167E2251}"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015110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38128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116101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Tree>
    <p:extLst>
      <p:ext uri="{BB962C8B-B14F-4D97-AF65-F5344CB8AC3E}">
        <p14:creationId xmlns:p14="http://schemas.microsoft.com/office/powerpoint/2010/main" val="114102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F71FAA-8EC5-41BF-A839-F9E0167E2251}" type="datetimeFigureOut">
              <a:rPr lang="en-US" smtClean="0"/>
              <a:t>7/24/2023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05686E4-946D-4BFF-AF44-8289C5ED502A}" type="slidenum">
              <a:rPr lang="en-US" smtClean="0"/>
              <a:t>‹#›</a:t>
            </a:fld>
            <a:endParaRPr lang="en-US"/>
          </a:p>
        </p:txBody>
      </p:sp>
      <p:pic>
        <p:nvPicPr>
          <p:cNvPr id="18" name="Picture 17"/>
          <p:cNvPicPr>
            <a:picLocks noChangeAspect="1"/>
          </p:cNvPicPr>
          <p:nvPr userDrawn="1"/>
        </p:nvPicPr>
        <p:blipFill>
          <a:blip r:embed="rId28"/>
          <a:stretch>
            <a:fillRect/>
          </a:stretch>
        </p:blipFill>
        <p:spPr>
          <a:xfrm>
            <a:off x="0" y="0"/>
            <a:ext cx="12230100" cy="6873932"/>
          </a:xfrm>
          <a:prstGeom prst="rect">
            <a:avLst/>
          </a:prstGeom>
        </p:spPr>
      </p:pic>
      <p:sp>
        <p:nvSpPr>
          <p:cNvPr id="29" name="TextBox 9">
            <a:extLst>
              <a:ext uri="{FF2B5EF4-FFF2-40B4-BE49-F238E27FC236}">
                <a16:creationId xmlns:a16="http://schemas.microsoft.com/office/drawing/2014/main" id="{FE798370-27E2-9F41-A466-FC64C7FFD70A}"/>
              </a:ext>
            </a:extLst>
          </p:cNvPr>
          <p:cNvSpPr txBox="1"/>
          <p:nvPr userDrawn="1"/>
        </p:nvSpPr>
        <p:spPr>
          <a:xfrm>
            <a:off x="262740" y="0"/>
            <a:ext cx="239591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Unit 4:</a:t>
            </a:r>
            <a:r>
              <a:rPr lang="en-US" sz="1800" b="1" baseline="0" dirty="0">
                <a:solidFill>
                  <a:schemeClr val="bg1"/>
                </a:solidFill>
                <a:latin typeface="Calibri" panose="020F0502020204030204" pitchFamily="34" charset="0"/>
                <a:ea typeface="Calibri" panose="020F0502020204030204" pitchFamily="34" charset="0"/>
                <a:cs typeface="Calibri" panose="020F0502020204030204" pitchFamily="34" charset="0"/>
              </a:rPr>
              <a:t> Global warming</a:t>
            </a:r>
            <a:endPar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31" name="Picture 30">
            <a:extLst>
              <a:ext uri="{FF2B5EF4-FFF2-40B4-BE49-F238E27FC236}">
                <a16:creationId xmlns:a16="http://schemas.microsoft.com/office/drawing/2014/main" id="{ECF13BED-1CB7-0146-BB6D-00DC4EC16FC0}"/>
              </a:ext>
            </a:extLst>
          </p:cNvPr>
          <p:cNvPicPr>
            <a:picLocks noChangeAspect="1"/>
          </p:cNvPicPr>
          <p:nvPr userDrawn="1"/>
        </p:nvPicPr>
        <p:blipFill>
          <a:blip r:embed="rId29"/>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32" name="TextBox 31">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33" name="TextBox 9">
            <a:extLst>
              <a:ext uri="{FF2B5EF4-FFF2-40B4-BE49-F238E27FC236}">
                <a16:creationId xmlns:a16="http://schemas.microsoft.com/office/drawing/2014/main" id="{FE798370-27E2-9F41-A466-FC64C7FFD70A}"/>
              </a:ext>
            </a:extLst>
          </p:cNvPr>
          <p:cNvSpPr txBox="1"/>
          <p:nvPr userDrawn="1"/>
        </p:nvSpPr>
        <p:spPr>
          <a:xfrm>
            <a:off x="8836269" y="0"/>
            <a:ext cx="335573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latin typeface="Calibri" panose="020F0502020204030204" pitchFamily="34" charset="0"/>
                <a:ea typeface="Calibri" panose="020F0502020204030204" pitchFamily="34" charset="0"/>
                <a:cs typeface="Calibri" panose="020F0502020204030204" pitchFamily="34" charset="0"/>
              </a:rPr>
              <a:t>Lesson 1.1: Vocab &amp; Listening</a:t>
            </a:r>
          </a:p>
        </p:txBody>
      </p:sp>
    </p:spTree>
    <p:extLst>
      <p:ext uri="{BB962C8B-B14F-4D97-AF65-F5344CB8AC3E}">
        <p14:creationId xmlns:p14="http://schemas.microsoft.com/office/powerpoint/2010/main" val="343403258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4" r:id="rId23"/>
    <p:sldLayoutId id="2147483835" r:id="rId24"/>
    <p:sldLayoutId id="2147483836" r:id="rId25"/>
    <p:sldLayoutId id="2147483837" r:id="rId2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26" Type="http://schemas.openxmlformats.org/officeDocument/2006/relationships/audio" Target="../media/media13.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microsoft.com/office/2007/relationships/media" Target="../media/media13.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29"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audio" Target="../media/media12.mp3"/><Relationship Id="rId5" Type="http://schemas.microsoft.com/office/2007/relationships/media" Target="../media/media3.mp3"/><Relationship Id="rId15" Type="http://schemas.microsoft.com/office/2007/relationships/media" Target="../media/media8.mp3"/><Relationship Id="rId23" Type="http://schemas.microsoft.com/office/2007/relationships/media" Target="../media/media12.mp3"/><Relationship Id="rId28" Type="http://schemas.openxmlformats.org/officeDocument/2006/relationships/notesSlide" Target="../notesSlides/notesSlide4.xml"/><Relationship Id="rId10" Type="http://schemas.openxmlformats.org/officeDocument/2006/relationships/audio" Target="../media/media5.mp3"/><Relationship Id="rId19" Type="http://schemas.microsoft.com/office/2007/relationships/media" Target="../media/media10.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 Id="rId27"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26" Type="http://schemas.openxmlformats.org/officeDocument/2006/relationships/audio" Target="../media/media13.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microsoft.com/office/2007/relationships/media" Target="../media/media13.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29"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audio" Target="../media/media12.mp3"/><Relationship Id="rId5" Type="http://schemas.microsoft.com/office/2007/relationships/media" Target="../media/media3.mp3"/><Relationship Id="rId15" Type="http://schemas.microsoft.com/office/2007/relationships/media" Target="../media/media8.mp3"/><Relationship Id="rId23" Type="http://schemas.microsoft.com/office/2007/relationships/media" Target="../media/media12.mp3"/><Relationship Id="rId28" Type="http://schemas.openxmlformats.org/officeDocument/2006/relationships/notesSlide" Target="../notesSlides/notesSlide5.xml"/><Relationship Id="rId10" Type="http://schemas.openxmlformats.org/officeDocument/2006/relationships/audio" Target="../media/media5.mp3"/><Relationship Id="rId19" Type="http://schemas.microsoft.com/office/2007/relationships/media" Target="../media/media10.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 Id="rId27"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slide" Target="slide17.xml"/><Relationship Id="rId5" Type="http://schemas.openxmlformats.org/officeDocument/2006/relationships/image" Target="../media/image10.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microsoft.com/office/2007/relationships/media" Target="../media/media14.mp3"/><Relationship Id="rId2" Type="http://schemas.microsoft.com/office/2007/relationships/media" Target="../media/media15.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6243015" y="3302244"/>
            <a:ext cx="5331802" cy="1384995"/>
          </a:xfrm>
          <a:prstGeom prst="rect">
            <a:avLst/>
          </a:prstGeom>
          <a:noFill/>
        </p:spPr>
        <p:txBody>
          <a:bodyPr wrap="square" rtlCol="0">
            <a:spAutoFit/>
          </a:bodyPr>
          <a:lstStyle/>
          <a:p>
            <a:pPr algn="ctr"/>
            <a:r>
              <a:rPr lang="en-US" sz="2800" dirty="0">
                <a:solidFill>
                  <a:srgbClr val="FF0000"/>
                </a:solidFill>
                <a:latin typeface="Calibri" panose="020F0502020204030204" pitchFamily="34" charset="0"/>
                <a:ea typeface="Calibri" panose="020F0502020204030204" pitchFamily="34" charset="0"/>
                <a:cs typeface="Calibri" panose="020F0502020204030204" pitchFamily="34" charset="0"/>
              </a:rPr>
              <a:t>Unit 4: Global Warming</a:t>
            </a:r>
          </a:p>
          <a:p>
            <a:pPr algn="ctr"/>
            <a:r>
              <a:rPr lang="en-US" sz="2800" dirty="0">
                <a:solidFill>
                  <a:srgbClr val="0070C0"/>
                </a:solidFill>
                <a:latin typeface="Calibri" panose="020F0502020204030204" pitchFamily="34" charset="0"/>
                <a:ea typeface="Calibri" panose="020F0502020204030204" pitchFamily="34" charset="0"/>
                <a:cs typeface="Calibri" panose="020F0502020204030204" pitchFamily="34" charset="0"/>
              </a:rPr>
              <a:t>Lesson 1.1: Vocab &amp; Listening</a:t>
            </a:r>
          </a:p>
          <a:p>
            <a:pPr algn="ct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Pages: 36 &amp; 37</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286" y="522514"/>
            <a:ext cx="11538857" cy="646331"/>
          </a:xfrm>
          <a:prstGeom prst="rect">
            <a:avLst/>
          </a:prstGeom>
          <a:noFill/>
        </p:spPr>
        <p:txBody>
          <a:bodyPr wrap="square" rtlCol="0">
            <a:spAutoFit/>
          </a:bodyPr>
          <a:lstStyle/>
          <a:p>
            <a:r>
              <a:rPr lang="en-US" sz="3600" dirty="0">
                <a:solidFill>
                  <a:srgbClr val="0070C0"/>
                </a:solidFill>
                <a:latin typeface="Calibri" panose="020F0502020204030204" pitchFamily="34" charset="0"/>
                <a:cs typeface="Calibri" panose="020F0502020204030204" pitchFamily="34" charset="0"/>
              </a:rPr>
              <a:t>a. Match the underlined words to the definitions.</a:t>
            </a:r>
          </a:p>
        </p:txBody>
      </p:sp>
      <p:graphicFrame>
        <p:nvGraphicFramePr>
          <p:cNvPr id="5" name="Table 4"/>
          <p:cNvGraphicFramePr>
            <a:graphicFrameLocks noGrp="1"/>
          </p:cNvGraphicFramePr>
          <p:nvPr>
            <p:extLst>
              <p:ext uri="{D42A27DB-BD31-4B8C-83A1-F6EECF244321}">
                <p14:modId xmlns:p14="http://schemas.microsoft.com/office/powerpoint/2010/main" val="386755570"/>
              </p:ext>
            </p:extLst>
          </p:nvPr>
        </p:nvGraphicFramePr>
        <p:xfrm>
          <a:off x="159656" y="1168845"/>
          <a:ext cx="11800116" cy="4358640"/>
        </p:xfrm>
        <a:graphic>
          <a:graphicData uri="http://schemas.openxmlformats.org/drawingml/2006/table">
            <a:tbl>
              <a:tblPr firstRow="1" bandRow="1">
                <a:tableStyleId>{5C22544A-7EE6-4342-B048-85BDC9FD1C3A}</a:tableStyleId>
              </a:tblPr>
              <a:tblGrid>
                <a:gridCol w="5900058">
                  <a:extLst>
                    <a:ext uri="{9D8B030D-6E8A-4147-A177-3AD203B41FA5}">
                      <a16:colId xmlns:a16="http://schemas.microsoft.com/office/drawing/2014/main" val="2313958994"/>
                    </a:ext>
                  </a:extLst>
                </a:gridCol>
                <a:gridCol w="5900058">
                  <a:extLst>
                    <a:ext uri="{9D8B030D-6E8A-4147-A177-3AD203B41FA5}">
                      <a16:colId xmlns:a16="http://schemas.microsoft.com/office/drawing/2014/main" val="543828324"/>
                    </a:ext>
                  </a:extLst>
                </a:gridCol>
              </a:tblGrid>
              <a:tr h="370840">
                <a:tc>
                  <a:txBody>
                    <a:bodyPr/>
                    <a:lstStyle/>
                    <a:p>
                      <a:pPr marL="0" indent="0">
                        <a:buNone/>
                      </a:pPr>
                      <a:r>
                        <a:rPr lang="en-US" sz="2800" b="0" u="none" dirty="0">
                          <a:solidFill>
                            <a:schemeClr val="tx1">
                              <a:lumMod val="95000"/>
                              <a:lumOff val="5000"/>
                            </a:schemeClr>
                          </a:solidFill>
                          <a:latin typeface="Calibri" panose="020F0502020204030204" pitchFamily="34" charset="0"/>
                          <a:cs typeface="Calibri" panose="020F0502020204030204" pitchFamily="34" charset="0"/>
                        </a:rPr>
                        <a:t>5.</a:t>
                      </a:r>
                      <a:r>
                        <a:rPr lang="en-US" sz="2800" b="0" u="none" baseline="0" dirty="0">
                          <a:solidFill>
                            <a:schemeClr val="tx1">
                              <a:lumMod val="95000"/>
                              <a:lumOff val="5000"/>
                            </a:schemeClr>
                          </a:solidFill>
                          <a:latin typeface="Calibri" panose="020F0502020204030204" pitchFamily="34" charset="0"/>
                          <a:cs typeface="Calibri" panose="020F0502020204030204" pitchFamily="34" charset="0"/>
                        </a:rPr>
                        <a:t> The air quality in the city is really bad because of the </a:t>
                      </a:r>
                      <a:r>
                        <a:rPr lang="en-US" sz="2800" b="1" u="sng" baseline="0" dirty="0">
                          <a:solidFill>
                            <a:schemeClr val="tx1">
                              <a:lumMod val="95000"/>
                              <a:lumOff val="5000"/>
                            </a:schemeClr>
                          </a:solidFill>
                          <a:latin typeface="Calibri" panose="020F0502020204030204" pitchFamily="34" charset="0"/>
                          <a:cs typeface="Calibri" panose="020F0502020204030204" pitchFamily="34" charset="0"/>
                        </a:rPr>
                        <a:t>emissions</a:t>
                      </a:r>
                      <a:r>
                        <a:rPr lang="en-US" sz="2800" b="0" u="none" baseline="0" dirty="0">
                          <a:solidFill>
                            <a:schemeClr val="tx1">
                              <a:lumMod val="95000"/>
                              <a:lumOff val="5000"/>
                            </a:schemeClr>
                          </a:solidFill>
                          <a:latin typeface="Calibri" panose="020F0502020204030204" pitchFamily="34" charset="0"/>
                          <a:cs typeface="Calibri" panose="020F0502020204030204" pitchFamily="34" charset="0"/>
                        </a:rPr>
                        <a:t> from traffic and factories.</a:t>
                      </a:r>
                    </a:p>
                    <a:p>
                      <a:pPr marL="0" indent="0">
                        <a:buNone/>
                      </a:pPr>
                      <a:endParaRPr lang="en-US" sz="2800" b="0" u="none" baseline="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800" b="0" u="none" baseline="0" dirty="0">
                          <a:solidFill>
                            <a:schemeClr val="tx1">
                              <a:lumMod val="95000"/>
                              <a:lumOff val="5000"/>
                            </a:schemeClr>
                          </a:solidFill>
                          <a:latin typeface="Calibri" panose="020F0502020204030204" pitchFamily="34" charset="0"/>
                          <a:cs typeface="Calibri" panose="020F0502020204030204" pitchFamily="34" charset="0"/>
                        </a:rPr>
                        <a:t>6. </a:t>
                      </a:r>
                      <a:r>
                        <a:rPr lang="en-US" sz="2800" b="1" u="sng" baseline="0" dirty="0">
                          <a:solidFill>
                            <a:schemeClr val="tx1">
                              <a:lumMod val="95000"/>
                              <a:lumOff val="5000"/>
                            </a:schemeClr>
                          </a:solidFill>
                          <a:latin typeface="Calibri" panose="020F0502020204030204" pitchFamily="34" charset="0"/>
                          <a:cs typeface="Calibri" panose="020F0502020204030204" pitchFamily="34" charset="0"/>
                        </a:rPr>
                        <a:t>Approximately</a:t>
                      </a:r>
                      <a:r>
                        <a:rPr lang="en-US" sz="2800" b="0" u="none" baseline="0" dirty="0">
                          <a:solidFill>
                            <a:schemeClr val="tx1">
                              <a:lumMod val="95000"/>
                              <a:lumOff val="5000"/>
                            </a:schemeClr>
                          </a:solidFill>
                          <a:latin typeface="Calibri" panose="020F0502020204030204" pitchFamily="34" charset="0"/>
                          <a:cs typeface="Calibri" panose="020F0502020204030204" pitchFamily="34" charset="0"/>
                        </a:rPr>
                        <a:t> 2,400 trees are cut down every minute.</a:t>
                      </a:r>
                    </a:p>
                    <a:p>
                      <a:pPr marL="0" indent="0">
                        <a:buNone/>
                      </a:pPr>
                      <a:endParaRPr lang="en-US" sz="2800" b="0" u="none" baseline="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800" b="0" u="none" baseline="0" dirty="0">
                          <a:solidFill>
                            <a:schemeClr val="tx1">
                              <a:lumMod val="95000"/>
                              <a:lumOff val="5000"/>
                            </a:schemeClr>
                          </a:solidFill>
                          <a:latin typeface="Calibri" panose="020F0502020204030204" pitchFamily="34" charset="0"/>
                          <a:cs typeface="Calibri" panose="020F0502020204030204" pitchFamily="34" charset="0"/>
                        </a:rPr>
                        <a:t>7. </a:t>
                      </a:r>
                      <a:r>
                        <a:rPr lang="en-US" sz="2800" b="1" u="sng" baseline="0" dirty="0">
                          <a:solidFill>
                            <a:schemeClr val="tx1">
                              <a:lumMod val="95000"/>
                              <a:lumOff val="5000"/>
                            </a:schemeClr>
                          </a:solidFill>
                          <a:latin typeface="Calibri" panose="020F0502020204030204" pitchFamily="34" charset="0"/>
                          <a:cs typeface="Calibri" panose="020F0502020204030204" pitchFamily="34" charset="0"/>
                        </a:rPr>
                        <a:t>Carbon dioxide </a:t>
                      </a:r>
                      <a:r>
                        <a:rPr lang="en-US" sz="2800" b="0" u="none" baseline="0" dirty="0">
                          <a:solidFill>
                            <a:schemeClr val="tx1">
                              <a:lumMod val="95000"/>
                              <a:lumOff val="5000"/>
                            </a:schemeClr>
                          </a:solidFill>
                          <a:latin typeface="Calibri" panose="020F0502020204030204" pitchFamily="34" charset="0"/>
                          <a:cs typeface="Calibri" panose="020F0502020204030204" pitchFamily="34" charset="0"/>
                        </a:rPr>
                        <a:t>in the atmosphere has reached a dangerously high level.</a:t>
                      </a:r>
                      <a:endParaRPr lang="en-US" sz="2800" b="0" u="none" dirty="0">
                        <a:solidFill>
                          <a:schemeClr val="tx1">
                            <a:lumMod val="95000"/>
                            <a:lumOff val="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r>
                        <a:rPr lang="en-US" sz="2800" b="0" dirty="0">
                          <a:solidFill>
                            <a:schemeClr val="tx1">
                              <a:lumMod val="95000"/>
                              <a:lumOff val="5000"/>
                            </a:schemeClr>
                          </a:solidFill>
                          <a:latin typeface="Calibri" panose="020F0502020204030204" pitchFamily="34" charset="0"/>
                          <a:cs typeface="Calibri" panose="020F0502020204030204" pitchFamily="34" charset="0"/>
                        </a:rPr>
                        <a:t>e.</a:t>
                      </a: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 Gas (also known as CO2) which comes from humans, animals, and burning trees and coal.</a:t>
                      </a:r>
                    </a:p>
                    <a:p>
                      <a:pPr marL="0" indent="0">
                        <a:buNone/>
                      </a:pPr>
                      <a:endParaRPr lang="en-US" sz="2800" b="0" baseline="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f. Gas or smoke which goes into the air and damages the environment.</a:t>
                      </a:r>
                    </a:p>
                    <a:p>
                      <a:pPr marL="0" indent="0">
                        <a:buNone/>
                      </a:pPr>
                      <a:endParaRPr lang="en-US" sz="2800" b="0" baseline="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g. Near or close to a number or amount.</a:t>
                      </a:r>
                    </a:p>
                    <a:p>
                      <a:pPr marL="0" indent="0">
                        <a:buNone/>
                      </a:pPr>
                      <a:endParaRPr lang="en-US" sz="2800" b="0" dirty="0">
                        <a:solidFill>
                          <a:schemeClr val="tx1">
                            <a:lumMod val="95000"/>
                            <a:lumOff val="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929253"/>
                  </a:ext>
                </a:extLst>
              </a:tr>
            </a:tbl>
          </a:graphicData>
        </a:graphic>
      </p:graphicFrame>
      <p:cxnSp>
        <p:nvCxnSpPr>
          <p:cNvPr id="3" name="Straight Arrow Connector 2"/>
          <p:cNvCxnSpPr/>
          <p:nvPr/>
        </p:nvCxnSpPr>
        <p:spPr>
          <a:xfrm>
            <a:off x="3904343" y="2177143"/>
            <a:ext cx="2380343" cy="6966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975429" y="3381829"/>
            <a:ext cx="3084285" cy="9724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113314" y="1538958"/>
            <a:ext cx="3069772" cy="26778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45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70788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b="1" i="1" dirty="0">
                <a:solidFill>
                  <a:srgbClr val="0070C0"/>
                </a:solidFill>
                <a:latin typeface="Calibri" panose="020F0502020204030204" pitchFamily="34" charset="0"/>
                <a:cs typeface="Calibri" panose="020F0502020204030204" pitchFamily="34" charset="0"/>
              </a:rPr>
              <a:t>Listen and repeat. </a:t>
            </a:r>
            <a:r>
              <a:rPr lang="en-US" sz="2000" b="1" i="1" dirty="0">
                <a:solidFill>
                  <a:srgbClr val="0070C0"/>
                </a:solidFill>
                <a:latin typeface="Calibri" panose="020F0502020204030204" pitchFamily="34" charset="0"/>
                <a:cs typeface="Calibri" panose="020F0502020204030204" pitchFamily="34" charset="0"/>
              </a:rPr>
              <a:t>Click on each word to hear the sound. </a:t>
            </a:r>
          </a:p>
        </p:txBody>
      </p:sp>
      <p:pic>
        <p:nvPicPr>
          <p:cNvPr id="16" name="avoid">
            <a:hlinkClick r:id="" action="ppaction://media"/>
            <a:extLst>
              <a:ext uri="{FF2B5EF4-FFF2-40B4-BE49-F238E27FC236}">
                <a16:creationId xmlns:a16="http://schemas.microsoft.com/office/drawing/2014/main"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4"/>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5" name="Table 24"/>
          <p:cNvGraphicFramePr>
            <a:graphicFrameLocks noGrp="1"/>
          </p:cNvGraphicFramePr>
          <p:nvPr/>
        </p:nvGraphicFramePr>
        <p:xfrm>
          <a:off x="4156869" y="3971766"/>
          <a:ext cx="1638300" cy="365760"/>
        </p:xfrm>
        <a:graphic>
          <a:graphicData uri="http://schemas.openxmlformats.org/drawingml/2006/table">
            <a:tbl>
              <a:tblPr/>
              <a:tblGrid>
                <a:gridCol w="1638300">
                  <a:extLst>
                    <a:ext uri="{9D8B030D-6E8A-4147-A177-3AD203B41FA5}">
                      <a16:colId xmlns:a16="http://schemas.microsoft.com/office/drawing/2014/main" val="1170679580"/>
                    </a:ext>
                  </a:extLst>
                </a:gridCol>
              </a:tblGrid>
              <a:tr h="0">
                <a:tc>
                  <a:txBody>
                    <a:bodyPr/>
                    <a:lstStyle/>
                    <a:p>
                      <a:endParaRPr lang="en-US" dirty="0">
                        <a:effectLst/>
                      </a:endParaRPr>
                    </a:p>
                  </a:txBody>
                  <a:tcPr anchor="ctr">
                    <a:lnL>
                      <a:noFill/>
                    </a:lnL>
                    <a:lnR>
                      <a:noFill/>
                    </a:lnR>
                    <a:lnT>
                      <a:noFill/>
                    </a:lnT>
                    <a:lnB>
                      <a:noFill/>
                    </a:lnB>
                  </a:tcPr>
                </a:tc>
                <a:extLst>
                  <a:ext uri="{0D108BD9-81ED-4DB2-BD59-A6C34878D82A}">
                    <a16:rowId xmlns:a16="http://schemas.microsoft.com/office/drawing/2014/main" val="1969138947"/>
                  </a:ext>
                </a:extLst>
              </a:tr>
            </a:tbl>
          </a:graphicData>
        </a:graphic>
      </p:graphicFrame>
      <p:pic>
        <p:nvPicPr>
          <p:cNvPr id="41" name="fossil fuel">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9"/>
          <a:stretch>
            <a:fillRect/>
          </a:stretch>
        </p:blipFill>
        <p:spPr>
          <a:xfrm>
            <a:off x="10980887" y="1522639"/>
            <a:ext cx="609600" cy="609600"/>
          </a:xfrm>
          <a:prstGeom prst="rect">
            <a:avLst/>
          </a:prstGeom>
        </p:spPr>
      </p:pic>
      <p:sp>
        <p:nvSpPr>
          <p:cNvPr id="26" name="Rectangle 5"/>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2293681699"/>
              </p:ext>
            </p:extLst>
          </p:nvPr>
        </p:nvGraphicFramePr>
        <p:xfrm>
          <a:off x="4285456" y="3971766"/>
          <a:ext cx="1381125" cy="365760"/>
        </p:xfrm>
        <a:graphic>
          <a:graphicData uri="http://schemas.openxmlformats.org/drawingml/2006/table">
            <a:tbl>
              <a:tblPr/>
              <a:tblGrid>
                <a:gridCol w="1381125">
                  <a:extLst>
                    <a:ext uri="{9D8B030D-6E8A-4147-A177-3AD203B41FA5}">
                      <a16:colId xmlns:a16="http://schemas.microsoft.com/office/drawing/2014/main" val="2173610078"/>
                    </a:ext>
                  </a:extLst>
                </a:gridCol>
              </a:tblGrid>
              <a:tr h="234892">
                <a:tc>
                  <a:txBody>
                    <a:bodyPr/>
                    <a:lstStyle/>
                    <a:p>
                      <a:endParaRPr lang="en-US" dirty="0">
                        <a:effectLst/>
                      </a:endParaRPr>
                    </a:p>
                  </a:txBody>
                  <a:tcPr anchor="ctr">
                    <a:lnL>
                      <a:noFill/>
                    </a:lnL>
                    <a:lnR>
                      <a:noFill/>
                    </a:lnR>
                    <a:lnT>
                      <a:noFill/>
                    </a:lnT>
                    <a:lnB>
                      <a:noFill/>
                    </a:lnB>
                  </a:tcPr>
                </a:tc>
                <a:extLst>
                  <a:ext uri="{0D108BD9-81ED-4DB2-BD59-A6C34878D82A}">
                    <a16:rowId xmlns:a16="http://schemas.microsoft.com/office/drawing/2014/main" val="2796863309"/>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710316286"/>
              </p:ext>
            </p:extLst>
          </p:nvPr>
        </p:nvGraphicFramePr>
        <p:xfrm>
          <a:off x="4314031" y="3354983"/>
          <a:ext cx="2715419" cy="875863"/>
        </p:xfrm>
        <a:graphic>
          <a:graphicData uri="http://schemas.openxmlformats.org/drawingml/2006/table">
            <a:tbl>
              <a:tblPr/>
              <a:tblGrid>
                <a:gridCol w="2715419">
                  <a:extLst>
                    <a:ext uri="{9D8B030D-6E8A-4147-A177-3AD203B41FA5}">
                      <a16:colId xmlns:a16="http://schemas.microsoft.com/office/drawing/2014/main" val="677787045"/>
                    </a:ext>
                  </a:extLst>
                </a:gridCol>
              </a:tblGrid>
              <a:tr h="875863">
                <a:tc>
                  <a:txBody>
                    <a:bodyPr/>
                    <a:lstStyle/>
                    <a:p>
                      <a:endParaRPr lang="en-US" dirty="0">
                        <a:effectLst/>
                      </a:endParaRPr>
                    </a:p>
                  </a:txBody>
                  <a:tcPr anchor="ctr">
                    <a:lnL>
                      <a:noFill/>
                    </a:lnL>
                    <a:lnR>
                      <a:noFill/>
                    </a:lnR>
                    <a:lnT>
                      <a:noFill/>
                    </a:lnT>
                    <a:lnB>
                      <a:noFill/>
                    </a:lnB>
                  </a:tcPr>
                </a:tc>
                <a:extLst>
                  <a:ext uri="{0D108BD9-81ED-4DB2-BD59-A6C34878D82A}">
                    <a16:rowId xmlns:a16="http://schemas.microsoft.com/office/drawing/2014/main" val="1192323917"/>
                  </a:ext>
                </a:extLst>
              </a:tr>
            </a:tbl>
          </a:graphicData>
        </a:graphic>
      </p:graphicFrame>
      <p:sp>
        <p:nvSpPr>
          <p:cNvPr id="14" name="TextBox 13"/>
          <p:cNvSpPr txBox="1"/>
          <p:nvPr/>
        </p:nvSpPr>
        <p:spPr>
          <a:xfrm>
            <a:off x="424003" y="1433353"/>
            <a:ext cx="11362534"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fossil fuel </a:t>
            </a:r>
            <a:r>
              <a:rPr lang="en-US" sz="3400" dirty="0">
                <a:latin typeface="Calibri" panose="020F0502020204030204" pitchFamily="34" charset="0"/>
                <a:cs typeface="Calibri" panose="020F0502020204030204" pitchFamily="34" charset="0"/>
              </a:rPr>
              <a:t>(n) </a:t>
            </a:r>
            <a:r>
              <a:rPr lang="en-US" sz="3400" dirty="0">
                <a:solidFill>
                  <a:srgbClr val="FF0000"/>
                </a:solidFill>
                <a:latin typeface="Calibri" panose="020F0502020204030204" pitchFamily="34" charset="0"/>
                <a:cs typeface="Calibri" panose="020F0502020204030204" pitchFamily="34" charset="0"/>
              </a:rPr>
              <a:t>/ˈ</a:t>
            </a:r>
            <a:r>
              <a:rPr lang="en-US" sz="3400" dirty="0" err="1">
                <a:solidFill>
                  <a:srgbClr val="FF0000"/>
                </a:solidFill>
                <a:latin typeface="Calibri" panose="020F0502020204030204" pitchFamily="34" charset="0"/>
                <a:cs typeface="Calibri" panose="020F0502020204030204" pitchFamily="34" charset="0"/>
              </a:rPr>
              <a:t>fɑːsəl</a:t>
            </a:r>
            <a:r>
              <a:rPr lang="en-US" sz="3400" dirty="0">
                <a:solidFill>
                  <a:srgbClr val="FF0000"/>
                </a:solidFill>
                <a:latin typeface="Calibri" panose="020F0502020204030204" pitchFamily="34" charset="0"/>
                <a:cs typeface="Calibri" panose="020F0502020204030204" pitchFamily="34" charset="0"/>
              </a:rPr>
              <a:t> ˌ</a:t>
            </a:r>
            <a:r>
              <a:rPr lang="en-US" sz="3400" dirty="0" err="1">
                <a:solidFill>
                  <a:srgbClr val="FF0000"/>
                </a:solidFill>
                <a:latin typeface="Calibri" panose="020F0502020204030204" pitchFamily="34" charset="0"/>
                <a:cs typeface="Calibri" panose="020F0502020204030204" pitchFamily="34" charset="0"/>
              </a:rPr>
              <a:t>fjʊəl</a:t>
            </a:r>
            <a:r>
              <a:rPr lang="en-US" sz="3400" dirty="0">
                <a:solidFill>
                  <a:srgbClr val="FF0000"/>
                </a:solidFill>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năng</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lượng</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hóa</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thạch</a:t>
            </a:r>
            <a:endParaRPr lang="en-US" sz="3400" i="1" dirty="0">
              <a:solidFill>
                <a:srgbClr val="0070C0"/>
              </a:solidFill>
              <a:latin typeface="Calibri" panose="020F0502020204030204" pitchFamily="34" charset="0"/>
              <a:cs typeface="Calibri" panose="020F0502020204030204" pitchFamily="34" charset="0"/>
            </a:endParaRPr>
          </a:p>
        </p:txBody>
      </p:sp>
      <p:pic>
        <p:nvPicPr>
          <p:cNvPr id="42" name="global warming">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10997993" y="2264801"/>
            <a:ext cx="609600" cy="609600"/>
          </a:xfrm>
          <a:prstGeom prst="rect">
            <a:avLst/>
          </a:prstGeom>
        </p:spPr>
      </p:pic>
      <p:sp>
        <p:nvSpPr>
          <p:cNvPr id="13" name="TextBox 12"/>
          <p:cNvSpPr txBox="1"/>
          <p:nvPr/>
        </p:nvSpPr>
        <p:spPr>
          <a:xfrm>
            <a:off x="410226" y="2133506"/>
            <a:ext cx="11371227"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global warming </a:t>
            </a:r>
            <a:r>
              <a:rPr lang="vi-VN" sz="340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n</a:t>
            </a:r>
            <a:r>
              <a:rPr lang="vi-VN" sz="3400" dirty="0">
                <a:latin typeface="Calibri" panose="020F0502020204030204" pitchFamily="34" charset="0"/>
                <a:cs typeface="Calibri" panose="020F0502020204030204" pitchFamily="34" charset="0"/>
              </a:rPr>
              <a:t>) </a:t>
            </a:r>
            <a:r>
              <a:rPr lang="vi-VN" sz="3400" dirty="0">
                <a:solidFill>
                  <a:srgbClr val="FF0000"/>
                </a:solidFill>
                <a:latin typeface="Calibri" panose="020F0502020204030204" pitchFamily="34" charset="0"/>
                <a:cs typeface="Calibri" panose="020F0502020204030204" pitchFamily="34" charset="0"/>
              </a:rPr>
              <a:t>/</a:t>
            </a:r>
            <a:r>
              <a:rPr lang="en-US" sz="3400" dirty="0">
                <a:solidFill>
                  <a:srgbClr val="FF0000"/>
                </a:solidFill>
                <a:latin typeface="Calibri" panose="020F0502020204030204" pitchFamily="34" charset="0"/>
                <a:cs typeface="Calibri" panose="020F0502020204030204" pitchFamily="34" charset="0"/>
              </a:rPr>
              <a:t>ˌ</a:t>
            </a:r>
            <a:r>
              <a:rPr lang="en-US" sz="3400" dirty="0" err="1">
                <a:solidFill>
                  <a:srgbClr val="FF0000"/>
                </a:solidFill>
                <a:latin typeface="Calibri" panose="020F0502020204030204" pitchFamily="34" charset="0"/>
                <a:cs typeface="Calibri" panose="020F0502020204030204" pitchFamily="34" charset="0"/>
              </a:rPr>
              <a:t>ɡloʊbəl</a:t>
            </a:r>
            <a:r>
              <a:rPr lang="en-US" sz="3400" dirty="0">
                <a:solidFill>
                  <a:srgbClr val="FF0000"/>
                </a:solidFill>
                <a:latin typeface="Calibri" panose="020F0502020204030204" pitchFamily="34" charset="0"/>
                <a:cs typeface="Calibri" panose="020F0502020204030204" pitchFamily="34" charset="0"/>
              </a:rPr>
              <a:t> ˈ</a:t>
            </a:r>
            <a:r>
              <a:rPr lang="en-US" sz="3400" dirty="0" err="1">
                <a:solidFill>
                  <a:srgbClr val="FF0000"/>
                </a:solidFill>
                <a:latin typeface="Calibri" panose="020F0502020204030204" pitchFamily="34" charset="0"/>
                <a:cs typeface="Calibri" panose="020F0502020204030204" pitchFamily="34" charset="0"/>
              </a:rPr>
              <a:t>wɔːrmɪŋ</a:t>
            </a:r>
            <a:r>
              <a:rPr lang="vi-VN" sz="3400" dirty="0">
                <a:solidFill>
                  <a:srgbClr val="FF0000"/>
                </a:solidFill>
                <a:latin typeface="Calibri" panose="020F0502020204030204" pitchFamily="34" charset="0"/>
                <a:cs typeface="Calibri" panose="020F0502020204030204" pitchFamily="34" charset="0"/>
              </a:rPr>
              <a:t>/</a:t>
            </a:r>
            <a:r>
              <a:rPr lang="en-US" sz="3400" dirty="0">
                <a:solidFill>
                  <a:srgbClr val="FF0000"/>
                </a:solidFill>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sự</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nóng</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lên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toàn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cầu</a:t>
            </a:r>
            <a:endParaRPr lang="en-US" sz="3400" i="1" dirty="0">
              <a:solidFill>
                <a:srgbClr val="0070C0"/>
              </a:solidFill>
              <a:latin typeface="Calibri" panose="020F0502020204030204" pitchFamily="34" charset="0"/>
              <a:cs typeface="Calibri" panose="020F0502020204030204" pitchFamily="34" charset="0"/>
            </a:endParaRPr>
          </a:p>
        </p:txBody>
      </p:sp>
      <p:pic>
        <p:nvPicPr>
          <p:cNvPr id="43" name="hectare">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9"/>
          <a:stretch>
            <a:fillRect/>
          </a:stretch>
        </p:blipFill>
        <p:spPr>
          <a:xfrm>
            <a:off x="10558632" y="2923487"/>
            <a:ext cx="609600" cy="609600"/>
          </a:xfrm>
          <a:prstGeom prst="rect">
            <a:avLst/>
          </a:prstGeom>
        </p:spPr>
      </p:pic>
      <p:sp>
        <p:nvSpPr>
          <p:cNvPr id="12" name="TextBox 11"/>
          <p:cNvSpPr txBox="1"/>
          <p:nvPr/>
        </p:nvSpPr>
        <p:spPr>
          <a:xfrm>
            <a:off x="424003" y="2860739"/>
            <a:ext cx="11371227"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hectare </a:t>
            </a:r>
            <a:r>
              <a:rPr lang="en-US" sz="3400" dirty="0">
                <a:latin typeface="Calibri" panose="020F0502020204030204" pitchFamily="34" charset="0"/>
                <a:cs typeface="Calibri" panose="020F0502020204030204" pitchFamily="34" charset="0"/>
              </a:rPr>
              <a:t>(n) </a:t>
            </a:r>
            <a:r>
              <a:rPr lang="en-US" sz="3400" dirty="0">
                <a:solidFill>
                  <a:srgbClr val="FF0000"/>
                </a:solidFill>
                <a:latin typeface="Calibri" panose="020F0502020204030204" pitchFamily="34" charset="0"/>
                <a:cs typeface="Calibri" panose="020F0502020204030204" pitchFamily="34" charset="0"/>
              </a:rPr>
              <a:t>/ˈ</a:t>
            </a:r>
            <a:r>
              <a:rPr lang="en-US" sz="3400" dirty="0" err="1">
                <a:solidFill>
                  <a:srgbClr val="FF0000"/>
                </a:solidFill>
                <a:latin typeface="Calibri" panose="020F0502020204030204" pitchFamily="34" charset="0"/>
                <a:cs typeface="Calibri" panose="020F0502020204030204" pitchFamily="34" charset="0"/>
              </a:rPr>
              <a:t>hekter</a:t>
            </a:r>
            <a:r>
              <a:rPr lang="en-US" sz="3400" dirty="0">
                <a:solidFill>
                  <a:srgbClr val="FF0000"/>
                </a:solidFill>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héc</a:t>
            </a:r>
            <a:r>
              <a:rPr lang="en-US" sz="3400" dirty="0">
                <a:latin typeface="Calibri" panose="020F0502020204030204" pitchFamily="34" charset="0"/>
                <a:cs typeface="Calibri" panose="020F0502020204030204" pitchFamily="34" charset="0"/>
              </a:rPr>
              <a:t> ta (ha)</a:t>
            </a:r>
          </a:p>
        </p:txBody>
      </p:sp>
      <p:pic>
        <p:nvPicPr>
          <p:cNvPr id="44" name="tonne">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10280907" y="3620373"/>
            <a:ext cx="609600" cy="609600"/>
          </a:xfrm>
          <a:prstGeom prst="rect">
            <a:avLst/>
          </a:prstGeom>
        </p:spPr>
      </p:pic>
      <p:sp>
        <p:nvSpPr>
          <p:cNvPr id="11" name="TextBox 10"/>
          <p:cNvSpPr txBox="1"/>
          <p:nvPr/>
        </p:nvSpPr>
        <p:spPr>
          <a:xfrm>
            <a:off x="410227" y="3583642"/>
            <a:ext cx="11371226"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err="1">
                <a:solidFill>
                  <a:srgbClr val="0070C0"/>
                </a:solidFill>
                <a:latin typeface="Calibri" panose="020F0502020204030204" pitchFamily="34" charset="0"/>
                <a:cs typeface="Calibri" panose="020F0502020204030204" pitchFamily="34" charset="0"/>
              </a:rPr>
              <a:t>tonne</a:t>
            </a:r>
            <a:r>
              <a:rPr lang="en-US" sz="3400" i="1" dirty="0">
                <a:solidFill>
                  <a:srgbClr val="0070C0"/>
                </a:solidFill>
                <a:latin typeface="Calibri" panose="020F0502020204030204" pitchFamily="34" charset="0"/>
                <a:cs typeface="Calibri" panose="020F0502020204030204" pitchFamily="34" charset="0"/>
              </a:rPr>
              <a:t> </a:t>
            </a:r>
            <a:r>
              <a:rPr lang="en-US" sz="3400" dirty="0">
                <a:latin typeface="Calibri" panose="020F0502020204030204" pitchFamily="34" charset="0"/>
                <a:cs typeface="Calibri" panose="020F0502020204030204" pitchFamily="34" charset="0"/>
              </a:rPr>
              <a:t>(n) </a:t>
            </a:r>
            <a:r>
              <a:rPr lang="en-US" sz="3400" dirty="0">
                <a:solidFill>
                  <a:srgbClr val="FF0000"/>
                </a:solidFill>
                <a:latin typeface="Calibri" panose="020F0502020204030204" pitchFamily="34" charset="0"/>
                <a:cs typeface="Calibri" panose="020F0502020204030204" pitchFamily="34" charset="0"/>
              </a:rPr>
              <a:t>/</a:t>
            </a:r>
            <a:r>
              <a:rPr lang="en-US" sz="3400" dirty="0" err="1">
                <a:solidFill>
                  <a:srgbClr val="FF0000"/>
                </a:solidFill>
                <a:latin typeface="Calibri" panose="020F0502020204030204" pitchFamily="34" charset="0"/>
                <a:cs typeface="Calibri" panose="020F0502020204030204" pitchFamily="34" charset="0"/>
              </a:rPr>
              <a:t>tʌn</a:t>
            </a:r>
            <a:r>
              <a:rPr lang="en-US" sz="3400" dirty="0">
                <a:solidFill>
                  <a:srgbClr val="FF0000"/>
                </a:solidFill>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tấn</a:t>
            </a:r>
            <a:endParaRPr lang="en-US" sz="3400" i="1" dirty="0">
              <a:solidFill>
                <a:srgbClr val="0070C0"/>
              </a:solidFill>
              <a:latin typeface="Calibri" panose="020F0502020204030204" pitchFamily="34" charset="0"/>
              <a:cs typeface="Calibri" panose="020F0502020204030204" pitchFamily="34" charset="0"/>
            </a:endParaRPr>
          </a:p>
        </p:txBody>
      </p:sp>
      <p:pic>
        <p:nvPicPr>
          <p:cNvPr id="45" name="emission">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9"/>
          <a:stretch>
            <a:fillRect/>
          </a:stretch>
        </p:blipFill>
        <p:spPr>
          <a:xfrm>
            <a:off x="10248707" y="4316248"/>
            <a:ext cx="609600" cy="609600"/>
          </a:xfrm>
          <a:prstGeom prst="rect">
            <a:avLst/>
          </a:prstGeom>
        </p:spPr>
      </p:pic>
      <p:sp>
        <p:nvSpPr>
          <p:cNvPr id="10" name="TextBox 9"/>
          <p:cNvSpPr txBox="1"/>
          <p:nvPr/>
        </p:nvSpPr>
        <p:spPr>
          <a:xfrm>
            <a:off x="410225" y="4282605"/>
            <a:ext cx="11371227"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emission </a:t>
            </a:r>
            <a:r>
              <a:rPr lang="vi-VN" sz="340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n</a:t>
            </a:r>
            <a:r>
              <a:rPr lang="vi-VN" sz="3400" dirty="0">
                <a:latin typeface="Calibri" panose="020F0502020204030204" pitchFamily="34" charset="0"/>
                <a:cs typeface="Calibri" panose="020F0502020204030204" pitchFamily="34" charset="0"/>
              </a:rPr>
              <a:t>) </a:t>
            </a:r>
            <a:r>
              <a:rPr lang="vi-VN" sz="3400" dirty="0">
                <a:solidFill>
                  <a:srgbClr val="FF0000"/>
                </a:solidFill>
                <a:latin typeface="Calibri" panose="020F0502020204030204" pitchFamily="34" charset="0"/>
                <a:cs typeface="Calibri" panose="020F0502020204030204" pitchFamily="34" charset="0"/>
              </a:rPr>
              <a:t>/ɪˈmɪʃn/ </a:t>
            </a:r>
            <a:r>
              <a:rPr lang="en-US" sz="3400" dirty="0" err="1">
                <a:latin typeface="Calibri" panose="020F0502020204030204" pitchFamily="34" charset="0"/>
                <a:cs typeface="Calibri" panose="020F0502020204030204" pitchFamily="34" charset="0"/>
              </a:rPr>
              <a:t>khí</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thải</a:t>
            </a:r>
            <a:endParaRPr lang="en-US" sz="3400" i="1" dirty="0">
              <a:solidFill>
                <a:srgbClr val="0070C0"/>
              </a:solidFill>
              <a:latin typeface="Calibri" panose="020F0502020204030204" pitchFamily="34" charset="0"/>
              <a:cs typeface="Calibri" panose="020F0502020204030204" pitchFamily="34" charset="0"/>
            </a:endParaRPr>
          </a:p>
        </p:txBody>
      </p:sp>
      <p:pic>
        <p:nvPicPr>
          <p:cNvPr id="46" name="approximately">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9"/>
          <a:stretch>
            <a:fillRect/>
          </a:stretch>
        </p:blipFill>
        <p:spPr>
          <a:xfrm>
            <a:off x="9976107" y="5050384"/>
            <a:ext cx="609600" cy="609600"/>
          </a:xfrm>
          <a:prstGeom prst="rect">
            <a:avLst/>
          </a:prstGeom>
        </p:spPr>
      </p:pic>
      <p:sp>
        <p:nvSpPr>
          <p:cNvPr id="9" name="TextBox 8"/>
          <p:cNvSpPr txBox="1"/>
          <p:nvPr/>
        </p:nvSpPr>
        <p:spPr>
          <a:xfrm>
            <a:off x="424003" y="5020375"/>
            <a:ext cx="11371227"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approximately </a:t>
            </a:r>
            <a:r>
              <a:rPr lang="vi-VN" sz="340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adv</a:t>
            </a:r>
            <a:r>
              <a:rPr lang="vi-VN" sz="3400" dirty="0">
                <a:latin typeface="Calibri" panose="020F0502020204030204" pitchFamily="34" charset="0"/>
                <a:cs typeface="Calibri" panose="020F0502020204030204" pitchFamily="34" charset="0"/>
              </a:rPr>
              <a:t>) </a:t>
            </a:r>
            <a:r>
              <a:rPr lang="vi-VN" sz="3400" dirty="0">
                <a:solidFill>
                  <a:srgbClr val="FF0000"/>
                </a:solidFill>
                <a:latin typeface="Calibri" panose="020F0502020204030204" pitchFamily="34" charset="0"/>
                <a:cs typeface="Calibri" panose="020F0502020204030204" pitchFamily="34" charset="0"/>
              </a:rPr>
              <a:t>/əˈprɑːksəmətli/ </a:t>
            </a:r>
            <a:r>
              <a:rPr lang="en-US" sz="3400" dirty="0" err="1">
                <a:latin typeface="Calibri" panose="020F0502020204030204" pitchFamily="34" charset="0"/>
                <a:cs typeface="Calibri" panose="020F0502020204030204" pitchFamily="34" charset="0"/>
              </a:rPr>
              <a:t>xấp</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xỉ</a:t>
            </a:r>
            <a:endParaRPr lang="en-US" sz="3400" i="1" dirty="0">
              <a:solidFill>
                <a:srgbClr val="0070C0"/>
              </a:solidFill>
              <a:latin typeface="Calibri" panose="020F0502020204030204" pitchFamily="34" charset="0"/>
              <a:cs typeface="Calibri" panose="020F0502020204030204" pitchFamily="34" charset="0"/>
            </a:endParaRPr>
          </a:p>
        </p:txBody>
      </p:sp>
      <p:pic>
        <p:nvPicPr>
          <p:cNvPr id="47" name="carbon dioxide">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29"/>
          <a:stretch>
            <a:fillRect/>
          </a:stretch>
        </p:blipFill>
        <p:spPr>
          <a:xfrm>
            <a:off x="9943907" y="5773190"/>
            <a:ext cx="609600" cy="609600"/>
          </a:xfrm>
          <a:prstGeom prst="rect">
            <a:avLst/>
          </a:prstGeom>
        </p:spPr>
      </p:pic>
      <p:sp>
        <p:nvSpPr>
          <p:cNvPr id="22" name="TextBox 21"/>
          <p:cNvSpPr txBox="1"/>
          <p:nvPr/>
        </p:nvSpPr>
        <p:spPr>
          <a:xfrm>
            <a:off x="424003" y="5730500"/>
            <a:ext cx="11371227"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carbon dioxide </a:t>
            </a:r>
            <a:r>
              <a:rPr lang="vi-VN" sz="340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n</a:t>
            </a:r>
            <a:r>
              <a:rPr lang="vi-VN" sz="3400" dirty="0">
                <a:latin typeface="Calibri" panose="020F0502020204030204" pitchFamily="34" charset="0"/>
                <a:cs typeface="Calibri" panose="020F0502020204030204" pitchFamily="34" charset="0"/>
              </a:rPr>
              <a:t>) </a:t>
            </a:r>
            <a:r>
              <a:rPr lang="vi-VN" sz="3400" dirty="0">
                <a:solidFill>
                  <a:srgbClr val="FF0000"/>
                </a:solidFill>
                <a:latin typeface="Calibri" panose="020F0502020204030204" pitchFamily="34" charset="0"/>
                <a:cs typeface="Calibri" panose="020F0502020204030204" pitchFamily="34" charset="0"/>
              </a:rPr>
              <a:t>/ˌkɑːrbən daɪˈɑːksaɪd/ </a:t>
            </a:r>
            <a:r>
              <a:rPr lang="en-US" sz="3400" dirty="0" err="1">
                <a:latin typeface="Calibri" panose="020F0502020204030204" pitchFamily="34" charset="0"/>
                <a:cs typeface="Calibri" panose="020F0502020204030204" pitchFamily="34" charset="0"/>
              </a:rPr>
              <a:t>cacbon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đioxit</a:t>
            </a:r>
            <a:r>
              <a:rPr lang="en-US" sz="3400" dirty="0">
                <a:latin typeface="Calibri" panose="020F0502020204030204" pitchFamily="34" charset="0"/>
                <a:cs typeface="Calibri" panose="020F0502020204030204" pitchFamily="34" charset="0"/>
              </a:rPr>
              <a:t> (CO2)</a:t>
            </a:r>
            <a:endParaRPr lang="en-US" sz="3400" i="1" dirty="0">
              <a:solidFill>
                <a:srgbClr val="0070C0"/>
              </a:solidFill>
              <a:latin typeface="Calibri" panose="020F0502020204030204" pitchFamily="34" charset="0"/>
              <a:cs typeface="Calibri" panose="020F0502020204030204" pitchFamily="34" charset="0"/>
            </a:endParaRPr>
          </a:p>
        </p:txBody>
      </p:sp>
      <p:pic>
        <p:nvPicPr>
          <p:cNvPr id="55" name="fossil fuel">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9"/>
          <a:stretch>
            <a:fillRect/>
          </a:stretch>
        </p:blipFill>
        <p:spPr>
          <a:xfrm>
            <a:off x="11282851" y="703976"/>
            <a:ext cx="609600" cy="609600"/>
          </a:xfrm>
          <a:prstGeom prst="rect">
            <a:avLst/>
          </a:prstGeom>
        </p:spPr>
      </p:pic>
      <p:pic>
        <p:nvPicPr>
          <p:cNvPr id="56" name="global warming">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11226518" y="743846"/>
            <a:ext cx="609600" cy="609600"/>
          </a:xfrm>
          <a:prstGeom prst="rect">
            <a:avLst/>
          </a:prstGeom>
        </p:spPr>
      </p:pic>
      <p:pic>
        <p:nvPicPr>
          <p:cNvPr id="57" name="hectare">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9"/>
          <a:stretch>
            <a:fillRect/>
          </a:stretch>
        </p:blipFill>
        <p:spPr>
          <a:xfrm>
            <a:off x="11257939" y="732058"/>
            <a:ext cx="609600" cy="609600"/>
          </a:xfrm>
          <a:prstGeom prst="rect">
            <a:avLst/>
          </a:prstGeom>
        </p:spPr>
      </p:pic>
      <p:pic>
        <p:nvPicPr>
          <p:cNvPr id="58" name="tonne">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11302793" y="765357"/>
            <a:ext cx="609600" cy="609600"/>
          </a:xfrm>
          <a:prstGeom prst="rect">
            <a:avLst/>
          </a:prstGeom>
        </p:spPr>
      </p:pic>
      <p:pic>
        <p:nvPicPr>
          <p:cNvPr id="59" name="emission">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9"/>
          <a:stretch>
            <a:fillRect/>
          </a:stretch>
        </p:blipFill>
        <p:spPr>
          <a:xfrm>
            <a:off x="11247968" y="686952"/>
            <a:ext cx="609600" cy="609600"/>
          </a:xfrm>
          <a:prstGeom prst="rect">
            <a:avLst/>
          </a:prstGeom>
        </p:spPr>
      </p:pic>
      <p:pic>
        <p:nvPicPr>
          <p:cNvPr id="60" name="approximately">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9"/>
          <a:stretch>
            <a:fillRect/>
          </a:stretch>
        </p:blipFill>
        <p:spPr>
          <a:xfrm>
            <a:off x="11309928" y="709684"/>
            <a:ext cx="609600" cy="609600"/>
          </a:xfrm>
          <a:prstGeom prst="rect">
            <a:avLst/>
          </a:prstGeom>
        </p:spPr>
      </p:pic>
      <p:pic>
        <p:nvPicPr>
          <p:cNvPr id="61" name="carbon dioxide">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29"/>
          <a:stretch>
            <a:fillRect/>
          </a:stretch>
        </p:blipFill>
        <p:spPr>
          <a:xfrm>
            <a:off x="11178337" y="667634"/>
            <a:ext cx="609600" cy="609600"/>
          </a:xfrm>
          <a:prstGeom prst="rect">
            <a:avLst/>
          </a:prstGeom>
        </p:spPr>
      </p:pic>
      <p:sp>
        <p:nvSpPr>
          <p:cNvPr id="3" name="Rectangle 2"/>
          <p:cNvSpPr/>
          <p:nvPr/>
        </p:nvSpPr>
        <p:spPr>
          <a:xfrm>
            <a:off x="10997993" y="429934"/>
            <a:ext cx="921535" cy="1092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6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6"/>
                </p:tgtEl>
              </p:cMediaNode>
            </p:audio>
            <p:audio>
              <p:cMediaNode vol="80000">
                <p:cTn id="39" fill="hold" display="0">
                  <p:stCondLst>
                    <p:cond delay="indefinite"/>
                  </p:stCondLst>
                  <p:endCondLst>
                    <p:cond evt="onStopAudio" delay="0">
                      <p:tgtEl>
                        <p:sldTgt/>
                      </p:tgtEl>
                    </p:cond>
                  </p:endCondLst>
                </p:cTn>
                <p:tgtEl>
                  <p:spTgt spid="17"/>
                </p:tgtEl>
              </p:cMediaNode>
            </p:audio>
            <p:audio>
              <p:cMediaNode vol="80000">
                <p:cTn id="40" fill="hold" display="0">
                  <p:stCondLst>
                    <p:cond delay="indefinite"/>
                  </p:stCondLst>
                  <p:endCondLst>
                    <p:cond evt="onStopAudio" delay="0">
                      <p:tgtEl>
                        <p:sldTgt/>
                      </p:tgtEl>
                    </p:cond>
                  </p:endCondLst>
                </p:cTn>
                <p:tgtEl>
                  <p:spTgt spid="18"/>
                </p:tgtEl>
              </p:cMediaNode>
            </p:audio>
            <p:audio>
              <p:cMediaNode vol="80000">
                <p:cTn id="41" fill="hold" display="0">
                  <p:stCondLst>
                    <p:cond delay="indefinite"/>
                  </p:stCondLst>
                  <p:endCondLst>
                    <p:cond evt="onStopAudio" delay="0">
                      <p:tgtEl>
                        <p:sldTgt/>
                      </p:tgtEl>
                    </p:cond>
                  </p:endCondLst>
                </p:cTn>
                <p:tgtEl>
                  <p:spTgt spid="19"/>
                </p:tgtEl>
              </p:cMediaNode>
            </p:audio>
            <p:audio>
              <p:cMediaNode vol="80000">
                <p:cTn id="42" fill="hold" display="0">
                  <p:stCondLst>
                    <p:cond delay="indefinite"/>
                  </p:stCondLst>
                  <p:endCondLst>
                    <p:cond evt="onStopAudio" delay="0">
                      <p:tgtEl>
                        <p:sldTgt/>
                      </p:tgtEl>
                    </p:cond>
                  </p:endCondLst>
                </p:cTn>
                <p:tgtEl>
                  <p:spTgt spid="20"/>
                </p:tgtEl>
              </p:cMediaNode>
            </p:audio>
            <p:audio>
              <p:cMediaNode vol="80000">
                <p:cTn id="43" fill="hold" display="0">
                  <p:stCondLst>
                    <p:cond delay="indefinite"/>
                  </p:stCondLst>
                  <p:endCondLst>
                    <p:cond evt="onStopAudio" delay="0">
                      <p:tgtEl>
                        <p:sldTgt/>
                      </p:tgtEl>
                    </p:cond>
                  </p:endCondLst>
                </p:cTn>
                <p:tgtEl>
                  <p:spTgt spid="21"/>
                </p:tgtEl>
              </p:cMediaNode>
            </p:audio>
            <p:audio>
              <p:cMediaNode vol="80000" showWhenStopped="0">
                <p:cTn id="44" fill="hold" display="0">
                  <p:stCondLst>
                    <p:cond delay="indefinite"/>
                  </p:stCondLst>
                  <p:endCondLst>
                    <p:cond evt="onStopAudio" delay="0">
                      <p:tgtEl>
                        <p:sldTgt/>
                      </p:tgtEl>
                    </p:cond>
                  </p:endCondLst>
                </p:cTn>
                <p:tgtEl>
                  <p:spTgt spid="41"/>
                </p:tgtEl>
              </p:cMediaNode>
            </p:audio>
            <p:audio>
              <p:cMediaNode vol="80000" showWhenStopped="0">
                <p:cTn id="45" fill="hold" display="0">
                  <p:stCondLst>
                    <p:cond delay="indefinite"/>
                  </p:stCondLst>
                  <p:endCondLst>
                    <p:cond evt="onStopAudio" delay="0">
                      <p:tgtEl>
                        <p:sldTgt/>
                      </p:tgtEl>
                    </p:cond>
                  </p:endCondLst>
                </p:cTn>
                <p:tgtEl>
                  <p:spTgt spid="42"/>
                </p:tgtEl>
              </p:cMediaNode>
            </p:audio>
            <p:audio>
              <p:cMediaNode vol="80000" showWhenStopped="0">
                <p:cTn id="46" fill="hold" display="0">
                  <p:stCondLst>
                    <p:cond delay="indefinite"/>
                  </p:stCondLst>
                  <p:endCondLst>
                    <p:cond evt="onStopAudio" delay="0">
                      <p:tgtEl>
                        <p:sldTgt/>
                      </p:tgtEl>
                    </p:cond>
                  </p:endCondLst>
                </p:cTn>
                <p:tgtEl>
                  <p:spTgt spid="43"/>
                </p:tgtEl>
              </p:cMediaNode>
            </p:audio>
            <p:audio>
              <p:cMediaNode vol="80000" showWhenStopped="0">
                <p:cTn id="47" fill="hold" display="0">
                  <p:stCondLst>
                    <p:cond delay="indefinite"/>
                  </p:stCondLst>
                  <p:endCondLst>
                    <p:cond evt="onStopAudio" delay="0">
                      <p:tgtEl>
                        <p:sldTgt/>
                      </p:tgtEl>
                    </p:cond>
                  </p:endCondLst>
                </p:cTn>
                <p:tgtEl>
                  <p:spTgt spid="44"/>
                </p:tgtEl>
              </p:cMediaNode>
            </p:audio>
            <p:audio>
              <p:cMediaNode vol="80000" showWhenStopped="0">
                <p:cTn id="48" fill="hold" display="0">
                  <p:stCondLst>
                    <p:cond delay="indefinite"/>
                  </p:stCondLst>
                  <p:endCondLst>
                    <p:cond evt="onStopAudio" delay="0">
                      <p:tgtEl>
                        <p:sldTgt/>
                      </p:tgtEl>
                    </p:cond>
                  </p:endCondLst>
                </p:cTn>
                <p:tgtEl>
                  <p:spTgt spid="45"/>
                </p:tgtEl>
              </p:cMediaNode>
            </p:audio>
            <p:audio>
              <p:cMediaNode vol="80000" showWhenStopped="0">
                <p:cTn id="49" fill="hold" display="0">
                  <p:stCondLst>
                    <p:cond delay="indefinite"/>
                  </p:stCondLst>
                  <p:endCondLst>
                    <p:cond evt="onStopAudio" delay="0">
                      <p:tgtEl>
                        <p:sldTgt/>
                      </p:tgtEl>
                    </p:cond>
                  </p:endCondLst>
                </p:cTn>
                <p:tgtEl>
                  <p:spTgt spid="46"/>
                </p:tgtEl>
              </p:cMediaNode>
            </p:audio>
            <p:audio>
              <p:cMediaNode vol="80000" showWhenStopped="0">
                <p:cTn id="50" fill="hold" display="0">
                  <p:stCondLst>
                    <p:cond delay="indefinite"/>
                  </p:stCondLst>
                  <p:endCondLst>
                    <p:cond evt="onStopAudio" delay="0">
                      <p:tgtEl>
                        <p:sldTgt/>
                      </p:tgtEl>
                    </p:cond>
                  </p:endCondLst>
                </p:cTn>
                <p:tgtEl>
                  <p:spTgt spid="47"/>
                </p:tgtEl>
              </p:cMediaNode>
            </p:audio>
            <p:audio>
              <p:cMediaNode vol="80000" showWhenStopped="0">
                <p:cTn id="51" fill="hold" display="0">
                  <p:stCondLst>
                    <p:cond delay="indefinite"/>
                  </p:stCondLst>
                  <p:endCondLst>
                    <p:cond evt="onStopAudio" delay="0">
                      <p:tgtEl>
                        <p:sldTgt/>
                      </p:tgtEl>
                    </p:cond>
                  </p:endCondLst>
                </p:cTn>
                <p:tgtEl>
                  <p:spTgt spid="55"/>
                </p:tgtEl>
              </p:cMediaNode>
            </p:audio>
            <p:audio>
              <p:cMediaNode vol="80000" showWhenStopped="0">
                <p:cTn id="52" fill="hold" display="0">
                  <p:stCondLst>
                    <p:cond delay="indefinite"/>
                  </p:stCondLst>
                  <p:endCondLst>
                    <p:cond evt="onStopAudio" delay="0">
                      <p:tgtEl>
                        <p:sldTgt/>
                      </p:tgtEl>
                    </p:cond>
                  </p:endCondLst>
                </p:cTn>
                <p:tgtEl>
                  <p:spTgt spid="56"/>
                </p:tgtEl>
              </p:cMediaNode>
            </p:audio>
            <p:audio>
              <p:cMediaNode vol="80000" showWhenStopped="0">
                <p:cTn id="53" fill="hold" display="0">
                  <p:stCondLst>
                    <p:cond delay="indefinite"/>
                  </p:stCondLst>
                  <p:endCondLst>
                    <p:cond evt="onStopAudio" delay="0">
                      <p:tgtEl>
                        <p:sldTgt/>
                      </p:tgtEl>
                    </p:cond>
                  </p:endCondLst>
                </p:cTn>
                <p:tgtEl>
                  <p:spTgt spid="57"/>
                </p:tgtEl>
              </p:cMediaNode>
            </p:audio>
            <p:audio>
              <p:cMediaNode vol="80000" showWhenStopped="0">
                <p:cTn id="54" fill="hold" display="0">
                  <p:stCondLst>
                    <p:cond delay="indefinite"/>
                  </p:stCondLst>
                  <p:endCondLst>
                    <p:cond evt="onStopAudio" delay="0">
                      <p:tgtEl>
                        <p:sldTgt/>
                      </p:tgtEl>
                    </p:cond>
                  </p:endCondLst>
                </p:cTn>
                <p:tgtEl>
                  <p:spTgt spid="58"/>
                </p:tgtEl>
              </p:cMediaNode>
            </p:audio>
            <p:audio>
              <p:cMediaNode vol="80000" showWhenStopped="0">
                <p:cTn id="55" fill="hold" display="0">
                  <p:stCondLst>
                    <p:cond delay="indefinite"/>
                  </p:stCondLst>
                  <p:endCondLst>
                    <p:cond evt="onStopAudio" delay="0">
                      <p:tgtEl>
                        <p:sldTgt/>
                      </p:tgtEl>
                    </p:cond>
                  </p:endCondLst>
                </p:cTn>
                <p:tgtEl>
                  <p:spTgt spid="59"/>
                </p:tgtEl>
              </p:cMediaNode>
            </p:audio>
            <p:audio>
              <p:cMediaNode vol="80000" showWhenStopped="0">
                <p:cTn id="56" fill="hold" display="0">
                  <p:stCondLst>
                    <p:cond delay="indefinite"/>
                  </p:stCondLst>
                  <p:endCondLst>
                    <p:cond evt="onStopAudio" delay="0">
                      <p:tgtEl>
                        <p:sldTgt/>
                      </p:tgtEl>
                    </p:cond>
                  </p:endCondLst>
                </p:cTn>
                <p:tgtEl>
                  <p:spTgt spid="60"/>
                </p:tgtEl>
              </p:cMediaNode>
            </p:audio>
            <p:audio>
              <p:cMediaNode vol="80000" showWhenStopped="0">
                <p:cTn id="57" fill="hold" display="0">
                  <p:stCondLst>
                    <p:cond delay="indefinite"/>
                  </p:stCondLst>
                  <p:endCondLst>
                    <p:cond evt="onStopAudio" delay="0">
                      <p:tgtEl>
                        <p:sldTgt/>
                      </p:tgtEl>
                    </p:cond>
                  </p:endCondLst>
                </p:cTn>
                <p:tgtEl>
                  <p:spTgt spid="61"/>
                </p:tgtEl>
              </p:cMediaNode>
            </p:audio>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2484" fill="hold"/>
                                        <p:tgtEl>
                                          <p:spTgt spid="55"/>
                                        </p:tgtEl>
                                      </p:cBhvr>
                                    </p:cmd>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2406" fill="hold"/>
                                        <p:tgtEl>
                                          <p:spTgt spid="56"/>
                                        </p:tgtEl>
                                      </p:cBhvr>
                                    </p:cmd>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1700" fill="hold"/>
                                        <p:tgtEl>
                                          <p:spTgt spid="57"/>
                                        </p:tgtEl>
                                      </p:cBhvr>
                                    </p:cmd>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1"/>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1648" fill="hold"/>
                                        <p:tgtEl>
                                          <p:spTgt spid="58"/>
                                        </p:tgtEl>
                                      </p:cBhvr>
                                    </p:cmd>
                                  </p:childTnLst>
                                </p:cTn>
                              </p:par>
                            </p:childTnLst>
                          </p:cTn>
                        </p:par>
                      </p:childTnLst>
                    </p:cTn>
                  </p:par>
                </p:childTnLst>
              </p:cTn>
              <p:nextCondLst>
                <p:cond evt="onClick" delay="0">
                  <p:tgtEl>
                    <p:spTgt spid="11"/>
                  </p:tgtEl>
                </p:cond>
              </p:nextCondLst>
            </p:seq>
            <p:seq concurrent="1" nextAc="seek">
              <p:cTn id="78" restart="whenNotActive" fill="hold" evtFilter="cancelBubble" nodeType="interactiveSeq">
                <p:stCondLst>
                  <p:cond evt="onClick" delay="0">
                    <p:tgtEl>
                      <p:spTgt spid="10"/>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1987" fill="hold"/>
                                        <p:tgtEl>
                                          <p:spTgt spid="59"/>
                                        </p:tgtEl>
                                      </p:cBhvr>
                                    </p:cmd>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2275" fill="hold"/>
                                        <p:tgtEl>
                                          <p:spTgt spid="60"/>
                                        </p:tgtEl>
                                      </p:cBhvr>
                                    </p:cmd>
                                  </p:childTnLst>
                                </p:cTn>
                              </p:par>
                            </p:childTnLst>
                          </p:cTn>
                        </p:par>
                      </p:childTnLst>
                    </p:cTn>
                  </p:par>
                </p:childTnLst>
              </p:cTn>
              <p:nextCondLst>
                <p:cond evt="onClick" delay="0">
                  <p:tgtEl>
                    <p:spTgt spid="9"/>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4469" fill="hold"/>
                                        <p:tgtEl>
                                          <p:spTgt spid="61"/>
                                        </p:tgtEl>
                                      </p:cBhvr>
                                    </p:cmd>
                                  </p:childTnLst>
                                </p:cTn>
                              </p:par>
                            </p:childTnLst>
                          </p:cTn>
                        </p:par>
                      </p:childTnLst>
                    </p:cTn>
                  </p:par>
                </p:childTnLst>
              </p:cTn>
              <p:nextCondLst>
                <p:cond evt="onClick" delay="0">
                  <p:tgtEl>
                    <p:spTgt spid="22"/>
                  </p:tgtEl>
                </p:cond>
              </p:nextCondLst>
            </p:seq>
          </p:childTnLst>
        </p:cTn>
      </p:par>
    </p:tnLst>
    <p:bldLst>
      <p:bldP spid="14" grpId="0" animBg="1"/>
      <p:bldP spid="13" grpId="0" animBg="1"/>
      <p:bldP spid="12" grpId="0" animBg="1"/>
      <p:bldP spid="11" grpId="0" animBg="1"/>
      <p:bldP spid="10" grpId="0" animBg="1"/>
      <p:bldP spid="9"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Practice saying these words with a partner.</a:t>
            </a:r>
            <a:endParaRPr lang="en-US" b="1" i="1" dirty="0">
              <a:solidFill>
                <a:srgbClr val="0070C0"/>
              </a:solidFill>
              <a:latin typeface="Calibri" panose="020F0502020204030204" pitchFamily="34" charset="0"/>
              <a:cs typeface="Calibri" panose="020F0502020204030204" pitchFamily="34" charset="0"/>
            </a:endParaRPr>
          </a:p>
        </p:txBody>
      </p:sp>
      <p:pic>
        <p:nvPicPr>
          <p:cNvPr id="16" name="avoid">
            <a:hlinkClick r:id="" action="ppaction://media"/>
            <a:extLst>
              <a:ext uri="{FF2B5EF4-FFF2-40B4-BE49-F238E27FC236}">
                <a16:creationId xmlns:a16="http://schemas.microsoft.com/office/drawing/2014/main"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4"/>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5" name="Table 24"/>
          <p:cNvGraphicFramePr>
            <a:graphicFrameLocks noGrp="1"/>
          </p:cNvGraphicFramePr>
          <p:nvPr/>
        </p:nvGraphicFramePr>
        <p:xfrm>
          <a:off x="4156869" y="3971766"/>
          <a:ext cx="1638300" cy="365760"/>
        </p:xfrm>
        <a:graphic>
          <a:graphicData uri="http://schemas.openxmlformats.org/drawingml/2006/table">
            <a:tbl>
              <a:tblPr/>
              <a:tblGrid>
                <a:gridCol w="1638300">
                  <a:extLst>
                    <a:ext uri="{9D8B030D-6E8A-4147-A177-3AD203B41FA5}">
                      <a16:colId xmlns:a16="http://schemas.microsoft.com/office/drawing/2014/main" val="1170679580"/>
                    </a:ext>
                  </a:extLst>
                </a:gridCol>
              </a:tblGrid>
              <a:tr h="0">
                <a:tc>
                  <a:txBody>
                    <a:bodyPr/>
                    <a:lstStyle/>
                    <a:p>
                      <a:endParaRPr lang="en-US" dirty="0">
                        <a:effectLst/>
                      </a:endParaRPr>
                    </a:p>
                  </a:txBody>
                  <a:tcPr anchor="ctr">
                    <a:lnL>
                      <a:noFill/>
                    </a:lnL>
                    <a:lnR>
                      <a:noFill/>
                    </a:lnR>
                    <a:lnT>
                      <a:noFill/>
                    </a:lnT>
                    <a:lnB>
                      <a:noFill/>
                    </a:lnB>
                  </a:tcPr>
                </a:tc>
                <a:extLst>
                  <a:ext uri="{0D108BD9-81ED-4DB2-BD59-A6C34878D82A}">
                    <a16:rowId xmlns:a16="http://schemas.microsoft.com/office/drawing/2014/main" val="1969138947"/>
                  </a:ext>
                </a:extLst>
              </a:tr>
            </a:tbl>
          </a:graphicData>
        </a:graphic>
      </p:graphicFrame>
      <p:pic>
        <p:nvPicPr>
          <p:cNvPr id="41" name="fossil fuel">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9"/>
          <a:stretch>
            <a:fillRect/>
          </a:stretch>
        </p:blipFill>
        <p:spPr>
          <a:xfrm>
            <a:off x="10980887" y="1522639"/>
            <a:ext cx="609600" cy="609600"/>
          </a:xfrm>
          <a:prstGeom prst="rect">
            <a:avLst/>
          </a:prstGeom>
        </p:spPr>
      </p:pic>
      <p:sp>
        <p:nvSpPr>
          <p:cNvPr id="26" name="Rectangle 5"/>
          <p:cNvSpPr>
            <a:spLocks noChangeArrowheads="1"/>
          </p:cNvSpPr>
          <p:nvPr/>
        </p:nvSpPr>
        <p:spPr bwMode="auto">
          <a:xfrm>
            <a:off x="4157663" y="3971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7" name="Table 26"/>
          <p:cNvGraphicFramePr>
            <a:graphicFrameLocks noGrp="1"/>
          </p:cNvGraphicFramePr>
          <p:nvPr/>
        </p:nvGraphicFramePr>
        <p:xfrm>
          <a:off x="4285456" y="3971766"/>
          <a:ext cx="1381125" cy="365760"/>
        </p:xfrm>
        <a:graphic>
          <a:graphicData uri="http://schemas.openxmlformats.org/drawingml/2006/table">
            <a:tbl>
              <a:tblPr/>
              <a:tblGrid>
                <a:gridCol w="1381125">
                  <a:extLst>
                    <a:ext uri="{9D8B030D-6E8A-4147-A177-3AD203B41FA5}">
                      <a16:colId xmlns:a16="http://schemas.microsoft.com/office/drawing/2014/main" val="2173610078"/>
                    </a:ext>
                  </a:extLst>
                </a:gridCol>
              </a:tblGrid>
              <a:tr h="234892">
                <a:tc>
                  <a:txBody>
                    <a:bodyPr/>
                    <a:lstStyle/>
                    <a:p>
                      <a:endParaRPr lang="en-US" dirty="0">
                        <a:effectLst/>
                      </a:endParaRPr>
                    </a:p>
                  </a:txBody>
                  <a:tcPr anchor="ctr">
                    <a:lnL>
                      <a:noFill/>
                    </a:lnL>
                    <a:lnR>
                      <a:noFill/>
                    </a:lnR>
                    <a:lnT>
                      <a:noFill/>
                    </a:lnT>
                    <a:lnB>
                      <a:noFill/>
                    </a:lnB>
                  </a:tcPr>
                </a:tc>
                <a:extLst>
                  <a:ext uri="{0D108BD9-81ED-4DB2-BD59-A6C34878D82A}">
                    <a16:rowId xmlns:a16="http://schemas.microsoft.com/office/drawing/2014/main" val="2796863309"/>
                  </a:ext>
                </a:extLst>
              </a:tr>
            </a:tbl>
          </a:graphicData>
        </a:graphic>
      </p:graphicFrame>
      <p:graphicFrame>
        <p:nvGraphicFramePr>
          <p:cNvPr id="29" name="Table 28"/>
          <p:cNvGraphicFramePr>
            <a:graphicFrameLocks noGrp="1"/>
          </p:cNvGraphicFramePr>
          <p:nvPr/>
        </p:nvGraphicFramePr>
        <p:xfrm>
          <a:off x="4314031" y="3354983"/>
          <a:ext cx="2715419" cy="875863"/>
        </p:xfrm>
        <a:graphic>
          <a:graphicData uri="http://schemas.openxmlformats.org/drawingml/2006/table">
            <a:tbl>
              <a:tblPr/>
              <a:tblGrid>
                <a:gridCol w="2715419">
                  <a:extLst>
                    <a:ext uri="{9D8B030D-6E8A-4147-A177-3AD203B41FA5}">
                      <a16:colId xmlns:a16="http://schemas.microsoft.com/office/drawing/2014/main" val="677787045"/>
                    </a:ext>
                  </a:extLst>
                </a:gridCol>
              </a:tblGrid>
              <a:tr h="875863">
                <a:tc>
                  <a:txBody>
                    <a:bodyPr/>
                    <a:lstStyle/>
                    <a:p>
                      <a:endParaRPr lang="en-US" dirty="0">
                        <a:effectLst/>
                      </a:endParaRPr>
                    </a:p>
                  </a:txBody>
                  <a:tcPr anchor="ctr">
                    <a:lnL>
                      <a:noFill/>
                    </a:lnL>
                    <a:lnR>
                      <a:noFill/>
                    </a:lnR>
                    <a:lnT>
                      <a:noFill/>
                    </a:lnT>
                    <a:lnB>
                      <a:noFill/>
                    </a:lnB>
                  </a:tcPr>
                </a:tc>
                <a:extLst>
                  <a:ext uri="{0D108BD9-81ED-4DB2-BD59-A6C34878D82A}">
                    <a16:rowId xmlns:a16="http://schemas.microsoft.com/office/drawing/2014/main" val="1192323917"/>
                  </a:ext>
                </a:extLst>
              </a:tr>
            </a:tbl>
          </a:graphicData>
        </a:graphic>
      </p:graphicFrame>
      <p:sp>
        <p:nvSpPr>
          <p:cNvPr id="14" name="TextBox 13"/>
          <p:cNvSpPr txBox="1"/>
          <p:nvPr/>
        </p:nvSpPr>
        <p:spPr>
          <a:xfrm>
            <a:off x="424003" y="1433353"/>
            <a:ext cx="11362534"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fossil fuel </a:t>
            </a:r>
            <a:r>
              <a:rPr lang="en-US" sz="3400" dirty="0">
                <a:latin typeface="Calibri" panose="020F0502020204030204" pitchFamily="34" charset="0"/>
                <a:cs typeface="Calibri" panose="020F0502020204030204" pitchFamily="34" charset="0"/>
              </a:rPr>
              <a:t>(n) </a:t>
            </a:r>
            <a:r>
              <a:rPr lang="en-US" sz="3400" dirty="0">
                <a:solidFill>
                  <a:srgbClr val="FF0000"/>
                </a:solidFill>
                <a:latin typeface="Calibri" panose="020F0502020204030204" pitchFamily="34" charset="0"/>
                <a:cs typeface="Calibri" panose="020F0502020204030204" pitchFamily="34" charset="0"/>
              </a:rPr>
              <a:t>/ˈ</a:t>
            </a:r>
            <a:r>
              <a:rPr lang="en-US" sz="3400" dirty="0" err="1">
                <a:solidFill>
                  <a:srgbClr val="FF0000"/>
                </a:solidFill>
                <a:latin typeface="Calibri" panose="020F0502020204030204" pitchFamily="34" charset="0"/>
                <a:cs typeface="Calibri" panose="020F0502020204030204" pitchFamily="34" charset="0"/>
              </a:rPr>
              <a:t>fɑːsəl</a:t>
            </a:r>
            <a:r>
              <a:rPr lang="en-US" sz="3400" dirty="0">
                <a:solidFill>
                  <a:srgbClr val="FF0000"/>
                </a:solidFill>
                <a:latin typeface="Calibri" panose="020F0502020204030204" pitchFamily="34" charset="0"/>
                <a:cs typeface="Calibri" panose="020F0502020204030204" pitchFamily="34" charset="0"/>
              </a:rPr>
              <a:t> ˌ</a:t>
            </a:r>
            <a:r>
              <a:rPr lang="en-US" sz="3400" dirty="0" err="1">
                <a:solidFill>
                  <a:srgbClr val="FF0000"/>
                </a:solidFill>
                <a:latin typeface="Calibri" panose="020F0502020204030204" pitchFamily="34" charset="0"/>
                <a:cs typeface="Calibri" panose="020F0502020204030204" pitchFamily="34" charset="0"/>
              </a:rPr>
              <a:t>fjʊəl</a:t>
            </a:r>
            <a:r>
              <a:rPr lang="en-US" sz="3400" dirty="0">
                <a:solidFill>
                  <a:srgbClr val="FF0000"/>
                </a:solidFill>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năng</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lượng</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hóa</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thạch</a:t>
            </a:r>
            <a:endParaRPr lang="en-US" sz="3400" i="1" dirty="0">
              <a:solidFill>
                <a:srgbClr val="0070C0"/>
              </a:solidFill>
              <a:latin typeface="Calibri" panose="020F0502020204030204" pitchFamily="34" charset="0"/>
              <a:cs typeface="Calibri" panose="020F0502020204030204" pitchFamily="34" charset="0"/>
            </a:endParaRPr>
          </a:p>
        </p:txBody>
      </p:sp>
      <p:pic>
        <p:nvPicPr>
          <p:cNvPr id="42" name="global warming">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10997993" y="2264801"/>
            <a:ext cx="609600" cy="609600"/>
          </a:xfrm>
          <a:prstGeom prst="rect">
            <a:avLst/>
          </a:prstGeom>
        </p:spPr>
      </p:pic>
      <p:sp>
        <p:nvSpPr>
          <p:cNvPr id="13" name="TextBox 12"/>
          <p:cNvSpPr txBox="1"/>
          <p:nvPr/>
        </p:nvSpPr>
        <p:spPr>
          <a:xfrm>
            <a:off x="410226" y="2133506"/>
            <a:ext cx="11371227"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global warming </a:t>
            </a:r>
            <a:r>
              <a:rPr lang="vi-VN" sz="340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n</a:t>
            </a:r>
            <a:r>
              <a:rPr lang="vi-VN" sz="3400" dirty="0">
                <a:latin typeface="Calibri" panose="020F0502020204030204" pitchFamily="34" charset="0"/>
                <a:cs typeface="Calibri" panose="020F0502020204030204" pitchFamily="34" charset="0"/>
              </a:rPr>
              <a:t>) </a:t>
            </a:r>
            <a:r>
              <a:rPr lang="vi-VN" sz="3400" dirty="0">
                <a:solidFill>
                  <a:srgbClr val="FF0000"/>
                </a:solidFill>
                <a:latin typeface="Calibri" panose="020F0502020204030204" pitchFamily="34" charset="0"/>
                <a:cs typeface="Calibri" panose="020F0502020204030204" pitchFamily="34" charset="0"/>
              </a:rPr>
              <a:t>/</a:t>
            </a:r>
            <a:r>
              <a:rPr lang="en-US" sz="3400" dirty="0">
                <a:solidFill>
                  <a:srgbClr val="FF0000"/>
                </a:solidFill>
                <a:latin typeface="Calibri" panose="020F0502020204030204" pitchFamily="34" charset="0"/>
                <a:cs typeface="Calibri" panose="020F0502020204030204" pitchFamily="34" charset="0"/>
              </a:rPr>
              <a:t>ˌ</a:t>
            </a:r>
            <a:r>
              <a:rPr lang="en-US" sz="3400" dirty="0" err="1">
                <a:solidFill>
                  <a:srgbClr val="FF0000"/>
                </a:solidFill>
                <a:latin typeface="Calibri" panose="020F0502020204030204" pitchFamily="34" charset="0"/>
                <a:cs typeface="Calibri" panose="020F0502020204030204" pitchFamily="34" charset="0"/>
              </a:rPr>
              <a:t>ɡloʊbəl</a:t>
            </a:r>
            <a:r>
              <a:rPr lang="en-US" sz="3400" dirty="0">
                <a:solidFill>
                  <a:srgbClr val="FF0000"/>
                </a:solidFill>
                <a:latin typeface="Calibri" panose="020F0502020204030204" pitchFamily="34" charset="0"/>
                <a:cs typeface="Calibri" panose="020F0502020204030204" pitchFamily="34" charset="0"/>
              </a:rPr>
              <a:t> ˈ</a:t>
            </a:r>
            <a:r>
              <a:rPr lang="en-US" sz="3400" dirty="0" err="1">
                <a:solidFill>
                  <a:srgbClr val="FF0000"/>
                </a:solidFill>
                <a:latin typeface="Calibri" panose="020F0502020204030204" pitchFamily="34" charset="0"/>
                <a:cs typeface="Calibri" panose="020F0502020204030204" pitchFamily="34" charset="0"/>
              </a:rPr>
              <a:t>wɔːrmɪŋ</a:t>
            </a:r>
            <a:r>
              <a:rPr lang="vi-VN" sz="3400" dirty="0">
                <a:solidFill>
                  <a:srgbClr val="FF0000"/>
                </a:solidFill>
                <a:latin typeface="Calibri" panose="020F0502020204030204" pitchFamily="34" charset="0"/>
                <a:cs typeface="Calibri" panose="020F0502020204030204" pitchFamily="34" charset="0"/>
              </a:rPr>
              <a:t>/</a:t>
            </a:r>
            <a:r>
              <a:rPr lang="en-US" sz="3400" dirty="0">
                <a:solidFill>
                  <a:srgbClr val="FF0000"/>
                </a:solidFill>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sự</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nóng</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lên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toàn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cầu</a:t>
            </a:r>
            <a:endParaRPr lang="en-US" sz="3400" i="1" dirty="0">
              <a:solidFill>
                <a:srgbClr val="0070C0"/>
              </a:solidFill>
              <a:latin typeface="Calibri" panose="020F0502020204030204" pitchFamily="34" charset="0"/>
              <a:cs typeface="Calibri" panose="020F0502020204030204" pitchFamily="34" charset="0"/>
            </a:endParaRPr>
          </a:p>
        </p:txBody>
      </p:sp>
      <p:pic>
        <p:nvPicPr>
          <p:cNvPr id="43" name="hectare">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9"/>
          <a:stretch>
            <a:fillRect/>
          </a:stretch>
        </p:blipFill>
        <p:spPr>
          <a:xfrm>
            <a:off x="10558632" y="2923487"/>
            <a:ext cx="609600" cy="609600"/>
          </a:xfrm>
          <a:prstGeom prst="rect">
            <a:avLst/>
          </a:prstGeom>
        </p:spPr>
      </p:pic>
      <p:sp>
        <p:nvSpPr>
          <p:cNvPr id="12" name="TextBox 11"/>
          <p:cNvSpPr txBox="1"/>
          <p:nvPr/>
        </p:nvSpPr>
        <p:spPr>
          <a:xfrm>
            <a:off x="424003" y="2860739"/>
            <a:ext cx="11371227"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hectare </a:t>
            </a:r>
            <a:r>
              <a:rPr lang="en-US" sz="3400" dirty="0">
                <a:latin typeface="Calibri" panose="020F0502020204030204" pitchFamily="34" charset="0"/>
                <a:cs typeface="Calibri" panose="020F0502020204030204" pitchFamily="34" charset="0"/>
              </a:rPr>
              <a:t>(n) </a:t>
            </a:r>
            <a:r>
              <a:rPr lang="en-US" sz="3400" dirty="0">
                <a:solidFill>
                  <a:srgbClr val="FF0000"/>
                </a:solidFill>
                <a:latin typeface="Calibri" panose="020F0502020204030204" pitchFamily="34" charset="0"/>
                <a:cs typeface="Calibri" panose="020F0502020204030204" pitchFamily="34" charset="0"/>
              </a:rPr>
              <a:t>/ˈ</a:t>
            </a:r>
            <a:r>
              <a:rPr lang="en-US" sz="3400" dirty="0" err="1">
                <a:solidFill>
                  <a:srgbClr val="FF0000"/>
                </a:solidFill>
                <a:latin typeface="Calibri" panose="020F0502020204030204" pitchFamily="34" charset="0"/>
                <a:cs typeface="Calibri" panose="020F0502020204030204" pitchFamily="34" charset="0"/>
              </a:rPr>
              <a:t>hekter</a:t>
            </a:r>
            <a:r>
              <a:rPr lang="en-US" sz="3400" dirty="0">
                <a:solidFill>
                  <a:srgbClr val="FF0000"/>
                </a:solidFill>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héc</a:t>
            </a:r>
            <a:r>
              <a:rPr lang="en-US" sz="3400" dirty="0">
                <a:latin typeface="Calibri" panose="020F0502020204030204" pitchFamily="34" charset="0"/>
                <a:cs typeface="Calibri" panose="020F0502020204030204" pitchFamily="34" charset="0"/>
              </a:rPr>
              <a:t> ta (ha)</a:t>
            </a:r>
          </a:p>
        </p:txBody>
      </p:sp>
      <p:pic>
        <p:nvPicPr>
          <p:cNvPr id="44" name="tonne">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10280907" y="3620373"/>
            <a:ext cx="609600" cy="609600"/>
          </a:xfrm>
          <a:prstGeom prst="rect">
            <a:avLst/>
          </a:prstGeom>
        </p:spPr>
      </p:pic>
      <p:sp>
        <p:nvSpPr>
          <p:cNvPr id="11" name="TextBox 10"/>
          <p:cNvSpPr txBox="1"/>
          <p:nvPr/>
        </p:nvSpPr>
        <p:spPr>
          <a:xfrm>
            <a:off x="410227" y="3583642"/>
            <a:ext cx="11371226"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err="1">
                <a:solidFill>
                  <a:srgbClr val="0070C0"/>
                </a:solidFill>
                <a:latin typeface="Calibri" panose="020F0502020204030204" pitchFamily="34" charset="0"/>
                <a:cs typeface="Calibri" panose="020F0502020204030204" pitchFamily="34" charset="0"/>
              </a:rPr>
              <a:t>tonne</a:t>
            </a:r>
            <a:r>
              <a:rPr lang="en-US" sz="3400" i="1" dirty="0">
                <a:solidFill>
                  <a:srgbClr val="0070C0"/>
                </a:solidFill>
                <a:latin typeface="Calibri" panose="020F0502020204030204" pitchFamily="34" charset="0"/>
                <a:cs typeface="Calibri" panose="020F0502020204030204" pitchFamily="34" charset="0"/>
              </a:rPr>
              <a:t> </a:t>
            </a:r>
            <a:r>
              <a:rPr lang="en-US" sz="3400" dirty="0">
                <a:latin typeface="Calibri" panose="020F0502020204030204" pitchFamily="34" charset="0"/>
                <a:cs typeface="Calibri" panose="020F0502020204030204" pitchFamily="34" charset="0"/>
              </a:rPr>
              <a:t>(n) </a:t>
            </a:r>
            <a:r>
              <a:rPr lang="en-US" sz="3400" dirty="0">
                <a:solidFill>
                  <a:srgbClr val="FF0000"/>
                </a:solidFill>
                <a:latin typeface="Calibri" panose="020F0502020204030204" pitchFamily="34" charset="0"/>
                <a:cs typeface="Calibri" panose="020F0502020204030204" pitchFamily="34" charset="0"/>
              </a:rPr>
              <a:t>/</a:t>
            </a:r>
            <a:r>
              <a:rPr lang="en-US" sz="3400" dirty="0" err="1">
                <a:solidFill>
                  <a:srgbClr val="FF0000"/>
                </a:solidFill>
                <a:latin typeface="Calibri" panose="020F0502020204030204" pitchFamily="34" charset="0"/>
                <a:cs typeface="Calibri" panose="020F0502020204030204" pitchFamily="34" charset="0"/>
              </a:rPr>
              <a:t>tʌn</a:t>
            </a:r>
            <a:r>
              <a:rPr lang="en-US" sz="3400" dirty="0">
                <a:solidFill>
                  <a:srgbClr val="FF0000"/>
                </a:solidFill>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tấn</a:t>
            </a:r>
            <a:endParaRPr lang="en-US" sz="3400" i="1" dirty="0">
              <a:solidFill>
                <a:srgbClr val="0070C0"/>
              </a:solidFill>
              <a:latin typeface="Calibri" panose="020F0502020204030204" pitchFamily="34" charset="0"/>
              <a:cs typeface="Calibri" panose="020F0502020204030204" pitchFamily="34" charset="0"/>
            </a:endParaRPr>
          </a:p>
        </p:txBody>
      </p:sp>
      <p:pic>
        <p:nvPicPr>
          <p:cNvPr id="45" name="emission">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9"/>
          <a:stretch>
            <a:fillRect/>
          </a:stretch>
        </p:blipFill>
        <p:spPr>
          <a:xfrm>
            <a:off x="10248707" y="4316248"/>
            <a:ext cx="609600" cy="609600"/>
          </a:xfrm>
          <a:prstGeom prst="rect">
            <a:avLst/>
          </a:prstGeom>
        </p:spPr>
      </p:pic>
      <p:sp>
        <p:nvSpPr>
          <p:cNvPr id="10" name="TextBox 9"/>
          <p:cNvSpPr txBox="1"/>
          <p:nvPr/>
        </p:nvSpPr>
        <p:spPr>
          <a:xfrm>
            <a:off x="410225" y="4282605"/>
            <a:ext cx="11371227"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emission </a:t>
            </a:r>
            <a:r>
              <a:rPr lang="vi-VN" sz="340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n</a:t>
            </a:r>
            <a:r>
              <a:rPr lang="vi-VN" sz="3400" dirty="0">
                <a:latin typeface="Calibri" panose="020F0502020204030204" pitchFamily="34" charset="0"/>
                <a:cs typeface="Calibri" panose="020F0502020204030204" pitchFamily="34" charset="0"/>
              </a:rPr>
              <a:t>) </a:t>
            </a:r>
            <a:r>
              <a:rPr lang="vi-VN" sz="3400" dirty="0">
                <a:solidFill>
                  <a:srgbClr val="FF0000"/>
                </a:solidFill>
                <a:latin typeface="Calibri" panose="020F0502020204030204" pitchFamily="34" charset="0"/>
                <a:cs typeface="Calibri" panose="020F0502020204030204" pitchFamily="34" charset="0"/>
              </a:rPr>
              <a:t>/ɪˈmɪʃn/ </a:t>
            </a:r>
            <a:r>
              <a:rPr lang="en-US" sz="3400" dirty="0" err="1">
                <a:latin typeface="Calibri" panose="020F0502020204030204" pitchFamily="34" charset="0"/>
                <a:cs typeface="Calibri" panose="020F0502020204030204" pitchFamily="34" charset="0"/>
              </a:rPr>
              <a:t>khí</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thải</a:t>
            </a:r>
            <a:endParaRPr lang="en-US" sz="3400" i="1" dirty="0">
              <a:solidFill>
                <a:srgbClr val="0070C0"/>
              </a:solidFill>
              <a:latin typeface="Calibri" panose="020F0502020204030204" pitchFamily="34" charset="0"/>
              <a:cs typeface="Calibri" panose="020F0502020204030204" pitchFamily="34" charset="0"/>
            </a:endParaRPr>
          </a:p>
        </p:txBody>
      </p:sp>
      <p:pic>
        <p:nvPicPr>
          <p:cNvPr id="46" name="approximately">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9"/>
          <a:stretch>
            <a:fillRect/>
          </a:stretch>
        </p:blipFill>
        <p:spPr>
          <a:xfrm>
            <a:off x="9976107" y="5050384"/>
            <a:ext cx="609600" cy="609600"/>
          </a:xfrm>
          <a:prstGeom prst="rect">
            <a:avLst/>
          </a:prstGeom>
        </p:spPr>
      </p:pic>
      <p:sp>
        <p:nvSpPr>
          <p:cNvPr id="9" name="TextBox 8"/>
          <p:cNvSpPr txBox="1"/>
          <p:nvPr/>
        </p:nvSpPr>
        <p:spPr>
          <a:xfrm>
            <a:off x="424003" y="5020375"/>
            <a:ext cx="11371227"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approximately </a:t>
            </a:r>
            <a:r>
              <a:rPr lang="vi-VN" sz="340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adv</a:t>
            </a:r>
            <a:r>
              <a:rPr lang="vi-VN" sz="3400" dirty="0">
                <a:latin typeface="Calibri" panose="020F0502020204030204" pitchFamily="34" charset="0"/>
                <a:cs typeface="Calibri" panose="020F0502020204030204" pitchFamily="34" charset="0"/>
              </a:rPr>
              <a:t>) </a:t>
            </a:r>
            <a:r>
              <a:rPr lang="vi-VN" sz="3400" dirty="0">
                <a:solidFill>
                  <a:srgbClr val="FF0000"/>
                </a:solidFill>
                <a:latin typeface="Calibri" panose="020F0502020204030204" pitchFamily="34" charset="0"/>
                <a:cs typeface="Calibri" panose="020F0502020204030204" pitchFamily="34" charset="0"/>
              </a:rPr>
              <a:t>/əˈprɑːks</a:t>
            </a:r>
            <a:r>
              <a:rPr lang="en-US" sz="3400" dirty="0">
                <a:solidFill>
                  <a:srgbClr val="FF0000"/>
                </a:solidFill>
                <a:latin typeface="Calibri" panose="020F0502020204030204" pitchFamily="34" charset="0"/>
                <a:cs typeface="Calibri" panose="020F0502020204030204" pitchFamily="34" charset="0"/>
              </a:rPr>
              <a:t>ə</a:t>
            </a:r>
            <a:r>
              <a:rPr lang="vi-VN" sz="3400" dirty="0">
                <a:solidFill>
                  <a:srgbClr val="FF0000"/>
                </a:solidFill>
                <a:latin typeface="Calibri" panose="020F0502020204030204" pitchFamily="34" charset="0"/>
                <a:cs typeface="Calibri" panose="020F0502020204030204" pitchFamily="34" charset="0"/>
              </a:rPr>
              <a:t>mətli/ </a:t>
            </a:r>
            <a:r>
              <a:rPr lang="en-US" sz="3400" dirty="0" err="1">
                <a:latin typeface="Calibri" panose="020F0502020204030204" pitchFamily="34" charset="0"/>
                <a:cs typeface="Calibri" panose="020F0502020204030204" pitchFamily="34" charset="0"/>
              </a:rPr>
              <a:t>xấp</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xỉ</a:t>
            </a:r>
            <a:endParaRPr lang="en-US" sz="3400" i="1" dirty="0">
              <a:solidFill>
                <a:srgbClr val="0070C0"/>
              </a:solidFill>
              <a:latin typeface="Calibri" panose="020F0502020204030204" pitchFamily="34" charset="0"/>
              <a:cs typeface="Calibri" panose="020F0502020204030204" pitchFamily="34" charset="0"/>
            </a:endParaRPr>
          </a:p>
        </p:txBody>
      </p:sp>
      <p:pic>
        <p:nvPicPr>
          <p:cNvPr id="47" name="carbon dioxide">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29"/>
          <a:stretch>
            <a:fillRect/>
          </a:stretch>
        </p:blipFill>
        <p:spPr>
          <a:xfrm>
            <a:off x="9943907" y="5773190"/>
            <a:ext cx="609600" cy="609600"/>
          </a:xfrm>
          <a:prstGeom prst="rect">
            <a:avLst/>
          </a:prstGeom>
        </p:spPr>
      </p:pic>
      <p:sp>
        <p:nvSpPr>
          <p:cNvPr id="22" name="TextBox 21"/>
          <p:cNvSpPr txBox="1"/>
          <p:nvPr/>
        </p:nvSpPr>
        <p:spPr>
          <a:xfrm>
            <a:off x="424003" y="5730500"/>
            <a:ext cx="11371227"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0070C0"/>
                </a:solidFill>
                <a:latin typeface="Calibri" panose="020F0502020204030204" pitchFamily="34" charset="0"/>
                <a:cs typeface="Calibri" panose="020F0502020204030204" pitchFamily="34" charset="0"/>
              </a:rPr>
              <a:t>carbon dioxide </a:t>
            </a:r>
            <a:r>
              <a:rPr lang="vi-VN" sz="340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n</a:t>
            </a:r>
            <a:r>
              <a:rPr lang="vi-VN" sz="3400" dirty="0">
                <a:latin typeface="Calibri" panose="020F0502020204030204" pitchFamily="34" charset="0"/>
                <a:cs typeface="Calibri" panose="020F0502020204030204" pitchFamily="34" charset="0"/>
              </a:rPr>
              <a:t>) </a:t>
            </a:r>
            <a:r>
              <a:rPr lang="vi-VN" sz="3400" dirty="0">
                <a:solidFill>
                  <a:srgbClr val="FF0000"/>
                </a:solidFill>
                <a:latin typeface="Calibri" panose="020F0502020204030204" pitchFamily="34" charset="0"/>
                <a:cs typeface="Calibri" panose="020F0502020204030204" pitchFamily="34" charset="0"/>
              </a:rPr>
              <a:t>/ˌkɑːrbən daɪˈɑːksaɪd/ </a:t>
            </a:r>
            <a:r>
              <a:rPr lang="en-US" sz="3400" dirty="0" err="1">
                <a:latin typeface="Calibri" panose="020F0502020204030204" pitchFamily="34" charset="0"/>
                <a:cs typeface="Calibri" panose="020F0502020204030204" pitchFamily="34" charset="0"/>
              </a:rPr>
              <a:t>cacbon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đioxit</a:t>
            </a:r>
            <a:r>
              <a:rPr lang="en-US" sz="3400" dirty="0">
                <a:latin typeface="Calibri" panose="020F0502020204030204" pitchFamily="34" charset="0"/>
                <a:cs typeface="Calibri" panose="020F0502020204030204" pitchFamily="34" charset="0"/>
              </a:rPr>
              <a:t> (CO2)</a:t>
            </a:r>
            <a:endParaRPr lang="en-US" sz="3400" i="1" dirty="0">
              <a:solidFill>
                <a:srgbClr val="0070C0"/>
              </a:solidFill>
              <a:latin typeface="Calibri" panose="020F0502020204030204" pitchFamily="34" charset="0"/>
              <a:cs typeface="Calibri" panose="020F0502020204030204" pitchFamily="34" charset="0"/>
            </a:endParaRPr>
          </a:p>
        </p:txBody>
      </p:sp>
      <p:sp>
        <p:nvSpPr>
          <p:cNvPr id="5" name="Oval 4"/>
          <p:cNvSpPr/>
          <p:nvPr/>
        </p:nvSpPr>
        <p:spPr>
          <a:xfrm>
            <a:off x="600503" y="1297045"/>
            <a:ext cx="245659" cy="2453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668820" y="2080874"/>
            <a:ext cx="245659" cy="2453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20892" y="2793240"/>
            <a:ext cx="245659" cy="2453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84665" y="4223867"/>
            <a:ext cx="245659" cy="2453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23332" y="4986753"/>
            <a:ext cx="245659" cy="2453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502091" y="5635484"/>
            <a:ext cx="245659" cy="2453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21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16"/>
                </p:tgtEl>
              </p:cMediaNode>
            </p:audio>
            <p:audio>
              <p:cMediaNode vol="80000">
                <p:cTn id="56" fill="hold" display="0">
                  <p:stCondLst>
                    <p:cond delay="indefinite"/>
                  </p:stCondLst>
                  <p:endCondLst>
                    <p:cond evt="onStopAudio" delay="0">
                      <p:tgtEl>
                        <p:sldTgt/>
                      </p:tgtEl>
                    </p:cond>
                  </p:endCondLst>
                </p:cTn>
                <p:tgtEl>
                  <p:spTgt spid="17"/>
                </p:tgtEl>
              </p:cMediaNode>
            </p:audio>
            <p:audio>
              <p:cMediaNode vol="80000">
                <p:cTn id="57" fill="hold" display="0">
                  <p:stCondLst>
                    <p:cond delay="indefinite"/>
                  </p:stCondLst>
                  <p:endCondLst>
                    <p:cond evt="onStopAudio" delay="0">
                      <p:tgtEl>
                        <p:sldTgt/>
                      </p:tgtEl>
                    </p:cond>
                  </p:endCondLst>
                </p:cTn>
                <p:tgtEl>
                  <p:spTgt spid="18"/>
                </p:tgtEl>
              </p:cMediaNode>
            </p:audio>
            <p:audio>
              <p:cMediaNode vol="80000">
                <p:cTn id="58" fill="hold" display="0">
                  <p:stCondLst>
                    <p:cond delay="indefinite"/>
                  </p:stCondLst>
                  <p:endCondLst>
                    <p:cond evt="onStopAudio" delay="0">
                      <p:tgtEl>
                        <p:sldTgt/>
                      </p:tgtEl>
                    </p:cond>
                  </p:endCondLst>
                </p:cTn>
                <p:tgtEl>
                  <p:spTgt spid="19"/>
                </p:tgtEl>
              </p:cMediaNode>
            </p:audio>
            <p:audio>
              <p:cMediaNode vol="80000">
                <p:cTn id="59" fill="hold" display="0">
                  <p:stCondLst>
                    <p:cond delay="indefinite"/>
                  </p:stCondLst>
                  <p:endCondLst>
                    <p:cond evt="onStopAudio" delay="0">
                      <p:tgtEl>
                        <p:sldTgt/>
                      </p:tgtEl>
                    </p:cond>
                  </p:endCondLst>
                </p:cTn>
                <p:tgtEl>
                  <p:spTgt spid="20"/>
                </p:tgtEl>
              </p:cMediaNode>
            </p:audio>
            <p:audio>
              <p:cMediaNode vol="80000">
                <p:cTn id="60" fill="hold" display="0">
                  <p:stCondLst>
                    <p:cond delay="indefinite"/>
                  </p:stCondLst>
                  <p:endCondLst>
                    <p:cond evt="onStopAudio" delay="0">
                      <p:tgtEl>
                        <p:sldTgt/>
                      </p:tgtEl>
                    </p:cond>
                  </p:endCondLst>
                </p:cTn>
                <p:tgtEl>
                  <p:spTgt spid="21"/>
                </p:tgtEl>
              </p:cMediaNode>
            </p:audio>
            <p:audio>
              <p:cMediaNode vol="80000" showWhenStopped="0">
                <p:cTn id="61" fill="hold" display="0">
                  <p:stCondLst>
                    <p:cond delay="indefinite"/>
                  </p:stCondLst>
                  <p:endCondLst>
                    <p:cond evt="onStopAudio" delay="0">
                      <p:tgtEl>
                        <p:sldTgt/>
                      </p:tgtEl>
                    </p:cond>
                  </p:endCondLst>
                </p:cTn>
                <p:tgtEl>
                  <p:spTgt spid="41"/>
                </p:tgtEl>
              </p:cMediaNode>
            </p:audio>
            <p:audio>
              <p:cMediaNode vol="80000" showWhenStopped="0">
                <p:cTn id="62" fill="hold" display="0">
                  <p:stCondLst>
                    <p:cond delay="indefinite"/>
                  </p:stCondLst>
                  <p:endCondLst>
                    <p:cond evt="onStopAudio" delay="0">
                      <p:tgtEl>
                        <p:sldTgt/>
                      </p:tgtEl>
                    </p:cond>
                  </p:endCondLst>
                </p:cTn>
                <p:tgtEl>
                  <p:spTgt spid="42"/>
                </p:tgtEl>
              </p:cMediaNode>
            </p:audio>
            <p:audio>
              <p:cMediaNode vol="80000" showWhenStopped="0">
                <p:cTn id="63" fill="hold" display="0">
                  <p:stCondLst>
                    <p:cond delay="indefinite"/>
                  </p:stCondLst>
                  <p:endCondLst>
                    <p:cond evt="onStopAudio" delay="0">
                      <p:tgtEl>
                        <p:sldTgt/>
                      </p:tgtEl>
                    </p:cond>
                  </p:endCondLst>
                </p:cTn>
                <p:tgtEl>
                  <p:spTgt spid="43"/>
                </p:tgtEl>
              </p:cMediaNode>
            </p:audio>
            <p:audio>
              <p:cMediaNode vol="80000" showWhenStopped="0">
                <p:cTn id="64" fill="hold" display="0">
                  <p:stCondLst>
                    <p:cond delay="indefinite"/>
                  </p:stCondLst>
                  <p:endCondLst>
                    <p:cond evt="onStopAudio" delay="0">
                      <p:tgtEl>
                        <p:sldTgt/>
                      </p:tgtEl>
                    </p:cond>
                  </p:endCondLst>
                </p:cTn>
                <p:tgtEl>
                  <p:spTgt spid="44"/>
                </p:tgtEl>
              </p:cMediaNode>
            </p:audio>
            <p:audio>
              <p:cMediaNode vol="80000" showWhenStopped="0">
                <p:cTn id="65" fill="hold" display="0">
                  <p:stCondLst>
                    <p:cond delay="indefinite"/>
                  </p:stCondLst>
                  <p:endCondLst>
                    <p:cond evt="onStopAudio" delay="0">
                      <p:tgtEl>
                        <p:sldTgt/>
                      </p:tgtEl>
                    </p:cond>
                  </p:endCondLst>
                </p:cTn>
                <p:tgtEl>
                  <p:spTgt spid="45"/>
                </p:tgtEl>
              </p:cMediaNode>
            </p:audio>
            <p:audio>
              <p:cMediaNode vol="80000" showWhenStopped="0">
                <p:cTn id="66" fill="hold" display="0">
                  <p:stCondLst>
                    <p:cond delay="indefinite"/>
                  </p:stCondLst>
                  <p:endCondLst>
                    <p:cond evt="onStopAudio" delay="0">
                      <p:tgtEl>
                        <p:sldTgt/>
                      </p:tgtEl>
                    </p:cond>
                  </p:endCondLst>
                </p:cTn>
                <p:tgtEl>
                  <p:spTgt spid="46"/>
                </p:tgtEl>
              </p:cMediaNode>
            </p:audio>
            <p:audio>
              <p:cMediaNode vol="80000" showWhenStopped="0">
                <p:cTn id="67" fill="hold" display="0">
                  <p:stCondLst>
                    <p:cond delay="indefinite"/>
                  </p:stCondLst>
                  <p:endCondLst>
                    <p:cond evt="onStopAudio" delay="0">
                      <p:tgtEl>
                        <p:sldTgt/>
                      </p:tgtEl>
                    </p:cond>
                  </p:endCondLst>
                </p:cTn>
                <p:tgtEl>
                  <p:spTgt spid="47"/>
                </p:tgtEl>
              </p:cMediaNode>
            </p:audio>
          </p:childTnLst>
        </p:cTn>
      </p:par>
    </p:tnLst>
    <p:bldLst>
      <p:bldP spid="14" grpId="0" animBg="1"/>
      <p:bldP spid="13" grpId="0" animBg="1"/>
      <p:bldP spid="12" grpId="0" animBg="1"/>
      <p:bldP spid="11" grpId="0" animBg="1"/>
      <p:bldP spid="10" grpId="0" animBg="1"/>
      <p:bldP spid="9" grpId="0" animBg="1"/>
      <p:bldP spid="22" grpId="0" animBg="1"/>
      <p:bldP spid="5" grpId="0" animBg="1"/>
      <p:bldP spid="39" grpId="0" animBg="1"/>
      <p:bldP spid="40" grpId="0" animBg="1"/>
      <p:bldP spid="48"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238" y="787423"/>
            <a:ext cx="11337523" cy="193899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b="1" i="1" dirty="0">
                <a:solidFill>
                  <a:srgbClr val="FF0000"/>
                </a:solidFill>
                <a:latin typeface="Calibri" panose="020F0502020204030204" pitchFamily="34" charset="0"/>
                <a:cs typeface="Calibri" panose="020F0502020204030204" pitchFamily="34" charset="0"/>
              </a:rPr>
              <a:t>Work in pairs</a:t>
            </a:r>
          </a:p>
          <a:p>
            <a:r>
              <a:rPr lang="en-US" sz="4000" i="1" dirty="0">
                <a:solidFill>
                  <a:srgbClr val="0070C0"/>
                </a:solidFill>
                <a:latin typeface="Calibri" panose="020F0502020204030204" pitchFamily="34" charset="0"/>
                <a:cs typeface="Calibri" panose="020F0502020204030204" pitchFamily="34" charset="0"/>
              </a:rPr>
              <a:t>b. Use the new words to talk about environmental problems in your country.</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7479" y="4323102"/>
            <a:ext cx="2780521" cy="17734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b="16067"/>
          <a:stretch/>
        </p:blipFill>
        <p:spPr>
          <a:xfrm>
            <a:off x="1506405" y="2883990"/>
            <a:ext cx="7922667" cy="1096870"/>
          </a:xfrm>
          <a:prstGeom prst="rect">
            <a:avLst/>
          </a:prstGeom>
        </p:spPr>
      </p:pic>
    </p:spTree>
    <p:extLst>
      <p:ext uri="{BB962C8B-B14F-4D97-AF65-F5344CB8AC3E}">
        <p14:creationId xmlns:p14="http://schemas.microsoft.com/office/powerpoint/2010/main" val="789930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3695" y="800100"/>
            <a:ext cx="8429409" cy="5583115"/>
          </a:xfrm>
          <a:prstGeom prst="rect">
            <a:avLst/>
          </a:prstGeom>
        </p:spPr>
      </p:pic>
      <p:sp>
        <p:nvSpPr>
          <p:cNvPr id="3" name="TextBox 2"/>
          <p:cNvSpPr txBox="1"/>
          <p:nvPr/>
        </p:nvSpPr>
        <p:spPr>
          <a:xfrm>
            <a:off x="5039881" y="4014024"/>
            <a:ext cx="3293707" cy="923330"/>
          </a:xfrm>
          <a:prstGeom prst="rect">
            <a:avLst/>
          </a:prstGeom>
          <a:noFill/>
        </p:spPr>
        <p:txBody>
          <a:bodyPr wrap="square" rtlCol="0">
            <a:spAutoFit/>
          </a:bodyPr>
          <a:lstStyle/>
          <a:p>
            <a:r>
              <a:rPr lang="en-US" sz="5400" dirty="0">
                <a:solidFill>
                  <a:schemeClr val="bg1"/>
                </a:solidFill>
                <a:latin typeface="Calibri" panose="020F0502020204030204" pitchFamily="34" charset="0"/>
                <a:cs typeface="Calibri" panose="020F0502020204030204" pitchFamily="34" charset="0"/>
              </a:rPr>
              <a:t>Listening</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7380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132343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latin typeface="Calibri" panose="020F0502020204030204" pitchFamily="34" charset="0"/>
                <a:cs typeface="Calibri" panose="020F0502020204030204" pitchFamily="34" charset="0"/>
              </a:rPr>
              <a:t>Read the instruction quickly. Underline the key words.</a:t>
            </a:r>
          </a:p>
          <a:p>
            <a:r>
              <a:rPr lang="en-US" sz="4000" i="1" dirty="0">
                <a:solidFill>
                  <a:srgbClr val="0070C0"/>
                </a:solidFill>
                <a:latin typeface="Calibri" panose="020F0502020204030204" pitchFamily="34" charset="0"/>
                <a:cs typeface="Calibri" panose="020F0502020204030204" pitchFamily="34" charset="0"/>
              </a:rPr>
              <a:t>What are we going to do? </a:t>
            </a:r>
          </a:p>
        </p:txBody>
      </p:sp>
      <p:sp>
        <p:nvSpPr>
          <p:cNvPr id="19" name="TextBox 18"/>
          <p:cNvSpPr txBox="1"/>
          <p:nvPr/>
        </p:nvSpPr>
        <p:spPr>
          <a:xfrm>
            <a:off x="597158" y="540238"/>
            <a:ext cx="2596418"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Pre - Listening</a:t>
            </a:r>
          </a:p>
        </p:txBody>
      </p:sp>
      <p:pic>
        <p:nvPicPr>
          <p:cNvPr id="6" name="Picture 5"/>
          <p:cNvPicPr>
            <a:picLocks noChangeAspect="1"/>
          </p:cNvPicPr>
          <p:nvPr/>
        </p:nvPicPr>
        <p:blipFill>
          <a:blip r:embed="rId2"/>
          <a:stretch>
            <a:fillRect/>
          </a:stretch>
        </p:blipFill>
        <p:spPr>
          <a:xfrm>
            <a:off x="597158" y="2247681"/>
            <a:ext cx="10814018" cy="4155656"/>
          </a:xfrm>
          <a:prstGeom prst="rect">
            <a:avLst/>
          </a:prstGeom>
        </p:spPr>
      </p:pic>
      <p:cxnSp>
        <p:nvCxnSpPr>
          <p:cNvPr id="10" name="Straight Connector 9"/>
          <p:cNvCxnSpPr/>
          <p:nvPr/>
        </p:nvCxnSpPr>
        <p:spPr>
          <a:xfrm>
            <a:off x="4528457" y="2854960"/>
            <a:ext cx="33179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30319" y="3219776"/>
            <a:ext cx="383178" cy="8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79920" y="3292346"/>
            <a:ext cx="4746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62777" y="4110771"/>
            <a:ext cx="1950720" cy="43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79920" y="4135624"/>
            <a:ext cx="1733006" cy="43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69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97158" y="540238"/>
            <a:ext cx="259641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While- Listening</a:t>
            </a:r>
          </a:p>
        </p:txBody>
      </p:sp>
      <p:pic>
        <p:nvPicPr>
          <p:cNvPr id="6" name="Picture 5"/>
          <p:cNvPicPr>
            <a:picLocks noChangeAspect="1"/>
          </p:cNvPicPr>
          <p:nvPr/>
        </p:nvPicPr>
        <p:blipFill>
          <a:blip r:embed="rId4"/>
          <a:stretch>
            <a:fillRect/>
          </a:stretch>
        </p:blipFill>
        <p:spPr>
          <a:xfrm>
            <a:off x="-52252" y="1291228"/>
            <a:ext cx="12242562" cy="4704623"/>
          </a:xfrm>
          <a:prstGeom prst="rect">
            <a:avLst/>
          </a:prstGeom>
        </p:spPr>
      </p:pic>
      <p:cxnSp>
        <p:nvCxnSpPr>
          <p:cNvPr id="10" name="Straight Connector 9"/>
          <p:cNvCxnSpPr/>
          <p:nvPr/>
        </p:nvCxnSpPr>
        <p:spPr>
          <a:xfrm>
            <a:off x="4036422" y="1985553"/>
            <a:ext cx="4023361"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5211" y="3461657"/>
            <a:ext cx="2978332" cy="85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127965" y="3461657"/>
            <a:ext cx="21205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557451" y="2374265"/>
            <a:ext cx="648789" cy="87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193280" y="2374265"/>
            <a:ext cx="866503" cy="87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926080" y="1959427"/>
            <a:ext cx="3148149" cy="5355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D1 TRACK 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7086" y="1521597"/>
            <a:ext cx="609600" cy="609600"/>
          </a:xfrm>
          <a:prstGeom prst="rect">
            <a:avLst/>
          </a:prstGeom>
        </p:spPr>
      </p:pic>
      <p:sp>
        <p:nvSpPr>
          <p:cNvPr id="15" name="TextBox 14"/>
          <p:cNvSpPr txBox="1"/>
          <p:nvPr/>
        </p:nvSpPr>
        <p:spPr>
          <a:xfrm>
            <a:off x="3881843" y="3427818"/>
            <a:ext cx="1892425" cy="584775"/>
          </a:xfrm>
          <a:prstGeom prst="rect">
            <a:avLst/>
          </a:prstGeom>
          <a:noFill/>
        </p:spPr>
        <p:txBody>
          <a:bodyPr wrap="square" rtlCol="0">
            <a:spAutoFit/>
          </a:bodyPr>
          <a:lstStyle/>
          <a:p>
            <a:pPr algn="ctr"/>
            <a:r>
              <a:rPr lang="en-US" sz="3200" dirty="0">
                <a:solidFill>
                  <a:srgbClr val="FF0000"/>
                </a:solidFill>
              </a:rPr>
              <a:t>60</a:t>
            </a:r>
            <a:endParaRPr lang="en-US" sz="2800" dirty="0">
              <a:solidFill>
                <a:srgbClr val="FF0000"/>
              </a:solidFill>
            </a:endParaRPr>
          </a:p>
        </p:txBody>
      </p:sp>
      <p:sp>
        <p:nvSpPr>
          <p:cNvPr id="20" name="TextBox 19"/>
          <p:cNvSpPr txBox="1"/>
          <p:nvPr/>
        </p:nvSpPr>
        <p:spPr>
          <a:xfrm>
            <a:off x="927462" y="4232258"/>
            <a:ext cx="1892425" cy="584775"/>
          </a:xfrm>
          <a:prstGeom prst="rect">
            <a:avLst/>
          </a:prstGeom>
          <a:noFill/>
        </p:spPr>
        <p:txBody>
          <a:bodyPr wrap="square" rtlCol="0">
            <a:spAutoFit/>
          </a:bodyPr>
          <a:lstStyle/>
          <a:p>
            <a:pPr algn="ctr"/>
            <a:r>
              <a:rPr lang="en-US" sz="3200" dirty="0">
                <a:solidFill>
                  <a:srgbClr val="FF0000"/>
                </a:solidFill>
              </a:rPr>
              <a:t>2000</a:t>
            </a:r>
          </a:p>
        </p:txBody>
      </p:sp>
      <p:sp>
        <p:nvSpPr>
          <p:cNvPr id="21" name="TextBox 20"/>
          <p:cNvSpPr txBox="1"/>
          <p:nvPr/>
        </p:nvSpPr>
        <p:spPr>
          <a:xfrm>
            <a:off x="7089863" y="3470188"/>
            <a:ext cx="1892425" cy="584775"/>
          </a:xfrm>
          <a:prstGeom prst="rect">
            <a:avLst/>
          </a:prstGeom>
          <a:noFill/>
        </p:spPr>
        <p:txBody>
          <a:bodyPr wrap="square" rtlCol="0">
            <a:spAutoFit/>
          </a:bodyPr>
          <a:lstStyle/>
          <a:p>
            <a:pPr algn="ctr"/>
            <a:r>
              <a:rPr lang="en-US" sz="3200" dirty="0">
                <a:solidFill>
                  <a:srgbClr val="FF0000"/>
                </a:solidFill>
              </a:rPr>
              <a:t>2002</a:t>
            </a:r>
          </a:p>
        </p:txBody>
      </p:sp>
      <p:sp>
        <p:nvSpPr>
          <p:cNvPr id="22" name="TextBox 21"/>
          <p:cNvSpPr txBox="1"/>
          <p:nvPr/>
        </p:nvSpPr>
        <p:spPr>
          <a:xfrm>
            <a:off x="9929461" y="4232258"/>
            <a:ext cx="1892425" cy="584775"/>
          </a:xfrm>
          <a:prstGeom prst="rect">
            <a:avLst/>
          </a:prstGeom>
          <a:noFill/>
        </p:spPr>
        <p:txBody>
          <a:bodyPr wrap="square" rtlCol="0">
            <a:spAutoFit/>
          </a:bodyPr>
          <a:lstStyle/>
          <a:p>
            <a:pPr algn="ctr"/>
            <a:r>
              <a:rPr lang="en-US" sz="3200" dirty="0">
                <a:solidFill>
                  <a:srgbClr val="FF0000"/>
                </a:solidFill>
              </a:rPr>
              <a:t>6</a:t>
            </a:r>
          </a:p>
        </p:txBody>
      </p:sp>
      <p:sp>
        <p:nvSpPr>
          <p:cNvPr id="23" name="TextBox 22"/>
          <p:cNvSpPr txBox="1"/>
          <p:nvPr/>
        </p:nvSpPr>
        <p:spPr>
          <a:xfrm>
            <a:off x="9929460" y="5072227"/>
            <a:ext cx="1892425" cy="584775"/>
          </a:xfrm>
          <a:prstGeom prst="rect">
            <a:avLst/>
          </a:prstGeom>
          <a:noFill/>
        </p:spPr>
        <p:txBody>
          <a:bodyPr wrap="square" rtlCol="0">
            <a:spAutoFit/>
          </a:bodyPr>
          <a:lstStyle/>
          <a:p>
            <a:pPr algn="ctr"/>
            <a:r>
              <a:rPr lang="en-US" sz="3200" dirty="0">
                <a:solidFill>
                  <a:srgbClr val="FF0000"/>
                </a:solidFill>
              </a:rPr>
              <a:t>4</a:t>
            </a:r>
          </a:p>
        </p:txBody>
      </p:sp>
      <p:sp>
        <p:nvSpPr>
          <p:cNvPr id="17" name="TextBox 16">
            <a:hlinkClick r:id="rId6" action="ppaction://hlinksldjump"/>
          </p:cNvPr>
          <p:cNvSpPr txBox="1"/>
          <p:nvPr/>
        </p:nvSpPr>
        <p:spPr>
          <a:xfrm>
            <a:off x="9505355" y="635924"/>
            <a:ext cx="2011731" cy="400110"/>
          </a:xfrm>
          <a:prstGeom prst="rect">
            <a:avLst/>
          </a:prstGeom>
          <a:solidFill>
            <a:srgbClr val="FFFF00"/>
          </a:solidFill>
          <a:effectLst>
            <a:outerShdw blurRad="50800" dist="38100" dir="5400000" algn="t" rotWithShape="0">
              <a:prstClr val="black">
                <a:alpha val="40000"/>
              </a:prstClr>
            </a:outerShdw>
          </a:effectLst>
        </p:spPr>
        <p:txBody>
          <a:bodyPr wrap="square" rtlCol="0">
            <a:spAutoFit/>
          </a:bodyPr>
          <a:lstStyle/>
          <a:p>
            <a:pPr algn="ctr"/>
            <a:r>
              <a:rPr lang="en-US" sz="2000" b="1" dirty="0">
                <a:latin typeface="Arial" panose="020B0604020202020204" pitchFamily="34" charset="0"/>
                <a:cs typeface="Arial" panose="020B0604020202020204" pitchFamily="34" charset="0"/>
              </a:rPr>
              <a:t>Transcript</a:t>
            </a:r>
          </a:p>
        </p:txBody>
      </p:sp>
    </p:spTree>
    <p:extLst>
      <p:ext uri="{BB962C8B-B14F-4D97-AF65-F5344CB8AC3E}">
        <p14:creationId xmlns:p14="http://schemas.microsoft.com/office/powerpoint/2010/main" val="31406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23898" fill="hold"/>
                                        <p:tgtEl>
                                          <p:spTgt spid="13"/>
                                        </p:tgtEl>
                                      </p:cBhvr>
                                    </p:cmd>
                                  </p:childTnLst>
                                </p:cTn>
                              </p:par>
                            </p:childTnLst>
                          </p:cTn>
                        </p:par>
                      </p:childTnLst>
                    </p:cTn>
                  </p:par>
                </p:childTnLst>
              </p:cTn>
              <p:nextCondLst>
                <p:cond evt="onClick" delay="0">
                  <p:tgtEl>
                    <p:spTgt spid="13"/>
                  </p:tgtEl>
                </p:cond>
              </p:nextCondLst>
            </p:seq>
            <p:audio>
              <p:cMediaNode vol="80000">
                <p:cTn id="32" fill="hold" display="0">
                  <p:stCondLst>
                    <p:cond delay="indefinite"/>
                  </p:stCondLst>
                  <p:endCondLst>
                    <p:cond evt="onStopAudio" delay="0">
                      <p:tgtEl>
                        <p:sldTgt/>
                      </p:tgtEl>
                    </p:cond>
                  </p:endCondLst>
                </p:cTn>
                <p:tgtEl>
                  <p:spTgt spid="13"/>
                </p:tgtEl>
              </p:cMediaNode>
            </p:audio>
          </p:childTnLst>
        </p:cTn>
      </p:par>
    </p:tnLst>
    <p:bldLst>
      <p:bldP spid="11" grpId="0" animBg="1"/>
      <p:bldP spid="15" grpId="0"/>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97158" y="540238"/>
            <a:ext cx="259641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While- Listening</a:t>
            </a:r>
          </a:p>
        </p:txBody>
      </p:sp>
      <p:pic>
        <p:nvPicPr>
          <p:cNvPr id="13" name="CD1 TRACK 43">
            <a:hlinkClick r:id="" action="ppaction://media"/>
          </p:cNvPr>
          <p:cNvPicPr>
            <a:picLocks noChangeAspect="1"/>
          </p:cNvPicPr>
          <p:nvPr>
            <a:audioFile r:link="rId1"/>
            <p:extLst>
              <p:ext uri="{DAA4B4D4-6D71-4841-9C94-3DE7FCFB9230}">
                <p14:media xmlns:p14="http://schemas.microsoft.com/office/powerpoint/2010/main" r:embed="rId2">
                  <p14:trim st="8496"/>
                </p14:media>
              </p:ext>
            </p:extLst>
          </p:nvPr>
        </p:nvPicPr>
        <p:blipFill>
          <a:blip r:embed="rId4"/>
          <a:stretch>
            <a:fillRect/>
          </a:stretch>
        </p:blipFill>
        <p:spPr>
          <a:xfrm>
            <a:off x="3383280" y="476471"/>
            <a:ext cx="609600" cy="609600"/>
          </a:xfrm>
          <a:prstGeom prst="rect">
            <a:avLst/>
          </a:prstGeom>
        </p:spPr>
      </p:pic>
      <p:pic>
        <p:nvPicPr>
          <p:cNvPr id="2" name="Picture 1"/>
          <p:cNvPicPr>
            <a:picLocks noChangeAspect="1"/>
          </p:cNvPicPr>
          <p:nvPr/>
        </p:nvPicPr>
        <p:blipFill>
          <a:blip r:embed="rId5"/>
          <a:stretch>
            <a:fillRect/>
          </a:stretch>
        </p:blipFill>
        <p:spPr>
          <a:xfrm>
            <a:off x="597158" y="1119731"/>
            <a:ext cx="5411756" cy="5210883"/>
          </a:xfrm>
          <a:prstGeom prst="rect">
            <a:avLst/>
          </a:prstGeom>
        </p:spPr>
      </p:pic>
      <p:pic>
        <p:nvPicPr>
          <p:cNvPr id="3" name="Picture 2"/>
          <p:cNvPicPr>
            <a:picLocks noChangeAspect="1"/>
          </p:cNvPicPr>
          <p:nvPr/>
        </p:nvPicPr>
        <p:blipFill>
          <a:blip r:embed="rId6"/>
          <a:stretch>
            <a:fillRect/>
          </a:stretch>
        </p:blipFill>
        <p:spPr>
          <a:xfrm>
            <a:off x="6056173" y="1781065"/>
            <a:ext cx="6070513" cy="4549549"/>
          </a:xfrm>
          <a:prstGeom prst="rect">
            <a:avLst/>
          </a:prstGeom>
        </p:spPr>
      </p:pic>
      <p:cxnSp>
        <p:nvCxnSpPr>
          <p:cNvPr id="5" name="Straight Connector 4"/>
          <p:cNvCxnSpPr/>
          <p:nvPr/>
        </p:nvCxnSpPr>
        <p:spPr>
          <a:xfrm>
            <a:off x="2873829" y="4310743"/>
            <a:ext cx="2926080" cy="2612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10789" y="4632961"/>
            <a:ext cx="3944982" cy="435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030583" y="5181342"/>
            <a:ext cx="2769326" cy="4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30545" y="5437985"/>
            <a:ext cx="4351798" cy="2228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10789" y="5756107"/>
            <a:ext cx="3944982" cy="435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953792" y="2120538"/>
            <a:ext cx="4711339" cy="348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735759" y="2433885"/>
            <a:ext cx="2355670" cy="348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0424160" y="4047133"/>
            <a:ext cx="1410789" cy="87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74796" y="4336869"/>
            <a:ext cx="2661090" cy="149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9705081" y="4632961"/>
            <a:ext cx="2234370" cy="5416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874796" y="4961449"/>
            <a:ext cx="1942633" cy="15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6953792" y="5646292"/>
            <a:ext cx="792482" cy="74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822266" y="5646292"/>
            <a:ext cx="932439" cy="74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3193576" y="1985392"/>
            <a:ext cx="2044630" cy="5267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350033" y="2358103"/>
            <a:ext cx="2044630" cy="3865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33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15402" fill="hold"/>
                                        <p:tgtEl>
                                          <p:spTgt spid="13"/>
                                        </p:tgtEl>
                                      </p:cBhvr>
                                    </p:cmd>
                                  </p:childTnLst>
                                </p:cTn>
                              </p:par>
                            </p:childTnLst>
                          </p:cTn>
                        </p:par>
                      </p:childTnLst>
                    </p:cTn>
                  </p:par>
                </p:childTnLst>
              </p:cTn>
              <p:nextCondLst>
                <p:cond evt="onClick" delay="0">
                  <p:tgtEl>
                    <p:spTgt spid="13"/>
                  </p:tgtEl>
                </p:cond>
              </p:nextCondLst>
            </p:seq>
            <p:audio>
              <p:cMediaNode vol="80000">
                <p:cTn id="68" fill="hold" display="0">
                  <p:stCondLst>
                    <p:cond delay="indefinite"/>
                  </p:stCondLst>
                  <p:endCondLst>
                    <p:cond evt="onStopAudio" delay="0">
                      <p:tgtEl>
                        <p:sldTgt/>
                      </p:tgtEl>
                    </p:cond>
                  </p:endCondLst>
                </p:cTn>
                <p:tgtEl>
                  <p:spTgt spid="13"/>
                </p:tgtEl>
              </p:cMediaNode>
            </p:audio>
          </p:childTnLst>
        </p:cTn>
      </p:par>
    </p:tnLst>
    <p:bldLst>
      <p:bldP spid="50" grpId="0" animBg="1"/>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57" y="464171"/>
            <a:ext cx="11985523" cy="5940088"/>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Jane: Hi, Pete. We need to compare our research for our project.</a:t>
            </a:r>
          </a:p>
          <a:p>
            <a:r>
              <a:rPr lang="en-US" sz="2000" dirty="0">
                <a:latin typeface="Calibri" panose="020F0502020204030204" pitchFamily="34" charset="0"/>
                <a:ea typeface="Calibri" panose="020F0502020204030204" pitchFamily="34" charset="0"/>
                <a:cs typeface="Calibri" panose="020F0502020204030204" pitchFamily="34" charset="0"/>
              </a:rPr>
              <a:t>Pete: Hi, Jane. I researched carbon dioxide or CO2 emissions.</a:t>
            </a:r>
          </a:p>
          <a:p>
            <a:r>
              <a:rPr lang="en-US" sz="2000" dirty="0">
                <a:latin typeface="Calibri" panose="020F0502020204030204" pitchFamily="34" charset="0"/>
                <a:ea typeface="Calibri" panose="020F0502020204030204" pitchFamily="34" charset="0"/>
                <a:cs typeface="Calibri" panose="020F0502020204030204" pitchFamily="34" charset="0"/>
              </a:rPr>
              <a:t>Jane: What did you find out?</a:t>
            </a:r>
          </a:p>
          <a:p>
            <a:r>
              <a:rPr lang="en-US" sz="2000" dirty="0">
                <a:latin typeface="Calibri" panose="020F0502020204030204" pitchFamily="34" charset="0"/>
                <a:ea typeface="Calibri" panose="020F0502020204030204" pitchFamily="34" charset="0"/>
                <a:cs typeface="Calibri" panose="020F0502020204030204" pitchFamily="34" charset="0"/>
              </a:rPr>
              <a:t>Pete: I've been looking at the amount of greenhouse gases in the air.</a:t>
            </a:r>
          </a:p>
          <a:p>
            <a:r>
              <a:rPr lang="en-US" sz="2000" dirty="0">
                <a:latin typeface="Calibri" panose="020F0502020204030204" pitchFamily="34" charset="0"/>
                <a:ea typeface="Calibri" panose="020F0502020204030204" pitchFamily="34" charset="0"/>
                <a:cs typeface="Calibri" panose="020F0502020204030204" pitchFamily="34" charset="0"/>
              </a:rPr>
              <a:t>Jane: Oh, you mean gases like CO2, right?</a:t>
            </a:r>
          </a:p>
          <a:p>
            <a:r>
              <a:rPr lang="en-US" sz="2000" dirty="0">
                <a:latin typeface="Calibri" panose="020F0502020204030204" pitchFamily="34" charset="0"/>
                <a:ea typeface="Calibri" panose="020F0502020204030204" pitchFamily="34" charset="0"/>
                <a:cs typeface="Calibri" panose="020F0502020204030204" pitchFamily="34" charset="0"/>
              </a:rPr>
              <a:t>Pete: Right. CO2 goes into the air and makes the world hotter. I looked at CO2 emissions in South Korea. In 1971, it was approximately sixty million </a:t>
            </a:r>
            <a:r>
              <a:rPr lang="en-US" sz="2000" dirty="0" err="1">
                <a:latin typeface="Calibri" panose="020F0502020204030204" pitchFamily="34" charset="0"/>
                <a:ea typeface="Calibri" panose="020F0502020204030204" pitchFamily="34" charset="0"/>
                <a:cs typeface="Calibri" panose="020F0502020204030204" pitchFamily="34" charset="0"/>
              </a:rPr>
              <a:t>tonnes</a:t>
            </a:r>
            <a:r>
              <a:rPr lang="en-US" sz="2000" dirty="0">
                <a:latin typeface="Calibri" panose="020F0502020204030204" pitchFamily="34" charset="0"/>
                <a:ea typeface="Calibri" panose="020F0502020204030204" pitchFamily="34" charset="0"/>
                <a:cs typeface="Calibri" panose="020F0502020204030204" pitchFamily="34" charset="0"/>
              </a:rPr>
              <a:t>.</a:t>
            </a:r>
          </a:p>
          <a:p>
            <a:r>
              <a:rPr lang="en-US" sz="2000" dirty="0">
                <a:latin typeface="Calibri" panose="020F0502020204030204" pitchFamily="34" charset="0"/>
                <a:ea typeface="Calibri" panose="020F0502020204030204" pitchFamily="34" charset="0"/>
                <a:cs typeface="Calibri" panose="020F0502020204030204" pitchFamily="34" charset="0"/>
              </a:rPr>
              <a:t>Jane: Sorry, how much?</a:t>
            </a:r>
          </a:p>
          <a:p>
            <a:r>
              <a:rPr lang="en-US" sz="2000" dirty="0">
                <a:latin typeface="Calibri" panose="020F0502020204030204" pitchFamily="34" charset="0"/>
                <a:ea typeface="Calibri" panose="020F0502020204030204" pitchFamily="34" charset="0"/>
                <a:cs typeface="Calibri" panose="020F0502020204030204" pitchFamily="34" charset="0"/>
              </a:rPr>
              <a:t>Pete: Sixty million </a:t>
            </a:r>
            <a:r>
              <a:rPr lang="en-US" sz="2000" dirty="0" err="1">
                <a:latin typeface="Calibri" panose="020F0502020204030204" pitchFamily="34" charset="0"/>
                <a:ea typeface="Calibri" panose="020F0502020204030204" pitchFamily="34" charset="0"/>
                <a:cs typeface="Calibri" panose="020F0502020204030204" pitchFamily="34" charset="0"/>
              </a:rPr>
              <a:t>tonnes</a:t>
            </a:r>
            <a:r>
              <a:rPr lang="en-US" sz="2000" dirty="0">
                <a:latin typeface="Calibri" panose="020F0502020204030204" pitchFamily="34" charset="0"/>
                <a:ea typeface="Calibri" panose="020F0502020204030204" pitchFamily="34" charset="0"/>
                <a:cs typeface="Calibri" panose="020F0502020204030204" pitchFamily="34" charset="0"/>
              </a:rPr>
              <a:t>. From 2000 to 2016, emissions in South Korea increased from nearly four hundred</a:t>
            </a:r>
          </a:p>
          <a:p>
            <a:r>
              <a:rPr lang="en-US" sz="2000" dirty="0">
                <a:latin typeface="Calibri" panose="020F0502020204030204" pitchFamily="34" charset="0"/>
                <a:ea typeface="Calibri" panose="020F0502020204030204" pitchFamily="34" charset="0"/>
                <a:cs typeface="Calibri" panose="020F0502020204030204" pitchFamily="34" charset="0"/>
              </a:rPr>
              <a:t>and eighty million to about six hundred million </a:t>
            </a:r>
            <a:r>
              <a:rPr lang="en-US" sz="2000" dirty="0" err="1">
                <a:latin typeface="Calibri" panose="020F0502020204030204" pitchFamily="34" charset="0"/>
                <a:ea typeface="Calibri" panose="020F0502020204030204" pitchFamily="34" charset="0"/>
                <a:cs typeface="Calibri" panose="020F0502020204030204" pitchFamily="34" charset="0"/>
              </a:rPr>
              <a:t>tonnes</a:t>
            </a:r>
            <a:r>
              <a:rPr lang="en-US" sz="2000" dirty="0">
                <a:latin typeface="Calibri" panose="020F0502020204030204" pitchFamily="34" charset="0"/>
                <a:ea typeface="Calibri" panose="020F0502020204030204" pitchFamily="34" charset="0"/>
                <a:cs typeface="Calibri" panose="020F0502020204030204" pitchFamily="34" charset="0"/>
              </a:rPr>
              <a:t>.</a:t>
            </a:r>
          </a:p>
          <a:p>
            <a:r>
              <a:rPr lang="en-US" sz="2000" dirty="0">
                <a:latin typeface="Calibri" panose="020F0502020204030204" pitchFamily="34" charset="0"/>
                <a:ea typeface="Calibri" panose="020F0502020204030204" pitchFamily="34" charset="0"/>
                <a:cs typeface="Calibri" panose="020F0502020204030204" pitchFamily="34" charset="0"/>
              </a:rPr>
              <a:t>Jane: Wow. That's a lot!</a:t>
            </a:r>
          </a:p>
          <a:p>
            <a:r>
              <a:rPr lang="en-US" sz="2000" dirty="0">
                <a:latin typeface="Calibri" panose="020F0502020204030204" pitchFamily="34" charset="0"/>
                <a:ea typeface="Calibri" panose="020F0502020204030204" pitchFamily="34" charset="0"/>
                <a:cs typeface="Calibri" panose="020F0502020204030204" pitchFamily="34" charset="0"/>
              </a:rPr>
              <a:t>Pete: Yeah. From 1971 to 2016, it increased by over five hundred million </a:t>
            </a:r>
            <a:r>
              <a:rPr lang="en-US" sz="2000" dirty="0" err="1">
                <a:latin typeface="Calibri" panose="020F0502020204030204" pitchFamily="34" charset="0"/>
                <a:ea typeface="Calibri" panose="020F0502020204030204" pitchFamily="34" charset="0"/>
                <a:cs typeface="Calibri" panose="020F0502020204030204" pitchFamily="34" charset="0"/>
              </a:rPr>
              <a:t>tonnes</a:t>
            </a:r>
            <a:r>
              <a:rPr lang="en-US" sz="2000" dirty="0">
                <a:latin typeface="Calibri" panose="020F0502020204030204" pitchFamily="34" charset="0"/>
                <a:ea typeface="Calibri" panose="020F0502020204030204" pitchFamily="34" charset="0"/>
                <a:cs typeface="Calibri" panose="020F0502020204030204" pitchFamily="34" charset="0"/>
              </a:rPr>
              <a:t>.</a:t>
            </a:r>
          </a:p>
          <a:p>
            <a:r>
              <a:rPr lang="en-US" sz="2000" dirty="0">
                <a:latin typeface="Calibri" panose="020F0502020204030204" pitchFamily="34" charset="0"/>
                <a:ea typeface="Calibri" panose="020F0502020204030204" pitchFamily="34" charset="0"/>
                <a:cs typeface="Calibri" panose="020F0502020204030204" pitchFamily="34" charset="0"/>
              </a:rPr>
              <a:t>Jane: I looked at deforestation. If it continues, the CO2 in the air will build up even more.</a:t>
            </a:r>
          </a:p>
          <a:p>
            <a:r>
              <a:rPr lang="en-US" sz="2000" dirty="0">
                <a:latin typeface="Calibri" panose="020F0502020204030204" pitchFamily="34" charset="0"/>
                <a:ea typeface="Calibri" panose="020F0502020204030204" pitchFamily="34" charset="0"/>
                <a:cs typeface="Calibri" panose="020F0502020204030204" pitchFamily="34" charset="0"/>
              </a:rPr>
              <a:t>Pete: Is it a big problem?</a:t>
            </a:r>
          </a:p>
          <a:p>
            <a:r>
              <a:rPr lang="en-US" sz="2000" dirty="0">
                <a:latin typeface="Calibri" panose="020F0502020204030204" pitchFamily="34" charset="0"/>
                <a:ea typeface="Calibri" panose="020F0502020204030204" pitchFamily="34" charset="0"/>
                <a:cs typeface="Calibri" panose="020F0502020204030204" pitchFamily="34" charset="0"/>
              </a:rPr>
              <a:t>Jane: Yes. From 2002 to 2020, the world lost nearly sixty-five million hectares of forest. In 2002, it was nearly three million hectares. Over the next few years, it went up even more. In 2016, it was around six million hectares.</a:t>
            </a:r>
          </a:p>
          <a:p>
            <a:r>
              <a:rPr lang="en-US" sz="2000" dirty="0">
                <a:latin typeface="Calibri" panose="020F0502020204030204" pitchFamily="34" charset="0"/>
                <a:ea typeface="Calibri" panose="020F0502020204030204" pitchFamily="34" charset="0"/>
                <a:cs typeface="Calibri" panose="020F0502020204030204" pitchFamily="34" charset="0"/>
              </a:rPr>
              <a:t>Pete: That's bad. Can they bring it down?</a:t>
            </a:r>
          </a:p>
          <a:p>
            <a:r>
              <a:rPr lang="en-US" sz="2000" dirty="0">
                <a:latin typeface="Calibri" panose="020F0502020204030204" pitchFamily="34" charset="0"/>
                <a:ea typeface="Calibri" panose="020F0502020204030204" pitchFamily="34" charset="0"/>
                <a:cs typeface="Calibri" panose="020F0502020204030204" pitchFamily="34" charset="0"/>
              </a:rPr>
              <a:t>Jane: In 2020, it went down a little, but about four million hectares were cut down.</a:t>
            </a:r>
          </a:p>
          <a:p>
            <a:r>
              <a:rPr lang="en-US" sz="2000" dirty="0">
                <a:latin typeface="Calibri" panose="020F0502020204030204" pitchFamily="34" charset="0"/>
                <a:ea typeface="Calibri" panose="020F0502020204030204" pitchFamily="34" charset="0"/>
                <a:cs typeface="Calibri" panose="020F0502020204030204" pitchFamily="34" charset="0"/>
              </a:rPr>
              <a:t>Pete: Whoa! Those numbers are scary.</a:t>
            </a:r>
          </a:p>
        </p:txBody>
      </p:sp>
      <p:sp>
        <p:nvSpPr>
          <p:cNvPr id="3" name="TextBox 2"/>
          <p:cNvSpPr txBox="1"/>
          <p:nvPr/>
        </p:nvSpPr>
        <p:spPr>
          <a:xfrm>
            <a:off x="10156721" y="648928"/>
            <a:ext cx="1700981" cy="369332"/>
          </a:xfrm>
          <a:prstGeom prst="rect">
            <a:avLst/>
          </a:prstGeom>
          <a:solidFill>
            <a:schemeClr val="accent4"/>
          </a:solid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Listening scripts</a:t>
            </a:r>
          </a:p>
        </p:txBody>
      </p:sp>
    </p:spTree>
    <p:extLst>
      <p:ext uri="{BB962C8B-B14F-4D97-AF65-F5344CB8AC3E}">
        <p14:creationId xmlns:p14="http://schemas.microsoft.com/office/powerpoint/2010/main" val="983375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83650" y="474924"/>
            <a:ext cx="259641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While- listening</a:t>
            </a:r>
          </a:p>
        </p:txBody>
      </p:sp>
      <p:pic>
        <p:nvPicPr>
          <p:cNvPr id="4" name="Picture 3"/>
          <p:cNvPicPr>
            <a:picLocks noChangeAspect="1"/>
          </p:cNvPicPr>
          <p:nvPr/>
        </p:nvPicPr>
        <p:blipFill>
          <a:blip r:embed="rId5"/>
          <a:stretch>
            <a:fillRect/>
          </a:stretch>
        </p:blipFill>
        <p:spPr>
          <a:xfrm>
            <a:off x="416650" y="1013596"/>
            <a:ext cx="11394510" cy="3989478"/>
          </a:xfrm>
          <a:prstGeom prst="rect">
            <a:avLst/>
          </a:prstGeom>
        </p:spPr>
      </p:pic>
      <p:pic>
        <p:nvPicPr>
          <p:cNvPr id="6" name="CD1 TRACK 44">
            <a:hlinkClick r:id="" action="ppaction://media"/>
          </p:cNvPr>
          <p:cNvPicPr>
            <a:picLocks noChangeAspect="1"/>
          </p:cNvPicPr>
          <p:nvPr>
            <a:audioFile r:link="rId1"/>
            <p:extLst>
              <p:ext uri="{DAA4B4D4-6D71-4841-9C94-3DE7FCFB9230}">
                <p14:media xmlns:p14="http://schemas.microsoft.com/office/powerpoint/2010/main" r:embed="rId2">
                  <p14:trim st="6099"/>
                </p14:media>
              </p:ext>
            </p:extLst>
          </p:nvPr>
        </p:nvPicPr>
        <p:blipFill>
          <a:blip r:embed="rId6"/>
          <a:stretch>
            <a:fillRect/>
          </a:stretch>
        </p:blipFill>
        <p:spPr>
          <a:xfrm>
            <a:off x="7374164" y="1221286"/>
            <a:ext cx="609600" cy="609600"/>
          </a:xfrm>
          <a:prstGeom prst="rect">
            <a:avLst/>
          </a:prstGeom>
        </p:spPr>
      </p:pic>
      <p:pic>
        <p:nvPicPr>
          <p:cNvPr id="7" name="CD1 TRACK 43">
            <a:hlinkClick r:id="" action="ppaction://media"/>
          </p:cNvPr>
          <p:cNvPicPr>
            <a:picLocks noChangeAspect="1"/>
          </p:cNvPicPr>
          <p:nvPr>
            <a:audioFile r:link="rId1"/>
            <p:extLst>
              <p:ext uri="{DAA4B4D4-6D71-4841-9C94-3DE7FCFB9230}">
                <p14:media xmlns:p14="http://schemas.microsoft.com/office/powerpoint/2010/main" r:embed="rId3">
                  <p14:trim st="9204"/>
                </p14:media>
              </p:ext>
            </p:extLst>
          </p:nvPr>
        </p:nvPicPr>
        <p:blipFill>
          <a:blip r:embed="rId6"/>
          <a:stretch>
            <a:fillRect/>
          </a:stretch>
        </p:blipFill>
        <p:spPr>
          <a:xfrm>
            <a:off x="8654098" y="4393474"/>
            <a:ext cx="609600" cy="609600"/>
          </a:xfrm>
          <a:prstGeom prst="rect">
            <a:avLst/>
          </a:prstGeom>
        </p:spPr>
      </p:pic>
      <p:sp>
        <p:nvSpPr>
          <p:cNvPr id="8" name="Oval 7"/>
          <p:cNvSpPr/>
          <p:nvPr/>
        </p:nvSpPr>
        <p:spPr>
          <a:xfrm>
            <a:off x="1423851" y="3161212"/>
            <a:ext cx="1959429" cy="4441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86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451"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4694" fill="hold"/>
                                        <p:tgtEl>
                                          <p:spTgt spid="7"/>
                                        </p:tgtEl>
                                      </p:cBhvr>
                                    </p:cmd>
                                  </p:childTnLst>
                                </p:cTn>
                              </p:par>
                            </p:childTnLst>
                          </p:cTn>
                        </p:par>
                      </p:childTnLst>
                    </p:cTn>
                  </p:par>
                </p:childTnLst>
              </p:cTn>
              <p:nextCondLst>
                <p:cond evt="onClick" delay="0">
                  <p:tgtEl>
                    <p:spTgt spid="7"/>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9" name="Rounded Rectangle 8"/>
          <p:cNvSpPr/>
          <p:nvPr/>
        </p:nvSpPr>
        <p:spPr>
          <a:xfrm>
            <a:off x="4259429"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Warm-up</a:t>
            </a:r>
            <a:endParaRPr lang="en-US" b="1" dirty="0">
              <a:latin typeface="Calibri" panose="020F0502020204030204" pitchFamily="34" charset="0"/>
              <a:cs typeface="Calibri" panose="020F0502020204030204" pitchFamily="34" charset="0"/>
            </a:endParaRPr>
          </a:p>
        </p:txBody>
      </p:sp>
      <p:sp>
        <p:nvSpPr>
          <p:cNvPr id="12" name="Rounded Rectangle 11"/>
          <p:cNvSpPr/>
          <p:nvPr/>
        </p:nvSpPr>
        <p:spPr>
          <a:xfrm>
            <a:off x="4262537"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Vocabulary</a:t>
            </a:r>
            <a:endParaRPr lang="en-US" b="1" dirty="0">
              <a:latin typeface="Calibri" panose="020F0502020204030204" pitchFamily="34" charset="0"/>
              <a:cs typeface="Calibri" panose="020F0502020204030204" pitchFamily="34" charset="0"/>
            </a:endParaRPr>
          </a:p>
        </p:txBody>
      </p:sp>
      <p:sp>
        <p:nvSpPr>
          <p:cNvPr id="13" name="Rounded Rectangle 12"/>
          <p:cNvSpPr/>
          <p:nvPr/>
        </p:nvSpPr>
        <p:spPr>
          <a:xfrm>
            <a:off x="4265646"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Consolidation</a:t>
            </a:r>
            <a:endParaRPr lang="en-US" b="1" dirty="0">
              <a:latin typeface="Calibri" panose="020F0502020204030204" pitchFamily="34" charset="0"/>
              <a:cs typeface="Calibri" panose="020F0502020204030204" pitchFamily="34" charset="0"/>
            </a:endParaRPr>
          </a:p>
        </p:txBody>
      </p:sp>
      <p:sp>
        <p:nvSpPr>
          <p:cNvPr id="14" name="Rounded Rectangle 13"/>
          <p:cNvSpPr/>
          <p:nvPr/>
        </p:nvSpPr>
        <p:spPr>
          <a:xfrm>
            <a:off x="4278089"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Wrap-up</a:t>
            </a:r>
            <a:endParaRPr lang="en-US" b="1" dirty="0">
              <a:latin typeface="Calibri" panose="020F0502020204030204" pitchFamily="34" charset="0"/>
              <a:cs typeface="Calibri" panose="020F0502020204030204" pitchFamily="34" charset="0"/>
            </a:endParaRPr>
          </a:p>
        </p:txBody>
      </p:sp>
      <p:sp>
        <p:nvSpPr>
          <p:cNvPr id="15" name="Rounded Rectangle 14"/>
          <p:cNvSpPr/>
          <p:nvPr/>
        </p:nvSpPr>
        <p:spPr>
          <a:xfrm>
            <a:off x="4256313"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Listening</a:t>
            </a:r>
            <a:endParaRPr lang="en-US" b="1" dirty="0">
              <a:latin typeface="Calibri" panose="020F0502020204030204" pitchFamily="34" charset="0"/>
              <a:cs typeface="Calibri" panose="020F0502020204030204" pitchFamily="34" charset="0"/>
            </a:endParaRPr>
          </a:p>
        </p:txBody>
      </p:sp>
      <p:sp>
        <p:nvSpPr>
          <p:cNvPr id="16" name="Rounded Rectangle 15"/>
          <p:cNvSpPr/>
          <p:nvPr/>
        </p:nvSpPr>
        <p:spPr>
          <a:xfrm>
            <a:off x="4281199" y="497631"/>
            <a:ext cx="3231492" cy="998660"/>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Lesson Outline</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4481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83650" y="474924"/>
            <a:ext cx="259641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Post-listening</a:t>
            </a:r>
          </a:p>
        </p:txBody>
      </p:sp>
      <p:pic>
        <p:nvPicPr>
          <p:cNvPr id="9"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0821" y="3783171"/>
            <a:ext cx="2780521" cy="17734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5477" y="1773951"/>
            <a:ext cx="9731207" cy="1323439"/>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sz="4000" dirty="0">
                <a:latin typeface="Calibri" panose="020F0502020204030204" pitchFamily="34" charset="0"/>
                <a:cs typeface="Calibri" panose="020F0502020204030204" pitchFamily="34" charset="0"/>
              </a:rPr>
              <a:t>e. In pairs: Do you think Pete an Jane were surprised by what they found out? Why (not)?</a:t>
            </a:r>
          </a:p>
        </p:txBody>
      </p:sp>
    </p:spTree>
    <p:extLst>
      <p:ext uri="{BB962C8B-B14F-4D97-AF65-F5344CB8AC3E}">
        <p14:creationId xmlns:p14="http://schemas.microsoft.com/office/powerpoint/2010/main" val="608794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4904"/>
            <a:ext cx="9198864" cy="6156229"/>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5656217" y="880873"/>
            <a:ext cx="6488157"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latin typeface="Arial" panose="020B0604020202020204" pitchFamily="34" charset="0"/>
                <a:cs typeface="Arial" panose="020B0604020202020204" pitchFamily="34" charset="0"/>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6772" y="766227"/>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Calibri" panose="020F0502020204030204" pitchFamily="34" charset="0"/>
                <a:cs typeface="Calibri" panose="020F0502020204030204" pitchFamily="34" charset="0"/>
              </a:rPr>
              <a:t>Talk about the causes of global warming in your country/ hometown.</a:t>
            </a:r>
          </a:p>
        </p:txBody>
      </p:sp>
      <p:sp>
        <p:nvSpPr>
          <p:cNvPr id="5" name="TextBox 4"/>
          <p:cNvSpPr txBox="1"/>
          <p:nvPr/>
        </p:nvSpPr>
        <p:spPr>
          <a:xfrm>
            <a:off x="1058091" y="2168434"/>
            <a:ext cx="9766452" cy="1754326"/>
          </a:xfrm>
          <a:prstGeom prst="rect">
            <a:avLst/>
          </a:prstGeom>
          <a:noFill/>
        </p:spPr>
        <p:txBody>
          <a:bodyPr wrap="square" rtlCol="0">
            <a:spAutoFit/>
          </a:bodyPr>
          <a:lstStyle/>
          <a:p>
            <a:pPr algn="just"/>
            <a:r>
              <a:rPr lang="en-US" sz="3600" dirty="0">
                <a:latin typeface="Calibri" panose="020F0502020204030204" pitchFamily="34" charset="0"/>
                <a:cs typeface="Calibri" panose="020F0502020204030204" pitchFamily="34" charset="0"/>
              </a:rPr>
              <a:t>E.g. In my country, people drive too many cars and cause air pollution. This is one of the causes of global warming. </a:t>
            </a:r>
          </a:p>
        </p:txBody>
      </p:sp>
      <p:pic>
        <p:nvPicPr>
          <p:cNvPr id="1028" name="Picture 4" descr="How is global warming warning us? Essay on global warming, cause and effect  of global warming"/>
          <p:cNvPicPr>
            <a:picLocks noChangeAspect="1" noChangeArrowheads="1"/>
          </p:cNvPicPr>
          <p:nvPr/>
        </p:nvPicPr>
        <p:blipFill rotWithShape="1">
          <a:blip r:embed="rId2">
            <a:extLst>
              <a:ext uri="{28A0092B-C50C-407E-A947-70E740481C1C}">
                <a14:useLocalDpi xmlns:a14="http://schemas.microsoft.com/office/drawing/2010/main" val="0"/>
              </a:ext>
            </a:extLst>
          </a:blip>
          <a:srcRect l="2741" t="7252" r="2294" b="51640"/>
          <a:stretch/>
        </p:blipFill>
        <p:spPr bwMode="auto">
          <a:xfrm>
            <a:off x="1415037" y="4173766"/>
            <a:ext cx="905256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552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5760"/>
            <a:ext cx="8978189" cy="614476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latin typeface="Calibri" panose="020F0502020204030204" pitchFamily="34" charset="0"/>
                <a:cs typeface="Calibri" panose="020F0502020204030204" pitchFamily="34" charset="0"/>
              </a:rPr>
              <a:t>WRAP-UP</a:t>
            </a:r>
          </a:p>
        </p:txBody>
      </p:sp>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latin typeface="Calibri" panose="020F0502020204030204" pitchFamily="34" charset="0"/>
                <a:cs typeface="Calibri" panose="020F0502020204030204" pitchFamily="34" charset="0"/>
              </a:rPr>
              <a:t>Today’s lesson</a:t>
            </a:r>
          </a:p>
        </p:txBody>
      </p:sp>
      <p:sp>
        <p:nvSpPr>
          <p:cNvPr id="5" name="Rectangle 4"/>
          <p:cNvSpPr/>
          <p:nvPr/>
        </p:nvSpPr>
        <p:spPr>
          <a:xfrm>
            <a:off x="3796026" y="1442229"/>
            <a:ext cx="4345781" cy="501675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FF0000"/>
                </a:solidFill>
                <a:latin typeface="Calibri" panose="020F0502020204030204" pitchFamily="34" charset="0"/>
                <a:cs typeface="Calibri" panose="020F0502020204030204" pitchFamily="34" charset="0"/>
              </a:rPr>
              <a:t>Vocabularies</a:t>
            </a:r>
          </a:p>
          <a:p>
            <a:r>
              <a:rPr lang="en-US" sz="4000" i="1" dirty="0">
                <a:solidFill>
                  <a:srgbClr val="0070C0"/>
                </a:solidFill>
                <a:latin typeface="Calibri" panose="020F0502020204030204" pitchFamily="34" charset="0"/>
                <a:cs typeface="Calibri" panose="020F0502020204030204" pitchFamily="34" charset="0"/>
              </a:rPr>
              <a:t>fossil fuel</a:t>
            </a:r>
          </a:p>
          <a:p>
            <a:r>
              <a:rPr lang="en-US" sz="4000" i="1" dirty="0">
                <a:solidFill>
                  <a:srgbClr val="0070C0"/>
                </a:solidFill>
                <a:latin typeface="Calibri" panose="020F0502020204030204" pitchFamily="34" charset="0"/>
                <a:cs typeface="Calibri" panose="020F0502020204030204" pitchFamily="34" charset="0"/>
              </a:rPr>
              <a:t>global warming</a:t>
            </a:r>
          </a:p>
          <a:p>
            <a:r>
              <a:rPr lang="en-US" sz="4000" i="1" dirty="0">
                <a:solidFill>
                  <a:srgbClr val="0070C0"/>
                </a:solidFill>
                <a:latin typeface="Calibri" panose="020F0502020204030204" pitchFamily="34" charset="0"/>
                <a:cs typeface="Calibri" panose="020F0502020204030204" pitchFamily="34" charset="0"/>
              </a:rPr>
              <a:t>hectares </a:t>
            </a:r>
          </a:p>
          <a:p>
            <a:r>
              <a:rPr lang="en-US" sz="4000" i="1" dirty="0" err="1">
                <a:solidFill>
                  <a:srgbClr val="0070C0"/>
                </a:solidFill>
                <a:latin typeface="Calibri" panose="020F0502020204030204" pitchFamily="34" charset="0"/>
                <a:cs typeface="Calibri" panose="020F0502020204030204" pitchFamily="34" charset="0"/>
              </a:rPr>
              <a:t>tonne</a:t>
            </a:r>
            <a:endParaRPr lang="en-US" sz="4000" i="1" dirty="0">
              <a:solidFill>
                <a:srgbClr val="0070C0"/>
              </a:solidFill>
              <a:latin typeface="Calibri" panose="020F0502020204030204" pitchFamily="34" charset="0"/>
              <a:cs typeface="Calibri" panose="020F0502020204030204" pitchFamily="34" charset="0"/>
            </a:endParaRPr>
          </a:p>
          <a:p>
            <a:r>
              <a:rPr lang="en-US" sz="4000" i="1" dirty="0">
                <a:solidFill>
                  <a:srgbClr val="0070C0"/>
                </a:solidFill>
                <a:latin typeface="Calibri" panose="020F0502020204030204" pitchFamily="34" charset="0"/>
                <a:cs typeface="Calibri" panose="020F0502020204030204" pitchFamily="34" charset="0"/>
              </a:rPr>
              <a:t>emission</a:t>
            </a:r>
          </a:p>
          <a:p>
            <a:r>
              <a:rPr lang="en-US" sz="4000" i="1" dirty="0">
                <a:solidFill>
                  <a:srgbClr val="0070C0"/>
                </a:solidFill>
                <a:latin typeface="Calibri" panose="020F0502020204030204" pitchFamily="34" charset="0"/>
                <a:cs typeface="Calibri" panose="020F0502020204030204" pitchFamily="34" charset="0"/>
              </a:rPr>
              <a:t>approximately</a:t>
            </a:r>
          </a:p>
          <a:p>
            <a:r>
              <a:rPr lang="en-US" sz="4000" i="1" dirty="0">
                <a:solidFill>
                  <a:srgbClr val="0070C0"/>
                </a:solidFill>
                <a:latin typeface="Calibri" panose="020F0502020204030204" pitchFamily="34" charset="0"/>
                <a:cs typeface="Calibri" panose="020F0502020204030204" pitchFamily="34" charset="0"/>
              </a:rPr>
              <a:t>carbon dioxide</a:t>
            </a:r>
          </a:p>
        </p:txBody>
      </p:sp>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latin typeface="Calibri" panose="020F0502020204030204" pitchFamily="34" charset="0"/>
                <a:cs typeface="Calibri" panose="020F0502020204030204" pitchFamily="34" charset="0"/>
              </a:rPr>
              <a:t>Today’s lesson</a:t>
            </a:r>
          </a:p>
        </p:txBody>
      </p:sp>
      <p:sp>
        <p:nvSpPr>
          <p:cNvPr id="5" name="Rectangle 4"/>
          <p:cNvSpPr/>
          <p:nvPr/>
        </p:nvSpPr>
        <p:spPr>
          <a:xfrm>
            <a:off x="464457" y="1895575"/>
            <a:ext cx="11422743" cy="37856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latin typeface="Calibri" panose="020F0502020204030204" pitchFamily="34" charset="0"/>
                <a:cs typeface="Calibri" panose="020F0502020204030204" pitchFamily="34" charset="0"/>
              </a:rPr>
              <a:t>Listening:</a:t>
            </a:r>
          </a:p>
          <a:p>
            <a:pPr marL="571500" indent="-571500">
              <a:buFontTx/>
              <a:buChar char="-"/>
            </a:pPr>
            <a:r>
              <a:rPr lang="en-US" sz="4000" i="1" dirty="0">
                <a:solidFill>
                  <a:srgbClr val="0070C0"/>
                </a:solidFill>
                <a:latin typeface="Calibri" panose="020F0502020204030204" pitchFamily="34" charset="0"/>
                <a:cs typeface="Calibri" panose="020F0502020204030204" pitchFamily="34" charset="0"/>
              </a:rPr>
              <a:t>Understanding instructions.</a:t>
            </a:r>
          </a:p>
          <a:p>
            <a:pPr marL="571500" indent="-571500">
              <a:buFontTx/>
              <a:buChar char="-"/>
            </a:pPr>
            <a:r>
              <a:rPr lang="en-US" sz="4000" i="1" dirty="0">
                <a:solidFill>
                  <a:srgbClr val="0070C0"/>
                </a:solidFill>
                <a:latin typeface="Calibri" panose="020F0502020204030204" pitchFamily="34" charset="0"/>
                <a:cs typeface="Calibri" panose="020F0502020204030204" pitchFamily="34" charset="0"/>
              </a:rPr>
              <a:t>Listening for the main idea and specific information.</a:t>
            </a:r>
          </a:p>
          <a:p>
            <a:r>
              <a:rPr lang="en-US" sz="4000" i="1" dirty="0">
                <a:solidFill>
                  <a:srgbClr val="0070C0"/>
                </a:solidFill>
                <a:latin typeface="Calibri" panose="020F0502020204030204" pitchFamily="34" charset="0"/>
                <a:cs typeface="Calibri" panose="020F0502020204030204" pitchFamily="34" charset="0"/>
              </a:rPr>
              <a:t>Speaking:</a:t>
            </a:r>
          </a:p>
          <a:p>
            <a:r>
              <a:rPr lang="en-US" sz="4000" i="1" dirty="0">
                <a:solidFill>
                  <a:srgbClr val="0070C0"/>
                </a:solidFill>
                <a:latin typeface="Calibri" panose="020F0502020204030204" pitchFamily="34" charset="0"/>
                <a:cs typeface="Calibri" panose="020F0502020204030204" pitchFamily="34" charset="0"/>
              </a:rPr>
              <a:t>-   Talking about the causes of global warming.</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latin typeface="Calibri" panose="020F0502020204030204" pitchFamily="34" charset="0"/>
                <a:cs typeface="Calibri" panose="020F0502020204030204" pitchFamily="34" charset="0"/>
              </a:rPr>
              <a:t>Homework</a:t>
            </a:r>
          </a:p>
        </p:txBody>
      </p:sp>
      <p:sp>
        <p:nvSpPr>
          <p:cNvPr id="5" name="Rectangle 4"/>
          <p:cNvSpPr/>
          <p:nvPr/>
        </p:nvSpPr>
        <p:spPr>
          <a:xfrm>
            <a:off x="176981" y="1719330"/>
            <a:ext cx="12015019" cy="37856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4000" i="1" dirty="0">
                <a:solidFill>
                  <a:srgbClr val="0070C0"/>
                </a:solidFill>
                <a:latin typeface="Calibri" panose="020F0502020204030204" pitchFamily="34" charset="0"/>
                <a:cs typeface="Calibri" panose="020F0502020204030204" pitchFamily="34" charset="0"/>
              </a:rPr>
              <a:t>Learn by hearts vocabularies and make sentences using them.</a:t>
            </a:r>
          </a:p>
          <a:p>
            <a:pPr marL="571500" indent="-571500">
              <a:buFontTx/>
              <a:buChar char="-"/>
            </a:pPr>
            <a:r>
              <a:rPr lang="en-US" sz="4000" i="1" dirty="0">
                <a:solidFill>
                  <a:srgbClr val="0070C0"/>
                </a:solidFill>
                <a:latin typeface="Calibri" panose="020F0502020204030204" pitchFamily="34" charset="0"/>
                <a:cs typeface="Calibri" panose="020F0502020204030204" pitchFamily="34" charset="0"/>
              </a:rPr>
              <a:t>Do the exercises on pages 20 &amp; 21 WB.</a:t>
            </a:r>
          </a:p>
          <a:p>
            <a:pPr marL="571500" indent="-571500">
              <a:buFontTx/>
              <a:buChar char="-"/>
            </a:pPr>
            <a:r>
              <a:rPr lang="en-US" sz="4000" i="1" dirty="0">
                <a:solidFill>
                  <a:srgbClr val="0070C0"/>
                </a:solidFill>
                <a:latin typeface="Calibri" panose="020F0502020204030204" pitchFamily="34" charset="0"/>
                <a:cs typeface="Calibri" panose="020F0502020204030204" pitchFamily="34" charset="0"/>
              </a:rPr>
              <a:t>Prepare the next lesson (Grammar pages 37 &amp; 38 SB)</a:t>
            </a:r>
          </a:p>
          <a:p>
            <a:pPr marL="571500" indent="-571500">
              <a:buFontTx/>
              <a:buChar char="-"/>
            </a:pPr>
            <a:r>
              <a:rPr lang="en-US" sz="4000" i="1" dirty="0">
                <a:solidFill>
                  <a:srgbClr val="0070C0"/>
                </a:solidFill>
                <a:latin typeface="Calibri" panose="020F0502020204030204" pitchFamily="34" charset="0"/>
                <a:cs typeface="Calibri" panose="020F0502020204030204" pitchFamily="34" charset="0"/>
              </a:rPr>
              <a:t>Play the consolidation games on </a:t>
            </a:r>
            <a:r>
              <a:rPr lang="en-US" sz="4000" i="1" dirty="0">
                <a:solidFill>
                  <a:srgbClr val="0070C0"/>
                </a:solidFill>
                <a:latin typeface="Calibri" panose="020F0502020204030204" pitchFamily="34" charset="0"/>
                <a:cs typeface="Calibri" panose="020F0502020204030204" pitchFamily="34" charset="0"/>
                <a:hlinkClick r:id="rId2"/>
              </a:rPr>
              <a:t>www.eduhome.com.vn</a:t>
            </a:r>
            <a:r>
              <a:rPr lang="en-US" sz="4000" i="1" dirty="0">
                <a:solidFill>
                  <a:srgbClr val="0070C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2937"/>
            <a:ext cx="12382500" cy="7099300"/>
          </a:xfrm>
          <a:prstGeom prst="rect">
            <a:avLst/>
          </a:prstGeom>
        </p:spPr>
      </p:pic>
      <p:sp>
        <p:nvSpPr>
          <p:cNvPr id="6" name="TextBox 5"/>
          <p:cNvSpPr txBox="1"/>
          <p:nvPr/>
        </p:nvSpPr>
        <p:spPr>
          <a:xfrm>
            <a:off x="1985141" y="5727700"/>
            <a:ext cx="8412217" cy="707886"/>
          </a:xfrm>
          <a:prstGeom prst="rect">
            <a:avLst/>
          </a:prstGeom>
          <a:noFill/>
        </p:spPr>
        <p:txBody>
          <a:bodyPr wrap="square" rtlCol="0">
            <a:spAutoFit/>
          </a:bodyPr>
          <a:lstStyle/>
          <a:p>
            <a:pPr algn="ctr"/>
            <a:r>
              <a:rPr lang="en-US" sz="4000" dirty="0">
                <a:solidFill>
                  <a:srgbClr val="0070C0"/>
                </a:solidFill>
                <a:latin typeface="Calibri" panose="020F0502020204030204" pitchFamily="34" charset="0"/>
                <a:cs typeface="Calibri" panose="020F0502020204030204" pitchFamily="34" charset="0"/>
              </a:rPr>
              <a:t>Stay positive and have a nice day!</a:t>
            </a:r>
            <a:endParaRPr lang="en-US" sz="20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67542"/>
            <a:ext cx="5976258" cy="6151175"/>
          </a:xfrm>
          <a:prstGeom prst="rect">
            <a:avLst/>
          </a:prstGeom>
        </p:spPr>
      </p:pic>
      <p:sp>
        <p:nvSpPr>
          <p:cNvPr id="3" name="TextBox 2"/>
          <p:cNvSpPr txBox="1"/>
          <p:nvPr/>
        </p:nvSpPr>
        <p:spPr>
          <a:xfrm>
            <a:off x="6195531" y="588368"/>
            <a:ext cx="5980924" cy="5078313"/>
          </a:xfrm>
          <a:prstGeom prst="rect">
            <a:avLst/>
          </a:prstGeom>
          <a:noFill/>
        </p:spPr>
        <p:txBody>
          <a:bodyPr wrap="square" rtlCol="0">
            <a:spAutoFit/>
          </a:bodyPr>
          <a:lstStyle/>
          <a:p>
            <a:r>
              <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By the end of this lesson, students will be able to…</a:t>
            </a:r>
          </a:p>
          <a:p>
            <a:r>
              <a:rPr lang="en-US" sz="3600" dirty="0">
                <a:solidFill>
                  <a:srgbClr val="0070C0"/>
                </a:solidFill>
                <a:latin typeface="Calibri" panose="020F0502020204030204" pitchFamily="34" charset="0"/>
                <a:cs typeface="Calibri" panose="020F0502020204030204" pitchFamily="34" charset="0"/>
              </a:rPr>
              <a:t>- learn vocabulary words related to global warming.</a:t>
            </a:r>
          </a:p>
          <a:p>
            <a:r>
              <a:rPr lang="en-US" sz="3600" dirty="0">
                <a:solidFill>
                  <a:srgbClr val="0070C0"/>
                </a:solidFill>
                <a:latin typeface="Calibri" panose="020F0502020204030204" pitchFamily="34" charset="0"/>
                <a:cs typeface="Calibri" panose="020F0502020204030204" pitchFamily="34" charset="0"/>
              </a:rPr>
              <a:t>- practice listening and understanding general and specific information.</a:t>
            </a:r>
          </a:p>
          <a:p>
            <a:r>
              <a:rPr lang="en-US" sz="3600" dirty="0">
                <a:solidFill>
                  <a:srgbClr val="0070C0"/>
                </a:solidFill>
                <a:latin typeface="Calibri" panose="020F0502020204030204" pitchFamily="34" charset="0"/>
                <a:cs typeface="Calibri" panose="020F0502020204030204" pitchFamily="34" charset="0"/>
              </a:rPr>
              <a:t>- practice functional English (asking for repetition).</a:t>
            </a: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6346"/>
            <a:ext cx="9324286" cy="6175968"/>
          </a:xfrm>
          <a:prstGeom prst="rect">
            <a:avLst/>
          </a:prstGeom>
        </p:spPr>
      </p:pic>
      <p:sp>
        <p:nvSpPr>
          <p:cNvPr id="3" name="Rectangle 2"/>
          <p:cNvSpPr/>
          <p:nvPr/>
        </p:nvSpPr>
        <p:spPr>
          <a:xfrm>
            <a:off x="7738191" y="1434293"/>
            <a:ext cx="4345781"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latin typeface="Calibri" panose="020F0502020204030204" pitchFamily="34" charset="0"/>
                <a:cs typeface="Calibri" panose="020F0502020204030204" pitchFamily="34" charset="0"/>
              </a:rPr>
              <a:t>New words</a:t>
            </a:r>
          </a:p>
          <a:p>
            <a:r>
              <a:rPr lang="en-US" sz="3600" i="1" dirty="0">
                <a:solidFill>
                  <a:srgbClr val="0070C0"/>
                </a:solidFill>
                <a:latin typeface="Calibri" panose="020F0502020204030204" pitchFamily="34" charset="0"/>
                <a:cs typeface="Calibri" panose="020F0502020204030204" pitchFamily="34" charset="0"/>
              </a:rPr>
              <a:t>Fossil fuel</a:t>
            </a:r>
          </a:p>
          <a:p>
            <a:r>
              <a:rPr lang="en-US" sz="3600" i="1" dirty="0">
                <a:solidFill>
                  <a:srgbClr val="0070C0"/>
                </a:solidFill>
                <a:latin typeface="Calibri" panose="020F0502020204030204" pitchFamily="34" charset="0"/>
                <a:cs typeface="Calibri" panose="020F0502020204030204" pitchFamily="34" charset="0"/>
              </a:rPr>
              <a:t>Global warming</a:t>
            </a:r>
          </a:p>
          <a:p>
            <a:r>
              <a:rPr lang="en-US" sz="3600" i="1" dirty="0">
                <a:solidFill>
                  <a:srgbClr val="0070C0"/>
                </a:solidFill>
                <a:latin typeface="Calibri" panose="020F0502020204030204" pitchFamily="34" charset="0"/>
                <a:cs typeface="Calibri" panose="020F0502020204030204" pitchFamily="34" charset="0"/>
              </a:rPr>
              <a:t>Hectares </a:t>
            </a:r>
          </a:p>
          <a:p>
            <a:r>
              <a:rPr lang="en-US" sz="3600" i="1" dirty="0" err="1">
                <a:solidFill>
                  <a:srgbClr val="0070C0"/>
                </a:solidFill>
                <a:latin typeface="Calibri" panose="020F0502020204030204" pitchFamily="34" charset="0"/>
                <a:cs typeface="Calibri" panose="020F0502020204030204" pitchFamily="34" charset="0"/>
              </a:rPr>
              <a:t>Tonne</a:t>
            </a:r>
            <a:endParaRPr lang="en-US" sz="3600" i="1" dirty="0">
              <a:solidFill>
                <a:srgbClr val="0070C0"/>
              </a:solidFill>
              <a:latin typeface="Calibri" panose="020F0502020204030204" pitchFamily="34" charset="0"/>
              <a:cs typeface="Calibri" panose="020F0502020204030204" pitchFamily="34" charset="0"/>
            </a:endParaRPr>
          </a:p>
          <a:p>
            <a:r>
              <a:rPr lang="en-US" sz="3600" i="1" dirty="0">
                <a:solidFill>
                  <a:srgbClr val="0070C0"/>
                </a:solidFill>
                <a:latin typeface="Calibri" panose="020F0502020204030204" pitchFamily="34" charset="0"/>
                <a:cs typeface="Calibri" panose="020F0502020204030204" pitchFamily="34" charset="0"/>
              </a:rPr>
              <a:t>Emission</a:t>
            </a:r>
          </a:p>
          <a:p>
            <a:r>
              <a:rPr lang="en-US" sz="3600" i="1" dirty="0">
                <a:solidFill>
                  <a:srgbClr val="0070C0"/>
                </a:solidFill>
                <a:latin typeface="Calibri" panose="020F0502020204030204" pitchFamily="34" charset="0"/>
                <a:cs typeface="Calibri" panose="020F0502020204030204" pitchFamily="34" charset="0"/>
              </a:rPr>
              <a:t>Approximately</a:t>
            </a:r>
          </a:p>
          <a:p>
            <a:r>
              <a:rPr lang="en-US" sz="3600" i="1" dirty="0">
                <a:solidFill>
                  <a:srgbClr val="0070C0"/>
                </a:solidFill>
                <a:latin typeface="Calibri" panose="020F0502020204030204" pitchFamily="34" charset="0"/>
                <a:cs typeface="Calibri" panose="020F0502020204030204" pitchFamily="34" charset="0"/>
              </a:rPr>
              <a:t>Carbon dioxide</a:t>
            </a:r>
          </a:p>
        </p:txBody>
      </p:sp>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051374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576"/>
            <a:ext cx="9315117" cy="6209444"/>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latin typeface="Calibri" panose="020F0502020204030204" pitchFamily="34" charset="0"/>
                <a:cs typeface="Calibri" panose="020F0502020204030204" pitchFamily="34" charset="0"/>
              </a:rPr>
              <a:t>WARM 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4303" y="358822"/>
            <a:ext cx="9080938" cy="6175037"/>
          </a:xfrm>
          <a:prstGeom prst="rect">
            <a:avLst/>
          </a:prstGeom>
        </p:spPr>
      </p:pic>
    </p:spTree>
    <p:extLst>
      <p:ext uri="{BB962C8B-B14F-4D97-AF65-F5344CB8AC3E}">
        <p14:creationId xmlns:p14="http://schemas.microsoft.com/office/powerpoint/2010/main" val="2672098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Work in pairs</a:t>
            </a:r>
            <a:endParaRPr lang="en-US" sz="5400" b="1" dirty="0">
              <a:solidFill>
                <a:srgbClr val="FF0000"/>
              </a:solidFill>
              <a:latin typeface="Calibri" panose="020F0502020204030204" pitchFamily="34" charset="0"/>
              <a:cs typeface="Calibri" panose="020F0502020204030204" pitchFamily="34" charset="0"/>
            </a:endParaRPr>
          </a:p>
        </p:txBody>
      </p:sp>
      <p:sp>
        <p:nvSpPr>
          <p:cNvPr id="3" name="Rectangle 2"/>
          <p:cNvSpPr/>
          <p:nvPr/>
        </p:nvSpPr>
        <p:spPr>
          <a:xfrm>
            <a:off x="1669143" y="3407519"/>
            <a:ext cx="9956800" cy="2800767"/>
          </a:xfrm>
          <a:prstGeom prst="rect">
            <a:avLst/>
          </a:prstGeom>
        </p:spPr>
        <p:txBody>
          <a:bodyPr wrap="square">
            <a:spAutoFit/>
          </a:bodyPr>
          <a:lstStyle/>
          <a:p>
            <a:r>
              <a:rPr lang="en-US" sz="4400" b="1" i="1" dirty="0">
                <a:solidFill>
                  <a:srgbClr val="0070C0"/>
                </a:solidFill>
                <a:latin typeface="Calibri" panose="020F0502020204030204" pitchFamily="34" charset="0"/>
                <a:cs typeface="Calibri" panose="020F0502020204030204" pitchFamily="34" charset="0"/>
              </a:rPr>
              <a:t>1. Which environmental problem does this picture show?</a:t>
            </a:r>
          </a:p>
          <a:p>
            <a:r>
              <a:rPr lang="en-US" sz="4400" b="1" i="1" dirty="0">
                <a:solidFill>
                  <a:srgbClr val="0070C0"/>
                </a:solidFill>
                <a:latin typeface="Calibri" panose="020F0502020204030204" pitchFamily="34" charset="0"/>
                <a:cs typeface="Calibri" panose="020F0502020204030204" pitchFamily="34" charset="0"/>
              </a:rPr>
              <a:t>2. What are some things humans do to cause this environmental problem?</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998167"/>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sp>
        <p:nvSpPr>
          <p:cNvPr id="3" name="TextBox 2"/>
          <p:cNvSpPr txBox="1"/>
          <p:nvPr/>
        </p:nvSpPr>
        <p:spPr>
          <a:xfrm>
            <a:off x="4323807" y="2312125"/>
            <a:ext cx="3905794" cy="830997"/>
          </a:xfrm>
          <a:prstGeom prst="rect">
            <a:avLst/>
          </a:prstGeom>
          <a:noFill/>
        </p:spPr>
        <p:txBody>
          <a:bodyPr wrap="square" rtlCol="0">
            <a:spAutoFit/>
          </a:bodyPr>
          <a:lstStyle/>
          <a:p>
            <a:pPr algn="ctr"/>
            <a:r>
              <a:rPr lang="en-US" sz="4800" b="1" dirty="0">
                <a:solidFill>
                  <a:schemeClr val="bg1"/>
                </a:solidFill>
                <a:latin typeface="Calibri" panose="020F0502020204030204" pitchFamily="34" charset="0"/>
                <a:cs typeface="Calibri" panose="020F0502020204030204" pitchFamily="34" charset="0"/>
              </a:rPr>
              <a:t>Vocabulary</a:t>
            </a:r>
          </a:p>
        </p:txBody>
      </p:sp>
    </p:spTree>
    <p:extLst>
      <p:ext uri="{BB962C8B-B14F-4D97-AF65-F5344CB8AC3E}">
        <p14:creationId xmlns:p14="http://schemas.microsoft.com/office/powerpoint/2010/main" val="158729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286" y="522514"/>
            <a:ext cx="11538857" cy="646331"/>
          </a:xfrm>
          <a:prstGeom prst="rect">
            <a:avLst/>
          </a:prstGeom>
          <a:noFill/>
        </p:spPr>
        <p:txBody>
          <a:bodyPr wrap="square" rtlCol="0">
            <a:spAutoFit/>
          </a:bodyPr>
          <a:lstStyle/>
          <a:p>
            <a:r>
              <a:rPr lang="en-US" sz="3600" dirty="0">
                <a:solidFill>
                  <a:srgbClr val="0070C0"/>
                </a:solidFill>
                <a:latin typeface="Calibri" panose="020F0502020204030204" pitchFamily="34" charset="0"/>
                <a:cs typeface="Calibri" panose="020F0502020204030204" pitchFamily="34" charset="0"/>
              </a:rPr>
              <a:t>a. Match the underlined words to the definitions.</a:t>
            </a:r>
          </a:p>
        </p:txBody>
      </p:sp>
      <p:graphicFrame>
        <p:nvGraphicFramePr>
          <p:cNvPr id="5" name="Table 4"/>
          <p:cNvGraphicFramePr>
            <a:graphicFrameLocks noGrp="1"/>
          </p:cNvGraphicFramePr>
          <p:nvPr>
            <p:extLst>
              <p:ext uri="{D42A27DB-BD31-4B8C-83A1-F6EECF244321}">
                <p14:modId xmlns:p14="http://schemas.microsoft.com/office/powerpoint/2010/main" val="1421194589"/>
              </p:ext>
            </p:extLst>
          </p:nvPr>
        </p:nvGraphicFramePr>
        <p:xfrm>
          <a:off x="159656" y="1168845"/>
          <a:ext cx="11800116" cy="5212080"/>
        </p:xfrm>
        <a:graphic>
          <a:graphicData uri="http://schemas.openxmlformats.org/drawingml/2006/table">
            <a:tbl>
              <a:tblPr firstRow="1" bandRow="1">
                <a:tableStyleId>{5C22544A-7EE6-4342-B048-85BDC9FD1C3A}</a:tableStyleId>
              </a:tblPr>
              <a:tblGrid>
                <a:gridCol w="5900058">
                  <a:extLst>
                    <a:ext uri="{9D8B030D-6E8A-4147-A177-3AD203B41FA5}">
                      <a16:colId xmlns:a16="http://schemas.microsoft.com/office/drawing/2014/main" val="2313958994"/>
                    </a:ext>
                  </a:extLst>
                </a:gridCol>
                <a:gridCol w="5900058">
                  <a:extLst>
                    <a:ext uri="{9D8B030D-6E8A-4147-A177-3AD203B41FA5}">
                      <a16:colId xmlns:a16="http://schemas.microsoft.com/office/drawing/2014/main" val="543828324"/>
                    </a:ext>
                  </a:extLst>
                </a:gridCol>
              </a:tblGrid>
              <a:tr h="370840">
                <a:tc>
                  <a:txBody>
                    <a:bodyPr/>
                    <a:lstStyle/>
                    <a:p>
                      <a:pPr marL="514350" indent="-514350">
                        <a:buAutoNum type="arabicPeriod"/>
                      </a:pPr>
                      <a:r>
                        <a:rPr lang="en-US" sz="2800" b="1" u="sng" dirty="0">
                          <a:solidFill>
                            <a:schemeClr val="tx1">
                              <a:lumMod val="95000"/>
                              <a:lumOff val="5000"/>
                            </a:schemeClr>
                          </a:solidFill>
                          <a:latin typeface="Calibri" panose="020F0502020204030204" pitchFamily="34" charset="0"/>
                          <a:cs typeface="Calibri" panose="020F0502020204030204" pitchFamily="34" charset="0"/>
                        </a:rPr>
                        <a:t>Fossil</a:t>
                      </a:r>
                      <a:r>
                        <a:rPr lang="en-US" sz="2800" b="1" u="sng" baseline="0" dirty="0">
                          <a:solidFill>
                            <a:schemeClr val="tx1">
                              <a:lumMod val="95000"/>
                              <a:lumOff val="5000"/>
                            </a:schemeClr>
                          </a:solidFill>
                          <a:latin typeface="Calibri" panose="020F0502020204030204" pitchFamily="34" charset="0"/>
                          <a:cs typeface="Calibri" panose="020F0502020204030204" pitchFamily="34" charset="0"/>
                        </a:rPr>
                        <a:t> fuels </a:t>
                      </a: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are one of the main ways we get electricity.</a:t>
                      </a:r>
                    </a:p>
                    <a:p>
                      <a:pPr marL="514350" indent="-514350">
                        <a:buAutoNum type="arabicPeriod"/>
                      </a:pPr>
                      <a:endParaRPr lang="en-US" sz="2800" b="0" baseline="0" dirty="0">
                        <a:solidFill>
                          <a:schemeClr val="tx1">
                            <a:lumMod val="95000"/>
                            <a:lumOff val="5000"/>
                          </a:schemeClr>
                        </a:solidFill>
                        <a:latin typeface="Calibri" panose="020F0502020204030204" pitchFamily="34" charset="0"/>
                        <a:cs typeface="Calibri" panose="020F0502020204030204" pitchFamily="34" charset="0"/>
                      </a:endParaRPr>
                    </a:p>
                    <a:p>
                      <a:pPr marL="514350" indent="-514350">
                        <a:buAutoNum type="arabicPeriod"/>
                      </a:pPr>
                      <a:r>
                        <a:rPr lang="en-US" sz="2800" b="1" u="sng" dirty="0">
                          <a:solidFill>
                            <a:schemeClr val="tx1">
                              <a:lumMod val="95000"/>
                              <a:lumOff val="5000"/>
                            </a:schemeClr>
                          </a:solidFill>
                          <a:latin typeface="Calibri" panose="020F0502020204030204" pitchFamily="34" charset="0"/>
                          <a:cs typeface="Calibri" panose="020F0502020204030204" pitchFamily="34" charset="0"/>
                        </a:rPr>
                        <a:t>Global warming </a:t>
                      </a:r>
                      <a:r>
                        <a:rPr lang="en-US" sz="2800" b="0" dirty="0">
                          <a:solidFill>
                            <a:schemeClr val="tx1">
                              <a:lumMod val="95000"/>
                              <a:lumOff val="5000"/>
                            </a:schemeClr>
                          </a:solidFill>
                          <a:latin typeface="Calibri" panose="020F0502020204030204" pitchFamily="34" charset="0"/>
                          <a:cs typeface="Calibri" panose="020F0502020204030204" pitchFamily="34" charset="0"/>
                        </a:rPr>
                        <a:t>has caused the Earth to get hotter.</a:t>
                      </a:r>
                    </a:p>
                    <a:p>
                      <a:pPr marL="514350" indent="-514350">
                        <a:buAutoNum type="arabicPeriod"/>
                      </a:pPr>
                      <a:endParaRPr lang="en-US" sz="2800" b="0" dirty="0">
                        <a:solidFill>
                          <a:schemeClr val="tx1">
                            <a:lumMod val="95000"/>
                            <a:lumOff val="5000"/>
                          </a:schemeClr>
                        </a:solidFill>
                        <a:latin typeface="Calibri" panose="020F0502020204030204" pitchFamily="34" charset="0"/>
                        <a:cs typeface="Calibri" panose="020F0502020204030204" pitchFamily="34" charset="0"/>
                      </a:endParaRPr>
                    </a:p>
                    <a:p>
                      <a:pPr marL="514350" indent="-514350">
                        <a:buAutoNum type="arabicPeriod"/>
                      </a:pPr>
                      <a:r>
                        <a:rPr lang="en-US" sz="2800" b="0" dirty="0">
                          <a:solidFill>
                            <a:schemeClr val="tx1">
                              <a:lumMod val="95000"/>
                              <a:lumOff val="5000"/>
                            </a:schemeClr>
                          </a:solidFill>
                          <a:latin typeface="Calibri" panose="020F0502020204030204" pitchFamily="34" charset="0"/>
                          <a:cs typeface="Calibri" panose="020F0502020204030204" pitchFamily="34" charset="0"/>
                        </a:rPr>
                        <a:t>The forest is getting hotter by fifty thousand</a:t>
                      </a: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 </a:t>
                      </a:r>
                      <a:r>
                        <a:rPr lang="en-US" sz="2800" b="1" u="sng" baseline="0" dirty="0">
                          <a:solidFill>
                            <a:schemeClr val="tx1">
                              <a:lumMod val="95000"/>
                              <a:lumOff val="5000"/>
                            </a:schemeClr>
                          </a:solidFill>
                          <a:latin typeface="Calibri" panose="020F0502020204030204" pitchFamily="34" charset="0"/>
                          <a:cs typeface="Calibri" panose="020F0502020204030204" pitchFamily="34" charset="0"/>
                        </a:rPr>
                        <a:t>hectare</a:t>
                      </a: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s a day.</a:t>
                      </a:r>
                    </a:p>
                    <a:p>
                      <a:pPr marL="514350" indent="-514350">
                        <a:buAutoNum type="arabicPeriod"/>
                      </a:pPr>
                      <a:endParaRPr lang="en-US" sz="2800" b="0" baseline="0" dirty="0">
                        <a:solidFill>
                          <a:schemeClr val="tx1">
                            <a:lumMod val="95000"/>
                            <a:lumOff val="5000"/>
                          </a:schemeClr>
                        </a:solidFill>
                        <a:latin typeface="Calibri" panose="020F0502020204030204" pitchFamily="34" charset="0"/>
                        <a:cs typeface="Calibri" panose="020F0502020204030204" pitchFamily="34" charset="0"/>
                      </a:endParaRPr>
                    </a:p>
                    <a:p>
                      <a:pPr marL="514350" indent="-514350">
                        <a:buAutoNum type="arabicPeriod"/>
                      </a:pPr>
                      <a:r>
                        <a:rPr lang="en-US" sz="2800" b="0" dirty="0">
                          <a:solidFill>
                            <a:schemeClr val="tx1">
                              <a:lumMod val="95000"/>
                              <a:lumOff val="5000"/>
                            </a:schemeClr>
                          </a:solidFill>
                          <a:latin typeface="Calibri" panose="020F0502020204030204" pitchFamily="34" charset="0"/>
                          <a:cs typeface="Calibri" panose="020F0502020204030204" pitchFamily="34" charset="0"/>
                        </a:rPr>
                        <a:t>Billions of </a:t>
                      </a:r>
                      <a:r>
                        <a:rPr lang="en-US" sz="2800" b="1" u="sng" dirty="0" err="1">
                          <a:solidFill>
                            <a:schemeClr val="tx1">
                              <a:lumMod val="95000"/>
                              <a:lumOff val="5000"/>
                            </a:schemeClr>
                          </a:solidFill>
                          <a:latin typeface="Calibri" panose="020F0502020204030204" pitchFamily="34" charset="0"/>
                          <a:cs typeface="Calibri" panose="020F0502020204030204" pitchFamily="34" charset="0"/>
                        </a:rPr>
                        <a:t>tonne</a:t>
                      </a:r>
                      <a:r>
                        <a:rPr lang="en-US" sz="2800" b="0" dirty="0" err="1">
                          <a:solidFill>
                            <a:schemeClr val="tx1">
                              <a:lumMod val="95000"/>
                              <a:lumOff val="5000"/>
                            </a:schemeClr>
                          </a:solidFill>
                          <a:latin typeface="Calibri" panose="020F0502020204030204" pitchFamily="34" charset="0"/>
                          <a:cs typeface="Calibri" panose="020F0502020204030204" pitchFamily="34" charset="0"/>
                        </a:rPr>
                        <a:t>s</a:t>
                      </a:r>
                      <a:r>
                        <a:rPr lang="en-US" sz="2800" b="0" dirty="0">
                          <a:solidFill>
                            <a:schemeClr val="tx1">
                              <a:lumMod val="95000"/>
                              <a:lumOff val="5000"/>
                            </a:schemeClr>
                          </a:solidFill>
                          <a:latin typeface="Calibri" panose="020F0502020204030204" pitchFamily="34" charset="0"/>
                          <a:cs typeface="Calibri" panose="020F0502020204030204" pitchFamily="34" charset="0"/>
                        </a:rPr>
                        <a:t> of plastic</a:t>
                      </a: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 are released into the ocean every year.</a:t>
                      </a:r>
                      <a:endParaRPr lang="en-US" sz="2800" b="0" dirty="0">
                        <a:solidFill>
                          <a:schemeClr val="tx1">
                            <a:lumMod val="95000"/>
                            <a:lumOff val="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14350" indent="-514350">
                        <a:buAutoNum type="alphaLcPeriod"/>
                      </a:pPr>
                      <a:r>
                        <a:rPr lang="en-US" sz="2800" b="0" dirty="0">
                          <a:solidFill>
                            <a:schemeClr val="tx1">
                              <a:lumMod val="95000"/>
                              <a:lumOff val="5000"/>
                            </a:schemeClr>
                          </a:solidFill>
                          <a:latin typeface="Calibri" panose="020F0502020204030204" pitchFamily="34" charset="0"/>
                          <a:cs typeface="Calibri" panose="020F0502020204030204" pitchFamily="34" charset="0"/>
                        </a:rPr>
                        <a:t>A </a:t>
                      </a:r>
                      <a:r>
                        <a:rPr lang="en-US" sz="2800" b="1" u="sng" dirty="0">
                          <a:solidFill>
                            <a:schemeClr val="tx1">
                              <a:lumMod val="95000"/>
                              <a:lumOff val="5000"/>
                            </a:schemeClr>
                          </a:solidFill>
                          <a:latin typeface="Calibri" panose="020F0502020204030204" pitchFamily="34" charset="0"/>
                          <a:cs typeface="Calibri" panose="020F0502020204030204" pitchFamily="34" charset="0"/>
                        </a:rPr>
                        <a:t>unit </a:t>
                      </a:r>
                      <a:r>
                        <a:rPr lang="en-US" sz="2800" b="0" dirty="0">
                          <a:solidFill>
                            <a:schemeClr val="tx1">
                              <a:lumMod val="95000"/>
                              <a:lumOff val="5000"/>
                            </a:schemeClr>
                          </a:solidFill>
                          <a:latin typeface="Calibri" panose="020F0502020204030204" pitchFamily="34" charset="0"/>
                          <a:cs typeface="Calibri" panose="020F0502020204030204" pitchFamily="34" charset="0"/>
                        </a:rPr>
                        <a:t>of weight – one of them</a:t>
                      </a: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 is the same as one thousand kilograms.</a:t>
                      </a:r>
                    </a:p>
                    <a:p>
                      <a:pPr marL="514350" indent="-514350">
                        <a:buAutoNum type="alphaLcPeriod"/>
                      </a:pPr>
                      <a:endParaRPr lang="en-US" sz="2800" b="0" baseline="0" dirty="0">
                        <a:solidFill>
                          <a:schemeClr val="tx1">
                            <a:lumMod val="95000"/>
                            <a:lumOff val="5000"/>
                          </a:schemeClr>
                        </a:solidFill>
                        <a:latin typeface="Calibri" panose="020F0502020204030204" pitchFamily="34" charset="0"/>
                        <a:cs typeface="Calibri" panose="020F0502020204030204" pitchFamily="34" charset="0"/>
                      </a:endParaRPr>
                    </a:p>
                    <a:p>
                      <a:pPr marL="514350" indent="-514350">
                        <a:buAutoNum type="alphaLcPeriod"/>
                      </a:pPr>
                      <a:r>
                        <a:rPr lang="en-US" sz="2800" b="0" dirty="0">
                          <a:solidFill>
                            <a:schemeClr val="tx1">
                              <a:lumMod val="95000"/>
                              <a:lumOff val="5000"/>
                            </a:schemeClr>
                          </a:solidFill>
                          <a:latin typeface="Calibri" panose="020F0502020204030204" pitchFamily="34" charset="0"/>
                          <a:cs typeface="Calibri" panose="020F0502020204030204" pitchFamily="34" charset="0"/>
                        </a:rPr>
                        <a:t>Types of energy like gas, oil, and</a:t>
                      </a: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 coal.</a:t>
                      </a:r>
                    </a:p>
                    <a:p>
                      <a:pPr marL="514350" indent="-514350">
                        <a:buAutoNum type="alphaLcPeriod"/>
                      </a:pPr>
                      <a:endParaRPr lang="en-US" sz="2800" b="0" baseline="0" dirty="0">
                        <a:solidFill>
                          <a:schemeClr val="tx1">
                            <a:lumMod val="95000"/>
                            <a:lumOff val="5000"/>
                          </a:schemeClr>
                        </a:solidFill>
                        <a:latin typeface="Calibri" panose="020F0502020204030204" pitchFamily="34" charset="0"/>
                        <a:cs typeface="Calibri" panose="020F0502020204030204" pitchFamily="34" charset="0"/>
                      </a:endParaRPr>
                    </a:p>
                    <a:p>
                      <a:pPr marL="514350" indent="-514350">
                        <a:buAutoNum type="alphaLcPeriod"/>
                      </a:pPr>
                      <a:r>
                        <a:rPr lang="en-US" sz="2800" b="0" dirty="0">
                          <a:solidFill>
                            <a:schemeClr val="tx1">
                              <a:lumMod val="95000"/>
                              <a:lumOff val="5000"/>
                            </a:schemeClr>
                          </a:solidFill>
                          <a:latin typeface="Calibri" panose="020F0502020204030204" pitchFamily="34" charset="0"/>
                          <a:cs typeface="Calibri" panose="020F0502020204030204" pitchFamily="34" charset="0"/>
                        </a:rPr>
                        <a:t>An</a:t>
                      </a: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 </a:t>
                      </a:r>
                      <a:r>
                        <a:rPr lang="en-US" sz="2800" b="1" u="sng" baseline="0" dirty="0">
                          <a:solidFill>
                            <a:schemeClr val="tx1">
                              <a:lumMod val="95000"/>
                              <a:lumOff val="5000"/>
                            </a:schemeClr>
                          </a:solidFill>
                          <a:latin typeface="Calibri" panose="020F0502020204030204" pitchFamily="34" charset="0"/>
                          <a:cs typeface="Calibri" panose="020F0502020204030204" pitchFamily="34" charset="0"/>
                        </a:rPr>
                        <a:t>area</a:t>
                      </a: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 which is the same as ten thousand square meters.</a:t>
                      </a:r>
                    </a:p>
                    <a:p>
                      <a:pPr marL="514350" indent="-514350">
                        <a:buAutoNum type="alphaLcPeriod"/>
                      </a:pPr>
                      <a:r>
                        <a:rPr lang="en-US" sz="2800" b="0" dirty="0">
                          <a:solidFill>
                            <a:schemeClr val="tx1">
                              <a:lumMod val="95000"/>
                              <a:lumOff val="5000"/>
                            </a:schemeClr>
                          </a:solidFill>
                          <a:latin typeface="Calibri" panose="020F0502020204030204" pitchFamily="34" charset="0"/>
                          <a:cs typeface="Calibri" panose="020F0502020204030204" pitchFamily="34" charset="0"/>
                        </a:rPr>
                        <a:t>The increase in Earth’s temperature because</a:t>
                      </a:r>
                      <a:r>
                        <a:rPr lang="en-US" sz="2800" b="0" baseline="0" dirty="0">
                          <a:solidFill>
                            <a:schemeClr val="tx1">
                              <a:lumMod val="95000"/>
                              <a:lumOff val="5000"/>
                            </a:schemeClr>
                          </a:solidFill>
                          <a:latin typeface="Calibri" panose="020F0502020204030204" pitchFamily="34" charset="0"/>
                          <a:cs typeface="Calibri" panose="020F0502020204030204" pitchFamily="34" charset="0"/>
                        </a:rPr>
                        <a:t> of more green house gases in the air.</a:t>
                      </a:r>
                      <a:endParaRPr lang="en-US" sz="2800" b="0" dirty="0">
                        <a:solidFill>
                          <a:schemeClr val="tx1">
                            <a:lumMod val="95000"/>
                            <a:lumOff val="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929253"/>
                  </a:ext>
                </a:extLst>
              </a:tr>
            </a:tbl>
          </a:graphicData>
        </a:graphic>
      </p:graphicFrame>
      <p:cxnSp>
        <p:nvCxnSpPr>
          <p:cNvPr id="7" name="Straight Arrow Connector 6"/>
          <p:cNvCxnSpPr/>
          <p:nvPr/>
        </p:nvCxnSpPr>
        <p:spPr>
          <a:xfrm>
            <a:off x="2830286" y="1654628"/>
            <a:ext cx="3381828" cy="13208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381829" y="2975429"/>
            <a:ext cx="2830285" cy="21481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383314" y="4252686"/>
            <a:ext cx="1930400" cy="101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091543" y="1654629"/>
            <a:ext cx="3120571" cy="34689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5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1042</Words>
  <Application>Microsoft Office PowerPoint</Application>
  <PresentationFormat>Widescreen</PresentationFormat>
  <Paragraphs>140</Paragraphs>
  <Slides>27</Slides>
  <Notes>5</Notes>
  <HiddenSlides>0</HiddenSlides>
  <MMClips>37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2023-02-10T03:32:44Z</dcterms:created>
  <dcterms:modified xsi:type="dcterms:W3CDTF">2023-07-24T08:05:40Z</dcterms:modified>
</cp:coreProperties>
</file>