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312" r:id="rId6"/>
    <p:sldId id="310" r:id="rId7"/>
    <p:sldId id="311" r:id="rId8"/>
    <p:sldId id="313" r:id="rId9"/>
    <p:sldId id="314" r:id="rId10"/>
    <p:sldId id="315" r:id="rId11"/>
    <p:sldId id="282" r:id="rId12"/>
    <p:sldId id="316" r:id="rId13"/>
    <p:sldId id="286" r:id="rId14"/>
    <p:sldId id="317" r:id="rId15"/>
    <p:sldId id="318" r:id="rId16"/>
    <p:sldId id="319" r:id="rId17"/>
    <p:sldId id="320" r:id="rId18"/>
    <p:sldId id="321"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1" autoAdjust="0"/>
    <p:restoredTop sz="94660"/>
  </p:normalViewPr>
  <p:slideViewPr>
    <p:cSldViewPr snapToGrid="0">
      <p:cViewPr varScale="1">
        <p:scale>
          <a:sx n="79" d="100"/>
          <a:sy n="79" d="100"/>
        </p:scale>
        <p:origin x="68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964CC-D445-4387-980C-E42B62F52892}"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0BF6E-7427-472E-A67E-4DD7C4D34AAC}" type="slidenum">
              <a:rPr lang="en-US" smtClean="0"/>
              <a:t>‹#›</a:t>
            </a:fld>
            <a:endParaRPr lang="en-US"/>
          </a:p>
        </p:txBody>
      </p:sp>
    </p:spTree>
    <p:extLst>
      <p:ext uri="{BB962C8B-B14F-4D97-AF65-F5344CB8AC3E}">
        <p14:creationId xmlns:p14="http://schemas.microsoft.com/office/powerpoint/2010/main" val="39005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47397-6384-44EE-A694-5C2CB09E458C}" type="slidenum">
              <a:rPr lang="en-US" smtClean="0"/>
              <a:t>18</a:t>
            </a:fld>
            <a:endParaRPr lang="en-US"/>
          </a:p>
        </p:txBody>
      </p:sp>
    </p:spTree>
    <p:extLst>
      <p:ext uri="{BB962C8B-B14F-4D97-AF65-F5344CB8AC3E}">
        <p14:creationId xmlns:p14="http://schemas.microsoft.com/office/powerpoint/2010/main" val="317649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22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2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276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009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84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029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59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55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93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771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01840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02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097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5705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437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7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69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443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1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565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650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99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775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99113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569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596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816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9669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591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926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036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38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41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15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253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488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49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5479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200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5760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841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49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5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0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51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501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66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4532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51"/>
          <a:stretch>
            <a:fillRect/>
          </a:stretch>
        </p:blipFill>
        <p:spPr>
          <a:xfrm>
            <a:off x="0" y="0"/>
            <a:ext cx="12230100" cy="6873932"/>
          </a:xfrm>
          <a:prstGeom prst="rect">
            <a:avLst/>
          </a:prstGeom>
        </p:spPr>
      </p:pic>
      <p:sp>
        <p:nvSpPr>
          <p:cNvPr id="8" name="TextBox 9">
            <a:extLst>
              <a:ext uri="{FF2B5EF4-FFF2-40B4-BE49-F238E27FC236}">
                <a16:creationId xmlns:a16="http://schemas.microsoft.com/office/drawing/2014/main" id="{FE798370-27E2-9F41-A466-FC64C7FFD70A}"/>
              </a:ext>
            </a:extLst>
          </p:cNvPr>
          <p:cNvSpPr txBox="1"/>
          <p:nvPr userDrawn="1"/>
        </p:nvSpPr>
        <p:spPr>
          <a:xfrm>
            <a:off x="262740" y="0"/>
            <a:ext cx="2063385"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rPr>
              <a:t>Unit 3: Social</a:t>
            </a:r>
            <a:r>
              <a:rPr lang="en-US" b="1" baseline="0" dirty="0">
                <a:solidFill>
                  <a:prstClr val="white"/>
                </a:solidFill>
              </a:rPr>
              <a:t> Issues</a:t>
            </a:r>
            <a:endParaRPr lang="en-US" b="1" dirty="0">
              <a:solidFill>
                <a:prstClr val="white"/>
              </a:solidFill>
            </a:endParaRPr>
          </a:p>
        </p:txBody>
      </p:sp>
      <p:sp>
        <p:nvSpPr>
          <p:cNvPr id="9" name="TextBox 8">
            <a:extLst>
              <a:ext uri="{FF2B5EF4-FFF2-40B4-BE49-F238E27FC236}">
                <a16:creationId xmlns:a16="http://schemas.microsoft.com/office/drawing/2014/main" id="{D7889D60-3103-E54C-9167-2287BEE5C81A}"/>
              </a:ext>
            </a:extLst>
          </p:cNvPr>
          <p:cNvSpPr txBox="1"/>
          <p:nvPr userDrawn="1"/>
        </p:nvSpPr>
        <p:spPr>
          <a:xfrm>
            <a:off x="113278" y="6550223"/>
            <a:ext cx="2685800"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err="1">
                <a:solidFill>
                  <a:prstClr val="white"/>
                </a:solidFill>
              </a:rPr>
              <a:t>Tiếng</a:t>
            </a:r>
            <a:r>
              <a:rPr lang="en-US" sz="1400" dirty="0">
                <a:solidFill>
                  <a:prstClr val="white"/>
                </a:solidFill>
              </a:rPr>
              <a:t> </a:t>
            </a:r>
            <a:r>
              <a:rPr lang="en-US" sz="1400" dirty="0" err="1">
                <a:solidFill>
                  <a:prstClr val="white"/>
                </a:solidFill>
              </a:rPr>
              <a:t>Anh</a:t>
            </a:r>
            <a:r>
              <a:rPr lang="en-US" sz="1400" dirty="0">
                <a:solidFill>
                  <a:prstClr val="white"/>
                </a:solidFill>
              </a:rPr>
              <a:t> 11 </a:t>
            </a:r>
            <a:r>
              <a:rPr lang="en-US" sz="1400" dirty="0" err="1">
                <a:solidFill>
                  <a:prstClr val="white"/>
                </a:solidFill>
              </a:rPr>
              <a:t>i</a:t>
            </a:r>
            <a:r>
              <a:rPr lang="en-US" sz="1400" dirty="0">
                <a:solidFill>
                  <a:prstClr val="white"/>
                </a:solidFill>
              </a:rPr>
              <a:t>-Learn Smart World </a:t>
            </a:r>
          </a:p>
        </p:txBody>
      </p:sp>
      <p:pic>
        <p:nvPicPr>
          <p:cNvPr id="10" name="Picture 9">
            <a:extLst>
              <a:ext uri="{FF2B5EF4-FFF2-40B4-BE49-F238E27FC236}">
                <a16:creationId xmlns:a16="http://schemas.microsoft.com/office/drawing/2014/main" id="{ECF13BED-1CB7-0146-BB6D-00DC4EC16FC0}"/>
              </a:ext>
            </a:extLst>
          </p:cNvPr>
          <p:cNvPicPr>
            <a:picLocks noChangeAspect="1"/>
          </p:cNvPicPr>
          <p:nvPr userDrawn="1"/>
        </p:nvPicPr>
        <p:blipFill>
          <a:blip r:embed="rId52"/>
          <a:stretch>
            <a:fillRect/>
          </a:stretch>
        </p:blipFill>
        <p:spPr>
          <a:xfrm>
            <a:off x="11550425" y="6550222"/>
            <a:ext cx="540203" cy="275398"/>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7889D60-3103-E54C-9167-2287BEE5C81A}"/>
              </a:ext>
            </a:extLst>
          </p:cNvPr>
          <p:cNvSpPr txBox="1"/>
          <p:nvPr userDrawn="1"/>
        </p:nvSpPr>
        <p:spPr>
          <a:xfrm>
            <a:off x="5306553" y="6550222"/>
            <a:ext cx="1994713"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dirty="0">
                <a:solidFill>
                  <a:prstClr val="white"/>
                </a:solidFill>
              </a:rPr>
              <a:t>DTP Education Solutions </a:t>
            </a:r>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10102361" y="0"/>
            <a:ext cx="2089639"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prstClr val="white"/>
                </a:solidFill>
              </a:rPr>
              <a:t>Lesson 3.2.</a:t>
            </a:r>
            <a:r>
              <a:rPr lang="en-US" baseline="0" dirty="0">
                <a:solidFill>
                  <a:prstClr val="white"/>
                </a:solidFill>
              </a:rPr>
              <a:t> Writing</a:t>
            </a:r>
            <a:endParaRPr lang="en-US" dirty="0">
              <a:solidFill>
                <a:prstClr val="white"/>
              </a:solidFill>
            </a:endParaRPr>
          </a:p>
        </p:txBody>
      </p:sp>
    </p:spTree>
    <p:extLst>
      <p:ext uri="{BB962C8B-B14F-4D97-AF65-F5344CB8AC3E}">
        <p14:creationId xmlns:p14="http://schemas.microsoft.com/office/powerpoint/2010/main" val="889421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2" r:id="rId38"/>
    <p:sldLayoutId id="2147483703" r:id="rId39"/>
    <p:sldLayoutId id="2147483704" r:id="rId40"/>
    <p:sldLayoutId id="2147483705" r:id="rId41"/>
    <p:sldLayoutId id="2147483706" r:id="rId42"/>
    <p:sldLayoutId id="2147483707" r:id="rId43"/>
    <p:sldLayoutId id="2147483712" r:id="rId44"/>
    <p:sldLayoutId id="2147483713" r:id="rId45"/>
    <p:sldLayoutId id="2147483714" r:id="rId46"/>
    <p:sldLayoutId id="2147483715" r:id="rId47"/>
    <p:sldLayoutId id="2147483716" r:id="rId48"/>
    <p:sldLayoutId id="2147483717"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hyperlink" Target="http://www.eduhome.com.vn/" TargetMode="External"/><Relationship Id="rId2" Type="http://schemas.openxmlformats.org/officeDocument/2006/relationships/image" Target="../media/image18.pn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aamboozle.com/classic/322550"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258675" cy="6859752"/>
          </a:xfrm>
          <a:prstGeom prst="rect">
            <a:avLst/>
          </a:prstGeom>
        </p:spPr>
      </p:pic>
      <p:sp>
        <p:nvSpPr>
          <p:cNvPr id="2" name="TextBox 1"/>
          <p:cNvSpPr txBox="1"/>
          <p:nvPr/>
        </p:nvSpPr>
        <p:spPr>
          <a:xfrm>
            <a:off x="6156101" y="3235569"/>
            <a:ext cx="5115638" cy="1261884"/>
          </a:xfrm>
          <a:prstGeom prst="rect">
            <a:avLst/>
          </a:prstGeom>
          <a:noFill/>
        </p:spPr>
        <p:txBody>
          <a:bodyPr wrap="square" rtlCol="0">
            <a:spAutoFit/>
          </a:bodyPr>
          <a:lstStyle/>
          <a:p>
            <a:pPr algn="ctr"/>
            <a:r>
              <a:rPr lang="en-US" sz="2800" b="1" dirty="0">
                <a:solidFill>
                  <a:srgbClr val="FF0000"/>
                </a:solidFill>
                <a:cs typeface="Times New Roman" panose="02020603050405020304" pitchFamily="18" charset="0"/>
              </a:rPr>
              <a:t>Unit 3</a:t>
            </a:r>
            <a:r>
              <a:rPr lang="en-US" sz="2800" dirty="0">
                <a:solidFill>
                  <a:srgbClr val="FF0000"/>
                </a:solidFill>
                <a:cs typeface="Times New Roman" panose="02020603050405020304" pitchFamily="18" charset="0"/>
              </a:rPr>
              <a:t>:</a:t>
            </a:r>
            <a:r>
              <a:rPr lang="en-US" sz="2800" b="1" dirty="0">
                <a:solidFill>
                  <a:srgbClr val="FF0000"/>
                </a:solidFill>
                <a:ea typeface="Times New Roman" panose="02020603050405020304" pitchFamily="18" charset="0"/>
                <a:cs typeface="Times New Roman" panose="02020603050405020304" pitchFamily="18" charset="0"/>
              </a:rPr>
              <a:t> SOCIAL ISSUES</a:t>
            </a:r>
            <a:endParaRPr lang="en-US" sz="2800" dirty="0">
              <a:solidFill>
                <a:srgbClr val="FF0000"/>
              </a:solidFill>
              <a:cs typeface="Times New Roman" panose="02020603050405020304" pitchFamily="18" charset="0"/>
            </a:endParaRPr>
          </a:p>
          <a:p>
            <a:pPr algn="ctr"/>
            <a:r>
              <a:rPr lang="en-US" sz="2400" dirty="0">
                <a:solidFill>
                  <a:schemeClr val="accent5">
                    <a:lumMod val="50000"/>
                  </a:schemeClr>
                </a:solidFill>
                <a:cs typeface="Times New Roman" panose="02020603050405020304" pitchFamily="18" charset="0"/>
              </a:rPr>
              <a:t>Lesson 3.2 Writing and Speaking</a:t>
            </a:r>
          </a:p>
          <a:p>
            <a:pPr algn="ctr"/>
            <a:r>
              <a:rPr lang="en-US" sz="2400" dirty="0">
                <a:solidFill>
                  <a:schemeClr val="accent6">
                    <a:lumMod val="50000"/>
                  </a:schemeClr>
                </a:solidFill>
                <a:cs typeface="Times New Roman" panose="02020603050405020304" pitchFamily="18" charset="0"/>
              </a:rPr>
              <a:t>Page</a:t>
            </a:r>
            <a:r>
              <a:rPr lang="en-US" sz="2400">
                <a:solidFill>
                  <a:schemeClr val="accent6">
                    <a:lumMod val="50000"/>
                  </a:schemeClr>
                </a:solidFill>
                <a:cs typeface="Times New Roman" panose="02020603050405020304" pitchFamily="18" charset="0"/>
              </a:rPr>
              <a:t>: 33</a:t>
            </a:r>
            <a:endParaRPr lang="en-US" sz="2400" dirty="0">
              <a:solidFill>
                <a:schemeClr val="accent6">
                  <a:lumMod val="50000"/>
                </a:schemeClr>
              </a:solidFill>
              <a:cs typeface="Times New Roman" panose="02020603050405020304" pitchFamily="18" charset="0"/>
            </a:endParaRPr>
          </a:p>
        </p:txBody>
      </p:sp>
    </p:spTree>
    <p:extLst>
      <p:ext uri="{BB962C8B-B14F-4D97-AF65-F5344CB8AC3E}">
        <p14:creationId xmlns:p14="http://schemas.microsoft.com/office/powerpoint/2010/main" val="1089106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EABEB-57E9-E20B-5CEB-D7FF3E0E46CF}"/>
              </a:ext>
            </a:extLst>
          </p:cNvPr>
          <p:cNvSpPr txBox="1"/>
          <p:nvPr/>
        </p:nvSpPr>
        <p:spPr>
          <a:xfrm>
            <a:off x="58055" y="586390"/>
            <a:ext cx="11321141" cy="523220"/>
          </a:xfrm>
          <a:prstGeom prst="rect">
            <a:avLst/>
          </a:prstGeom>
          <a:noFill/>
        </p:spPr>
        <p:txBody>
          <a:bodyPr wrap="square">
            <a:spAutoFit/>
          </a:bodyPr>
          <a:lstStyle/>
          <a:p>
            <a:r>
              <a:rPr lang="en-US" sz="2800" b="1" dirty="0"/>
              <a:t>Read John's essay again and underline the two causes and two effects.</a:t>
            </a:r>
          </a:p>
        </p:txBody>
      </p:sp>
      <p:sp>
        <p:nvSpPr>
          <p:cNvPr id="2" name="Rectangle 1"/>
          <p:cNvSpPr/>
          <p:nvPr/>
        </p:nvSpPr>
        <p:spPr>
          <a:xfrm>
            <a:off x="58055" y="1354309"/>
            <a:ext cx="12022328" cy="3539430"/>
          </a:xfrm>
          <a:prstGeom prst="rect">
            <a:avLst/>
          </a:prstGeom>
          <a:solidFill>
            <a:schemeClr val="accent1">
              <a:lumMod val="20000"/>
              <a:lumOff val="80000"/>
            </a:schemeClr>
          </a:solidFill>
        </p:spPr>
        <p:txBody>
          <a:bodyPr wrap="square">
            <a:spAutoFit/>
          </a:bodyPr>
          <a:lstStyle/>
          <a:p>
            <a:r>
              <a:rPr lang="en-US" sz="2800" dirty="0"/>
              <a:t>The first effect of social media addiction is it causes low self-esteem. This means you do not feel confident in yourself. Seeing photos of others having fun makes you feel sad because you do not have the same experiences. The second effect of social media addiction is it damages your "offline life." Relationships with friends and family get damaged because teens are distracted by social media.</a:t>
            </a:r>
          </a:p>
          <a:p>
            <a:r>
              <a:rPr lang="en-US" sz="2800" dirty="0"/>
              <a:t>In conclusion, social media addiction is a problem for teens in the USA. It is </a:t>
            </a:r>
          </a:p>
          <a:p>
            <a:r>
              <a:rPr lang="en-US" sz="2800" dirty="0"/>
              <a:t>caused by apps and the importance of a cool "online life," and results in low </a:t>
            </a:r>
          </a:p>
          <a:p>
            <a:r>
              <a:rPr lang="en-US" sz="2800" dirty="0"/>
              <a:t>self-esteem and problems in your "offline life."</a:t>
            </a:r>
          </a:p>
        </p:txBody>
      </p:sp>
      <p:cxnSp>
        <p:nvCxnSpPr>
          <p:cNvPr id="4" name="Straight Connector 3"/>
          <p:cNvCxnSpPr/>
          <p:nvPr/>
        </p:nvCxnSpPr>
        <p:spPr>
          <a:xfrm>
            <a:off x="193183" y="1815920"/>
            <a:ext cx="97493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93183" y="2653047"/>
            <a:ext cx="11706895" cy="476519"/>
            <a:chOff x="193183" y="2653047"/>
            <a:chExt cx="11706895" cy="476519"/>
          </a:xfrm>
        </p:grpSpPr>
        <p:cxnSp>
          <p:nvCxnSpPr>
            <p:cNvPr id="6" name="Straight Connector 5"/>
            <p:cNvCxnSpPr/>
            <p:nvPr/>
          </p:nvCxnSpPr>
          <p:spPr>
            <a:xfrm>
              <a:off x="8937938" y="2653047"/>
              <a:ext cx="29621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3183" y="3129566"/>
              <a:ext cx="75341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52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687" y="565529"/>
            <a:ext cx="6028958" cy="584775"/>
          </a:xfrm>
          <a:prstGeom prst="rect">
            <a:avLst/>
          </a:prstGeom>
        </p:spPr>
        <p:txBody>
          <a:bodyPr wrap="none">
            <a:spAutoFit/>
          </a:bodyPr>
          <a:lstStyle/>
          <a:p>
            <a:r>
              <a:rPr lang="en-US" sz="3200" b="1" dirty="0"/>
              <a:t>b. Match the causes to the effects.</a:t>
            </a:r>
          </a:p>
        </p:txBody>
      </p:sp>
      <p:sp>
        <p:nvSpPr>
          <p:cNvPr id="3" name="Rectangle 2"/>
          <p:cNvSpPr/>
          <p:nvPr/>
        </p:nvSpPr>
        <p:spPr>
          <a:xfrm>
            <a:off x="319687" y="1276828"/>
            <a:ext cx="4715952" cy="4893647"/>
          </a:xfrm>
          <a:prstGeom prst="rect">
            <a:avLst/>
          </a:prstGeom>
        </p:spPr>
        <p:txBody>
          <a:bodyPr wrap="square">
            <a:spAutoFit/>
          </a:bodyPr>
          <a:lstStyle/>
          <a:p>
            <a:pPr marL="342900" indent="-342900">
              <a:buAutoNum type="arabicPeriod"/>
            </a:pPr>
            <a:r>
              <a:rPr lang="en-US" sz="2600" dirty="0">
                <a:solidFill>
                  <a:schemeClr val="accent4">
                    <a:lumMod val="50000"/>
                  </a:schemeClr>
                </a:solidFill>
              </a:rPr>
              <a:t>Some students get bullied because they dress or act differently from others. </a:t>
            </a:r>
          </a:p>
          <a:p>
            <a:pPr marL="342900" indent="-342900">
              <a:buAutoNum type="arabicPeriod"/>
            </a:pPr>
            <a:r>
              <a:rPr lang="en-US" sz="2600" dirty="0">
                <a:solidFill>
                  <a:schemeClr val="accent4">
                    <a:lumMod val="50000"/>
                  </a:schemeClr>
                </a:solidFill>
              </a:rPr>
              <a:t>Class sizes are large because the city's population grew quickly in the last ten years. </a:t>
            </a:r>
          </a:p>
          <a:p>
            <a:pPr marL="342900" indent="-342900">
              <a:buAutoNum type="arabicPeriod"/>
            </a:pPr>
            <a:r>
              <a:rPr lang="en-US" sz="2600" dirty="0">
                <a:solidFill>
                  <a:schemeClr val="accent4">
                    <a:lumMod val="50000"/>
                  </a:schemeClr>
                </a:solidFill>
              </a:rPr>
              <a:t>Teenagers who don't get enough exercise can become overweight. </a:t>
            </a:r>
          </a:p>
          <a:p>
            <a:pPr marL="342900" indent="-342900">
              <a:buAutoNum type="arabicPeriod"/>
            </a:pPr>
            <a:r>
              <a:rPr lang="en-US" sz="2600" dirty="0">
                <a:solidFill>
                  <a:schemeClr val="accent4">
                    <a:lumMod val="50000"/>
                  </a:schemeClr>
                </a:solidFill>
              </a:rPr>
              <a:t>Some teens leave school because they have to work to earn money for their families.</a:t>
            </a:r>
          </a:p>
        </p:txBody>
      </p:sp>
      <p:sp>
        <p:nvSpPr>
          <p:cNvPr id="8" name="Rectangle 7"/>
          <p:cNvSpPr/>
          <p:nvPr/>
        </p:nvSpPr>
        <p:spPr>
          <a:xfrm>
            <a:off x="6952307" y="1276828"/>
            <a:ext cx="4715952" cy="4893647"/>
          </a:xfrm>
          <a:prstGeom prst="rect">
            <a:avLst/>
          </a:prstGeom>
        </p:spPr>
        <p:txBody>
          <a:bodyPr wrap="square">
            <a:spAutoFit/>
          </a:bodyPr>
          <a:lstStyle/>
          <a:p>
            <a:r>
              <a:rPr lang="en-US" sz="2600" dirty="0">
                <a:solidFill>
                  <a:srgbClr val="002060"/>
                </a:solidFill>
              </a:rPr>
              <a:t>a. They can suffer from health problems and struggle to breathe when climbing stairs.</a:t>
            </a:r>
          </a:p>
          <a:p>
            <a:r>
              <a:rPr lang="en-US" sz="2600" dirty="0">
                <a:solidFill>
                  <a:srgbClr val="002060"/>
                </a:solidFill>
              </a:rPr>
              <a:t>b. It can be difficult for teachers to manage and control so many students.</a:t>
            </a:r>
          </a:p>
          <a:p>
            <a:r>
              <a:rPr lang="en-US" sz="2600" dirty="0">
                <a:solidFill>
                  <a:srgbClr val="002060"/>
                </a:solidFill>
              </a:rPr>
              <a:t>c. They will find it hard to get a good job in the future without any qualifications.</a:t>
            </a:r>
          </a:p>
          <a:p>
            <a:r>
              <a:rPr lang="en-US" sz="2600" dirty="0">
                <a:solidFill>
                  <a:srgbClr val="002060"/>
                </a:solidFill>
              </a:rPr>
              <a:t>d. They might drop out of school because they are afraid of getting hurt</a:t>
            </a:r>
          </a:p>
        </p:txBody>
      </p:sp>
      <p:cxnSp>
        <p:nvCxnSpPr>
          <p:cNvPr id="9" name="Straight Connector 8"/>
          <p:cNvCxnSpPr/>
          <p:nvPr/>
        </p:nvCxnSpPr>
        <p:spPr>
          <a:xfrm>
            <a:off x="4533363" y="1571223"/>
            <a:ext cx="2318198" cy="35288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39425" y="2730321"/>
            <a:ext cx="211213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106008" y="1571223"/>
            <a:ext cx="2745553" cy="24341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533363" y="4005331"/>
            <a:ext cx="2318198" cy="11733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3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30" y="659080"/>
            <a:ext cx="7751928" cy="5134394"/>
          </a:xfrm>
          <a:prstGeom prst="rect">
            <a:avLst/>
          </a:prstGeom>
        </p:spPr>
      </p:pic>
      <p:sp>
        <p:nvSpPr>
          <p:cNvPr id="3" name="TextBox 2"/>
          <p:cNvSpPr txBox="1"/>
          <p:nvPr/>
        </p:nvSpPr>
        <p:spPr>
          <a:xfrm>
            <a:off x="4472009" y="3509056"/>
            <a:ext cx="3293707" cy="923330"/>
          </a:xfrm>
          <a:prstGeom prst="rect">
            <a:avLst/>
          </a:prstGeom>
          <a:noFill/>
        </p:spPr>
        <p:txBody>
          <a:bodyPr wrap="square" rtlCol="0">
            <a:spAutoFit/>
          </a:bodyPr>
          <a:lstStyle/>
          <a:p>
            <a:r>
              <a:rPr lang="en-US" sz="5400" dirty="0">
                <a:solidFill>
                  <a:prstClr val="white"/>
                </a:solidFill>
              </a:rPr>
              <a:t>Speaking</a:t>
            </a:r>
            <a:endParaRPr lang="en-US" sz="2400" dirty="0">
              <a:solidFill>
                <a:prstClr val="white"/>
              </a:solidFill>
            </a:endParaRPr>
          </a:p>
        </p:txBody>
      </p:sp>
    </p:spTree>
    <p:extLst>
      <p:ext uri="{BB962C8B-B14F-4D97-AF65-F5344CB8AC3E}">
        <p14:creationId xmlns:p14="http://schemas.microsoft.com/office/powerpoint/2010/main" val="3216532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23391" y="523588"/>
            <a:ext cx="2565918"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Pre-writing</a:t>
            </a:r>
          </a:p>
        </p:txBody>
      </p:sp>
      <p:sp>
        <p:nvSpPr>
          <p:cNvPr id="2" name="Rectangle 1"/>
          <p:cNvSpPr/>
          <p:nvPr/>
        </p:nvSpPr>
        <p:spPr>
          <a:xfrm>
            <a:off x="3176788" y="523588"/>
            <a:ext cx="8890715" cy="1569660"/>
          </a:xfrm>
          <a:prstGeom prst="rect">
            <a:avLst/>
          </a:prstGeom>
        </p:spPr>
        <p:txBody>
          <a:bodyPr wrap="square">
            <a:spAutoFit/>
          </a:bodyPr>
          <a:lstStyle/>
          <a:p>
            <a:r>
              <a:rPr lang="en-US" sz="3200" b="1" dirty="0"/>
              <a:t>a. In pairs: Look at the problems affecting teenagers in Vietnam. What are the causes of these problems? What are the effects?</a:t>
            </a:r>
          </a:p>
        </p:txBody>
      </p:sp>
      <p:sp>
        <p:nvSpPr>
          <p:cNvPr id="3" name="Rectangle 2"/>
          <p:cNvSpPr/>
          <p:nvPr/>
        </p:nvSpPr>
        <p:spPr>
          <a:xfrm>
            <a:off x="223391" y="2252661"/>
            <a:ext cx="11328958" cy="584775"/>
          </a:xfrm>
          <a:prstGeom prst="rect">
            <a:avLst/>
          </a:prstGeom>
          <a:solidFill>
            <a:schemeClr val="accent4">
              <a:lumMod val="40000"/>
              <a:lumOff val="60000"/>
            </a:schemeClr>
          </a:solidFill>
          <a:ln w="38100">
            <a:solidFill>
              <a:schemeClr val="accent4">
                <a:lumMod val="50000"/>
              </a:schemeClr>
            </a:solidFill>
          </a:ln>
        </p:spPr>
        <p:txBody>
          <a:bodyPr wrap="square">
            <a:spAutoFit/>
          </a:bodyPr>
          <a:lstStyle/>
          <a:p>
            <a:r>
              <a:rPr lang="en-US" sz="3200" dirty="0"/>
              <a:t>Obesity     not finishing     high school     </a:t>
            </a:r>
            <a:r>
              <a:rPr lang="en-US" sz="3200" dirty="0">
                <a:solidFill>
                  <a:srgbClr val="FF0000"/>
                </a:solidFill>
              </a:rPr>
              <a:t>bullying </a:t>
            </a:r>
            <a:r>
              <a:rPr lang="en-US" sz="3200" dirty="0"/>
              <a:t>    large class sizes</a:t>
            </a:r>
          </a:p>
        </p:txBody>
      </p:sp>
      <p:sp>
        <p:nvSpPr>
          <p:cNvPr id="4" name="Rounded Rectangular Callout 3"/>
          <p:cNvSpPr/>
          <p:nvPr/>
        </p:nvSpPr>
        <p:spPr>
          <a:xfrm>
            <a:off x="463638" y="3142445"/>
            <a:ext cx="3786389" cy="2511380"/>
          </a:xfrm>
          <a:prstGeom prst="wedgeRoundRectCallout">
            <a:avLst>
              <a:gd name="adj1" fmla="val -37500"/>
              <a:gd name="adj2" fmla="val 6250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Some students don't finish high school because they get bored or fail too many exams.</a:t>
            </a:r>
          </a:p>
        </p:txBody>
      </p:sp>
      <p:sp>
        <p:nvSpPr>
          <p:cNvPr id="20" name="Rounded Rectangular Callout 19"/>
          <p:cNvSpPr/>
          <p:nvPr/>
        </p:nvSpPr>
        <p:spPr>
          <a:xfrm>
            <a:off x="4443211" y="3113947"/>
            <a:ext cx="2781838" cy="2436847"/>
          </a:xfrm>
          <a:prstGeom prst="wedgeRoundRectCallout">
            <a:avLst>
              <a:gd name="adj1" fmla="val 49235"/>
              <a:gd name="adj2" fmla="val 71894"/>
              <a:gd name="adj3" fmla="val 1666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What are the effects of </a:t>
            </a:r>
          </a:p>
          <a:p>
            <a:pPr algn="ctr"/>
            <a:r>
              <a:rPr lang="en-US" sz="2800" dirty="0">
                <a:solidFill>
                  <a:schemeClr val="tx1"/>
                </a:solidFill>
              </a:rPr>
              <a:t>not finishing school?</a:t>
            </a:r>
          </a:p>
        </p:txBody>
      </p:sp>
      <p:sp>
        <p:nvSpPr>
          <p:cNvPr id="35" name="Rounded Rectangular Callout 34"/>
          <p:cNvSpPr/>
          <p:nvPr/>
        </p:nvSpPr>
        <p:spPr>
          <a:xfrm>
            <a:off x="7622145" y="3142445"/>
            <a:ext cx="3786389" cy="2511380"/>
          </a:xfrm>
          <a:prstGeom prst="wedgeRoundRectCallout">
            <a:avLst>
              <a:gd name="adj1" fmla="val -37500"/>
              <a:gd name="adj2" fmla="val 62501"/>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It's harder to find a good job and make enough money.</a:t>
            </a:r>
          </a:p>
        </p:txBody>
      </p:sp>
    </p:spTree>
    <p:extLst>
      <p:ext uri="{BB962C8B-B14F-4D97-AF65-F5344CB8AC3E}">
        <p14:creationId xmlns:p14="http://schemas.microsoft.com/office/powerpoint/2010/main" val="3830464874"/>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76" y="523588"/>
            <a:ext cx="11565227" cy="1077218"/>
          </a:xfrm>
          <a:prstGeom prst="rect">
            <a:avLst/>
          </a:prstGeom>
        </p:spPr>
        <p:txBody>
          <a:bodyPr wrap="square">
            <a:spAutoFit/>
          </a:bodyPr>
          <a:lstStyle/>
          <a:p>
            <a:r>
              <a:rPr lang="en-US" sz="3200" b="1" dirty="0"/>
              <a:t>b. Choose a problem, then think of two causes and effects and fill in the table. Add details to explain each cause and effect.</a:t>
            </a:r>
          </a:p>
        </p:txBody>
      </p:sp>
      <p:graphicFrame>
        <p:nvGraphicFramePr>
          <p:cNvPr id="5" name="Table 4"/>
          <p:cNvGraphicFramePr>
            <a:graphicFrameLocks noGrp="1"/>
          </p:cNvGraphicFramePr>
          <p:nvPr>
            <p:extLst>
              <p:ext uri="{D42A27DB-BD31-4B8C-83A1-F6EECF244321}">
                <p14:modId xmlns:p14="http://schemas.microsoft.com/office/powerpoint/2010/main" val="870984140"/>
              </p:ext>
            </p:extLst>
          </p:nvPr>
        </p:nvGraphicFramePr>
        <p:xfrm>
          <a:off x="502276" y="1698100"/>
          <a:ext cx="10846874" cy="3778044"/>
        </p:xfrm>
        <a:graphic>
          <a:graphicData uri="http://schemas.openxmlformats.org/drawingml/2006/table">
            <a:tbl>
              <a:tblPr firstRow="1" bandRow="1">
                <a:tableStyleId>{08FB837D-C827-4EFA-A057-4D05807E0F7C}</a:tableStyleId>
              </a:tblPr>
              <a:tblGrid>
                <a:gridCol w="5127224">
                  <a:extLst>
                    <a:ext uri="{9D8B030D-6E8A-4147-A177-3AD203B41FA5}">
                      <a16:colId xmlns:a16="http://schemas.microsoft.com/office/drawing/2014/main" val="20000"/>
                    </a:ext>
                  </a:extLst>
                </a:gridCol>
                <a:gridCol w="5719650">
                  <a:extLst>
                    <a:ext uri="{9D8B030D-6E8A-4147-A177-3AD203B41FA5}">
                      <a16:colId xmlns:a16="http://schemas.microsoft.com/office/drawing/2014/main" val="20001"/>
                    </a:ext>
                  </a:extLst>
                </a:gridCol>
              </a:tblGrid>
              <a:tr h="677811">
                <a:tc>
                  <a:txBody>
                    <a:bodyPr/>
                    <a:lstStyle/>
                    <a:p>
                      <a:r>
                        <a:rPr lang="en-US" sz="3200" dirty="0">
                          <a:solidFill>
                            <a:schemeClr val="tx1"/>
                          </a:solidFill>
                        </a:rPr>
                        <a:t>Problem: ________________________</a:t>
                      </a:r>
                    </a:p>
                  </a:txBody>
                  <a:tcPr/>
                </a:tc>
                <a:tc>
                  <a:txBody>
                    <a:bodyPr/>
                    <a:lstStyle/>
                    <a:p>
                      <a:pPr algn="ctr"/>
                      <a:r>
                        <a:rPr lang="en-US" sz="3200" dirty="0">
                          <a:solidFill>
                            <a:schemeClr val="tx1"/>
                          </a:solidFill>
                        </a:rPr>
                        <a:t>Details</a:t>
                      </a:r>
                    </a:p>
                  </a:txBody>
                  <a:tcPr/>
                </a:tc>
                <a:extLst>
                  <a:ext uri="{0D108BD9-81ED-4DB2-BD59-A6C34878D82A}">
                    <a16:rowId xmlns:a16="http://schemas.microsoft.com/office/drawing/2014/main" val="10000"/>
                  </a:ext>
                </a:extLst>
              </a:tr>
              <a:tr h="677811">
                <a:tc>
                  <a:txBody>
                    <a:bodyPr/>
                    <a:lstStyle/>
                    <a:p>
                      <a:r>
                        <a:rPr lang="en-US" sz="3200" dirty="0"/>
                        <a:t>Cause</a:t>
                      </a:r>
                      <a:r>
                        <a:rPr lang="en-US" sz="3200" baseline="0" dirty="0"/>
                        <a:t> 1:</a:t>
                      </a:r>
                      <a:endParaRPr lang="en-US" sz="3200" dirty="0"/>
                    </a:p>
                  </a:txBody>
                  <a:tcPr/>
                </a:tc>
                <a:tc>
                  <a:txBody>
                    <a:bodyPr/>
                    <a:lstStyle/>
                    <a:p>
                      <a:endParaRPr lang="en-US" sz="3200" dirty="0"/>
                    </a:p>
                  </a:txBody>
                  <a:tcPr/>
                </a:tc>
                <a:extLst>
                  <a:ext uri="{0D108BD9-81ED-4DB2-BD59-A6C34878D82A}">
                    <a16:rowId xmlns:a16="http://schemas.microsoft.com/office/drawing/2014/main" val="10001"/>
                  </a:ext>
                </a:extLst>
              </a:tr>
              <a:tr h="677811">
                <a:tc>
                  <a:txBody>
                    <a:bodyPr/>
                    <a:lstStyle/>
                    <a:p>
                      <a:r>
                        <a:rPr lang="en-US" sz="3200" dirty="0"/>
                        <a:t>Cause</a:t>
                      </a:r>
                      <a:r>
                        <a:rPr lang="en-US" sz="3200" baseline="0" dirty="0"/>
                        <a:t> 2</a:t>
                      </a:r>
                      <a:endParaRPr lang="en-US" sz="3200" dirty="0"/>
                    </a:p>
                  </a:txBody>
                  <a:tcPr/>
                </a:tc>
                <a:tc>
                  <a:txBody>
                    <a:bodyPr/>
                    <a:lstStyle/>
                    <a:p>
                      <a:endParaRPr lang="en-US" sz="3200" dirty="0"/>
                    </a:p>
                  </a:txBody>
                  <a:tcPr/>
                </a:tc>
                <a:extLst>
                  <a:ext uri="{0D108BD9-81ED-4DB2-BD59-A6C34878D82A}">
                    <a16:rowId xmlns:a16="http://schemas.microsoft.com/office/drawing/2014/main" val="10002"/>
                  </a:ext>
                </a:extLst>
              </a:tr>
              <a:tr h="677811">
                <a:tc>
                  <a:txBody>
                    <a:bodyPr/>
                    <a:lstStyle/>
                    <a:p>
                      <a:r>
                        <a:rPr lang="en-US" sz="3200" dirty="0"/>
                        <a:t>Cause 3:</a:t>
                      </a:r>
                    </a:p>
                  </a:txBody>
                  <a:tcPr/>
                </a:tc>
                <a:tc>
                  <a:txBody>
                    <a:bodyPr/>
                    <a:lstStyle/>
                    <a:p>
                      <a:endParaRPr lang="en-US" sz="3200"/>
                    </a:p>
                  </a:txBody>
                  <a:tcPr/>
                </a:tc>
                <a:extLst>
                  <a:ext uri="{0D108BD9-81ED-4DB2-BD59-A6C34878D82A}">
                    <a16:rowId xmlns:a16="http://schemas.microsoft.com/office/drawing/2014/main" val="10003"/>
                  </a:ext>
                </a:extLst>
              </a:tr>
              <a:tr h="677811">
                <a:tc>
                  <a:txBody>
                    <a:bodyPr/>
                    <a:lstStyle/>
                    <a:p>
                      <a:r>
                        <a:rPr lang="en-US" sz="3200" dirty="0"/>
                        <a:t>Cause 4:</a:t>
                      </a:r>
                    </a:p>
                  </a:txBody>
                  <a:tcPr/>
                </a:tc>
                <a:tc>
                  <a:txBody>
                    <a:bodyPr/>
                    <a:lstStyle/>
                    <a:p>
                      <a:endParaRPr lang="en-US" sz="3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11780053"/>
      </p:ext>
    </p:extLst>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758D02-01C4-2935-2E6E-3271CB0784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906" y="340451"/>
            <a:ext cx="11750587" cy="6196535"/>
          </a:xfrm>
          <a:prstGeom prst="rect">
            <a:avLst/>
          </a:prstGeom>
        </p:spPr>
      </p:pic>
      <p:pic>
        <p:nvPicPr>
          <p:cNvPr id="4" name="Picture 3">
            <a:extLst>
              <a:ext uri="{FF2B5EF4-FFF2-40B4-BE49-F238E27FC236}">
                <a16:creationId xmlns:a16="http://schemas.microsoft.com/office/drawing/2014/main" id="{22529786-23C4-14AF-0A7D-577AEE076EC4}"/>
              </a:ext>
            </a:extLst>
          </p:cNvPr>
          <p:cNvPicPr>
            <a:picLocks noChangeAspect="1"/>
          </p:cNvPicPr>
          <p:nvPr/>
        </p:nvPicPr>
        <p:blipFill>
          <a:blip r:embed="rId3"/>
          <a:stretch>
            <a:fillRect/>
          </a:stretch>
        </p:blipFill>
        <p:spPr>
          <a:xfrm>
            <a:off x="15340" y="418254"/>
            <a:ext cx="4783217" cy="989631"/>
          </a:xfrm>
          <a:prstGeom prst="rect">
            <a:avLst/>
          </a:prstGeom>
        </p:spPr>
      </p:pic>
    </p:spTree>
    <p:extLst>
      <p:ext uri="{BB962C8B-B14F-4D97-AF65-F5344CB8AC3E}">
        <p14:creationId xmlns:p14="http://schemas.microsoft.com/office/powerpoint/2010/main" val="1062956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8520DF-F292-6A71-0708-CE86A443781D}"/>
              </a:ext>
            </a:extLst>
          </p:cNvPr>
          <p:cNvSpPr txBox="1"/>
          <p:nvPr/>
        </p:nvSpPr>
        <p:spPr>
          <a:xfrm>
            <a:off x="653143" y="2179266"/>
            <a:ext cx="11040874" cy="3785652"/>
          </a:xfrm>
          <a:prstGeom prst="rect">
            <a:avLst/>
          </a:prstGeom>
          <a:noFill/>
        </p:spPr>
        <p:txBody>
          <a:bodyPr wrap="square">
            <a:spAutoFit/>
          </a:bodyPr>
          <a:lstStyle/>
          <a:p>
            <a:pPr>
              <a:lnSpc>
                <a:spcPct val="150000"/>
              </a:lnSpc>
            </a:pPr>
            <a:r>
              <a:rPr lang="en-US" sz="4000" b="1" dirty="0"/>
              <a:t>Now, write a cause and effect essay about a teen social issue. Use the Writing Skill box, the reading model, and your speaking notes to help you. Write 150–180 words.</a:t>
            </a:r>
            <a:endParaRPr lang="en-US" sz="4000" dirty="0"/>
          </a:p>
        </p:txBody>
      </p:sp>
      <p:pic>
        <p:nvPicPr>
          <p:cNvPr id="4" name="Picture 3">
            <a:extLst>
              <a:ext uri="{FF2B5EF4-FFF2-40B4-BE49-F238E27FC236}">
                <a16:creationId xmlns:a16="http://schemas.microsoft.com/office/drawing/2014/main" id="{D9B0FE93-6A8D-7627-5F90-F6D373C6E1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813" y="447284"/>
            <a:ext cx="3879514" cy="802658"/>
          </a:xfrm>
          <a:prstGeom prst="rect">
            <a:avLst/>
          </a:prstGeom>
        </p:spPr>
      </p:pic>
      <p:sp>
        <p:nvSpPr>
          <p:cNvPr id="6" name="Rounded Rectangle 5"/>
          <p:cNvSpPr/>
          <p:nvPr/>
        </p:nvSpPr>
        <p:spPr>
          <a:xfrm>
            <a:off x="9472899" y="652043"/>
            <a:ext cx="2565918"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While-writing</a:t>
            </a:r>
          </a:p>
        </p:txBody>
      </p:sp>
    </p:spTree>
    <p:extLst>
      <p:ext uri="{BB962C8B-B14F-4D97-AF65-F5344CB8AC3E}">
        <p14:creationId xmlns:p14="http://schemas.microsoft.com/office/powerpoint/2010/main" val="1002973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EABEB-57E9-E20B-5CEB-D7FF3E0E46CF}"/>
              </a:ext>
            </a:extLst>
          </p:cNvPr>
          <p:cNvSpPr txBox="1"/>
          <p:nvPr/>
        </p:nvSpPr>
        <p:spPr>
          <a:xfrm>
            <a:off x="58055" y="457602"/>
            <a:ext cx="11321141" cy="523220"/>
          </a:xfrm>
          <a:prstGeom prst="rect">
            <a:avLst/>
          </a:prstGeom>
          <a:noFill/>
        </p:spPr>
        <p:txBody>
          <a:bodyPr wrap="square">
            <a:spAutoFit/>
          </a:bodyPr>
          <a:lstStyle/>
          <a:p>
            <a:r>
              <a:rPr lang="en-US" sz="2800" b="1" i="1" u="sng" dirty="0">
                <a:solidFill>
                  <a:srgbClr val="FF0000"/>
                </a:solidFill>
              </a:rPr>
              <a:t>Sample answer:</a:t>
            </a:r>
          </a:p>
        </p:txBody>
      </p:sp>
      <p:sp>
        <p:nvSpPr>
          <p:cNvPr id="2" name="Rectangle 1"/>
          <p:cNvSpPr/>
          <p:nvPr/>
        </p:nvSpPr>
        <p:spPr>
          <a:xfrm>
            <a:off x="169672" y="980822"/>
            <a:ext cx="12022328" cy="5078313"/>
          </a:xfrm>
          <a:prstGeom prst="rect">
            <a:avLst/>
          </a:prstGeom>
          <a:solidFill>
            <a:schemeClr val="accent1">
              <a:lumMod val="20000"/>
              <a:lumOff val="80000"/>
            </a:schemeClr>
          </a:solidFill>
        </p:spPr>
        <p:txBody>
          <a:bodyPr wrap="square">
            <a:spAutoFit/>
          </a:bodyPr>
          <a:lstStyle/>
          <a:p>
            <a:r>
              <a:rPr lang="en-US" sz="2700" dirty="0"/>
              <a:t>One problem affecting teenagers in Vietnam is obesity. This essay will look at the causes and effects of this problem.</a:t>
            </a:r>
          </a:p>
          <a:p>
            <a:r>
              <a:rPr lang="en-US" sz="2700" dirty="0">
                <a:solidFill>
                  <a:schemeClr val="accent4">
                    <a:lumMod val="50000"/>
                  </a:schemeClr>
                </a:solidFill>
              </a:rPr>
              <a:t>The first cause of obesity is their diet. Teenagers eat too much fast food. Fast food has lots of fat and sugar which can make you gain weight. The second cause of obesity is that teenagers do not exercise enough. Most teenagers spend their free time playing video games and using social media. This can also increase weight.</a:t>
            </a:r>
          </a:p>
          <a:p>
            <a:r>
              <a:rPr lang="en-US" sz="2700" dirty="0"/>
              <a:t>The first effect of obesity is it affects physical health. Obesity causes serious health problems. It can affect your heart and make it difficult to breathe. The second effect of obesity is it affects mental health. Teenagers often worry about their bodies, and other students can make fun of them. This can make them feel sad and lonely.</a:t>
            </a:r>
          </a:p>
          <a:p>
            <a:r>
              <a:rPr lang="en-US" sz="2700" dirty="0">
                <a:solidFill>
                  <a:schemeClr val="accent4">
                    <a:lumMod val="50000"/>
                  </a:schemeClr>
                </a:solidFill>
              </a:rPr>
              <a:t>In conclusion, obesity is a problem for teens in Vietnam. It is caused by diet and not enough exercise and results in physical and mental health problems.</a:t>
            </a:r>
          </a:p>
        </p:txBody>
      </p:sp>
    </p:spTree>
    <p:extLst>
      <p:ext uri="{BB962C8B-B14F-4D97-AF65-F5344CB8AC3E}">
        <p14:creationId xmlns:p14="http://schemas.microsoft.com/office/powerpoint/2010/main" val="3507976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B62053-EAF1-7D6D-B638-1A41713954B7}"/>
              </a:ext>
            </a:extLst>
          </p:cNvPr>
          <p:cNvSpPr txBox="1"/>
          <p:nvPr/>
        </p:nvSpPr>
        <p:spPr>
          <a:xfrm>
            <a:off x="86248" y="3371207"/>
            <a:ext cx="12017829" cy="2862322"/>
          </a:xfrm>
          <a:prstGeom prst="rect">
            <a:avLst/>
          </a:prstGeom>
          <a:solidFill>
            <a:schemeClr val="accent6">
              <a:lumMod val="20000"/>
              <a:lumOff val="80000"/>
            </a:schemeClr>
          </a:solidFill>
          <a:ln w="38100">
            <a:solidFill>
              <a:schemeClr val="accent1">
                <a:lumMod val="50000"/>
              </a:schemeClr>
            </a:solidFill>
          </a:ln>
        </p:spPr>
        <p:txBody>
          <a:bodyPr wrap="square">
            <a:spAutoFit/>
          </a:bodyPr>
          <a:lstStyle/>
          <a:p>
            <a:pPr>
              <a:lnSpc>
                <a:spcPct val="150000"/>
              </a:lnSpc>
            </a:pPr>
            <a:r>
              <a:rPr lang="en-US" sz="2800" dirty="0">
                <a:solidFill>
                  <a:schemeClr val="accent4">
                    <a:lumMod val="50000"/>
                  </a:schemeClr>
                </a:solidFill>
              </a:rPr>
              <a:t>The essay follows the model.                                                                            </a:t>
            </a:r>
            <a:r>
              <a:rPr lang="en-US" sz="2800" b="0" i="0" dirty="0">
                <a:solidFill>
                  <a:schemeClr val="accent4">
                    <a:lumMod val="50000"/>
                  </a:schemeClr>
                </a:solidFill>
                <a:effectLst/>
                <a:sym typeface="Wingdings" panose="05000000000000000000" pitchFamily="2" charset="2"/>
              </a:rPr>
              <a:t>  </a:t>
            </a:r>
            <a:r>
              <a:rPr lang="en-US" sz="2800" b="0" i="0" dirty="0">
                <a:solidFill>
                  <a:schemeClr val="accent4">
                    <a:lumMod val="50000"/>
                  </a:schemeClr>
                </a:solidFill>
                <a:effectLst/>
              </a:rPr>
              <a:t> </a:t>
            </a:r>
          </a:p>
          <a:p>
            <a:pPr>
              <a:lnSpc>
                <a:spcPct val="150000"/>
              </a:lnSpc>
            </a:pPr>
            <a:r>
              <a:rPr lang="en-US" sz="3200" dirty="0">
                <a:solidFill>
                  <a:schemeClr val="accent4">
                    <a:lumMod val="50000"/>
                  </a:schemeClr>
                </a:solidFill>
              </a:rPr>
              <a:t>It is interesting to read.                              </a:t>
            </a:r>
            <a:r>
              <a:rPr lang="en-US" sz="2800" b="0" i="0" dirty="0">
                <a:solidFill>
                  <a:schemeClr val="accent4">
                    <a:lumMod val="50000"/>
                  </a:schemeClr>
                </a:solidFill>
                <a:effectLst/>
              </a:rPr>
              <a:t>		        		    </a:t>
            </a:r>
            <a:r>
              <a:rPr lang="en-US" sz="2800" b="0" i="0" dirty="0">
                <a:solidFill>
                  <a:schemeClr val="accent4">
                    <a:lumMod val="50000"/>
                  </a:schemeClr>
                </a:solidFill>
                <a:effectLst/>
                <a:sym typeface="Wingdings" panose="05000000000000000000" pitchFamily="2" charset="2"/>
              </a:rPr>
              <a:t>  </a:t>
            </a:r>
            <a:endParaRPr lang="en-US" sz="2800" b="0" i="0" dirty="0">
              <a:solidFill>
                <a:schemeClr val="accent4">
                  <a:lumMod val="50000"/>
                </a:schemeClr>
              </a:solidFill>
              <a:effectLst/>
            </a:endParaRPr>
          </a:p>
          <a:p>
            <a:pPr>
              <a:lnSpc>
                <a:spcPct val="150000"/>
              </a:lnSpc>
            </a:pPr>
            <a:r>
              <a:rPr lang="en-US" sz="3200" dirty="0">
                <a:solidFill>
                  <a:schemeClr val="accent4">
                    <a:lumMod val="50000"/>
                  </a:schemeClr>
                </a:solidFill>
              </a:rPr>
              <a:t>I can understand everything                                                   </a:t>
            </a:r>
            <a:r>
              <a:rPr lang="en-US" sz="2800" dirty="0">
                <a:solidFill>
                  <a:schemeClr val="accent4">
                    <a:lumMod val="50000"/>
                  </a:schemeClr>
                </a:solidFill>
              </a:rPr>
              <a:t>	    </a:t>
            </a:r>
            <a:r>
              <a:rPr lang="en-US" sz="2800" b="0" i="0" dirty="0">
                <a:solidFill>
                  <a:schemeClr val="accent4">
                    <a:lumMod val="50000"/>
                  </a:schemeClr>
                </a:solidFill>
                <a:effectLst/>
                <a:sym typeface="Wingdings" panose="05000000000000000000" pitchFamily="2" charset="2"/>
              </a:rPr>
              <a:t>  </a:t>
            </a:r>
            <a:endParaRPr lang="en-US" sz="2800" dirty="0">
              <a:solidFill>
                <a:schemeClr val="accent4">
                  <a:lumMod val="50000"/>
                </a:schemeClr>
              </a:solidFill>
            </a:endParaRPr>
          </a:p>
          <a:p>
            <a:pPr>
              <a:lnSpc>
                <a:spcPct val="150000"/>
              </a:lnSpc>
            </a:pPr>
            <a:r>
              <a:rPr lang="en-US" sz="2800" dirty="0">
                <a:solidFill>
                  <a:schemeClr val="accent4">
                    <a:lumMod val="50000"/>
                  </a:schemeClr>
                </a:solidFill>
              </a:rPr>
              <a:t>(Underline anything you don’t understand)</a:t>
            </a:r>
          </a:p>
        </p:txBody>
      </p:sp>
      <p:pic>
        <p:nvPicPr>
          <p:cNvPr id="4" name="Picture 3">
            <a:extLst>
              <a:ext uri="{FF2B5EF4-FFF2-40B4-BE49-F238E27FC236}">
                <a16:creationId xmlns:a16="http://schemas.microsoft.com/office/drawing/2014/main" id="{2C4D8BE8-C0E1-A2FC-8474-EE759F41CB20}"/>
              </a:ext>
            </a:extLst>
          </p:cNvPr>
          <p:cNvPicPr>
            <a:picLocks noChangeAspect="1"/>
          </p:cNvPicPr>
          <p:nvPr/>
        </p:nvPicPr>
        <p:blipFill>
          <a:blip r:embed="rId3"/>
          <a:stretch>
            <a:fillRect/>
          </a:stretch>
        </p:blipFill>
        <p:spPr>
          <a:xfrm>
            <a:off x="3863728" y="423221"/>
            <a:ext cx="4832143" cy="1166017"/>
          </a:xfrm>
          <a:prstGeom prst="rect">
            <a:avLst/>
          </a:prstGeom>
        </p:spPr>
      </p:pic>
      <p:sp>
        <p:nvSpPr>
          <p:cNvPr id="5" name="Rounded Rectangle 4"/>
          <p:cNvSpPr/>
          <p:nvPr/>
        </p:nvSpPr>
        <p:spPr>
          <a:xfrm>
            <a:off x="9472899" y="652043"/>
            <a:ext cx="2565918" cy="7083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Post-writing</a:t>
            </a:r>
          </a:p>
        </p:txBody>
      </p:sp>
      <p:sp>
        <p:nvSpPr>
          <p:cNvPr id="6" name="Rectangle 5"/>
          <p:cNvSpPr/>
          <p:nvPr/>
        </p:nvSpPr>
        <p:spPr>
          <a:xfrm>
            <a:off x="223391" y="2252661"/>
            <a:ext cx="11328958" cy="584775"/>
          </a:xfrm>
          <a:prstGeom prst="rect">
            <a:avLst/>
          </a:prstGeom>
          <a:solidFill>
            <a:schemeClr val="accent4">
              <a:lumMod val="40000"/>
              <a:lumOff val="60000"/>
            </a:schemeClr>
          </a:solidFill>
          <a:ln w="38100">
            <a:solidFill>
              <a:schemeClr val="accent4">
                <a:lumMod val="50000"/>
              </a:schemeClr>
            </a:solidFill>
          </a:ln>
        </p:spPr>
        <p:txBody>
          <a:bodyPr wrap="square">
            <a:spAutoFit/>
          </a:bodyPr>
          <a:lstStyle/>
          <a:p>
            <a:r>
              <a:rPr lang="en-US" sz="3200" dirty="0"/>
              <a:t>Exchange your work and check.  </a:t>
            </a:r>
          </a:p>
        </p:txBody>
      </p:sp>
    </p:spTree>
    <p:extLst>
      <p:ext uri="{BB962C8B-B14F-4D97-AF65-F5344CB8AC3E}">
        <p14:creationId xmlns:p14="http://schemas.microsoft.com/office/powerpoint/2010/main" val="2252219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89036"/>
            <a:ext cx="8978189" cy="6121492"/>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70AD47">
                    <a:lumMod val="75000"/>
                  </a:srgbClr>
                </a:solidFill>
              </a:rPr>
              <a:t>WRAP-UP</a:t>
            </a:r>
          </a:p>
        </p:txBody>
      </p:sp>
    </p:spTree>
    <p:extLst>
      <p:ext uri="{BB962C8B-B14F-4D97-AF65-F5344CB8AC3E}">
        <p14:creationId xmlns:p14="http://schemas.microsoft.com/office/powerpoint/2010/main" val="364369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92497" y="1614196"/>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Warm-up</a:t>
            </a:r>
            <a:endParaRPr lang="en-US" b="1" dirty="0">
              <a:solidFill>
                <a:prstClr val="white"/>
              </a:solidFill>
            </a:endParaRPr>
          </a:p>
        </p:txBody>
      </p:sp>
      <p:sp>
        <p:nvSpPr>
          <p:cNvPr id="12" name="Rounded Rectangle 11"/>
          <p:cNvSpPr/>
          <p:nvPr/>
        </p:nvSpPr>
        <p:spPr>
          <a:xfrm>
            <a:off x="595605" y="2625010"/>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Writing</a:t>
            </a:r>
            <a:endParaRPr lang="en-US" b="1" dirty="0">
              <a:solidFill>
                <a:prstClr val="white"/>
              </a:solidFill>
            </a:endParaRPr>
          </a:p>
        </p:txBody>
      </p:sp>
      <p:sp>
        <p:nvSpPr>
          <p:cNvPr id="13" name="Rounded Rectangle 12"/>
          <p:cNvSpPr/>
          <p:nvPr/>
        </p:nvSpPr>
        <p:spPr>
          <a:xfrm>
            <a:off x="598714" y="4531577"/>
            <a:ext cx="3256378" cy="662474"/>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Consolidation</a:t>
            </a:r>
            <a:endParaRPr lang="en-US" b="1" dirty="0">
              <a:solidFill>
                <a:prstClr val="white"/>
              </a:solidFill>
            </a:endParaRPr>
          </a:p>
        </p:txBody>
      </p:sp>
      <p:sp>
        <p:nvSpPr>
          <p:cNvPr id="14" name="Rounded Rectangle 13"/>
          <p:cNvSpPr/>
          <p:nvPr/>
        </p:nvSpPr>
        <p:spPr>
          <a:xfrm>
            <a:off x="611157" y="5598378"/>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Wrap-up</a:t>
            </a:r>
            <a:endParaRPr lang="en-US" b="1" dirty="0">
              <a:solidFill>
                <a:prstClr val="white"/>
              </a:solidFill>
            </a:endParaRPr>
          </a:p>
        </p:txBody>
      </p:sp>
      <p:sp>
        <p:nvSpPr>
          <p:cNvPr id="15" name="Rounded Rectangle 14"/>
          <p:cNvSpPr/>
          <p:nvPr/>
        </p:nvSpPr>
        <p:spPr>
          <a:xfrm>
            <a:off x="589381" y="3589180"/>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Speaking</a:t>
            </a:r>
            <a:endParaRPr lang="en-US" sz="2800" b="1" dirty="0">
              <a:solidFill>
                <a:prstClr val="white"/>
              </a:solidFill>
            </a:endParaRPr>
          </a:p>
        </p:txBody>
      </p:sp>
      <p:sp>
        <p:nvSpPr>
          <p:cNvPr id="16" name="Rounded Rectangle 15"/>
          <p:cNvSpPr/>
          <p:nvPr/>
        </p:nvSpPr>
        <p:spPr>
          <a:xfrm>
            <a:off x="614267" y="497631"/>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Lesson Outline</a:t>
            </a:r>
            <a:endParaRPr lang="en-US" b="1" dirty="0">
              <a:solidFill>
                <a:prstClr val="white"/>
              </a:solidFill>
            </a:endParaRPr>
          </a:p>
        </p:txBody>
      </p:sp>
      <p:pic>
        <p:nvPicPr>
          <p:cNvPr id="3" name="Picture 2"/>
          <p:cNvPicPr>
            <a:picLocks noChangeAspect="1"/>
          </p:cNvPicPr>
          <p:nvPr/>
        </p:nvPicPr>
        <p:blipFill>
          <a:blip r:embed="rId2"/>
          <a:stretch>
            <a:fillRect/>
          </a:stretch>
        </p:blipFill>
        <p:spPr>
          <a:xfrm>
            <a:off x="4013147" y="721217"/>
            <a:ext cx="7873784" cy="5447807"/>
          </a:xfrm>
          <a:prstGeom prst="rect">
            <a:avLst/>
          </a:prstGeom>
        </p:spPr>
      </p:pic>
    </p:spTree>
    <p:extLst>
      <p:ext uri="{BB962C8B-B14F-4D97-AF65-F5344CB8AC3E}">
        <p14:creationId xmlns:p14="http://schemas.microsoft.com/office/powerpoint/2010/main" val="340176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17236" y="-40756"/>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prstClr val="white"/>
                </a:solidFill>
                <a:cs typeface="Times New Roman" panose="02020603050405020304" pitchFamily="18" charset="0"/>
              </a:rPr>
              <a:t>Lesson 3</a:t>
            </a:r>
          </a:p>
        </p:txBody>
      </p:sp>
      <p:sp>
        <p:nvSpPr>
          <p:cNvPr id="4" name="Rectangle 3"/>
          <p:cNvSpPr/>
          <p:nvPr/>
        </p:nvSpPr>
        <p:spPr>
          <a:xfrm>
            <a:off x="333052" y="693071"/>
            <a:ext cx="4423519" cy="923330"/>
          </a:xfrm>
          <a:prstGeom prst="rect">
            <a:avLst/>
          </a:prstGeom>
        </p:spPr>
        <p:txBody>
          <a:bodyPr wrap="none">
            <a:spAutoFit/>
          </a:bodyPr>
          <a:lstStyle/>
          <a:p>
            <a:r>
              <a:rPr lang="en-US" sz="5400" b="1" dirty="0">
                <a:solidFill>
                  <a:srgbClr val="FF0000"/>
                </a:solidFill>
                <a:cs typeface="Times New Roman" panose="02020603050405020304" pitchFamily="18" charset="0"/>
              </a:rPr>
              <a:t>Today’s lesson</a:t>
            </a:r>
          </a:p>
        </p:txBody>
      </p:sp>
      <p:sp>
        <p:nvSpPr>
          <p:cNvPr id="2" name="Rectangle 1"/>
          <p:cNvSpPr/>
          <p:nvPr/>
        </p:nvSpPr>
        <p:spPr>
          <a:xfrm>
            <a:off x="333050" y="1817948"/>
            <a:ext cx="10961721" cy="1077218"/>
          </a:xfrm>
          <a:prstGeom prst="rect">
            <a:avLst/>
          </a:prstGeom>
        </p:spPr>
        <p:txBody>
          <a:bodyPr wrap="square">
            <a:spAutoFit/>
          </a:bodyPr>
          <a:lstStyle/>
          <a:p>
            <a:r>
              <a:rPr lang="en-US" sz="3200" dirty="0">
                <a:solidFill>
                  <a:srgbClr val="FF0000"/>
                </a:solidFill>
                <a:cs typeface="Times New Roman" panose="02020603050405020304" pitchFamily="18" charset="0"/>
              </a:rPr>
              <a:t>Writing</a:t>
            </a:r>
          </a:p>
          <a:p>
            <a:r>
              <a:rPr lang="en-US" sz="3200" dirty="0">
                <a:solidFill>
                  <a:schemeClr val="accent5">
                    <a:lumMod val="75000"/>
                  </a:schemeClr>
                </a:solidFill>
                <a:cs typeface="Times New Roman" panose="02020603050405020304" pitchFamily="18" charset="0"/>
              </a:rPr>
              <a:t>-  write a cause and effect essay about a teen social issue.</a:t>
            </a:r>
          </a:p>
        </p:txBody>
      </p:sp>
    </p:spTree>
    <p:extLst>
      <p:ext uri="{BB962C8B-B14F-4D97-AF65-F5344CB8AC3E}">
        <p14:creationId xmlns:p14="http://schemas.microsoft.com/office/powerpoint/2010/main" val="301704014"/>
      </p:ext>
    </p:extLst>
  </p:cSld>
  <p:clrMapOvr>
    <a:masterClrMapping/>
  </p:clrMapOvr>
  <p:transition spd="med">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572" y="-347019"/>
            <a:ext cx="14119795" cy="7938938"/>
          </a:xfrm>
          <a:prstGeom prst="rect">
            <a:avLst/>
          </a:prstGeom>
        </p:spPr>
      </p:pic>
    </p:spTree>
    <p:extLst>
      <p:ext uri="{BB962C8B-B14F-4D97-AF65-F5344CB8AC3E}">
        <p14:creationId xmlns:p14="http://schemas.microsoft.com/office/powerpoint/2010/main" val="140542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232" y="525154"/>
            <a:ext cx="11262343" cy="1306978"/>
          </a:xfrm>
          <a:prstGeom prst="rect">
            <a:avLst/>
          </a:prstGeom>
        </p:spPr>
      </p:pic>
      <p:sp>
        <p:nvSpPr>
          <p:cNvPr id="5" name="Rectangle 4"/>
          <p:cNvSpPr/>
          <p:nvPr/>
        </p:nvSpPr>
        <p:spPr>
          <a:xfrm>
            <a:off x="0" y="2295772"/>
            <a:ext cx="11597689" cy="2601353"/>
          </a:xfrm>
          <a:prstGeom prst="rect">
            <a:avLst/>
          </a:prstGeom>
        </p:spPr>
        <p:txBody>
          <a:bodyPr wrap="square">
            <a:spAutoFit/>
          </a:bodyPr>
          <a:lstStyle/>
          <a:p>
            <a:pPr marL="1028700" marR="0" indent="-571500">
              <a:lnSpc>
                <a:spcPct val="130000"/>
              </a:lnSpc>
              <a:spcBef>
                <a:spcPts val="0"/>
              </a:spcBef>
              <a:spcAft>
                <a:spcPts val="0"/>
              </a:spcAft>
              <a:buFontTx/>
              <a:buChar char="-"/>
            </a:pPr>
            <a:r>
              <a:rPr lang="en-US" sz="3200" dirty="0">
                <a:ea typeface="Times New Roman" panose="02020603050405020304" pitchFamily="18" charset="0"/>
              </a:rPr>
              <a:t>Prepare the next lesson – Vocabulary and Listening on pages 34 &amp; 35 in </a:t>
            </a:r>
            <a:r>
              <a:rPr lang="en-US" sz="3200" b="1" dirty="0">
                <a:ea typeface="Times New Roman" panose="02020603050405020304" pitchFamily="18" charset="0"/>
              </a:rPr>
              <a:t>SB</a:t>
            </a:r>
            <a:r>
              <a:rPr lang="en-US" sz="3200" dirty="0">
                <a:ea typeface="Times New Roman" panose="02020603050405020304" pitchFamily="18" charset="0"/>
              </a:rPr>
              <a:t>.</a:t>
            </a:r>
          </a:p>
          <a:p>
            <a:pPr marL="1028700" marR="0" indent="-571500">
              <a:lnSpc>
                <a:spcPct val="130000"/>
              </a:lnSpc>
              <a:spcBef>
                <a:spcPts val="0"/>
              </a:spcBef>
              <a:spcAft>
                <a:spcPts val="0"/>
              </a:spcAft>
              <a:buFontTx/>
              <a:buChar char="-"/>
            </a:pPr>
            <a:r>
              <a:rPr lang="en-US" sz="3200" dirty="0">
                <a:ea typeface="Times New Roman" panose="02020603050405020304" pitchFamily="18" charset="0"/>
              </a:rPr>
              <a:t>Play the consolidation games in </a:t>
            </a:r>
            <a:r>
              <a:rPr lang="en-US" sz="3200" b="1" dirty="0" err="1">
                <a:ea typeface="Times New Roman" panose="02020603050405020304" pitchFamily="18" charset="0"/>
              </a:rPr>
              <a:t>Tiếng</a:t>
            </a:r>
            <a:r>
              <a:rPr lang="en-US" sz="3200" b="1" dirty="0">
                <a:ea typeface="Times New Roman" panose="02020603050405020304" pitchFamily="18" charset="0"/>
              </a:rPr>
              <a:t> Anh 11 </a:t>
            </a:r>
            <a:r>
              <a:rPr lang="en-US" sz="3200" b="1" dirty="0" err="1">
                <a:ea typeface="Times New Roman" panose="02020603050405020304" pitchFamily="18" charset="0"/>
              </a:rPr>
              <a:t>i</a:t>
            </a:r>
            <a:r>
              <a:rPr lang="en-US" sz="3200" b="1" dirty="0">
                <a:ea typeface="Times New Roman" panose="02020603050405020304" pitchFamily="18" charset="0"/>
              </a:rPr>
              <a:t>-Learn Smart World DHA App</a:t>
            </a:r>
            <a:r>
              <a:rPr lang="en-US" sz="3200" dirty="0">
                <a:ea typeface="Times New Roman" panose="02020603050405020304" pitchFamily="18" charset="0"/>
              </a:rPr>
              <a:t> on </a:t>
            </a:r>
            <a:r>
              <a:rPr lang="en-US" sz="3200" dirty="0">
                <a:ea typeface="Times New Roman" panose="02020603050405020304" pitchFamily="18" charset="0"/>
                <a:hlinkClick r:id="rId3"/>
              </a:rPr>
              <a:t>www.eduhome.com.vn</a:t>
            </a:r>
            <a:r>
              <a:rPr lang="en-US" sz="3200" dirty="0">
                <a:ea typeface="Times New Roman" panose="02020603050405020304" pitchFamily="18" charset="0"/>
              </a:rPr>
              <a:t> </a:t>
            </a:r>
            <a:endParaRPr lang="en-US" sz="3200" dirty="0">
              <a:effectLst/>
              <a:ea typeface="Times New Roman" panose="02020603050405020304" pitchFamily="18" charset="0"/>
            </a:endParaRPr>
          </a:p>
        </p:txBody>
      </p:sp>
    </p:spTree>
    <p:extLst>
      <p:ext uri="{BB962C8B-B14F-4D97-AF65-F5344CB8AC3E}">
        <p14:creationId xmlns:p14="http://schemas.microsoft.com/office/powerpoint/2010/main" val="118658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632C47-23A3-4C6C-90F8-33CD1C94F8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7992"/>
            <a:ext cx="12192000" cy="6885992"/>
          </a:xfrm>
          <a:prstGeom prst="rect">
            <a:avLst/>
          </a:prstGeom>
        </p:spPr>
      </p:pic>
      <p:sp>
        <p:nvSpPr>
          <p:cNvPr id="3" name="Rectangle 2"/>
          <p:cNvSpPr/>
          <p:nvPr/>
        </p:nvSpPr>
        <p:spPr>
          <a:xfrm>
            <a:off x="2627398" y="6117520"/>
            <a:ext cx="4337904" cy="707886"/>
          </a:xfrm>
          <a:prstGeom prst="rect">
            <a:avLst/>
          </a:prstGeom>
        </p:spPr>
        <p:txBody>
          <a:bodyPr wrap="square">
            <a:spAutoFit/>
          </a:bodyPr>
          <a:lstStyle/>
          <a:p>
            <a:r>
              <a:rPr lang="en-US" sz="4000" b="1" dirty="0">
                <a:solidFill>
                  <a:srgbClr val="FFFF00"/>
                </a:solidFill>
              </a:rPr>
              <a:t>Have a nice day! </a:t>
            </a:r>
            <a:endParaRPr lang="en-US" sz="4000" dirty="0">
              <a:solidFill>
                <a:srgbClr val="FFFF00"/>
              </a:solidFill>
            </a:endParaRPr>
          </a:p>
        </p:txBody>
      </p:sp>
    </p:spTree>
    <p:extLst>
      <p:ext uri="{BB962C8B-B14F-4D97-AF65-F5344CB8AC3E}">
        <p14:creationId xmlns:p14="http://schemas.microsoft.com/office/powerpoint/2010/main" val="230219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0" y="367542"/>
            <a:ext cx="5976258" cy="6151175"/>
          </a:xfrm>
          <a:prstGeom prst="rect">
            <a:avLst/>
          </a:prstGeom>
        </p:spPr>
      </p:pic>
      <p:sp>
        <p:nvSpPr>
          <p:cNvPr id="3" name="TextBox 2"/>
          <p:cNvSpPr txBox="1"/>
          <p:nvPr/>
        </p:nvSpPr>
        <p:spPr>
          <a:xfrm>
            <a:off x="6092499" y="601247"/>
            <a:ext cx="6219703" cy="3323987"/>
          </a:xfrm>
          <a:prstGeom prst="rect">
            <a:avLst/>
          </a:prstGeom>
          <a:noFill/>
        </p:spPr>
        <p:txBody>
          <a:bodyPr wrap="square" rtlCol="0">
            <a:spAutoFit/>
          </a:bodyPr>
          <a:lstStyle/>
          <a:p>
            <a:r>
              <a:rPr lang="en-US" sz="3600" dirty="0">
                <a:solidFill>
                  <a:srgbClr val="FF0000"/>
                </a:solidFill>
                <a:ea typeface="Times New Roman" panose="02020603050405020304" pitchFamily="18" charset="0"/>
                <a:cs typeface="Times New Roman" panose="02020603050405020304" pitchFamily="18" charset="0"/>
              </a:rPr>
              <a:t>By the end of this lesson, students will be able to…</a:t>
            </a:r>
          </a:p>
          <a:p>
            <a:endParaRPr lang="en-US" dirty="0">
              <a:solidFill>
                <a:srgbClr val="FF0000"/>
              </a:solidFill>
              <a:ea typeface="Times New Roman" panose="02020603050405020304" pitchFamily="18" charset="0"/>
              <a:cs typeface="Times New Roman" panose="02020603050405020304" pitchFamily="18" charset="0"/>
            </a:endParaRPr>
          </a:p>
          <a:p>
            <a:r>
              <a:rPr lang="en-US" sz="3600" dirty="0">
                <a:solidFill>
                  <a:srgbClr val="FF0000"/>
                </a:solidFill>
                <a:cs typeface="Times New Roman" panose="02020603050405020304" pitchFamily="18" charset="0"/>
              </a:rPr>
              <a:t>Writing</a:t>
            </a:r>
          </a:p>
          <a:p>
            <a:r>
              <a:rPr lang="en-US" sz="2800" dirty="0">
                <a:ea typeface="Times New Roman" panose="02020603050405020304" pitchFamily="18" charset="0"/>
                <a:cs typeface="Times New Roman" panose="02020603050405020304" pitchFamily="18" charset="0"/>
              </a:rPr>
              <a:t>-  write a cause and effect essay about </a:t>
            </a:r>
          </a:p>
          <a:p>
            <a:r>
              <a:rPr lang="en-US" sz="2800" dirty="0">
                <a:ea typeface="Times New Roman" panose="02020603050405020304" pitchFamily="18" charset="0"/>
                <a:cs typeface="Times New Roman" panose="02020603050405020304" pitchFamily="18" charset="0"/>
              </a:rPr>
              <a:t>a teen social issue.</a:t>
            </a:r>
          </a:p>
          <a:p>
            <a:endParaRPr lang="en-US" sz="28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2939474"/>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8576"/>
            <a:ext cx="9315117" cy="6209444"/>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70AD47">
                    <a:lumMod val="75000"/>
                  </a:srgbClr>
                </a:solidFill>
              </a:rPr>
              <a:t>WARM UP</a:t>
            </a:r>
          </a:p>
        </p:txBody>
      </p:sp>
    </p:spTree>
    <p:extLst>
      <p:ext uri="{BB962C8B-B14F-4D97-AF65-F5344CB8AC3E}">
        <p14:creationId xmlns:p14="http://schemas.microsoft.com/office/powerpoint/2010/main" val="388664892"/>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74552" y="1689904"/>
            <a:ext cx="45719" cy="369332"/>
          </a:xfrm>
          <a:prstGeom prst="rect">
            <a:avLst/>
          </a:prstGeom>
          <a:noFill/>
        </p:spPr>
        <p:txBody>
          <a:bodyPr wrap="square" rtlCol="0">
            <a:spAutoFit/>
          </a:bodyPr>
          <a:lstStyle/>
          <a:p>
            <a:endParaRPr lang="en-US" dirty="0">
              <a:solidFill>
                <a:prstClr val="black"/>
              </a:solidFill>
              <a:cs typeface="Times New Roman" panose="02020603050405020304" pitchFamily="18" charset="0"/>
            </a:endParaRPr>
          </a:p>
        </p:txBody>
      </p:sp>
      <p:sp>
        <p:nvSpPr>
          <p:cNvPr id="6" name="Rectangle 5">
            <a:hlinkClick r:id="rId2"/>
          </p:cNvPr>
          <p:cNvSpPr/>
          <p:nvPr/>
        </p:nvSpPr>
        <p:spPr>
          <a:xfrm>
            <a:off x="2614411" y="773862"/>
            <a:ext cx="7753082" cy="3508653"/>
          </a:xfrm>
          <a:prstGeom prst="rect">
            <a:avLst/>
          </a:prstGeom>
          <a:noFill/>
          <a:ln>
            <a:noFill/>
          </a:ln>
        </p:spPr>
        <p:txBody>
          <a:bodyPr wrap="square">
            <a:spAutoFit/>
          </a:bodyPr>
          <a:lstStyle/>
          <a:p>
            <a:pPr marL="193040">
              <a:lnSpc>
                <a:spcPct val="150000"/>
              </a:lnSpc>
            </a:pPr>
            <a:r>
              <a:rPr lang="en-US" sz="2800" b="1" i="1" dirty="0">
                <a:solidFill>
                  <a:srgbClr val="FF0000"/>
                </a:solidFill>
                <a:ea typeface="Times New Roman" panose="02020603050405020304" pitchFamily="18" charset="0"/>
                <a:cs typeface="Times New Roman" panose="02020603050405020304" pitchFamily="18" charset="0"/>
              </a:rPr>
              <a:t>Click to play bamboozle game:</a:t>
            </a:r>
          </a:p>
          <a:p>
            <a:pPr marL="193040">
              <a:lnSpc>
                <a:spcPct val="150000"/>
              </a:lnSpc>
            </a:pPr>
            <a:r>
              <a:rPr lang="en-US" sz="2800" b="1" dirty="0">
                <a:ea typeface="Times New Roman" panose="02020603050405020304" pitchFamily="18" charset="0"/>
                <a:cs typeface="Times New Roman" panose="02020603050405020304" pitchFamily="18" charset="0"/>
              </a:rPr>
              <a:t>Topic: </a:t>
            </a:r>
            <a:r>
              <a:rPr lang="en-US" sz="2800" dirty="0">
                <a:ea typeface="Times New Roman" panose="02020603050405020304" pitchFamily="18" charset="0"/>
                <a:cs typeface="Times New Roman" panose="02020603050405020304" pitchFamily="18" charset="0"/>
              </a:rPr>
              <a:t>in order to/ so that</a:t>
            </a:r>
          </a:p>
          <a:p>
            <a:pPr marL="193040">
              <a:lnSpc>
                <a:spcPct val="150000"/>
              </a:lnSpc>
            </a:pPr>
            <a:endParaRPr lang="en-US" sz="4000" dirty="0">
              <a:solidFill>
                <a:srgbClr val="FF0000"/>
              </a:solidFill>
              <a:ea typeface="Times New Roman" panose="02020603050405020304" pitchFamily="18" charset="0"/>
              <a:cs typeface="Times New Roman" panose="02020603050405020304" pitchFamily="18" charset="0"/>
            </a:endParaRPr>
          </a:p>
          <a:p>
            <a:pPr>
              <a:lnSpc>
                <a:spcPct val="150000"/>
              </a:lnSpc>
              <a:tabLst>
                <a:tab pos="0" algn="l"/>
              </a:tabLst>
            </a:pPr>
            <a:endPar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tabLst>
                <a:tab pos="0" algn="l"/>
              </a:tabLst>
            </a:pPr>
            <a:endParaRPr lang="en-US" sz="2400" dirty="0">
              <a:solidFill>
                <a:prstClr val="black"/>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880316" y="2366688"/>
            <a:ext cx="8487177" cy="4136236"/>
          </a:xfrm>
          <a:prstGeom prst="rect">
            <a:avLst/>
          </a:prstGeom>
        </p:spPr>
      </p:pic>
    </p:spTree>
    <p:extLst>
      <p:ext uri="{BB962C8B-B14F-4D97-AF65-F5344CB8AC3E}">
        <p14:creationId xmlns:p14="http://schemas.microsoft.com/office/powerpoint/2010/main" val="25242273"/>
      </p:ext>
    </p:extLst>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3052" y="816896"/>
            <a:ext cx="4174284" cy="923330"/>
          </a:xfrm>
          <a:prstGeom prst="rect">
            <a:avLst/>
          </a:prstGeom>
        </p:spPr>
        <p:txBody>
          <a:bodyPr wrap="none">
            <a:spAutoFit/>
          </a:bodyPr>
          <a:lstStyle/>
          <a:p>
            <a:r>
              <a:rPr lang="en-US" sz="5400" b="1" dirty="0">
                <a:solidFill>
                  <a:srgbClr val="FF0000"/>
                </a:solidFill>
                <a:ea typeface="Times New Roman" panose="02020603050405020304" pitchFamily="18" charset="0"/>
              </a:rPr>
              <a:t>Work in pairs.</a:t>
            </a:r>
            <a:endParaRPr lang="en-US" sz="5400" b="1" dirty="0">
              <a:solidFill>
                <a:srgbClr val="FF0000"/>
              </a:solidFill>
            </a:endParaRPr>
          </a:p>
        </p:txBody>
      </p:sp>
      <p:sp>
        <p:nvSpPr>
          <p:cNvPr id="6" name="Rectangle 5"/>
          <p:cNvSpPr/>
          <p:nvPr/>
        </p:nvSpPr>
        <p:spPr>
          <a:xfrm>
            <a:off x="886691" y="2908993"/>
            <a:ext cx="10464932" cy="707886"/>
          </a:xfrm>
          <a:prstGeom prst="rect">
            <a:avLst/>
          </a:prstGeom>
        </p:spPr>
        <p:txBody>
          <a:bodyPr wrap="square">
            <a:spAutoFit/>
          </a:bodyPr>
          <a:lstStyle/>
          <a:p>
            <a:r>
              <a:rPr lang="en-US" sz="4000" b="1" dirty="0">
                <a:solidFill>
                  <a:srgbClr val="000000"/>
                </a:solidFill>
              </a:rPr>
              <a:t>Talk about the best place for children to play</a:t>
            </a:r>
          </a:p>
        </p:txBody>
      </p:sp>
      <p:pic>
        <p:nvPicPr>
          <p:cNvPr id="3074" name="Picture 2" descr="Free Speech bubble 1195466 PNG with Transparent Backgroun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4330" y="500601"/>
            <a:ext cx="2635162" cy="16807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248" y="0"/>
            <a:ext cx="12593216" cy="68580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855" y="759341"/>
            <a:ext cx="5449902" cy="966822"/>
          </a:xfrm>
          <a:prstGeom prst="rect">
            <a:avLst/>
          </a:prstGeom>
        </p:spPr>
      </p:pic>
    </p:spTree>
    <p:extLst>
      <p:ext uri="{BB962C8B-B14F-4D97-AF65-F5344CB8AC3E}">
        <p14:creationId xmlns:p14="http://schemas.microsoft.com/office/powerpoint/2010/main" val="62592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2729"/>
            <a:ext cx="1679510" cy="461665"/>
          </a:xfrm>
          <a:prstGeom prst="rect">
            <a:avLst/>
          </a:prstGeom>
          <a:solidFill>
            <a:srgbClr val="00B050"/>
          </a:solidFill>
        </p:spPr>
        <p:txBody>
          <a:bodyPr wrap="square" rtlCol="0">
            <a:spAutoFit/>
          </a:bodyPr>
          <a:lstStyle/>
          <a:p>
            <a:r>
              <a:rPr lang="en-US" sz="2400" b="1" dirty="0">
                <a:solidFill>
                  <a:schemeClr val="bg1"/>
                </a:solidFill>
              </a:rPr>
              <a:t>Pre-Writing</a:t>
            </a:r>
          </a:p>
        </p:txBody>
      </p:sp>
      <p:sp>
        <p:nvSpPr>
          <p:cNvPr id="5" name="TextBox 4">
            <a:extLst>
              <a:ext uri="{FF2B5EF4-FFF2-40B4-BE49-F238E27FC236}">
                <a16:creationId xmlns:a16="http://schemas.microsoft.com/office/drawing/2014/main" id="{E692F40B-F6B1-72AD-8F0D-D474541B0ADD}"/>
              </a:ext>
            </a:extLst>
          </p:cNvPr>
          <p:cNvSpPr txBox="1"/>
          <p:nvPr/>
        </p:nvSpPr>
        <p:spPr>
          <a:xfrm>
            <a:off x="1834056" y="505785"/>
            <a:ext cx="11024316" cy="1015663"/>
          </a:xfrm>
          <a:prstGeom prst="rect">
            <a:avLst/>
          </a:prstGeom>
          <a:noFill/>
        </p:spPr>
        <p:txBody>
          <a:bodyPr wrap="square" rtlCol="0">
            <a:spAutoFit/>
          </a:bodyPr>
          <a:lstStyle/>
          <a:p>
            <a:r>
              <a:rPr lang="en-US" sz="3000" b="1" dirty="0"/>
              <a:t>a</a:t>
            </a:r>
            <a:r>
              <a:rPr lang="en-US" sz="3000" b="1" i="0" dirty="0">
                <a:effectLst/>
              </a:rPr>
              <a:t>. </a:t>
            </a:r>
            <a:r>
              <a:rPr lang="en-US" sz="3000" b="1" dirty="0"/>
              <a:t>Read about writing cause and effect essays. Then, read John's essay again and underline the two causes and two effects</a:t>
            </a:r>
            <a:r>
              <a:rPr lang="en-US" sz="3000" b="1" dirty="0">
                <a:solidFill>
                  <a:srgbClr val="002060"/>
                </a:solidFill>
              </a:rPr>
              <a:t>.</a:t>
            </a:r>
            <a:endParaRPr lang="en-US" sz="3000" b="1" dirty="0"/>
          </a:p>
        </p:txBody>
      </p:sp>
      <p:pic>
        <p:nvPicPr>
          <p:cNvPr id="4" name="Picture 3"/>
          <p:cNvPicPr>
            <a:picLocks noChangeAspect="1"/>
          </p:cNvPicPr>
          <p:nvPr/>
        </p:nvPicPr>
        <p:blipFill>
          <a:blip r:embed="rId2"/>
          <a:stretch>
            <a:fillRect/>
          </a:stretch>
        </p:blipFill>
        <p:spPr>
          <a:xfrm>
            <a:off x="5256" y="1273849"/>
            <a:ext cx="1828800" cy="368174"/>
          </a:xfrm>
          <a:prstGeom prst="rect">
            <a:avLst/>
          </a:prstGeom>
        </p:spPr>
      </p:pic>
      <p:sp>
        <p:nvSpPr>
          <p:cNvPr id="13" name="Rectangle 12"/>
          <p:cNvSpPr/>
          <p:nvPr/>
        </p:nvSpPr>
        <p:spPr>
          <a:xfrm>
            <a:off x="0" y="1762598"/>
            <a:ext cx="12006470" cy="4401205"/>
          </a:xfrm>
          <a:prstGeom prst="rect">
            <a:avLst/>
          </a:prstGeom>
        </p:spPr>
        <p:txBody>
          <a:bodyPr wrap="square">
            <a:spAutoFit/>
          </a:bodyPr>
          <a:lstStyle/>
          <a:p>
            <a:r>
              <a:rPr lang="en-US" sz="2800" b="1" dirty="0"/>
              <a:t>Writing cause and effect essays</a:t>
            </a:r>
          </a:p>
          <a:p>
            <a:r>
              <a:rPr lang="en-US" sz="2800" dirty="0"/>
              <a:t>To write an effective cause and effect essay, you should:</a:t>
            </a:r>
          </a:p>
          <a:p>
            <a:endParaRPr lang="en-US" sz="2800" dirty="0"/>
          </a:p>
          <a:p>
            <a:r>
              <a:rPr lang="en-US" sz="2800" b="1" dirty="0"/>
              <a:t>1. Introduce the problem and explain the purpose of the essay</a:t>
            </a:r>
            <a:r>
              <a:rPr lang="en-US" sz="2800" dirty="0"/>
              <a:t>.</a:t>
            </a:r>
          </a:p>
          <a:p>
            <a:r>
              <a:rPr lang="en-US" sz="2800" i="1" dirty="0"/>
              <a:t>One problem affecting teenagers is stress. This essay will look at the causes and effects of this problem.</a:t>
            </a:r>
          </a:p>
          <a:p>
            <a:r>
              <a:rPr lang="en-US" sz="2800" b="1" dirty="0"/>
              <a:t>2. Give causes for the problem. </a:t>
            </a:r>
            <a:r>
              <a:rPr lang="en-US" sz="2800" dirty="0"/>
              <a:t>For each cause, add supporting evidence (reasons, opinions, examples).*</a:t>
            </a:r>
          </a:p>
          <a:p>
            <a:r>
              <a:rPr lang="en-US" sz="2800" i="1" dirty="0"/>
              <a:t>The first cause of stress is exams. Students have to take lots of exams and are worried about failing them.</a:t>
            </a:r>
          </a:p>
        </p:txBody>
      </p:sp>
    </p:spTree>
    <p:extLst>
      <p:ext uri="{BB962C8B-B14F-4D97-AF65-F5344CB8AC3E}">
        <p14:creationId xmlns:p14="http://schemas.microsoft.com/office/powerpoint/2010/main" val="139100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2729"/>
            <a:ext cx="1679510" cy="461665"/>
          </a:xfrm>
          <a:prstGeom prst="rect">
            <a:avLst/>
          </a:prstGeom>
          <a:solidFill>
            <a:srgbClr val="00B050"/>
          </a:solidFill>
        </p:spPr>
        <p:txBody>
          <a:bodyPr wrap="square" rtlCol="0">
            <a:spAutoFit/>
          </a:bodyPr>
          <a:lstStyle/>
          <a:p>
            <a:r>
              <a:rPr lang="en-US" sz="2400" b="1" dirty="0">
                <a:solidFill>
                  <a:schemeClr val="bg1"/>
                </a:solidFill>
              </a:rPr>
              <a:t>Pre-Writing</a:t>
            </a:r>
          </a:p>
        </p:txBody>
      </p:sp>
      <p:sp>
        <p:nvSpPr>
          <p:cNvPr id="5" name="TextBox 4">
            <a:extLst>
              <a:ext uri="{FF2B5EF4-FFF2-40B4-BE49-F238E27FC236}">
                <a16:creationId xmlns:a16="http://schemas.microsoft.com/office/drawing/2014/main" id="{E692F40B-F6B1-72AD-8F0D-D474541B0ADD}"/>
              </a:ext>
            </a:extLst>
          </p:cNvPr>
          <p:cNvSpPr txBox="1"/>
          <p:nvPr/>
        </p:nvSpPr>
        <p:spPr>
          <a:xfrm>
            <a:off x="1834056" y="505785"/>
            <a:ext cx="11024316" cy="1015663"/>
          </a:xfrm>
          <a:prstGeom prst="rect">
            <a:avLst/>
          </a:prstGeom>
          <a:noFill/>
        </p:spPr>
        <p:txBody>
          <a:bodyPr wrap="square" rtlCol="0">
            <a:spAutoFit/>
          </a:bodyPr>
          <a:lstStyle/>
          <a:p>
            <a:r>
              <a:rPr lang="en-US" sz="3000" b="1" dirty="0"/>
              <a:t>a</a:t>
            </a:r>
            <a:r>
              <a:rPr lang="en-US" sz="3000" b="1" i="0" dirty="0">
                <a:effectLst/>
              </a:rPr>
              <a:t>. </a:t>
            </a:r>
            <a:r>
              <a:rPr lang="en-US" sz="3000" b="1" dirty="0"/>
              <a:t>Read about writing cause and effect essays. Then, read John's essay again and underline the two causes and two effects.</a:t>
            </a:r>
          </a:p>
        </p:txBody>
      </p:sp>
      <p:pic>
        <p:nvPicPr>
          <p:cNvPr id="4" name="Picture 3"/>
          <p:cNvPicPr>
            <a:picLocks noChangeAspect="1"/>
          </p:cNvPicPr>
          <p:nvPr/>
        </p:nvPicPr>
        <p:blipFill>
          <a:blip r:embed="rId2"/>
          <a:stretch>
            <a:fillRect/>
          </a:stretch>
        </p:blipFill>
        <p:spPr>
          <a:xfrm>
            <a:off x="5256" y="1219409"/>
            <a:ext cx="1828800" cy="368174"/>
          </a:xfrm>
          <a:prstGeom prst="rect">
            <a:avLst/>
          </a:prstGeom>
        </p:spPr>
      </p:pic>
      <p:sp>
        <p:nvSpPr>
          <p:cNvPr id="13" name="Rectangle 12"/>
          <p:cNvSpPr/>
          <p:nvPr/>
        </p:nvSpPr>
        <p:spPr>
          <a:xfrm>
            <a:off x="0" y="1762598"/>
            <a:ext cx="12006470" cy="4832092"/>
          </a:xfrm>
          <a:prstGeom prst="rect">
            <a:avLst/>
          </a:prstGeom>
        </p:spPr>
        <p:txBody>
          <a:bodyPr wrap="square">
            <a:spAutoFit/>
          </a:bodyPr>
          <a:lstStyle/>
          <a:p>
            <a:r>
              <a:rPr lang="en-US" sz="2800" b="1" dirty="0"/>
              <a:t>Writing cause and effect essays</a:t>
            </a:r>
          </a:p>
          <a:p>
            <a:r>
              <a:rPr lang="en-US" sz="2800" dirty="0"/>
              <a:t>To write an effective cause and effect essay, you should:</a:t>
            </a:r>
          </a:p>
          <a:p>
            <a:endParaRPr lang="en-US" sz="2800" dirty="0"/>
          </a:p>
          <a:p>
            <a:r>
              <a:rPr lang="en-US" sz="2800" b="1" dirty="0"/>
              <a:t>3. State the effects of the problem. </a:t>
            </a:r>
            <a:r>
              <a:rPr lang="en-US" sz="2800" dirty="0"/>
              <a:t>For each effect, add supporting evidence.*</a:t>
            </a:r>
          </a:p>
          <a:p>
            <a:r>
              <a:rPr lang="en-US" sz="2800" i="1" dirty="0"/>
              <a:t>The first effect of stress is it affects your sleep. Students cannot sleep because they cannot stop thinking about their schoolwork.</a:t>
            </a:r>
          </a:p>
          <a:p>
            <a:r>
              <a:rPr lang="en-US" sz="2800" dirty="0"/>
              <a:t>4. </a:t>
            </a:r>
            <a:r>
              <a:rPr lang="en-US" sz="2800" b="1" dirty="0"/>
              <a:t>Give a conclusion. </a:t>
            </a:r>
            <a:r>
              <a:rPr lang="en-US" sz="2800" dirty="0"/>
              <a:t>Restate the problem and the causes and effects that you described.</a:t>
            </a:r>
          </a:p>
          <a:p>
            <a:r>
              <a:rPr lang="en-US" sz="2800" i="1" dirty="0"/>
              <a:t>In conclusion, stress is a problem for teens. It is caused by exams that result in sleeping problems.</a:t>
            </a:r>
          </a:p>
          <a:p>
            <a:r>
              <a:rPr lang="en-US" sz="2800" i="1" dirty="0"/>
              <a:t>                             </a:t>
            </a:r>
            <a:r>
              <a:rPr lang="en-US" sz="2800" i="1" dirty="0">
                <a:solidFill>
                  <a:srgbClr val="002060"/>
                </a:solidFill>
              </a:rPr>
              <a:t>*see "Giving supporting evidence in body paragraphs" on page 23</a:t>
            </a:r>
          </a:p>
        </p:txBody>
      </p:sp>
    </p:spTree>
    <p:extLst>
      <p:ext uri="{BB962C8B-B14F-4D97-AF65-F5344CB8AC3E}">
        <p14:creationId xmlns:p14="http://schemas.microsoft.com/office/powerpoint/2010/main" val="305798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6CEABEB-57E9-E20B-5CEB-D7FF3E0E46CF}"/>
              </a:ext>
            </a:extLst>
          </p:cNvPr>
          <p:cNvSpPr txBox="1"/>
          <p:nvPr/>
        </p:nvSpPr>
        <p:spPr>
          <a:xfrm>
            <a:off x="58055" y="586390"/>
            <a:ext cx="11321141" cy="523220"/>
          </a:xfrm>
          <a:prstGeom prst="rect">
            <a:avLst/>
          </a:prstGeom>
          <a:noFill/>
        </p:spPr>
        <p:txBody>
          <a:bodyPr wrap="square">
            <a:spAutoFit/>
          </a:bodyPr>
          <a:lstStyle/>
          <a:p>
            <a:r>
              <a:rPr lang="en-US" sz="2800" b="1" dirty="0"/>
              <a:t>Read John's essay again and underline the two causes and two effects.</a:t>
            </a:r>
          </a:p>
        </p:txBody>
      </p:sp>
      <p:sp>
        <p:nvSpPr>
          <p:cNvPr id="2" name="Rectangle 1"/>
          <p:cNvSpPr/>
          <p:nvPr/>
        </p:nvSpPr>
        <p:spPr>
          <a:xfrm>
            <a:off x="58055" y="1354309"/>
            <a:ext cx="12022328" cy="3970318"/>
          </a:xfrm>
          <a:prstGeom prst="rect">
            <a:avLst/>
          </a:prstGeom>
          <a:solidFill>
            <a:schemeClr val="accent1">
              <a:lumMod val="20000"/>
              <a:lumOff val="80000"/>
            </a:schemeClr>
          </a:solidFill>
        </p:spPr>
        <p:txBody>
          <a:bodyPr wrap="square">
            <a:spAutoFit/>
          </a:bodyPr>
          <a:lstStyle/>
          <a:p>
            <a:r>
              <a:rPr lang="en-US" sz="2800" dirty="0"/>
              <a:t>One problem affecting teenagers in the USA is social media addiction. This essay will look at the causes and effects of this problem.</a:t>
            </a:r>
          </a:p>
          <a:p>
            <a:r>
              <a:rPr lang="en-US" sz="2800" dirty="0"/>
              <a:t>The first cause of social media addiction is the social media apps. The apps are designed to make people keep using them by knowing exactly what they like to read, watch, and look at and showing you it when you turn on the app. This means you will always see new interesting content. The second cause of social media addiction is the need to create an attractive "online life." For some teens, it is more important to be cool and popular online than offline. They spend hours every day trying to create the perfect "online life." </a:t>
            </a:r>
          </a:p>
        </p:txBody>
      </p:sp>
      <p:cxnSp>
        <p:nvCxnSpPr>
          <p:cNvPr id="6" name="Straight Connector 5"/>
          <p:cNvCxnSpPr/>
          <p:nvPr/>
        </p:nvCxnSpPr>
        <p:spPr>
          <a:xfrm>
            <a:off x="193183" y="2665927"/>
            <a:ext cx="920839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93183" y="3979572"/>
            <a:ext cx="11186013" cy="412124"/>
            <a:chOff x="193183" y="3979572"/>
            <a:chExt cx="11186013" cy="412124"/>
          </a:xfrm>
        </p:grpSpPr>
        <p:cxnSp>
          <p:nvCxnSpPr>
            <p:cNvPr id="25" name="Straight Connector 24"/>
            <p:cNvCxnSpPr/>
            <p:nvPr/>
          </p:nvCxnSpPr>
          <p:spPr>
            <a:xfrm>
              <a:off x="7611414" y="3979572"/>
              <a:ext cx="37677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3183" y="4391696"/>
              <a:ext cx="887354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77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1183</Words>
  <Application>Microsoft Office PowerPoint</Application>
  <PresentationFormat>Widescreen</PresentationFormat>
  <Paragraphs>93</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Bửu Vũ Trần Gia</cp:lastModifiedBy>
  <cp:revision>118</cp:revision>
  <dcterms:created xsi:type="dcterms:W3CDTF">2023-03-03T07:43:39Z</dcterms:created>
  <dcterms:modified xsi:type="dcterms:W3CDTF">2023-07-24T07:32:15Z</dcterms:modified>
</cp:coreProperties>
</file>