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82" r:id="rId6"/>
    <p:sldId id="283" r:id="rId7"/>
    <p:sldId id="262" r:id="rId8"/>
    <p:sldId id="286" r:id="rId9"/>
    <p:sldId id="284" r:id="rId10"/>
    <p:sldId id="264" r:id="rId11"/>
    <p:sldId id="285" r:id="rId12"/>
    <p:sldId id="266" r:id="rId13"/>
    <p:sldId id="280" r:id="rId14"/>
    <p:sldId id="287" r:id="rId15"/>
    <p:sldId id="288" r:id="rId16"/>
    <p:sldId id="269" r:id="rId17"/>
    <p:sldId id="270" r:id="rId18"/>
    <p:sldId id="289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2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7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009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468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84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02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59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55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931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7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02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01840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060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097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023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05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437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17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4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69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44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97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611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565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50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775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113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569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596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816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966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59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41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926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796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036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387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215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253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488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049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0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1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0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6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5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206338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3: Social</a:t>
            </a:r>
            <a:r>
              <a:rPr lang="en-US" b="1" baseline="0" dirty="0">
                <a:solidFill>
                  <a:prstClr val="white"/>
                </a:solidFill>
              </a:rPr>
              <a:t> Issues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Anh</a:t>
            </a:r>
            <a:r>
              <a:rPr lang="en-US" sz="1400" dirty="0">
                <a:solidFill>
                  <a:prstClr val="white"/>
                </a:solidFill>
              </a:rPr>
              <a:t> 11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DTP Education Solutions 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153401" y="0"/>
            <a:ext cx="403860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Lesson 2.3. Pronunciation</a:t>
            </a:r>
            <a:r>
              <a:rPr lang="en-US" baseline="0" dirty="0">
                <a:solidFill>
                  <a:prstClr val="white"/>
                </a:solidFill>
              </a:rPr>
              <a:t> and Speaking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2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9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65693" y="3050635"/>
            <a:ext cx="5823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Unit 3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SOCIAL ISSUES</a:t>
            </a:r>
            <a:endParaRPr 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Lesson 2.3: Pronunciation and Speaking</a:t>
            </a:r>
          </a:p>
          <a:p>
            <a:pPr algn="ctr"/>
            <a:r>
              <a:rPr lang="en-US" sz="2400" dirty="0">
                <a:cs typeface="Times New Roman" panose="02020603050405020304" pitchFamily="18" charset="0"/>
              </a:rPr>
              <a:t>Pages: 30 &amp; 31</a:t>
            </a:r>
          </a:p>
        </p:txBody>
      </p:sp>
    </p:spTree>
    <p:extLst>
      <p:ext uri="{BB962C8B-B14F-4D97-AF65-F5344CB8AC3E}">
        <p14:creationId xmlns:p14="http://schemas.microsoft.com/office/powerpoint/2010/main" val="1089106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E-3HIGHSCHOOL\E10_SMART_WORLD\3. Icon trong sach\Pronunciatio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778" y="261916"/>
            <a:ext cx="3263840" cy="7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F064B2D-47F6-479C-AAF7-8F1C16C8081F}"/>
              </a:ext>
            </a:extLst>
          </p:cNvPr>
          <p:cNvSpPr/>
          <p:nvPr/>
        </p:nvSpPr>
        <p:spPr>
          <a:xfrm>
            <a:off x="826125" y="2311574"/>
            <a:ext cx="11513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c. Listen and cross out the sentence that doesn't use a weak </a:t>
            </a:r>
          </a:p>
          <a:p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form.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64B2D-47F6-479C-AAF7-8F1C16C8081F}"/>
              </a:ext>
            </a:extLst>
          </p:cNvPr>
          <p:cNvSpPr/>
          <p:nvPr/>
        </p:nvSpPr>
        <p:spPr>
          <a:xfrm>
            <a:off x="425001" y="3791987"/>
            <a:ext cx="120178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We should have more security cameras in order to prevent crime.</a:t>
            </a:r>
          </a:p>
          <a:p>
            <a:pPr marL="742950" indent="-742950">
              <a:buFontTx/>
              <a:buAutoNum type="arabicPeriod"/>
            </a:pP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My town banned karaoke parties in order to reduce noise pollution.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0189065" y="4410692"/>
            <a:ext cx="3458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89453" y="5447764"/>
            <a:ext cx="5151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7920" b="11840"/>
          <a:stretch/>
        </p:blipFill>
        <p:spPr>
          <a:xfrm>
            <a:off x="3013820" y="1077796"/>
            <a:ext cx="6271847" cy="1060174"/>
          </a:xfrm>
          <a:prstGeom prst="rect">
            <a:avLst/>
          </a:prstGeom>
        </p:spPr>
      </p:pic>
      <p:pic>
        <p:nvPicPr>
          <p:cNvPr id="4" name="CD1 TRACK 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3212" y="2911738"/>
            <a:ext cx="609600" cy="6096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0B81AB-EDCE-ED48-E546-327A2A88031C}"/>
              </a:ext>
            </a:extLst>
          </p:cNvPr>
          <p:cNvCxnSpPr/>
          <p:nvPr/>
        </p:nvCxnSpPr>
        <p:spPr>
          <a:xfrm>
            <a:off x="508716" y="5273899"/>
            <a:ext cx="11307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48EE3D-BF5A-850B-D1CF-A93F92343A37}"/>
              </a:ext>
            </a:extLst>
          </p:cNvPr>
          <p:cNvCxnSpPr>
            <a:cxnSpLocks/>
          </p:cNvCxnSpPr>
          <p:nvPr/>
        </p:nvCxnSpPr>
        <p:spPr>
          <a:xfrm>
            <a:off x="1281448" y="5799787"/>
            <a:ext cx="1598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1503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3"/>
            </p:par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E-3HIGHSCHOOL\E10_SMART_WORLD\3. Icon trong sach\Pronunciati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778" y="261916"/>
            <a:ext cx="3263840" cy="7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064B2D-47F6-479C-AAF7-8F1C16C8081F}"/>
              </a:ext>
            </a:extLst>
          </p:cNvPr>
          <p:cNvSpPr/>
          <p:nvPr/>
        </p:nvSpPr>
        <p:spPr>
          <a:xfrm>
            <a:off x="1199612" y="2266162"/>
            <a:ext cx="11513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d. Read the sentences with the correct sound changes</a:t>
            </a:r>
          </a:p>
          <a:p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 to a partner.</a:t>
            </a:r>
          </a:p>
          <a:p>
            <a:endParaRPr lang="en-US" sz="3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7920" b="11840"/>
          <a:stretch/>
        </p:blipFill>
        <p:spPr>
          <a:xfrm>
            <a:off x="3013820" y="1077796"/>
            <a:ext cx="6271847" cy="10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858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19" y="831028"/>
            <a:ext cx="7079650" cy="4719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335" y="3632073"/>
            <a:ext cx="3171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Practice</a:t>
            </a:r>
            <a:endParaRPr lang="en-US" sz="24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3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E-3HIGHSCHOOL\E10_SMART_WORLD\3. Icon trong sach\Practic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9246" y="232305"/>
            <a:ext cx="289433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44333" y="293860"/>
            <a:ext cx="102807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lphaLcPeriod"/>
            </a:pPr>
            <a:r>
              <a:rPr lang="en-US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Take turns to ask and answer about problems of living in cities.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463637" y="1648494"/>
            <a:ext cx="5151551" cy="798491"/>
          </a:xfrm>
          <a:prstGeom prst="wedgeRoundRectCallout">
            <a:avLst>
              <a:gd name="adj1" fmla="val -36849"/>
              <a:gd name="adj2" fmla="val 8750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can we do in order to solve overcrowding?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842712" y="1661373"/>
            <a:ext cx="6143226" cy="798491"/>
          </a:xfrm>
          <a:prstGeom prst="wedgeRoundRectCallout">
            <a:avLst>
              <a:gd name="adj1" fmla="val -29511"/>
              <a:gd name="adj2" fmla="val 5362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We should create jobs in the country so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that people won't move to cities.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7" y="2903716"/>
            <a:ext cx="3686175" cy="2905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962" y="2941816"/>
            <a:ext cx="3648075" cy="2867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187" y="2903716"/>
            <a:ext cx="36576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3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E-3HIGHSCHOOL\E10_SMART_WORLD\3. Icon trong sach\Practic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9246" y="232305"/>
            <a:ext cx="289433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44333" y="293860"/>
            <a:ext cx="102807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lphaLcPeriod"/>
            </a:pPr>
            <a:r>
              <a:rPr lang="en-US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Take turns to ask and answer about problems of living in cities.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463637" y="1648494"/>
            <a:ext cx="5151551" cy="798491"/>
          </a:xfrm>
          <a:prstGeom prst="wedgeRoundRectCallout">
            <a:avLst>
              <a:gd name="adj1" fmla="val -36849"/>
              <a:gd name="adj2" fmla="val 8750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can we do in order to solve overcrowding?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842712" y="1661373"/>
            <a:ext cx="6143226" cy="798491"/>
          </a:xfrm>
          <a:prstGeom prst="wedgeRoundRectCallout">
            <a:avLst>
              <a:gd name="adj1" fmla="val -29511"/>
              <a:gd name="adj2" fmla="val 5362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We should create jobs in the country so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that people won't move to cities.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71" y="3278399"/>
            <a:ext cx="367665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164" y="3020162"/>
            <a:ext cx="36385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05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E-3HIGHSCHOOL\E10_SMART_WORLD\3. Icon trong sach\Practic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9246" y="232305"/>
            <a:ext cx="289433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44333" y="293860"/>
            <a:ext cx="102807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lphaLcPeriod"/>
            </a:pPr>
            <a:r>
              <a:rPr lang="en-US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Take </a:t>
            </a:r>
            <a:r>
              <a:rPr lang="en-US" sz="3200" b="1">
                <a:solidFill>
                  <a:prstClr val="black"/>
                </a:solidFill>
                <a:cs typeface="Times New Roman" panose="02020603050405020304" pitchFamily="18" charset="0"/>
              </a:rPr>
              <a:t>turns to ask </a:t>
            </a:r>
            <a:r>
              <a:rPr lang="en-US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and answer about problems of living in cities.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476516" y="1419754"/>
            <a:ext cx="4744755" cy="708340"/>
          </a:xfrm>
          <a:prstGeom prst="wedgeRoundRectCallout">
            <a:avLst>
              <a:gd name="adj1" fmla="val -36849"/>
              <a:gd name="adj2" fmla="val 8750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 can we do in order to solve overcrowding?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855591" y="1432633"/>
            <a:ext cx="5658122" cy="708340"/>
          </a:xfrm>
          <a:prstGeom prst="wedgeRoundRectCallout">
            <a:avLst>
              <a:gd name="adj1" fmla="val -29511"/>
              <a:gd name="adj2" fmla="val 5362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should create jobs in the country so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that people won't move to cities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44" y="2479706"/>
            <a:ext cx="113633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50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74" y="965894"/>
            <a:ext cx="7456868" cy="5289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5335" y="314888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Speaking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48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  <a:cs typeface="Times New Roman" panose="02020603050405020304" pitchFamily="18" charset="0"/>
              </a:rPr>
              <a:t>Speaking</a:t>
            </a:r>
            <a:endParaRPr lang="en-US" sz="24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1670" y="321106"/>
            <a:ext cx="3927670" cy="6965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0494" y="385611"/>
            <a:ext cx="519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SOLUTIONS FOR OUR CITY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863" y="1096447"/>
            <a:ext cx="11878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a. You're planning for a social studies project. In pairs: Choose four issues your city needs to solve. Use the ideas below or your own ideas. Discuss and note a solution and a purpose for each issue.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327" t="6051" r="327" b="4829"/>
          <a:stretch/>
        </p:blipFill>
        <p:spPr>
          <a:xfrm>
            <a:off x="97807" y="2375599"/>
            <a:ext cx="11801475" cy="33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60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  <a:cs typeface="Times New Roman" panose="02020603050405020304" pitchFamily="18" charset="0"/>
              </a:rPr>
              <a:t>Speaking</a:t>
            </a:r>
            <a:endParaRPr lang="en-US" sz="24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1670" y="321106"/>
            <a:ext cx="3927670" cy="6965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0494" y="385611"/>
            <a:ext cx="519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SOLUTIONS FOR OUR CITY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300" y="1429765"/>
            <a:ext cx="11878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b. Choose the best solution for each issue and share your ideas with another pair. </a:t>
            </a:r>
          </a:p>
          <a:p>
            <a:r>
              <a:rPr lang="en-US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Who has better solutions?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79971" y="2504944"/>
            <a:ext cx="6203410" cy="1532585"/>
          </a:xfrm>
          <a:prstGeom prst="wedgeRoundRectCallout">
            <a:avLst>
              <a:gd name="adj1" fmla="val -36849"/>
              <a:gd name="adj2" fmla="val 8750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We think our city needs to improve the public transportation system in order to reduce air pollution.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557" y="2346541"/>
            <a:ext cx="2768302" cy="192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8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9096"/>
            <a:ext cx="9198864" cy="61320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AD47">
                    <a:lumMod val="75000"/>
                  </a:srgb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73005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24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56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Pronunciation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87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11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93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Speaking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42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307" y="2884822"/>
            <a:ext cx="6967135" cy="3376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599" y="728371"/>
            <a:ext cx="59245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66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/>
          <p:nvPr/>
        </p:nvSpPr>
        <p:spPr>
          <a:xfrm>
            <a:off x="182801" y="779602"/>
            <a:ext cx="4216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Now, write a paragraph (80-100 words) using the notes that you have taken from your discussion with your partner.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8509" y="3746412"/>
            <a:ext cx="11407480" cy="267765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The enormous growth in public transportation system over the last decade in Hanoi has led to radical changes to the way that people travel. Although serious problems have arisen as a result of this, there are solutions.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One of the first problems of…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It is important that action is taken to combat these problems…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To conclude,…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722" y="637781"/>
            <a:ext cx="7755756" cy="296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7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036"/>
            <a:ext cx="8978189" cy="61214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AD47">
                    <a:lumMod val="75000"/>
                  </a:srgb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643694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4235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33050" y="1817948"/>
            <a:ext cx="10961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Pronunciation:</a:t>
            </a:r>
          </a:p>
          <a:p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- practice grammar words like '… to …' are usually pronounced with their weak form. '… to …' often sounds like /</a:t>
            </a:r>
            <a:r>
              <a:rPr 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tə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/.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3050" y="3712625"/>
            <a:ext cx="10369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Speaking: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ask and answer about problems of living in cities.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improve speaking skill.</a:t>
            </a:r>
          </a:p>
        </p:txBody>
      </p:sp>
    </p:spTree>
    <p:extLst>
      <p:ext uri="{BB962C8B-B14F-4D97-AF65-F5344CB8AC3E}">
        <p14:creationId xmlns:p14="http://schemas.microsoft.com/office/powerpoint/2010/main" val="301704014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87626"/>
            <a:ext cx="12192000" cy="61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23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232" y="525154"/>
            <a:ext cx="11262343" cy="13069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703344"/>
            <a:ext cx="11597689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ea typeface="Times New Roman" panose="02020603050405020304" pitchFamily="18" charset="0"/>
              </a:rPr>
              <a:t>Practice grammar words like '… to …' are usually pronounced with their weak form. '… to …' often sounds like /</a:t>
            </a:r>
            <a:r>
              <a:rPr lang="en-US" sz="3200" dirty="0" err="1">
                <a:ea typeface="Times New Roman" panose="02020603050405020304" pitchFamily="18" charset="0"/>
              </a:rPr>
              <a:t>tə</a:t>
            </a:r>
            <a:r>
              <a:rPr lang="en-US" sz="3200" dirty="0">
                <a:ea typeface="Times New Roman" panose="02020603050405020304" pitchFamily="18" charset="0"/>
              </a:rPr>
              <a:t>/.</a:t>
            </a:r>
          </a:p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ea typeface="Times New Roman" panose="02020603050405020304" pitchFamily="18" charset="0"/>
              </a:rPr>
              <a:t>Prepare the next lesson - Listening &amp; Reading on page 32 in </a:t>
            </a:r>
            <a:r>
              <a:rPr lang="en-US" sz="3200" b="1" dirty="0">
                <a:ea typeface="Times New Roman" panose="02020603050405020304" pitchFamily="18" charset="0"/>
              </a:rPr>
              <a:t>SB</a:t>
            </a:r>
            <a:r>
              <a:rPr lang="en-US" sz="3200" dirty="0"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effectLst/>
                <a:ea typeface="Times New Roman" panose="02020603050405020304" pitchFamily="18" charset="0"/>
              </a:rPr>
              <a:t>Review all vocabularies and grammar point in the unit.</a:t>
            </a:r>
          </a:p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ea typeface="Times New Roman" panose="02020603050405020304" pitchFamily="18" charset="0"/>
              </a:rPr>
              <a:t>Play the consolidation games in </a:t>
            </a:r>
            <a:r>
              <a:rPr lang="en-US" sz="3200" b="1" dirty="0" err="1"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ea typeface="Times New Roman" panose="02020603050405020304" pitchFamily="18" charset="0"/>
              </a:rPr>
              <a:t> Anh 11 </a:t>
            </a:r>
            <a:r>
              <a:rPr lang="en-US" sz="3200" b="1" dirty="0" err="1">
                <a:ea typeface="Times New Roman" panose="02020603050405020304" pitchFamily="18" charset="0"/>
              </a:rPr>
              <a:t>i</a:t>
            </a:r>
            <a:r>
              <a:rPr lang="en-US" sz="3200" b="1" dirty="0">
                <a:ea typeface="Times New Roman" panose="02020603050405020304" pitchFamily="18" charset="0"/>
              </a:rPr>
              <a:t>-Learn Smart World DHA App</a:t>
            </a:r>
            <a:r>
              <a:rPr lang="en-US" sz="3200" dirty="0">
                <a:ea typeface="Times New Roman" panose="02020603050405020304" pitchFamily="18" charset="0"/>
              </a:rPr>
              <a:t> on </a:t>
            </a:r>
            <a:r>
              <a:rPr lang="en-US" sz="3200" dirty="0">
                <a:ea typeface="Times New Roman" panose="02020603050405020304" pitchFamily="18" charset="0"/>
                <a:hlinkClick r:id="rId3"/>
              </a:rPr>
              <a:t>www.eduhome.com.vn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endParaRPr lang="en-US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88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32C47-23A3-4C6C-90F8-33CD1C94F8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5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6589" y="4278781"/>
            <a:ext cx="433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Have a nice day!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9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2499" y="601247"/>
            <a:ext cx="621970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Pronunciation:</a:t>
            </a:r>
          </a:p>
          <a:p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-  Grammar words like '… to …' are usually pronounced with their weak form.</a:t>
            </a:r>
          </a:p>
          <a:p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'… to …' often sounds like </a:t>
            </a:r>
            <a:r>
              <a:rPr lang="en-US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tə</a:t>
            </a:r>
            <a:r>
              <a:rPr lang="en-US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/.</a:t>
            </a:r>
          </a:p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Speaking:</a:t>
            </a:r>
          </a:p>
          <a:p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- talk about issues a city need to solve.</a:t>
            </a:r>
          </a:p>
          <a:p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- improve speaking skill.</a:t>
            </a:r>
          </a:p>
          <a:p>
            <a:endParaRPr lang="en-US" sz="2800" dirty="0">
              <a:solidFill>
                <a:srgbClr val="44546A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39474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76"/>
            <a:ext cx="9315117" cy="6209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AD47">
                    <a:lumMod val="75000"/>
                  </a:srgb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88664892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474" y="1047467"/>
            <a:ext cx="120551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FontTx/>
              <a:buAutoNum type="arabicPeriod"/>
            </a:pPr>
            <a:r>
              <a:rPr lang="en-US" sz="3200" b="1" dirty="0">
                <a:latin typeface="+mj-lt"/>
              </a:rPr>
              <a:t>A. permission    B. influence 	C. privacy 		D. skyscraper </a:t>
            </a:r>
          </a:p>
          <a:p>
            <a:pPr>
              <a:lnSpc>
                <a:spcPct val="200000"/>
              </a:lnSpc>
            </a:pPr>
            <a:endParaRPr lang="en-US" sz="3200" b="1" dirty="0">
              <a:latin typeface="+mj-lt"/>
            </a:endParaRPr>
          </a:p>
          <a:p>
            <a:pPr marL="514350" indent="-514350">
              <a:lnSpc>
                <a:spcPct val="200000"/>
              </a:lnSpc>
              <a:buAutoNum type="arabicPeriod" startAt="2"/>
            </a:pPr>
            <a:r>
              <a:rPr lang="en-US" sz="3200" b="1" dirty="0">
                <a:latin typeface="+mj-lt"/>
              </a:rPr>
              <a:t>A. suitable	   B. repetitive  	C. efficient	         D. impressive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latin typeface="+mj-lt"/>
              </a:rPr>
              <a:t>  	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latin typeface="+mj-lt"/>
              </a:rPr>
              <a:t>3. A. benefit           B. prohibit 	C. emphasize	D. summarize 	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2954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399" y="257644"/>
            <a:ext cx="106991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Choose the word whose main stress is placed </a:t>
            </a:r>
          </a:p>
          <a:p>
            <a:r>
              <a:rPr lang="en-US" sz="3200" b="1" dirty="0">
                <a:latin typeface="+mj-lt"/>
              </a:rPr>
              <a:t>differently from the others. </a:t>
            </a:r>
            <a:br>
              <a:rPr lang="en-US" sz="3200" b="1" dirty="0">
                <a:solidFill>
                  <a:srgbClr val="0070C0"/>
                </a:solidFill>
                <a:latin typeface="+mj-lt"/>
              </a:rPr>
            </a:br>
            <a:endParaRPr lang="en-US" b="1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210" y="787846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59302" y="1358788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9302" y="333472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48730" y="524932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3514" y="1688291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pərˈmɪʃn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54142" y="1688291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     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ɪnfluəns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60598" y="1717378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 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praɪvəsi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23633" y="1738165"/>
            <a:ext cx="27977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skaɪˌskreɪpə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9293" y="3723799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suːtəbl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81606" y="3780050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rɪˈpetətɪv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00" y="3718329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ɪˈfɪʃnt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484108" y="3670731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+mj-lt"/>
              </a:rPr>
              <a:t>/ɪmˈpresɪv/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8911" y="5591345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benəfɪt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49307" y="5591345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prəˈhɪbɪt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32835" y="5579836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  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emfəsaɪz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597678" y="5603297"/>
            <a:ext cx="24939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sʌməraɪz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9793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2" y="1104010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b="1" dirty="0">
                <a:latin typeface="+mj-lt"/>
              </a:rPr>
              <a:t>A. r</a:t>
            </a:r>
            <a:r>
              <a:rPr lang="en-US" sz="3200" b="1" u="sng" dirty="0">
                <a:latin typeface="+mj-lt"/>
              </a:rPr>
              <a:t>o</a:t>
            </a:r>
            <a:r>
              <a:rPr lang="en-US" sz="3200" b="1" dirty="0">
                <a:latin typeface="+mj-lt"/>
              </a:rPr>
              <a:t>cket 		B. column 		C. pr</a:t>
            </a:r>
            <a:r>
              <a:rPr lang="en-US" sz="3200" b="1" u="sng" dirty="0">
                <a:latin typeface="+mj-lt"/>
              </a:rPr>
              <a:t>o</a:t>
            </a:r>
            <a:r>
              <a:rPr lang="en-US" sz="3200" b="1" dirty="0">
                <a:latin typeface="+mj-lt"/>
              </a:rPr>
              <a:t>gram 	D. </a:t>
            </a:r>
            <a:r>
              <a:rPr lang="en-US" sz="3200" b="1" u="sng" dirty="0">
                <a:latin typeface="+mj-lt"/>
              </a:rPr>
              <a:t>o</a:t>
            </a:r>
            <a:r>
              <a:rPr lang="en-US" sz="3200" b="1" dirty="0">
                <a:latin typeface="+mj-lt"/>
              </a:rPr>
              <a:t>ption</a:t>
            </a:r>
          </a:p>
          <a:p>
            <a:pPr>
              <a:lnSpc>
                <a:spcPct val="200000"/>
              </a:lnSpc>
            </a:pPr>
            <a:endParaRPr lang="en-US" sz="3200" b="1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b="1" dirty="0">
                <a:latin typeface="+mj-lt"/>
              </a:rPr>
              <a:t>2. A. t</a:t>
            </a:r>
            <a:r>
              <a:rPr lang="en-US" sz="3200" b="1" u="sng" dirty="0">
                <a:latin typeface="+mj-lt"/>
              </a:rPr>
              <a:t>a</a:t>
            </a:r>
            <a:r>
              <a:rPr lang="en-US" sz="3200" b="1" dirty="0">
                <a:latin typeface="+mj-lt"/>
              </a:rPr>
              <a:t>x		         B. d</a:t>
            </a:r>
            <a:r>
              <a:rPr lang="en-US" sz="3200" b="1" u="sng" dirty="0">
                <a:latin typeface="+mj-lt"/>
              </a:rPr>
              <a:t>a</a:t>
            </a:r>
            <a:r>
              <a:rPr lang="en-US" sz="3200" b="1" dirty="0">
                <a:latin typeface="+mj-lt"/>
              </a:rPr>
              <a:t>m	           C. l</a:t>
            </a:r>
            <a:r>
              <a:rPr lang="en-US" sz="3200" b="1" u="sng" dirty="0">
                <a:latin typeface="+mj-lt"/>
              </a:rPr>
              <a:t>a</a:t>
            </a:r>
            <a:r>
              <a:rPr lang="en-US" sz="3200" b="1" dirty="0">
                <a:latin typeface="+mj-lt"/>
              </a:rPr>
              <a:t>w                  D. h</a:t>
            </a:r>
            <a:r>
              <a:rPr lang="en-US" sz="3200" b="1" u="sng" dirty="0">
                <a:latin typeface="+mj-lt"/>
              </a:rPr>
              <a:t>a</a:t>
            </a:r>
            <a:r>
              <a:rPr lang="en-US" sz="3200" b="1" dirty="0">
                <a:latin typeface="+mj-lt"/>
              </a:rPr>
              <a:t>ve</a:t>
            </a:r>
          </a:p>
          <a:p>
            <a:pPr>
              <a:lnSpc>
                <a:spcPct val="200000"/>
              </a:lnSpc>
            </a:pPr>
            <a:endParaRPr lang="en-US" sz="3200" b="1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b="1" dirty="0">
                <a:latin typeface="+mj-lt"/>
              </a:rPr>
              <a:t>3. A. curf</a:t>
            </a:r>
            <a:r>
              <a:rPr lang="en-US" sz="3200" b="1" u="sng" dirty="0">
                <a:latin typeface="+mj-lt"/>
              </a:rPr>
              <a:t>e</a:t>
            </a:r>
            <a:r>
              <a:rPr lang="en-US" sz="3200" b="1" dirty="0">
                <a:latin typeface="+mj-lt"/>
              </a:rPr>
              <a:t>w 		B. fitn</a:t>
            </a:r>
            <a:r>
              <a:rPr lang="en-US" sz="3200" b="1" u="sng" dirty="0">
                <a:latin typeface="+mj-lt"/>
              </a:rPr>
              <a:t>e</a:t>
            </a:r>
            <a:r>
              <a:rPr lang="en-US" sz="3200" b="1" dirty="0">
                <a:latin typeface="+mj-lt"/>
              </a:rPr>
              <a:t>ss 		C. found</a:t>
            </a:r>
            <a:r>
              <a:rPr lang="en-US" sz="3200" b="1" u="sng" dirty="0">
                <a:latin typeface="+mj-lt"/>
              </a:rPr>
              <a:t>e</a:t>
            </a:r>
            <a:r>
              <a:rPr lang="en-US" sz="3200" b="1" dirty="0">
                <a:latin typeface="+mj-lt"/>
              </a:rPr>
              <a:t>r		D. chart</a:t>
            </a:r>
            <a:r>
              <a:rPr lang="en-US" sz="3200" b="1" u="sng" dirty="0">
                <a:latin typeface="+mj-lt"/>
              </a:rPr>
              <a:t>e</a:t>
            </a:r>
            <a:r>
              <a:rPr lang="en-US" sz="3200" b="1" dirty="0">
                <a:latin typeface="+mj-lt"/>
              </a:rPr>
              <a:t>r</a:t>
            </a:r>
            <a:endParaRPr lang="en-US" sz="3200" b="1" u="sng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2954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484829" y="1462916"/>
            <a:ext cx="480098" cy="5597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  </a:t>
            </a:r>
          </a:p>
        </p:txBody>
      </p:sp>
      <p:sp>
        <p:nvSpPr>
          <p:cNvPr id="11" name="Oval 10"/>
          <p:cNvSpPr/>
          <p:nvPr/>
        </p:nvSpPr>
        <p:spPr>
          <a:xfrm>
            <a:off x="6626627" y="3419352"/>
            <a:ext cx="480098" cy="55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Choose the word whose underlined part is </a:t>
            </a:r>
          </a:p>
          <a:p>
            <a:r>
              <a:rPr lang="en-US" sz="3200" b="1" dirty="0">
                <a:latin typeface="+mj-lt"/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522936" y="5339217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7539" y="1698481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rɑːkɪt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86768" y="1698481"/>
            <a:ext cx="234596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kɑːləm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17557" y="1704003"/>
            <a:ext cx="341142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+mj-lt"/>
              </a:rPr>
              <a:t>/ˈproʊɡræm/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333201" y="1702901"/>
            <a:ext cx="34545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   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ɑːpʃn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2985" y="3710640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tæks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53199" y="3701294"/>
            <a:ext cx="311172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 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dæm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28250" y="3710640"/>
            <a:ext cx="314750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 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lɑ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ː/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335746" y="3746979"/>
            <a:ext cx="299805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  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hæv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01244" y="5682527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kɜːfju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ː/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96512" y="5666843"/>
            <a:ext cx="30722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fɪt.nəs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28250" y="5666844"/>
            <a:ext cx="2804139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faʊndə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632389" y="5630505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tʃærtə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4549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814" y="-7935115"/>
            <a:ext cx="13350240" cy="14903579"/>
          </a:xfrm>
          <a:prstGeom prst="rect">
            <a:avLst/>
          </a:prstGeom>
        </p:spPr>
      </p:pic>
      <p:pic>
        <p:nvPicPr>
          <p:cNvPr id="1026" name="Picture 2" descr="D:\E-3HIGHSCHOOL\E10_SMART_WORLD\3. Icon trong sach\Pronuncia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503238"/>
            <a:ext cx="8285163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92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064B2D-47F6-479C-AAF7-8F1C16C8081F}"/>
              </a:ext>
            </a:extLst>
          </p:cNvPr>
          <p:cNvSpPr/>
          <p:nvPr/>
        </p:nvSpPr>
        <p:spPr>
          <a:xfrm>
            <a:off x="361926" y="3079463"/>
            <a:ext cx="11513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a. Grammar words like '… to …' are usually pronounced with their weak form.</a:t>
            </a:r>
          </a:p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'… to …' often sounds like </a:t>
            </a:r>
            <a:r>
              <a:rPr lang="en-US" sz="3600" i="1" dirty="0">
                <a:solidFill>
                  <a:srgbClr val="FF0000"/>
                </a:solidFill>
                <a:cs typeface="Times New Roman" panose="02020603050405020304" pitchFamily="18" charset="0"/>
              </a:rPr>
              <a:t>/</a:t>
            </a:r>
            <a:r>
              <a:rPr lang="en-US" sz="36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tə</a:t>
            </a:r>
            <a:r>
              <a:rPr lang="en-US" sz="3600" i="1" dirty="0">
                <a:solidFill>
                  <a:srgbClr val="FF0000"/>
                </a:solidFill>
                <a:cs typeface="Times New Roman" panose="02020603050405020304" pitchFamily="18" charset="0"/>
              </a:rPr>
              <a:t>/.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920" b="11840"/>
          <a:stretch/>
        </p:blipFill>
        <p:spPr>
          <a:xfrm>
            <a:off x="2784074" y="1674733"/>
            <a:ext cx="6271847" cy="1060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8" y="577136"/>
            <a:ext cx="3500438" cy="6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648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E-3HIGHSCHOOL\E10_SMART_WORLD\3. Icon trong sach\Pronunciatio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778" y="261916"/>
            <a:ext cx="3263840" cy="7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020418" y="2705792"/>
            <a:ext cx="14220899" cy="1848259"/>
            <a:chOff x="-22771" y="3832152"/>
            <a:chExt cx="14220899" cy="1848259"/>
          </a:xfrm>
        </p:grpSpPr>
        <p:sp>
          <p:nvSpPr>
            <p:cNvPr id="15" name="Rectangle 14"/>
            <p:cNvSpPr/>
            <p:nvPr/>
          </p:nvSpPr>
          <p:spPr>
            <a:xfrm>
              <a:off x="-22771" y="3832152"/>
              <a:ext cx="142208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b. Notice the sound changes of the underlined words.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064B2D-47F6-479C-AAF7-8F1C16C8081F}"/>
                </a:ext>
              </a:extLst>
            </p:cNvPr>
            <p:cNvSpPr/>
            <p:nvPr/>
          </p:nvSpPr>
          <p:spPr>
            <a:xfrm>
              <a:off x="800367" y="4480082"/>
              <a:ext cx="1151371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We should ban plastic in order to keep rivers clean</a:t>
              </a:r>
            </a:p>
            <a:p>
              <a:r>
                <a:rPr lang="en-US" sz="3600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The city banned cars in order to reduce traffic.</a:t>
              </a:r>
            </a:p>
          </p:txBody>
        </p:sp>
      </p:grpSp>
      <p:pic>
        <p:nvPicPr>
          <p:cNvPr id="3" name="CD1 TRACK 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6333" y="2743323"/>
            <a:ext cx="609600" cy="609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712765" y="3953886"/>
            <a:ext cx="4181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5898" y="4448033"/>
            <a:ext cx="4181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t="17920" b="11840"/>
          <a:stretch/>
        </p:blipFill>
        <p:spPr>
          <a:xfrm>
            <a:off x="3168062" y="1345536"/>
            <a:ext cx="6271847" cy="10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818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861</Words>
  <Application>Microsoft Office PowerPoint</Application>
  <PresentationFormat>Widescreen</PresentationFormat>
  <Paragraphs>110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Hien Kim</cp:lastModifiedBy>
  <cp:revision>59</cp:revision>
  <dcterms:created xsi:type="dcterms:W3CDTF">2023-03-03T07:43:39Z</dcterms:created>
  <dcterms:modified xsi:type="dcterms:W3CDTF">2023-07-24T09:30:52Z</dcterms:modified>
</cp:coreProperties>
</file>