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3" r:id="rId10"/>
    <p:sldId id="267" r:id="rId11"/>
    <p:sldId id="268" r:id="rId12"/>
    <p:sldId id="269" r:id="rId13"/>
    <p:sldId id="270" r:id="rId14"/>
    <p:sldId id="284" r:id="rId15"/>
    <p:sldId id="271" r:id="rId16"/>
    <p:sldId id="285" r:id="rId17"/>
    <p:sldId id="286" r:id="rId18"/>
    <p:sldId id="282" r:id="rId19"/>
    <p:sldId id="28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7" d="100"/>
          <a:sy n="17" d="100"/>
        </p:scale>
        <p:origin x="2412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AC516-04F1-4FAE-818C-AA608E2BC7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78BE-CC7E-47BA-82C7-5EC51311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5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7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4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7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7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8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08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05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55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8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80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2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35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4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241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5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894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644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35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837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26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58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51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693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636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552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54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97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738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90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789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193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54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42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8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67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456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12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385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360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4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49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4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6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4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5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06017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3. Social Issues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Anh</a:t>
            </a:r>
            <a:r>
              <a:rPr lang="en-US" sz="1400" dirty="0">
                <a:solidFill>
                  <a:prstClr val="white"/>
                </a:solidFill>
              </a:rPr>
              <a:t> 11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DTP Education Solutions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836269" y="0"/>
            <a:ext cx="33557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Lesson 2.2. Grammar</a:t>
            </a:r>
          </a:p>
        </p:txBody>
      </p:sp>
    </p:spTree>
    <p:extLst>
      <p:ext uri="{BB962C8B-B14F-4D97-AF65-F5344CB8AC3E}">
        <p14:creationId xmlns:p14="http://schemas.microsoft.com/office/powerpoint/2010/main" val="102888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mboozle.com/classic/48267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4423" y="3235569"/>
            <a:ext cx="4897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Unit 3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SOCIAL ISSUES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sz="2400" dirty="0"/>
              <a:t>Page: 29 &amp; 30</a:t>
            </a:r>
          </a:p>
        </p:txBody>
      </p:sp>
    </p:spTree>
    <p:extLst>
      <p:ext uri="{BB962C8B-B14F-4D97-AF65-F5344CB8AC3E}">
        <p14:creationId xmlns:p14="http://schemas.microsoft.com/office/powerpoint/2010/main" val="404637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00" y="451565"/>
            <a:ext cx="417195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3682"/>
            <a:ext cx="7047437" cy="3577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741" y="1123682"/>
            <a:ext cx="4842512" cy="37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2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48" y="466925"/>
            <a:ext cx="4591050" cy="69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369" r="1348"/>
          <a:stretch/>
        </p:blipFill>
        <p:spPr>
          <a:xfrm>
            <a:off x="4811198" y="814587"/>
            <a:ext cx="7094448" cy="54395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152" y="2910625"/>
            <a:ext cx="4811198" cy="1648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NOTE: </a:t>
            </a:r>
            <a:r>
              <a:rPr lang="en-US" sz="2800" b="1" dirty="0">
                <a:solidFill>
                  <a:schemeClr val="tx1"/>
                </a:solidFill>
              </a:rPr>
              <a:t>In order to </a:t>
            </a:r>
            <a:r>
              <a:rPr lang="en-US" sz="2800" dirty="0">
                <a:solidFill>
                  <a:schemeClr val="tx1"/>
                </a:solidFill>
              </a:rPr>
              <a:t>is common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in writing than speaking.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63" y="564864"/>
            <a:ext cx="7836280" cy="5224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6365" y="3741317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4227" y="533202"/>
            <a:ext cx="104046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a. Choose the correct conjunctions.</a:t>
            </a:r>
          </a:p>
        </p:txBody>
      </p:sp>
      <p:pic>
        <p:nvPicPr>
          <p:cNvPr id="5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9093" y="1142803"/>
            <a:ext cx="11178862" cy="5296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1. People should spend more time in nature </a:t>
            </a:r>
            <a:r>
              <a:rPr lang="en-US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improve their mental health.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2. We should install more security cameras </a:t>
            </a:r>
            <a:r>
              <a:rPr lang="en-US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people feel safer.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3. Schools need to teach students how to cook healthy meals </a:t>
            </a:r>
            <a:r>
              <a:rPr lang="en-US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so that/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in order to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young generations will be healthier. </a:t>
            </a:r>
          </a:p>
        </p:txBody>
      </p:sp>
      <p:sp>
        <p:nvSpPr>
          <p:cNvPr id="2" name="Oval 1"/>
          <p:cNvSpPr/>
          <p:nvPr/>
        </p:nvSpPr>
        <p:spPr>
          <a:xfrm>
            <a:off x="7881869" y="2047739"/>
            <a:ext cx="1635617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81104" y="3335626"/>
            <a:ext cx="1184858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208394" y="4623513"/>
            <a:ext cx="1249251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4227" y="533202"/>
            <a:ext cx="104046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a. Choose the correct conjunctions.</a:t>
            </a:r>
          </a:p>
        </p:txBody>
      </p:sp>
      <p:pic>
        <p:nvPicPr>
          <p:cNvPr id="5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9093" y="1142803"/>
            <a:ext cx="11178862" cy="5296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4. House prices shouldn't increase  </a:t>
            </a:r>
            <a:r>
              <a:rPr lang="en-US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so that/in order not to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increase the cost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living.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improve security, the city has installed more lights on streets and in parks.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6. What can we do </a:t>
            </a:r>
            <a:r>
              <a:rPr lang="en-US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reduce pollution?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7. Cities should make walking and biking easier </a:t>
            </a:r>
            <a:r>
              <a:rPr lang="en-US" sz="2800" i="1" dirty="0">
                <a:solidFill>
                  <a:schemeClr val="tx1"/>
                </a:solidFill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people will use cars and motorbikes less.</a:t>
            </a:r>
          </a:p>
        </p:txBody>
      </p:sp>
      <p:sp>
        <p:nvSpPr>
          <p:cNvPr id="6" name="Oval 5"/>
          <p:cNvSpPr/>
          <p:nvPr/>
        </p:nvSpPr>
        <p:spPr>
          <a:xfrm>
            <a:off x="6616521" y="1725767"/>
            <a:ext cx="2179749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74065" y="3000775"/>
            <a:ext cx="1814221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08172" y="4275783"/>
            <a:ext cx="1677473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18798" y="4932606"/>
            <a:ext cx="1329744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9718" y="614383"/>
            <a:ext cx="8680361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b. Circle the sentences which best combine the two short sentences above.</a:t>
            </a:r>
            <a:endParaRPr lang="en-US" sz="2400" b="1" dirty="0">
              <a:solidFill>
                <a:srgbClr val="E7E6E6">
                  <a:lumMod val="1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464" y="220182"/>
            <a:ext cx="3979336" cy="78840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7728" y="1983346"/>
            <a:ext cx="11844271" cy="3786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1. People often travel to cities. They want to get access to better health care.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a. People want to get access to better health care so that they can travel to cities.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b. People travel to cities in order to get access to better health care.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c. People want to get access to better health care in order to travel to cities.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d. In order to travel to cities, people get access to better health.</a:t>
            </a:r>
            <a:endParaRPr 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729" y="3747750"/>
            <a:ext cx="441101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464" y="220182"/>
            <a:ext cx="3979336" cy="78840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7729" y="1725769"/>
            <a:ext cx="11844271" cy="3786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2. Our city has banned single-use plastic. The city doesn't want to harm the environment.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a. Our city has banned single-use plastic in order to protect the environment.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b. In order to ban single-use plastics, the city will harm the environment.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c. Our city has banned single-use plastics so that they can harm the environment.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d. In order to harm the environment, our city has not banned single-use plastics.</a:t>
            </a:r>
            <a:endParaRPr 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7729" y="3219716"/>
            <a:ext cx="441101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464" y="220182"/>
            <a:ext cx="3979336" cy="78840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5910" y="1313645"/>
            <a:ext cx="11947301" cy="4700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3. Cities should provide free health care. Poor people should have access to better health care.</a:t>
            </a: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a. Cities shouldn't provide free health care so that poor people have access to better health care.</a:t>
            </a: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b. Cities should provide free health care so that poor people don't have access to better health care.</a:t>
            </a: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c. Poor people should have access to better health care so that cities can provide it for free.</a:t>
            </a: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d. In order to give poor people access to better health care, cities should provide it for free.</a:t>
            </a:r>
            <a:endParaRPr 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8789" y="4850154"/>
            <a:ext cx="441101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10940" y="706212"/>
            <a:ext cx="10640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a. Circle the correct words.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DC3DD3-FCBE-4AB8-A29E-08A4C0B2CDD5}"/>
              </a:ext>
            </a:extLst>
          </p:cNvPr>
          <p:cNvSpPr txBox="1"/>
          <p:nvPr/>
        </p:nvSpPr>
        <p:spPr>
          <a:xfrm>
            <a:off x="1" y="381675"/>
            <a:ext cx="2202286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Extra Practice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WB, page 17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851" y="1369303"/>
            <a:ext cx="1185714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cs typeface="Times New Roman" panose="02020603050405020304" pitchFamily="18" charset="0"/>
              </a:rPr>
              <a:t>We should build a metro </a:t>
            </a:r>
            <a:r>
              <a:rPr lang="en-US" sz="2800" i="1" dirty="0"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cs typeface="Times New Roman" panose="02020603050405020304" pitchFamily="18" charset="0"/>
              </a:rPr>
              <a:t>reduce pollution.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We must protect our forests 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people can enjoy nature.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cs typeface="Times New Roman" panose="02020603050405020304" pitchFamily="18" charset="0"/>
              </a:rPr>
              <a:t>Our city needs good schools </a:t>
            </a:r>
            <a:r>
              <a:rPr lang="en-US" sz="2800" i="1" dirty="0"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cs typeface="Times New Roman" panose="02020603050405020304" pitchFamily="18" charset="0"/>
              </a:rPr>
              <a:t>give children a better education.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improve security, we need more police on the streets.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cs typeface="Times New Roman" panose="02020603050405020304" pitchFamily="18" charset="0"/>
              </a:rPr>
              <a:t>We should improve our health care system </a:t>
            </a:r>
            <a:r>
              <a:rPr lang="en-US" sz="2800" i="1" dirty="0">
                <a:cs typeface="Times New Roman" panose="02020603050405020304" pitchFamily="18" charset="0"/>
              </a:rPr>
              <a:t>so that/in order to </a:t>
            </a:r>
            <a:r>
              <a:rPr lang="en-US" sz="2800" dirty="0">
                <a:cs typeface="Times New Roman" panose="02020603050405020304" pitchFamily="18" charset="0"/>
              </a:rPr>
              <a:t>people can live longer.</a:t>
            </a:r>
          </a:p>
        </p:txBody>
      </p:sp>
      <p:sp>
        <p:nvSpPr>
          <p:cNvPr id="13" name="Oval 12"/>
          <p:cNvSpPr/>
          <p:nvPr/>
        </p:nvSpPr>
        <p:spPr>
          <a:xfrm>
            <a:off x="5573334" y="1591835"/>
            <a:ext cx="1716109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10955" y="2232432"/>
            <a:ext cx="1252470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36973" y="2902134"/>
            <a:ext cx="1741866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67249" y="4151384"/>
            <a:ext cx="1741866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58696" y="4834212"/>
            <a:ext cx="1252470" cy="3992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90221" y="475709"/>
            <a:ext cx="859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b. Unscramble the sentences.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096" y="1229431"/>
            <a:ext cx="127095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1. we need/reduce/crime rate/people/can feel safe ____________________________________________________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2. people/often/move/other countries/enjoy/low/cost of living _____________________________________________________________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3. I/spent/week/nature/improve/my/mental health ____________________________________________________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4. people/move/the city/they/can get better jobs ________________________________________________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5. people/travel/the countryside/enjoy/lack of pollution. ___________________________________________________________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9099" y="1670020"/>
            <a:ext cx="10301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We need to reduce the crime rate so that people can feel safe.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2611" y="2524748"/>
            <a:ext cx="12269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People often move to other countries in order to enjoy a low cost of living.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2868" y="3387550"/>
            <a:ext cx="10367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I spent a week in nature in order to improve my mental heath.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52400" y="4224824"/>
            <a:ext cx="9371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People move to the city so that they can get better jobs.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45538" y="5097007"/>
            <a:ext cx="1021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Peopl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travel to the countryside in order to enjoy the lack of pollution.</a:t>
            </a:r>
          </a:p>
        </p:txBody>
      </p:sp>
    </p:spTree>
    <p:extLst>
      <p:ext uri="{BB962C8B-B14F-4D97-AF65-F5344CB8AC3E}">
        <p14:creationId xmlns:p14="http://schemas.microsoft.com/office/powerpoint/2010/main" val="1084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24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2497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Grammar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2497" y="4268761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11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42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4" y="828868"/>
            <a:ext cx="3484792" cy="2689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739" y="828868"/>
            <a:ext cx="4694665" cy="2274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922" y="3103730"/>
            <a:ext cx="4240100" cy="33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1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6" y="556280"/>
            <a:ext cx="7694612" cy="5129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9094" y="3622482"/>
            <a:ext cx="280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34053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9581" y="4007202"/>
            <a:ext cx="280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Production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0099" y="2052821"/>
            <a:ext cx="11105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c. In pairs: Why would a city do these things? Why not? What problems would they want to solve?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071E71E-6058-4805-836A-5B5E97264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09" y="1017535"/>
            <a:ext cx="1441756" cy="9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10099" y="3380239"/>
            <a:ext cx="8847206" cy="2715864"/>
            <a:chOff x="910099" y="3191594"/>
            <a:chExt cx="8847206" cy="2715864"/>
          </a:xfrm>
        </p:grpSpPr>
        <p:sp>
          <p:nvSpPr>
            <p:cNvPr id="9" name="Rectangle 8"/>
            <p:cNvSpPr/>
            <p:nvPr/>
          </p:nvSpPr>
          <p:spPr>
            <a:xfrm>
              <a:off x="910099" y="3191594"/>
              <a:ext cx="884720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ban karaoke parties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build more parks, playgrounds, and zoos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make streets safe for walking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0099" y="4522463"/>
              <a:ext cx="884720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ban single-use plastic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have free public transportation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invest in better schools</a:t>
              </a:r>
            </a:p>
          </p:txBody>
        </p:sp>
      </p:grpSp>
      <p:sp>
        <p:nvSpPr>
          <p:cNvPr id="7" name="Rectangular Callout 6"/>
          <p:cNvSpPr/>
          <p:nvPr/>
        </p:nvSpPr>
        <p:spPr>
          <a:xfrm>
            <a:off x="6205470" y="2693447"/>
            <a:ext cx="5810519" cy="1000274"/>
          </a:xfrm>
          <a:prstGeom prst="wedgeRectCallout">
            <a:avLst>
              <a:gd name="adj1" fmla="val -27276"/>
              <a:gd name="adj2" fmla="val 9855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I think a city would ban karaoke parties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 order to reduce noise pollution.</a:t>
            </a:r>
          </a:p>
        </p:txBody>
      </p:sp>
    </p:spTree>
    <p:extLst>
      <p:ext uri="{BB962C8B-B14F-4D97-AF65-F5344CB8AC3E}">
        <p14:creationId xmlns:p14="http://schemas.microsoft.com/office/powerpoint/2010/main" val="371780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096"/>
            <a:ext cx="9198864" cy="6132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5731099" y="880873"/>
            <a:ext cx="641327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  <a:cs typeface="Times New Roman" panose="02020603050405020304" pitchFamily="18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00336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575656" y="533143"/>
            <a:ext cx="7177426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  <a:cs typeface="Times New Roman" panose="02020603050405020304" pitchFamily="18" charset="0"/>
              </a:rPr>
              <a:t>CONSOLIDATION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75656" y="1790163"/>
            <a:ext cx="1113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Write five sentences about problems and solutions using </a:t>
            </a:r>
            <a:r>
              <a:rPr lang="en-US" sz="3600" i="1" dirty="0">
                <a:solidFill>
                  <a:srgbClr val="002060"/>
                </a:solidFill>
                <a:cs typeface="Times New Roman" panose="02020603050405020304" pitchFamily="18" charset="0"/>
              </a:rPr>
              <a:t>conjunctions of purpose: in order to and so that 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12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981177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423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052" y="2101284"/>
            <a:ext cx="11013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Grammar: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use conjunctions of purpose: in order to and so that. </a:t>
            </a:r>
          </a:p>
        </p:txBody>
      </p:sp>
    </p:spTree>
    <p:extLst>
      <p:ext uri="{BB962C8B-B14F-4D97-AF65-F5344CB8AC3E}">
        <p14:creationId xmlns:p14="http://schemas.microsoft.com/office/powerpoint/2010/main" val="3797139216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72717"/>
            <a:ext cx="12192000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5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14" y="2181841"/>
            <a:ext cx="11719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571500">
              <a:buFontTx/>
              <a:buChar char="-"/>
            </a:pPr>
            <a:r>
              <a:rPr lang="en-US" sz="3200"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the exercises in </a:t>
            </a: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WB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on page 17.</a:t>
            </a:r>
          </a:p>
          <a:p>
            <a:pPr marL="1028700" indent="-571500">
              <a:buFontTx/>
              <a:buChar char="-"/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Prepare the next lesson – Pronunciation &amp; Speaking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(pages 30 &amp; 31) .</a:t>
            </a:r>
          </a:p>
          <a:p>
            <a:pPr marL="1028700" indent="-571500">
              <a:buFontTx/>
              <a:buChar char="-"/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Play the consolidation games in </a:t>
            </a:r>
            <a:r>
              <a:rPr lang="en-US" sz="3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Anh 11 </a:t>
            </a:r>
            <a:r>
              <a:rPr lang="en-US" sz="3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-Learn Smart World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DHA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www.eduhome.com.vn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05" y="396366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32C47-23A3-4C6C-90F8-33CD1C94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6102" y="4437807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Have a nice day!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076" y="1386859"/>
            <a:ext cx="598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students will be able to…</a:t>
            </a:r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- practice and use c</a:t>
            </a:r>
            <a:r>
              <a:rPr 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onjunctions of purpose: in order to and so that 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correctly.</a:t>
            </a:r>
            <a:endParaRPr lang="en-US" sz="32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86865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  <a:cs typeface="Times New Roman" panose="02020603050405020304" pitchFamily="18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3762334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77" y="2341231"/>
            <a:ext cx="8019245" cy="3882568"/>
          </a:xfrm>
          <a:prstGeom prst="rect">
            <a:avLst/>
          </a:prstGeom>
        </p:spPr>
      </p:pic>
      <p:sp>
        <p:nvSpPr>
          <p:cNvPr id="6" name="Rectangle 5">
            <a:hlinkClick r:id="rId3"/>
          </p:cNvPr>
          <p:cNvSpPr/>
          <p:nvPr/>
        </p:nvSpPr>
        <p:spPr>
          <a:xfrm>
            <a:off x="2614411" y="773862"/>
            <a:ext cx="7753082" cy="35086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93040"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Click to play bamboozle game:</a:t>
            </a:r>
          </a:p>
          <a:p>
            <a:pPr marL="193040">
              <a:lnSpc>
                <a:spcPct val="150000"/>
              </a:lnSpc>
            </a:pP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Topic: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Past Simple and Present Perfect</a:t>
            </a:r>
          </a:p>
          <a:p>
            <a:pPr marL="193040">
              <a:lnSpc>
                <a:spcPct val="150000"/>
              </a:lnSpc>
            </a:pPr>
            <a:endParaRPr lang="en-US" sz="40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04950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3HIGHSCHOOL\E10_SMART_WORLD\4. IMAGES\shutterstock_570154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121920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33" y="1368477"/>
            <a:ext cx="8281987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7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79" y="418906"/>
            <a:ext cx="8209767" cy="5473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7576" y="3715560"/>
            <a:ext cx="375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142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061" y="1349972"/>
            <a:ext cx="555079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a. Look at the picture. What do you think the girl is saying?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6061" y="5268767"/>
            <a:ext cx="11359167" cy="10413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city should provide free ___________________ people can cycle more.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It should also ban ___________________ reduce air pollution.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243" y="489397"/>
            <a:ext cx="5912985" cy="45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061" y="1349972"/>
            <a:ext cx="555079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E7E6E6">
                    <a:lumMod val="10000"/>
                  </a:srgbClr>
                </a:solidFill>
                <a:cs typeface="Times New Roman" panose="02020603050405020304" pitchFamily="18" charset="0"/>
              </a:rPr>
              <a:t>b. Now, listen and check your ideas.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6061" y="5268767"/>
            <a:ext cx="11359167" cy="10413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city should provide free ___________________ people can cycle more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It should also ban ___________________ reduce air pollution.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243" y="489397"/>
            <a:ext cx="5912985" cy="4563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0690" y="5401297"/>
            <a:ext cx="2289963" cy="38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 bikes so that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0662" y="5789458"/>
            <a:ext cx="2806358" cy="38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 cars in order to</a:t>
            </a:r>
          </a:p>
        </p:txBody>
      </p:sp>
      <p:pic>
        <p:nvPicPr>
          <p:cNvPr id="2" name="CD1 TRACK 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1802" y="1679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1020</Words>
  <Application>Microsoft Office PowerPoint</Application>
  <PresentationFormat>Widescreen</PresentationFormat>
  <Paragraphs>96</Paragraphs>
  <Slides>28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Kim</cp:lastModifiedBy>
  <cp:revision>49</cp:revision>
  <dcterms:created xsi:type="dcterms:W3CDTF">2023-03-03T03:59:45Z</dcterms:created>
  <dcterms:modified xsi:type="dcterms:W3CDTF">2023-07-24T05:15:49Z</dcterms:modified>
</cp:coreProperties>
</file>