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94" r:id="rId11"/>
    <p:sldId id="267" r:id="rId12"/>
    <p:sldId id="285" r:id="rId13"/>
    <p:sldId id="288" r:id="rId14"/>
    <p:sldId id="268" r:id="rId15"/>
    <p:sldId id="271" r:id="rId16"/>
    <p:sldId id="295" r:id="rId17"/>
    <p:sldId id="290" r:id="rId18"/>
    <p:sldId id="298" r:id="rId19"/>
    <p:sldId id="291" r:id="rId20"/>
    <p:sldId id="296" r:id="rId21"/>
    <p:sldId id="274" r:id="rId22"/>
    <p:sldId id="293" r:id="rId23"/>
    <p:sldId id="299" r:id="rId24"/>
    <p:sldId id="300" r:id="rId25"/>
    <p:sldId id="304" r:id="rId26"/>
    <p:sldId id="301" r:id="rId27"/>
    <p:sldId id="302" r:id="rId28"/>
    <p:sldId id="303" r:id="rId29"/>
    <p:sldId id="305" r:id="rId30"/>
    <p:sldId id="306" r:id="rId31"/>
    <p:sldId id="307" r:id="rId32"/>
    <p:sldId id="309" r:id="rId33"/>
    <p:sldId id="310" r:id="rId34"/>
    <p:sldId id="280" r:id="rId35"/>
    <p:sldId id="308" r:id="rId36"/>
    <p:sldId id="282"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8" d="100"/>
          <a:sy n="48" d="100"/>
        </p:scale>
        <p:origin x="42" y="8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72778-2D88-40E8-8C8B-347BAB0804E1}"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BB7B1-7C74-4673-BD56-D1DA33DEDB16}" type="slidenum">
              <a:rPr lang="en-US" smtClean="0"/>
              <a:t>‹#›</a:t>
            </a:fld>
            <a:endParaRPr lang="en-US"/>
          </a:p>
        </p:txBody>
      </p:sp>
    </p:spTree>
    <p:extLst>
      <p:ext uri="{BB962C8B-B14F-4D97-AF65-F5344CB8AC3E}">
        <p14:creationId xmlns:p14="http://schemas.microsoft.com/office/powerpoint/2010/main" val="338041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6352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1485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6683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62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3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3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34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62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40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7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863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84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97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174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9417"/>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87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526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390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15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448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590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370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07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4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77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3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148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8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510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997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050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872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259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127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210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856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28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618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77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545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943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4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67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25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29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587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89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242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88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79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95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67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1883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54"/>
          <a:stretch>
            <a:fillRect/>
          </a:stretch>
        </p:blipFill>
        <p:spPr>
          <a:xfrm>
            <a:off x="0" y="0"/>
            <a:ext cx="12230100" cy="6873932"/>
          </a:xfrm>
          <a:prstGeom prst="rect">
            <a:avLst/>
          </a:prstGeom>
        </p:spPr>
      </p:pic>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206017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rPr>
              <a:t>Unit 3. Social Issues</a:t>
            </a: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13278" y="6550223"/>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err="1">
                <a:solidFill>
                  <a:prstClr val="white"/>
                </a:solidFill>
              </a:rPr>
              <a:t>Tiếng</a:t>
            </a:r>
            <a:r>
              <a:rPr lang="en-US" sz="1400" dirty="0">
                <a:solidFill>
                  <a:prstClr val="white"/>
                </a:solidFill>
              </a:rPr>
              <a:t> </a:t>
            </a:r>
            <a:r>
              <a:rPr lang="en-US" sz="1400" dirty="0" err="1">
                <a:solidFill>
                  <a:prstClr val="white"/>
                </a:solidFill>
              </a:rPr>
              <a:t>Anh</a:t>
            </a:r>
            <a:r>
              <a:rPr lang="en-US" sz="1400" dirty="0">
                <a:solidFill>
                  <a:prstClr val="white"/>
                </a:solidFill>
              </a:rPr>
              <a:t> 11 </a:t>
            </a:r>
            <a:r>
              <a:rPr lang="en-US" sz="1400" dirty="0" err="1">
                <a:solidFill>
                  <a:prstClr val="white"/>
                </a:solidFill>
              </a:rPr>
              <a:t>i</a:t>
            </a:r>
            <a:r>
              <a:rPr lang="en-US" sz="1400" dirty="0">
                <a:solidFill>
                  <a:prstClr val="white"/>
                </a:solidFill>
              </a:rPr>
              <a:t>-Learn Smart World </a:t>
            </a: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55"/>
          <a:stretch>
            <a:fillRect/>
          </a:stretch>
        </p:blipFill>
        <p:spPr>
          <a:xfrm>
            <a:off x="11550425" y="6550222"/>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306553" y="6550222"/>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a:solidFill>
                  <a:prstClr val="white"/>
                </a:solidFill>
              </a:rPr>
              <a:t>DTP Education Solutions </a:t>
            </a: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836269" y="0"/>
            <a:ext cx="335573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Lesson 2.1 Vocab &amp; Reading</a:t>
            </a:r>
          </a:p>
        </p:txBody>
      </p:sp>
    </p:spTree>
    <p:extLst>
      <p:ext uri="{BB962C8B-B14F-4D97-AF65-F5344CB8AC3E}">
        <p14:creationId xmlns:p14="http://schemas.microsoft.com/office/powerpoint/2010/main" val="4088053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2" r:id="rId41"/>
    <p:sldLayoutId id="2147483704" r:id="rId42"/>
    <p:sldLayoutId id="2147483705" r:id="rId43"/>
    <p:sldLayoutId id="2147483706" r:id="rId44"/>
    <p:sldLayoutId id="2147483707" r:id="rId45"/>
    <p:sldLayoutId id="2147483708" r:id="rId46"/>
    <p:sldLayoutId id="2147483711" r:id="rId47"/>
    <p:sldLayoutId id="2147483712" r:id="rId48"/>
    <p:sldLayoutId id="2147483713" r:id="rId49"/>
    <p:sldLayoutId id="2147483714" r:id="rId50"/>
    <p:sldLayoutId id="2147483715" r:id="rId51"/>
    <p:sldLayoutId id="2147483716"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audio" Target="../media/media5.mp3"/><Relationship Id="rId13" Type="http://schemas.microsoft.com/office/2007/relationships/media" Target="../media/media8.mp3"/><Relationship Id="rId18" Type="http://schemas.openxmlformats.org/officeDocument/2006/relationships/audio" Target="../media/media10.mp3"/><Relationship Id="rId26" Type="http://schemas.openxmlformats.org/officeDocument/2006/relationships/notesSlide" Target="../notesSlides/notesSlide1.xml"/><Relationship Id="rId3" Type="http://schemas.microsoft.com/office/2007/relationships/media" Target="../media/media3.mp3"/><Relationship Id="rId21" Type="http://schemas.microsoft.com/office/2007/relationships/media" Target="../media/media12.mp3"/><Relationship Id="rId7" Type="http://schemas.microsoft.com/office/2007/relationships/media" Target="../media/media5.mp3"/><Relationship Id="rId12" Type="http://schemas.openxmlformats.org/officeDocument/2006/relationships/audio" Target="../media/media7.mp3"/><Relationship Id="rId17" Type="http://schemas.microsoft.com/office/2007/relationships/media" Target="../media/media10.mp3"/><Relationship Id="rId25" Type="http://schemas.openxmlformats.org/officeDocument/2006/relationships/slideLayout" Target="../slideLayouts/slideLayout26.xml"/><Relationship Id="rId2" Type="http://schemas.openxmlformats.org/officeDocument/2006/relationships/audio" Target="../media/media2.mp3"/><Relationship Id="rId16" Type="http://schemas.openxmlformats.org/officeDocument/2006/relationships/audio" Target="../media/media9.mp3"/><Relationship Id="rId20" Type="http://schemas.openxmlformats.org/officeDocument/2006/relationships/audio" Target="../media/media11.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24" Type="http://schemas.openxmlformats.org/officeDocument/2006/relationships/audio" Target="../media/media13.mp3"/><Relationship Id="rId5" Type="http://schemas.microsoft.com/office/2007/relationships/media" Target="../media/media4.mp3"/><Relationship Id="rId15" Type="http://schemas.microsoft.com/office/2007/relationships/media" Target="../media/media9.mp3"/><Relationship Id="rId23" Type="http://schemas.microsoft.com/office/2007/relationships/media" Target="../media/media13.mp3"/><Relationship Id="rId10" Type="http://schemas.openxmlformats.org/officeDocument/2006/relationships/audio" Target="../media/media6.mp3"/><Relationship Id="rId19" Type="http://schemas.microsoft.com/office/2007/relationships/media" Target="../media/media11.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audio" Target="../media/media8.mp3"/><Relationship Id="rId22" Type="http://schemas.openxmlformats.org/officeDocument/2006/relationships/audio" Target="../media/media12.mp3"/><Relationship Id="rId27"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8" y="0"/>
            <a:ext cx="12258675" cy="6859752"/>
          </a:xfrm>
          <a:prstGeom prst="rect">
            <a:avLst/>
          </a:prstGeom>
        </p:spPr>
      </p:pic>
      <p:sp>
        <p:nvSpPr>
          <p:cNvPr id="2" name="TextBox 1"/>
          <p:cNvSpPr txBox="1"/>
          <p:nvPr/>
        </p:nvSpPr>
        <p:spPr>
          <a:xfrm>
            <a:off x="6291695" y="3240765"/>
            <a:ext cx="5099539" cy="1323439"/>
          </a:xfrm>
          <a:prstGeom prst="rect">
            <a:avLst/>
          </a:prstGeom>
          <a:noFill/>
        </p:spPr>
        <p:txBody>
          <a:bodyPr wrap="square" rtlCol="0">
            <a:spAutoFit/>
          </a:bodyPr>
          <a:lstStyle/>
          <a:p>
            <a:pPr algn="ctr"/>
            <a:r>
              <a:rPr lang="en-US" sz="2800" b="1" dirty="0">
                <a:solidFill>
                  <a:srgbClr val="FF0000"/>
                </a:solidFill>
                <a:cs typeface="Times New Roman" panose="02020603050405020304" pitchFamily="18" charset="0"/>
              </a:rPr>
              <a:t>Unit 3</a:t>
            </a:r>
            <a:r>
              <a:rPr lang="en-US" sz="2800" dirty="0">
                <a:solidFill>
                  <a:srgbClr val="FF0000"/>
                </a:solidFill>
                <a:cs typeface="Times New Roman" panose="02020603050405020304" pitchFamily="18" charset="0"/>
              </a:rPr>
              <a:t>:</a:t>
            </a:r>
            <a:r>
              <a:rPr lang="en-US" sz="2800" b="1" dirty="0">
                <a:solidFill>
                  <a:srgbClr val="FF0000"/>
                </a:solidFill>
                <a:ea typeface="Times New Roman" panose="02020603050405020304" pitchFamily="18" charset="0"/>
                <a:cs typeface="Times New Roman" panose="02020603050405020304" pitchFamily="18" charset="0"/>
              </a:rPr>
              <a:t> SOCIAL ISSUES</a:t>
            </a:r>
            <a:endParaRPr lang="en-US" sz="2800" dirty="0">
              <a:solidFill>
                <a:srgbClr val="FF0000"/>
              </a:solidFill>
              <a:cs typeface="Times New Roman" panose="02020603050405020304" pitchFamily="18" charset="0"/>
            </a:endParaRPr>
          </a:p>
          <a:p>
            <a:pPr algn="ctr"/>
            <a:r>
              <a:rPr lang="en-US" sz="2800" dirty="0">
                <a:solidFill>
                  <a:srgbClr val="00B050"/>
                </a:solidFill>
                <a:cs typeface="Times New Roman" panose="02020603050405020304" pitchFamily="18" charset="0"/>
              </a:rPr>
              <a:t>Lesson 2.1: Vocabulary &amp; Reading</a:t>
            </a:r>
          </a:p>
          <a:p>
            <a:pPr algn="ctr"/>
            <a:r>
              <a:rPr lang="en-US" sz="2400" dirty="0">
                <a:cs typeface="Times New Roman" panose="02020603050405020304" pitchFamily="18" charset="0"/>
              </a:rPr>
              <a:t>Pages: 28 &amp; 29</a:t>
            </a:r>
          </a:p>
        </p:txBody>
      </p:sp>
    </p:spTree>
    <p:extLst>
      <p:ext uri="{BB962C8B-B14F-4D97-AF65-F5344CB8AC3E}">
        <p14:creationId xmlns:p14="http://schemas.microsoft.com/office/powerpoint/2010/main" val="341799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743" y="1147917"/>
            <a:ext cx="11200263" cy="5262979"/>
          </a:xfrm>
          <a:prstGeom prst="rect">
            <a:avLst/>
          </a:prstGeom>
          <a:solidFill>
            <a:schemeClr val="bg2"/>
          </a:solidFill>
          <a:ln>
            <a:solidFill>
              <a:schemeClr val="tx1"/>
            </a:solidFill>
          </a:ln>
        </p:spPr>
        <p:txBody>
          <a:bodyPr wrap="square">
            <a:spAutoFit/>
          </a:bodyPr>
          <a:lstStyle/>
          <a:p>
            <a:pPr>
              <a:lnSpc>
                <a:spcPct val="150000"/>
              </a:lnSpc>
            </a:pPr>
            <a:r>
              <a:rPr lang="en-US" sz="3200" dirty="0"/>
              <a:t>1. ___________: the service that looks after people's health</a:t>
            </a:r>
          </a:p>
          <a:p>
            <a:pPr>
              <a:lnSpc>
                <a:spcPct val="150000"/>
              </a:lnSpc>
            </a:pPr>
            <a:r>
              <a:rPr lang="en-US" sz="3200" dirty="0"/>
              <a:t>2. ___________: activities that involve breaking the law</a:t>
            </a:r>
          </a:p>
          <a:p>
            <a:pPr>
              <a:lnSpc>
                <a:spcPct val="150000"/>
              </a:lnSpc>
            </a:pPr>
            <a:r>
              <a:rPr lang="en-US" sz="3200" dirty="0"/>
              <a:t>3. ___________: the protection that makes people and places safe</a:t>
            </a:r>
          </a:p>
          <a:p>
            <a:pPr>
              <a:lnSpc>
                <a:spcPct val="150000"/>
              </a:lnSpc>
            </a:pPr>
            <a:r>
              <a:rPr lang="en-US" sz="3200" dirty="0"/>
              <a:t>4. ___________: a shortage of something that is needed</a:t>
            </a:r>
          </a:p>
          <a:p>
            <a:pPr>
              <a:lnSpc>
                <a:spcPct val="150000"/>
              </a:lnSpc>
            </a:pPr>
            <a:r>
              <a:rPr lang="en-US" sz="3200" dirty="0"/>
              <a:t>5. ___________: the amount of money somebody needs to pay for food, clothing, and a place to live</a:t>
            </a:r>
          </a:p>
          <a:p>
            <a:pPr>
              <a:lnSpc>
                <a:spcPct val="150000"/>
              </a:lnSpc>
            </a:pPr>
            <a:r>
              <a:rPr lang="en-US" sz="3200" dirty="0"/>
              <a:t>6. ___________: the health of somebody's mind</a:t>
            </a:r>
          </a:p>
        </p:txBody>
      </p:sp>
      <p:sp>
        <p:nvSpPr>
          <p:cNvPr id="4" name="Rectangle 3"/>
          <p:cNvSpPr/>
          <p:nvPr/>
        </p:nvSpPr>
        <p:spPr>
          <a:xfrm>
            <a:off x="1186215" y="2157162"/>
            <a:ext cx="1228299" cy="300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crime</a:t>
            </a:r>
          </a:p>
        </p:txBody>
      </p:sp>
      <p:sp>
        <p:nvSpPr>
          <p:cNvPr id="6" name="Rectangle 5"/>
          <p:cNvSpPr/>
          <p:nvPr/>
        </p:nvSpPr>
        <p:spPr>
          <a:xfrm>
            <a:off x="1041782" y="2830453"/>
            <a:ext cx="2226858" cy="359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security</a:t>
            </a:r>
          </a:p>
        </p:txBody>
      </p:sp>
      <p:sp>
        <p:nvSpPr>
          <p:cNvPr id="7" name="Rectangle 6"/>
          <p:cNvSpPr/>
          <p:nvPr/>
        </p:nvSpPr>
        <p:spPr>
          <a:xfrm>
            <a:off x="1041782" y="3544285"/>
            <a:ext cx="2361063" cy="342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lack</a:t>
            </a:r>
          </a:p>
        </p:txBody>
      </p:sp>
      <p:sp>
        <p:nvSpPr>
          <p:cNvPr id="8" name="Rectangle 7"/>
          <p:cNvSpPr/>
          <p:nvPr/>
        </p:nvSpPr>
        <p:spPr>
          <a:xfrm>
            <a:off x="780196" y="4371780"/>
            <a:ext cx="2288274" cy="74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cost of living</a:t>
            </a:r>
          </a:p>
        </p:txBody>
      </p:sp>
      <p:sp>
        <p:nvSpPr>
          <p:cNvPr id="9" name="Rectangle 8"/>
          <p:cNvSpPr/>
          <p:nvPr/>
        </p:nvSpPr>
        <p:spPr>
          <a:xfrm>
            <a:off x="780196" y="5692325"/>
            <a:ext cx="2513464" cy="40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mental health</a:t>
            </a:r>
          </a:p>
        </p:txBody>
      </p:sp>
      <p:pic>
        <p:nvPicPr>
          <p:cNvPr id="10" name="CD1 TRACK 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14547" y="445941"/>
            <a:ext cx="609600" cy="609600"/>
          </a:xfrm>
          <a:prstGeom prst="rect">
            <a:avLst/>
          </a:prstGeom>
        </p:spPr>
      </p:pic>
      <p:sp>
        <p:nvSpPr>
          <p:cNvPr id="3" name="Rectangle 2"/>
          <p:cNvSpPr/>
          <p:nvPr/>
        </p:nvSpPr>
        <p:spPr>
          <a:xfrm>
            <a:off x="38667" y="470026"/>
            <a:ext cx="12501350"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 Find the words from the passage that match the definitions. Listen and repeat.</a:t>
            </a:r>
          </a:p>
        </p:txBody>
      </p:sp>
      <p:sp>
        <p:nvSpPr>
          <p:cNvPr id="11" name="Rectangle 10"/>
          <p:cNvSpPr/>
          <p:nvPr/>
        </p:nvSpPr>
        <p:spPr>
          <a:xfrm>
            <a:off x="136477" y="1722569"/>
            <a:ext cx="11816688"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endParaRPr>
          </a:p>
        </p:txBody>
      </p:sp>
      <p:sp>
        <p:nvSpPr>
          <p:cNvPr id="12" name="Rectangle 11"/>
          <p:cNvSpPr/>
          <p:nvPr/>
        </p:nvSpPr>
        <p:spPr>
          <a:xfrm>
            <a:off x="755174" y="1397955"/>
            <a:ext cx="2090379" cy="34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health care</a:t>
            </a:r>
          </a:p>
        </p:txBody>
      </p:sp>
    </p:spTree>
    <p:extLst>
      <p:ext uri="{BB962C8B-B14F-4D97-AF65-F5344CB8AC3E}">
        <p14:creationId xmlns:p14="http://schemas.microsoft.com/office/powerpoint/2010/main" val="182013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50416" fill="hold"/>
                                        <p:tgtEl>
                                          <p:spTgt spid="10"/>
                                        </p:tgtEl>
                                      </p:cBhvr>
                                    </p:cmd>
                                  </p:childTnLst>
                                </p:cTn>
                              </p:par>
                            </p:childTnLst>
                          </p:cTn>
                        </p:par>
                      </p:childTnLst>
                    </p:cTn>
                  </p:par>
                </p:childTnLst>
              </p:cTn>
              <p:nextCondLst>
                <p:cond evt="onClick" delay="0">
                  <p:tgtEl>
                    <p:spTgt spid="10"/>
                  </p:tgtEl>
                </p:cond>
              </p:nextCondLst>
            </p:seq>
            <p:audio>
              <p:cMediaNode vol="80000">
                <p:cTn id="40" fill="hold" display="0">
                  <p:stCondLst>
                    <p:cond delay="indefinite"/>
                  </p:stCondLst>
                  <p:endCondLst>
                    <p:cond evt="onStopAudio" delay="0">
                      <p:tgtEl>
                        <p:sldTgt/>
                      </p:tgtEl>
                    </p:cond>
                  </p:endCondLst>
                </p:cTn>
                <p:tgtEl>
                  <p:spTgt spid="10"/>
                </p:tgtEl>
              </p:cMediaNode>
            </p:audio>
          </p:childTnLst>
        </p:cTn>
      </p:par>
    </p:tnLst>
    <p:bldLst>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239" y="426870"/>
            <a:ext cx="11100315"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cs typeface="Times New Roman" panose="02020603050405020304" pitchFamily="18" charset="0"/>
              </a:rPr>
              <a:t>Listen and repeat. Click on each phrase to hear the sound. </a:t>
            </a:r>
          </a:p>
        </p:txBody>
      </p:sp>
      <p:pic>
        <p:nvPicPr>
          <p:cNvPr id="3" name="bake cak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1580521" y="706505"/>
            <a:ext cx="487363" cy="487363"/>
          </a:xfrm>
          <a:prstGeom prst="rect">
            <a:avLst/>
          </a:prstGeom>
        </p:spPr>
      </p:pic>
      <p:pic>
        <p:nvPicPr>
          <p:cNvPr id="4" name="build model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11580520" y="706504"/>
            <a:ext cx="487363" cy="487363"/>
          </a:xfrm>
          <a:prstGeom prst="rect">
            <a:avLst/>
          </a:prstGeom>
        </p:spPr>
      </p:pic>
      <p:pic>
        <p:nvPicPr>
          <p:cNvPr id="5" name="collect soccer sticker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11563415" y="706504"/>
            <a:ext cx="487363" cy="487363"/>
          </a:xfrm>
          <a:prstGeom prst="rect">
            <a:avLst/>
          </a:prstGeom>
        </p:spPr>
      </p:pic>
      <p:pic>
        <p:nvPicPr>
          <p:cNvPr id="6" name="make vlog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11597625" y="713469"/>
            <a:ext cx="487363" cy="487363"/>
          </a:xfrm>
          <a:prstGeom prst="rect">
            <a:avLst/>
          </a:prstGeom>
        </p:spPr>
      </p:pic>
      <p:pic>
        <p:nvPicPr>
          <p:cNvPr id="7" name="play online games">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11589072" y="699540"/>
            <a:ext cx="487363" cy="487363"/>
          </a:xfrm>
          <a:prstGeom prst="rect">
            <a:avLst/>
          </a:prstGeom>
        </p:spPr>
      </p:pic>
      <p:pic>
        <p:nvPicPr>
          <p:cNvPr id="8" name="read comics">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11571966" y="685611"/>
            <a:ext cx="487363" cy="487363"/>
          </a:xfrm>
          <a:prstGeom prst="rect">
            <a:avLst/>
          </a:prstGeom>
        </p:spPr>
      </p:pic>
      <p:sp>
        <p:nvSpPr>
          <p:cNvPr id="9" name="TextBox 8"/>
          <p:cNvSpPr txBox="1"/>
          <p:nvPr/>
        </p:nvSpPr>
        <p:spPr>
          <a:xfrm>
            <a:off x="470714" y="5040584"/>
            <a:ext cx="11371227"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mental health </a:t>
            </a:r>
            <a:r>
              <a:rPr lang="vi-VN" sz="2800" dirty="0">
                <a:solidFill>
                  <a:prstClr val="black"/>
                </a:solidFill>
                <a:cs typeface="Times New Roman" panose="02020603050405020304" pitchFamily="18" charset="0"/>
              </a:rPr>
              <a:t>(</a:t>
            </a:r>
            <a:r>
              <a:rPr lang="en-US" sz="2800" dirty="0">
                <a:solidFill>
                  <a:prstClr val="black"/>
                </a:solidFill>
                <a:cs typeface="Times New Roman" panose="02020603050405020304" pitchFamily="18" charset="0"/>
              </a:rPr>
              <a:t>n</a:t>
            </a:r>
            <a:r>
              <a:rPr lang="vi-VN" sz="2800" dirty="0">
                <a:solidFill>
                  <a:prstClr val="black"/>
                </a:solidFill>
                <a:cs typeface="Times New Roman" panose="02020603050405020304" pitchFamily="18" charset="0"/>
              </a:rPr>
              <a:t>) /</a:t>
            </a:r>
            <a:r>
              <a:rPr lang="vi-VN" sz="2800" dirty="0">
                <a:solidFill>
                  <a:srgbClr val="FF0000"/>
                </a:solidFill>
                <a:cs typeface="Times New Roman" panose="02020603050405020304" pitchFamily="18" charset="0"/>
              </a:rPr>
              <a:t>ˌmentl ˈhel</a:t>
            </a:r>
            <a:r>
              <a:rPr lang="el-GR" sz="2800" dirty="0">
                <a:solidFill>
                  <a:srgbClr val="FF0000"/>
                </a:solidFill>
                <a:cs typeface="Times New Roman" panose="02020603050405020304" pitchFamily="18" charset="0"/>
              </a:rPr>
              <a:t>θ</a:t>
            </a:r>
            <a:r>
              <a:rPr lang="vi-VN" sz="2800" dirty="0">
                <a:solidFill>
                  <a:prstClr val="black"/>
                </a:solidFill>
                <a:cs typeface="Times New Roman" panose="02020603050405020304" pitchFamily="18" charset="0"/>
              </a:rPr>
              <a:t>/ </a:t>
            </a:r>
            <a:r>
              <a:rPr lang="en-US" sz="2800" dirty="0" err="1">
                <a:cs typeface="Times New Roman" panose="02020603050405020304" pitchFamily="18" charset="0"/>
              </a:rPr>
              <a:t>sức</a:t>
            </a:r>
            <a:r>
              <a:rPr lang="en-US" sz="2800" dirty="0">
                <a:cs typeface="Times New Roman" panose="02020603050405020304" pitchFamily="18" charset="0"/>
              </a:rPr>
              <a:t> </a:t>
            </a:r>
            <a:r>
              <a:rPr lang="en-US" sz="2800" dirty="0" err="1">
                <a:cs typeface="Times New Roman" panose="02020603050405020304" pitchFamily="18" charset="0"/>
              </a:rPr>
              <a:t>khoẻ</a:t>
            </a:r>
            <a:r>
              <a:rPr lang="en-US" sz="2800" dirty="0">
                <a:cs typeface="Times New Roman" panose="02020603050405020304" pitchFamily="18" charset="0"/>
              </a:rPr>
              <a:t> </a:t>
            </a:r>
            <a:r>
              <a:rPr lang="en-US" sz="2800" dirty="0" err="1">
                <a:cs typeface="Times New Roman" panose="02020603050405020304" pitchFamily="18" charset="0"/>
              </a:rPr>
              <a:t>tâm</a:t>
            </a:r>
            <a:r>
              <a:rPr lang="en-US" sz="2800" dirty="0">
                <a:cs typeface="Times New Roman" panose="02020603050405020304" pitchFamily="18" charset="0"/>
              </a:rPr>
              <a:t> </a:t>
            </a:r>
            <a:r>
              <a:rPr lang="en-US" sz="2800" dirty="0" err="1">
                <a:cs typeface="Times New Roman" panose="02020603050405020304" pitchFamily="18" charset="0"/>
              </a:rPr>
              <a:t>thần</a:t>
            </a:r>
            <a:endParaRPr lang="en-US" sz="2400" i="1" dirty="0">
              <a:solidFill>
                <a:srgbClr val="0070C0"/>
              </a:solidFill>
              <a:cs typeface="Times New Roman" panose="02020603050405020304" pitchFamily="18" charset="0"/>
            </a:endParaRPr>
          </a:p>
        </p:txBody>
      </p:sp>
      <p:sp>
        <p:nvSpPr>
          <p:cNvPr id="10" name="TextBox 9"/>
          <p:cNvSpPr txBox="1"/>
          <p:nvPr/>
        </p:nvSpPr>
        <p:spPr>
          <a:xfrm>
            <a:off x="480048" y="4307978"/>
            <a:ext cx="11371227"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cost of living</a:t>
            </a:r>
            <a:r>
              <a:rPr lang="en-US" sz="3200" i="1" dirty="0">
                <a:solidFill>
                  <a:srgbClr val="0070C0"/>
                </a:solidFill>
                <a:cs typeface="Times New Roman" panose="02020603050405020304" pitchFamily="18" charset="0"/>
              </a:rPr>
              <a:t> </a:t>
            </a:r>
            <a:r>
              <a:rPr lang="vi-VN" sz="2800" dirty="0">
                <a:solidFill>
                  <a:prstClr val="black"/>
                </a:solidFill>
                <a:cs typeface="Times New Roman" panose="02020603050405020304" pitchFamily="18" charset="0"/>
              </a:rPr>
              <a:t>(</a:t>
            </a:r>
            <a:r>
              <a:rPr lang="en-US" sz="2800" dirty="0">
                <a:solidFill>
                  <a:prstClr val="black"/>
                </a:solidFill>
                <a:cs typeface="Times New Roman" panose="02020603050405020304" pitchFamily="18" charset="0"/>
              </a:rPr>
              <a:t>n</a:t>
            </a:r>
            <a:r>
              <a:rPr lang="vi-VN" sz="2800" dirty="0">
                <a:solidFill>
                  <a:prstClr val="black"/>
                </a:solidFill>
                <a:cs typeface="Times New Roman" panose="02020603050405020304" pitchFamily="18" charset="0"/>
              </a:rPr>
              <a:t>) /</a:t>
            </a:r>
            <a:r>
              <a:rPr lang="en-US" sz="2800" dirty="0">
                <a:cs typeface="Times New Roman" panose="02020603050405020304" pitchFamily="18" charset="0"/>
              </a:rPr>
              <a:t> </a:t>
            </a:r>
            <a:r>
              <a:rPr lang="en-US" sz="2800" dirty="0">
                <a:solidFill>
                  <a:srgbClr val="FF0000"/>
                </a:solidFill>
                <a:cs typeface="Times New Roman" panose="02020603050405020304" pitchFamily="18" charset="0"/>
              </a:rPr>
              <a:t>ˌ</a:t>
            </a:r>
            <a:r>
              <a:rPr lang="en-US" sz="2800" dirty="0" err="1">
                <a:solidFill>
                  <a:srgbClr val="FF0000"/>
                </a:solidFill>
                <a:cs typeface="Times New Roman" panose="02020603050405020304" pitchFamily="18" charset="0"/>
              </a:rPr>
              <a:t>kɑːst</a:t>
            </a:r>
            <a:r>
              <a:rPr lang="en-US" sz="2800" dirty="0">
                <a:solidFill>
                  <a:srgbClr val="FF0000"/>
                </a:solidFill>
                <a:cs typeface="Times New Roman" panose="02020603050405020304" pitchFamily="18" charset="0"/>
              </a:rPr>
              <a:t> </a:t>
            </a:r>
            <a:r>
              <a:rPr lang="en-US" sz="2800" dirty="0" err="1">
                <a:solidFill>
                  <a:srgbClr val="FF0000"/>
                </a:solidFill>
                <a:cs typeface="Times New Roman" panose="02020603050405020304" pitchFamily="18" charset="0"/>
              </a:rPr>
              <a:t>əv</a:t>
            </a:r>
            <a:r>
              <a:rPr lang="en-US" sz="2800" dirty="0">
                <a:solidFill>
                  <a:srgbClr val="FF0000"/>
                </a:solidFill>
                <a:cs typeface="Times New Roman" panose="02020603050405020304" pitchFamily="18" charset="0"/>
              </a:rPr>
              <a:t> ˈ</a:t>
            </a:r>
            <a:r>
              <a:rPr lang="en-US" sz="2800" dirty="0" err="1">
                <a:solidFill>
                  <a:srgbClr val="FF0000"/>
                </a:solidFill>
                <a:cs typeface="Times New Roman" panose="02020603050405020304" pitchFamily="18" charset="0"/>
              </a:rPr>
              <a:t>lɪvɪŋ</a:t>
            </a:r>
            <a:r>
              <a:rPr lang="en-US" sz="2800" dirty="0">
                <a:solidFill>
                  <a:srgbClr val="FF0000"/>
                </a:solidFill>
                <a:cs typeface="Times New Roman" panose="02020603050405020304" pitchFamily="18" charset="0"/>
              </a:rPr>
              <a:t> </a:t>
            </a:r>
            <a:r>
              <a:rPr lang="vi-VN" sz="2800" dirty="0">
                <a:solidFill>
                  <a:prstClr val="black"/>
                </a:solidFill>
                <a:cs typeface="Times New Roman" panose="02020603050405020304" pitchFamily="18" charset="0"/>
              </a:rPr>
              <a:t>/ </a:t>
            </a:r>
            <a:r>
              <a:rPr lang="en-US" sz="2800" dirty="0">
                <a:cs typeface="Times New Roman" panose="02020603050405020304" pitchFamily="18" charset="0"/>
              </a:rPr>
              <a:t>chi </a:t>
            </a:r>
            <a:r>
              <a:rPr lang="en-US" sz="2800" dirty="0" err="1">
                <a:cs typeface="Times New Roman" panose="02020603050405020304" pitchFamily="18" charset="0"/>
              </a:rPr>
              <a:t>phí</a:t>
            </a:r>
            <a:r>
              <a:rPr lang="en-US" sz="2800" dirty="0">
                <a:cs typeface="Times New Roman" panose="02020603050405020304" pitchFamily="18" charset="0"/>
              </a:rPr>
              <a:t> </a:t>
            </a:r>
            <a:r>
              <a:rPr lang="en-US" sz="2800" dirty="0" err="1">
                <a:cs typeface="Times New Roman" panose="02020603050405020304" pitchFamily="18" charset="0"/>
              </a:rPr>
              <a:t>sinh</a:t>
            </a:r>
            <a:r>
              <a:rPr lang="en-US" sz="2800" dirty="0">
                <a:cs typeface="Times New Roman" panose="02020603050405020304" pitchFamily="18" charset="0"/>
              </a:rPr>
              <a:t> </a:t>
            </a:r>
            <a:r>
              <a:rPr lang="en-US" sz="2800" dirty="0" err="1">
                <a:cs typeface="Times New Roman" panose="02020603050405020304" pitchFamily="18" charset="0"/>
              </a:rPr>
              <a:t>hoạt</a:t>
            </a:r>
            <a:endParaRPr lang="en-US" sz="2400" i="1" dirty="0">
              <a:solidFill>
                <a:srgbClr val="0070C0"/>
              </a:solidFill>
              <a:cs typeface="Times New Roman" panose="02020603050405020304" pitchFamily="18" charset="0"/>
            </a:endParaRPr>
          </a:p>
        </p:txBody>
      </p:sp>
      <p:sp>
        <p:nvSpPr>
          <p:cNvPr id="11" name="TextBox 10"/>
          <p:cNvSpPr txBox="1"/>
          <p:nvPr/>
        </p:nvSpPr>
        <p:spPr>
          <a:xfrm>
            <a:off x="480049" y="3646602"/>
            <a:ext cx="11371226"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lack </a:t>
            </a:r>
            <a:r>
              <a:rPr lang="en-US" sz="2800" dirty="0">
                <a:solidFill>
                  <a:prstClr val="black"/>
                </a:solidFill>
                <a:cs typeface="Times New Roman" panose="02020603050405020304" pitchFamily="18" charset="0"/>
              </a:rPr>
              <a:t>(n) /</a:t>
            </a:r>
            <a:r>
              <a:rPr lang="en-US" sz="2800" dirty="0" err="1">
                <a:solidFill>
                  <a:srgbClr val="FF0000"/>
                </a:solidFill>
                <a:cs typeface="Times New Roman" panose="02020603050405020304" pitchFamily="18" charset="0"/>
              </a:rPr>
              <a:t>læk</a:t>
            </a:r>
            <a:r>
              <a:rPr lang="en-US" sz="2800" dirty="0">
                <a:solidFill>
                  <a:prstClr val="black"/>
                </a:solidFill>
                <a:cs typeface="Times New Roman" panose="02020603050405020304" pitchFamily="18" charset="0"/>
              </a:rPr>
              <a:t>/ </a:t>
            </a:r>
            <a:r>
              <a:rPr lang="en-US" sz="2800" dirty="0" err="1">
                <a:cs typeface="Times New Roman" panose="02020603050405020304" pitchFamily="18" charset="0"/>
              </a:rPr>
              <a:t>sự</a:t>
            </a:r>
            <a:r>
              <a:rPr lang="en-US" sz="2800" dirty="0">
                <a:cs typeface="Times New Roman" panose="02020603050405020304" pitchFamily="18" charset="0"/>
              </a:rPr>
              <a:t> </a:t>
            </a:r>
            <a:r>
              <a:rPr lang="en-US" sz="2800" dirty="0" err="1">
                <a:cs typeface="Times New Roman" panose="02020603050405020304" pitchFamily="18" charset="0"/>
              </a:rPr>
              <a:t>thiếu</a:t>
            </a:r>
            <a:r>
              <a:rPr lang="en-US" sz="2800" dirty="0">
                <a:cs typeface="Times New Roman" panose="02020603050405020304" pitchFamily="18" charset="0"/>
              </a:rPr>
              <a:t> </a:t>
            </a:r>
            <a:r>
              <a:rPr lang="en-US" sz="2800" dirty="0" err="1">
                <a:cs typeface="Times New Roman" panose="02020603050405020304" pitchFamily="18" charset="0"/>
              </a:rPr>
              <a:t>hụt</a:t>
            </a:r>
            <a:endParaRPr lang="en-US" sz="2400" i="1" dirty="0">
              <a:solidFill>
                <a:srgbClr val="0070C0"/>
              </a:solidFill>
              <a:cs typeface="Times New Roman" panose="02020603050405020304" pitchFamily="18" charset="0"/>
            </a:endParaRPr>
          </a:p>
        </p:txBody>
      </p:sp>
      <p:sp>
        <p:nvSpPr>
          <p:cNvPr id="12" name="TextBox 11"/>
          <p:cNvSpPr txBox="1"/>
          <p:nvPr/>
        </p:nvSpPr>
        <p:spPr>
          <a:xfrm>
            <a:off x="452974" y="2927577"/>
            <a:ext cx="11371227"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security</a:t>
            </a:r>
            <a:r>
              <a:rPr lang="en-US" sz="3200" i="1" dirty="0">
                <a:solidFill>
                  <a:srgbClr val="0070C0"/>
                </a:solidFill>
                <a:cs typeface="Times New Roman" panose="02020603050405020304" pitchFamily="18" charset="0"/>
              </a:rPr>
              <a:t> </a:t>
            </a:r>
            <a:r>
              <a:rPr lang="en-US" sz="2800" dirty="0">
                <a:solidFill>
                  <a:prstClr val="black"/>
                </a:solidFill>
                <a:cs typeface="Times New Roman" panose="02020603050405020304" pitchFamily="18" charset="0"/>
              </a:rPr>
              <a:t>(n) /</a:t>
            </a:r>
            <a:r>
              <a:rPr lang="en-US" sz="2800" dirty="0" err="1">
                <a:solidFill>
                  <a:srgbClr val="FF0000"/>
                </a:solidFill>
                <a:cs typeface="Times New Roman" panose="02020603050405020304" pitchFamily="18" charset="0"/>
              </a:rPr>
              <a:t>səˈkjʊrəti</a:t>
            </a:r>
            <a:r>
              <a:rPr lang="en-US" sz="2800" dirty="0">
                <a:solidFill>
                  <a:prstClr val="black"/>
                </a:solidFill>
                <a:cs typeface="Times New Roman" panose="02020603050405020304" pitchFamily="18" charset="0"/>
              </a:rPr>
              <a:t>/ an </a:t>
            </a:r>
            <a:r>
              <a:rPr lang="en-US" sz="2800" dirty="0" err="1">
                <a:solidFill>
                  <a:prstClr val="black"/>
                </a:solidFill>
                <a:cs typeface="Times New Roman" panose="02020603050405020304" pitchFamily="18" charset="0"/>
              </a:rPr>
              <a:t>ninh</a:t>
            </a:r>
            <a:endParaRPr lang="en-US" sz="2400" dirty="0">
              <a:solidFill>
                <a:prstClr val="black"/>
              </a:solidFill>
              <a:cs typeface="Times New Roman" panose="02020603050405020304" pitchFamily="18" charset="0"/>
            </a:endParaRPr>
          </a:p>
        </p:txBody>
      </p:sp>
      <p:sp>
        <p:nvSpPr>
          <p:cNvPr id="13" name="TextBox 12"/>
          <p:cNvSpPr txBox="1"/>
          <p:nvPr/>
        </p:nvSpPr>
        <p:spPr>
          <a:xfrm>
            <a:off x="470079" y="2243850"/>
            <a:ext cx="11371227"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crime</a:t>
            </a:r>
            <a:r>
              <a:rPr lang="en-US" sz="3200" i="1" dirty="0">
                <a:solidFill>
                  <a:srgbClr val="0070C0"/>
                </a:solidFill>
                <a:cs typeface="Times New Roman" panose="02020603050405020304" pitchFamily="18" charset="0"/>
              </a:rPr>
              <a:t> </a:t>
            </a:r>
            <a:r>
              <a:rPr lang="vi-VN" sz="2800" dirty="0">
                <a:solidFill>
                  <a:prstClr val="black"/>
                </a:solidFill>
                <a:cs typeface="Times New Roman" panose="02020603050405020304" pitchFamily="18" charset="0"/>
              </a:rPr>
              <a:t>(</a:t>
            </a:r>
            <a:r>
              <a:rPr lang="en-US" sz="2800" dirty="0">
                <a:solidFill>
                  <a:prstClr val="black"/>
                </a:solidFill>
                <a:cs typeface="Times New Roman" panose="02020603050405020304" pitchFamily="18" charset="0"/>
              </a:rPr>
              <a:t>n</a:t>
            </a:r>
            <a:r>
              <a:rPr lang="vi-VN" sz="2800" dirty="0">
                <a:solidFill>
                  <a:prstClr val="black"/>
                </a:solidFill>
                <a:cs typeface="Times New Roman" panose="02020603050405020304" pitchFamily="18" charset="0"/>
              </a:rPr>
              <a:t>) /</a:t>
            </a:r>
            <a:r>
              <a:rPr lang="en-US" sz="2800" dirty="0" err="1">
                <a:solidFill>
                  <a:srgbClr val="FF0000"/>
                </a:solidFill>
                <a:cs typeface="Times New Roman" panose="02020603050405020304" pitchFamily="18" charset="0"/>
              </a:rPr>
              <a:t>kraɪm</a:t>
            </a:r>
            <a:r>
              <a:rPr lang="vi-VN" sz="2800" dirty="0">
                <a:solidFill>
                  <a:prstClr val="black"/>
                </a:solidFill>
                <a:cs typeface="Times New Roman" panose="02020603050405020304" pitchFamily="18" charset="0"/>
              </a:rPr>
              <a:t>/ </a:t>
            </a:r>
            <a:r>
              <a:rPr lang="en-US" sz="2800" dirty="0" err="1">
                <a:cs typeface="Times New Roman" panose="02020603050405020304" pitchFamily="18" charset="0"/>
              </a:rPr>
              <a:t>sự</a:t>
            </a:r>
            <a:r>
              <a:rPr lang="en-US" sz="2800" dirty="0">
                <a:cs typeface="Times New Roman" panose="02020603050405020304" pitchFamily="18" charset="0"/>
              </a:rPr>
              <a:t> </a:t>
            </a:r>
            <a:r>
              <a:rPr lang="en-US" sz="2800" dirty="0" err="1">
                <a:cs typeface="Times New Roman" panose="02020603050405020304" pitchFamily="18" charset="0"/>
              </a:rPr>
              <a:t>phạm</a:t>
            </a:r>
            <a:r>
              <a:rPr lang="en-US" sz="2800" dirty="0">
                <a:cs typeface="Times New Roman" panose="02020603050405020304" pitchFamily="18" charset="0"/>
              </a:rPr>
              <a:t> </a:t>
            </a:r>
            <a:r>
              <a:rPr lang="en-US" sz="2800" dirty="0" err="1">
                <a:cs typeface="Times New Roman" panose="02020603050405020304" pitchFamily="18" charset="0"/>
              </a:rPr>
              <a:t>tội</a:t>
            </a:r>
            <a:endParaRPr lang="en-US" sz="2400" i="1" dirty="0">
              <a:solidFill>
                <a:srgbClr val="0070C0"/>
              </a:solidFill>
              <a:cs typeface="Times New Roman" panose="02020603050405020304" pitchFamily="18" charset="0"/>
            </a:endParaRPr>
          </a:p>
        </p:txBody>
      </p:sp>
      <p:sp>
        <p:nvSpPr>
          <p:cNvPr id="14" name="TextBox 13"/>
          <p:cNvSpPr txBox="1"/>
          <p:nvPr/>
        </p:nvSpPr>
        <p:spPr>
          <a:xfrm>
            <a:off x="451418" y="1556235"/>
            <a:ext cx="11362534"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i="1" dirty="0">
                <a:solidFill>
                  <a:srgbClr val="0070C0"/>
                </a:solidFill>
                <a:cs typeface="Times New Roman" panose="02020603050405020304" pitchFamily="18" charset="0"/>
              </a:rPr>
              <a:t>health care</a:t>
            </a:r>
            <a:r>
              <a:rPr lang="en-US" sz="2400" i="1" dirty="0">
                <a:solidFill>
                  <a:srgbClr val="0070C0"/>
                </a:solidFill>
                <a:cs typeface="Times New Roman" panose="02020603050405020304" pitchFamily="18" charset="0"/>
              </a:rPr>
              <a:t> </a:t>
            </a:r>
            <a:r>
              <a:rPr lang="en-US" sz="2800" dirty="0">
                <a:solidFill>
                  <a:prstClr val="black"/>
                </a:solidFill>
                <a:cs typeface="Times New Roman" panose="02020603050405020304" pitchFamily="18" charset="0"/>
              </a:rPr>
              <a:t>(</a:t>
            </a:r>
            <a:r>
              <a:rPr lang="en-US" sz="2800" dirty="0" err="1">
                <a:solidFill>
                  <a:prstClr val="black"/>
                </a:solidFill>
                <a:cs typeface="Times New Roman" panose="02020603050405020304" pitchFamily="18" charset="0"/>
              </a:rPr>
              <a:t>adj</a:t>
            </a:r>
            <a:r>
              <a:rPr lang="en-US" sz="2800" dirty="0">
                <a:solidFill>
                  <a:prstClr val="black"/>
                </a:solidFill>
                <a:cs typeface="Times New Roman" panose="02020603050405020304" pitchFamily="18" charset="0"/>
              </a:rPr>
              <a:t>) /</a:t>
            </a:r>
            <a:r>
              <a:rPr lang="en-US" sz="2800" dirty="0">
                <a:cs typeface="Times New Roman" panose="02020603050405020304" pitchFamily="18" charset="0"/>
              </a:rPr>
              <a:t> </a:t>
            </a:r>
            <a:r>
              <a:rPr lang="en-US" sz="2800" dirty="0">
                <a:solidFill>
                  <a:srgbClr val="FF0000"/>
                </a:solidFill>
                <a:cs typeface="Times New Roman" panose="02020603050405020304" pitchFamily="18" charset="0"/>
              </a:rPr>
              <a:t>'</a:t>
            </a:r>
            <a:r>
              <a:rPr lang="en-US" sz="2800" dirty="0" err="1">
                <a:solidFill>
                  <a:srgbClr val="FF0000"/>
                </a:solidFill>
                <a:cs typeface="Times New Roman" panose="02020603050405020304" pitchFamily="18" charset="0"/>
              </a:rPr>
              <a:t>hel</a:t>
            </a:r>
            <a:r>
              <a:rPr lang="el-GR" sz="2800" dirty="0">
                <a:solidFill>
                  <a:srgbClr val="FF0000"/>
                </a:solidFill>
                <a:cs typeface="Times New Roman" panose="02020603050405020304" pitchFamily="18" charset="0"/>
              </a:rPr>
              <a:t>θ </a:t>
            </a:r>
            <a:r>
              <a:rPr lang="en-US" sz="2800" dirty="0" err="1">
                <a:solidFill>
                  <a:srgbClr val="FF0000"/>
                </a:solidFill>
                <a:cs typeface="Times New Roman" panose="02020603050405020304" pitchFamily="18" charset="0"/>
              </a:rPr>
              <a:t>ker</a:t>
            </a:r>
            <a:r>
              <a:rPr lang="en-US" sz="2800" dirty="0">
                <a:solidFill>
                  <a:srgbClr val="FF0000"/>
                </a:solidFill>
                <a:cs typeface="Times New Roman" panose="02020603050405020304" pitchFamily="18" charset="0"/>
              </a:rPr>
              <a:t> </a:t>
            </a:r>
            <a:r>
              <a:rPr lang="en-US" sz="2800" dirty="0">
                <a:solidFill>
                  <a:prstClr val="black"/>
                </a:solidFill>
                <a:cs typeface="Times New Roman" panose="02020603050405020304" pitchFamily="18" charset="0"/>
              </a:rPr>
              <a:t>/ </a:t>
            </a:r>
            <a:r>
              <a:rPr lang="en-US" sz="2800" dirty="0" err="1">
                <a:cs typeface="Times New Roman" panose="02020603050405020304" pitchFamily="18" charset="0"/>
              </a:rPr>
              <a:t>dịch</a:t>
            </a:r>
            <a:r>
              <a:rPr lang="en-US" sz="2800" dirty="0">
                <a:cs typeface="Times New Roman" panose="02020603050405020304" pitchFamily="18" charset="0"/>
              </a:rPr>
              <a:t> </a:t>
            </a:r>
            <a:r>
              <a:rPr lang="en-US" sz="2800" dirty="0" err="1">
                <a:cs typeface="Times New Roman" panose="02020603050405020304" pitchFamily="18" charset="0"/>
              </a:rPr>
              <a:t>vụ</a:t>
            </a:r>
            <a:r>
              <a:rPr lang="en-US" sz="2800" dirty="0">
                <a:cs typeface="Times New Roman" panose="02020603050405020304" pitchFamily="18" charset="0"/>
              </a:rPr>
              <a:t> </a:t>
            </a:r>
            <a:r>
              <a:rPr lang="en-US" sz="2800" dirty="0" err="1">
                <a:cs typeface="Times New Roman" panose="02020603050405020304" pitchFamily="18" charset="0"/>
              </a:rPr>
              <a:t>chăm</a:t>
            </a:r>
            <a:r>
              <a:rPr lang="en-US" sz="2800" dirty="0">
                <a:cs typeface="Times New Roman" panose="02020603050405020304" pitchFamily="18" charset="0"/>
              </a:rPr>
              <a:t> </a:t>
            </a:r>
            <a:r>
              <a:rPr lang="en-US" sz="2800" dirty="0" err="1">
                <a:cs typeface="Times New Roman" panose="02020603050405020304" pitchFamily="18" charset="0"/>
              </a:rPr>
              <a:t>sóc</a:t>
            </a:r>
            <a:r>
              <a:rPr lang="en-US" sz="2800" dirty="0">
                <a:cs typeface="Times New Roman" panose="02020603050405020304" pitchFamily="18" charset="0"/>
              </a:rPr>
              <a:t> </a:t>
            </a:r>
            <a:r>
              <a:rPr lang="en-US" sz="2800" dirty="0" err="1">
                <a:cs typeface="Times New Roman" panose="02020603050405020304" pitchFamily="18" charset="0"/>
              </a:rPr>
              <a:t>sức</a:t>
            </a:r>
            <a:r>
              <a:rPr lang="en-US" sz="2800" dirty="0">
                <a:cs typeface="Times New Roman" panose="02020603050405020304" pitchFamily="18" charset="0"/>
              </a:rPr>
              <a:t> </a:t>
            </a:r>
            <a:r>
              <a:rPr lang="en-US" sz="2800" dirty="0" err="1">
                <a:cs typeface="Times New Roman" panose="02020603050405020304" pitchFamily="18" charset="0"/>
              </a:rPr>
              <a:t>khoẻ</a:t>
            </a:r>
            <a:endParaRPr lang="en-US" i="1" dirty="0">
              <a:solidFill>
                <a:srgbClr val="0070C0"/>
              </a:solidFill>
              <a:cs typeface="Times New Roman" panose="02020603050405020304" pitchFamily="18" charset="0"/>
            </a:endParaRPr>
          </a:p>
        </p:txBody>
      </p:sp>
      <p:sp>
        <p:nvSpPr>
          <p:cNvPr id="15" name="Rectangle 14"/>
          <p:cNvSpPr/>
          <p:nvPr/>
        </p:nvSpPr>
        <p:spPr>
          <a:xfrm>
            <a:off x="11563415" y="503853"/>
            <a:ext cx="521573" cy="90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Times New Roman" panose="02020603050405020304" pitchFamily="18" charset="0"/>
            </a:endParaRPr>
          </a:p>
        </p:txBody>
      </p:sp>
      <p:pic>
        <p:nvPicPr>
          <p:cNvPr id="16" name="cost of living">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11681554" y="818288"/>
            <a:ext cx="609600" cy="609600"/>
          </a:xfrm>
          <a:prstGeom prst="rect">
            <a:avLst/>
          </a:prstGeom>
        </p:spPr>
      </p:pic>
      <p:pic>
        <p:nvPicPr>
          <p:cNvPr id="17" name="crime">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1611486" y="868175"/>
            <a:ext cx="609600" cy="609600"/>
          </a:xfrm>
          <a:prstGeom prst="rect">
            <a:avLst/>
          </a:prstGeom>
        </p:spPr>
      </p:pic>
      <p:pic>
        <p:nvPicPr>
          <p:cNvPr id="18" name="health care">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11620039" y="821447"/>
            <a:ext cx="609600" cy="609600"/>
          </a:xfrm>
          <a:prstGeom prst="rect">
            <a:avLst/>
          </a:prstGeom>
        </p:spPr>
      </p:pic>
      <p:pic>
        <p:nvPicPr>
          <p:cNvPr id="19" name="lack">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7"/>
          <a:stretch>
            <a:fillRect/>
          </a:stretch>
        </p:blipFill>
        <p:spPr>
          <a:xfrm>
            <a:off x="11589072" y="833971"/>
            <a:ext cx="609600" cy="609600"/>
          </a:xfrm>
          <a:prstGeom prst="rect">
            <a:avLst/>
          </a:prstGeom>
        </p:spPr>
      </p:pic>
      <p:pic>
        <p:nvPicPr>
          <p:cNvPr id="20" name="mental health">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7"/>
          <a:stretch>
            <a:fillRect/>
          </a:stretch>
        </p:blipFill>
        <p:spPr>
          <a:xfrm>
            <a:off x="11681554" y="777333"/>
            <a:ext cx="609600" cy="609600"/>
          </a:xfrm>
          <a:prstGeom prst="rect">
            <a:avLst/>
          </a:prstGeom>
        </p:spPr>
      </p:pic>
      <p:pic>
        <p:nvPicPr>
          <p:cNvPr id="21" name="security">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27"/>
          <a:stretch>
            <a:fillRect/>
          </a:stretch>
        </p:blipFill>
        <p:spPr>
          <a:xfrm>
            <a:off x="11696079" y="803696"/>
            <a:ext cx="595369" cy="595369"/>
          </a:xfrm>
          <a:prstGeom prst="rect">
            <a:avLst/>
          </a:prstGeom>
        </p:spPr>
      </p:pic>
      <p:sp>
        <p:nvSpPr>
          <p:cNvPr id="29" name="Rectangle 28"/>
          <p:cNvSpPr/>
          <p:nvPr/>
        </p:nvSpPr>
        <p:spPr>
          <a:xfrm>
            <a:off x="11595706" y="774684"/>
            <a:ext cx="632287" cy="696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cs typeface="Times New Roman" panose="02020603050405020304" pitchFamily="18" charset="0"/>
            </a:endParaRPr>
          </a:p>
        </p:txBody>
      </p:sp>
      <p:sp>
        <p:nvSpPr>
          <p:cNvPr id="23" name="Rectangle 22"/>
          <p:cNvSpPr/>
          <p:nvPr/>
        </p:nvSpPr>
        <p:spPr>
          <a:xfrm>
            <a:off x="594804" y="513532"/>
            <a:ext cx="11100315"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cs typeface="Times New Roman" panose="02020603050405020304" pitchFamily="18" charset="0"/>
              </a:rPr>
              <a:t>Practice saying these words with a partner. </a:t>
            </a:r>
          </a:p>
        </p:txBody>
      </p:sp>
    </p:spTree>
    <p:extLst>
      <p:ext uri="{BB962C8B-B14F-4D97-AF65-F5344CB8AC3E}">
        <p14:creationId xmlns:p14="http://schemas.microsoft.com/office/powerpoint/2010/main" val="172636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3"/>
                </p:tgtEl>
              </p:cMediaNode>
            </p:audio>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5"/>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audio>
              <p:cMediaNode vol="80000">
                <p:cTn id="43" fill="hold" display="0">
                  <p:stCondLst>
                    <p:cond delay="indefinite"/>
                  </p:stCondLst>
                  <p:endCondLst>
                    <p:cond evt="onStopAudio" delay="0">
                      <p:tgtEl>
                        <p:sldTgt/>
                      </p:tgtEl>
                    </p:cond>
                  </p:endCondLst>
                </p:cTn>
                <p:tgtEl>
                  <p:spTgt spid="8"/>
                </p:tgtEl>
              </p:cMediaNode>
            </p:audio>
            <p:audio>
              <p:cMediaNode vol="80000">
                <p:cTn id="44" fill="hold" display="0">
                  <p:stCondLst>
                    <p:cond delay="indefinite"/>
                  </p:stCondLst>
                  <p:endCondLst>
                    <p:cond evt="onStopAudio" delay="0">
                      <p:tgtEl>
                        <p:sldTgt/>
                      </p:tgtEl>
                    </p:cond>
                  </p:endCondLst>
                </p:cTn>
                <p:tgtEl>
                  <p:spTgt spid="16"/>
                </p:tgtEl>
              </p:cMediaNode>
            </p:audio>
            <p:audio>
              <p:cMediaNode vol="80000">
                <p:cTn id="45" fill="hold" display="0">
                  <p:stCondLst>
                    <p:cond delay="indefinite"/>
                  </p:stCondLst>
                  <p:endCondLst>
                    <p:cond evt="onStopAudio" delay="0">
                      <p:tgtEl>
                        <p:sldTgt/>
                      </p:tgtEl>
                    </p:cond>
                  </p:endCondLst>
                </p:cTn>
                <p:tgtEl>
                  <p:spTgt spid="17"/>
                </p:tgtEl>
              </p:cMediaNode>
            </p:audio>
            <p:audio>
              <p:cMediaNode vol="80000">
                <p:cTn id="46" fill="hold" display="0">
                  <p:stCondLst>
                    <p:cond delay="indefinite"/>
                  </p:stCondLst>
                  <p:endCondLst>
                    <p:cond evt="onStopAudio" delay="0">
                      <p:tgtEl>
                        <p:sldTgt/>
                      </p:tgtEl>
                    </p:cond>
                  </p:endCondLst>
                </p:cTn>
                <p:tgtEl>
                  <p:spTgt spid="18"/>
                </p:tgtEl>
              </p:cMediaNode>
            </p:audio>
            <p:audio>
              <p:cMediaNode vol="80000">
                <p:cTn id="47" fill="hold" display="0">
                  <p:stCondLst>
                    <p:cond delay="indefinite"/>
                  </p:stCondLst>
                  <p:endCondLst>
                    <p:cond evt="onStopAudio" delay="0">
                      <p:tgtEl>
                        <p:sldTgt/>
                      </p:tgtEl>
                    </p:cond>
                  </p:endCondLst>
                </p:cTn>
                <p:tgtEl>
                  <p:spTgt spid="19"/>
                </p:tgtEl>
              </p:cMediaNode>
            </p:audio>
            <p:audio>
              <p:cMediaNode vol="80000">
                <p:cTn id="48" fill="hold" display="0">
                  <p:stCondLst>
                    <p:cond delay="indefinite"/>
                  </p:stCondLst>
                  <p:endCondLst>
                    <p:cond evt="onStopAudio" delay="0">
                      <p:tgtEl>
                        <p:sldTgt/>
                      </p:tgtEl>
                    </p:cond>
                  </p:endCondLst>
                </p:cTn>
                <p:tgtEl>
                  <p:spTgt spid="20"/>
                </p:tgtEl>
              </p:cMediaNode>
            </p:audio>
            <p:audio>
              <p:cMediaNode vol="80000">
                <p:cTn id="49" fill="hold" display="0">
                  <p:stCondLst>
                    <p:cond delay="indefinite"/>
                  </p:stCondLst>
                  <p:endCondLst>
                    <p:cond evt="onStopAudio" delay="0">
                      <p:tgtEl>
                        <p:sldTgt/>
                      </p:tgtEl>
                    </p:cond>
                  </p:endCondLst>
                </p:cTn>
                <p:tgtEl>
                  <p:spTgt spid="21"/>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507" fill="hold"/>
                                        <p:tgtEl>
                                          <p:spTgt spid="16"/>
                                        </p:tgtEl>
                                      </p:cBhvr>
                                    </p:cmd>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2951" fill="hold"/>
                                        <p:tgtEl>
                                          <p:spTgt spid="18"/>
                                        </p:tgtEl>
                                      </p:cBhvr>
                                    </p:cmd>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2507" fill="hold"/>
                                        <p:tgtEl>
                                          <p:spTgt spid="17"/>
                                        </p:tgtEl>
                                      </p:cBhvr>
                                    </p:cmd>
                                  </p:childTnLst>
                                </p:cTn>
                              </p:par>
                            </p:childTnLst>
                          </p:cTn>
                        </p:par>
                      </p:childTnLst>
                    </p:cTn>
                  </p:par>
                </p:childTnLst>
              </p:cTn>
              <p:nextCondLst>
                <p:cond evt="onClick" delay="0">
                  <p:tgtEl>
                    <p:spTgt spid="13"/>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2246" fill="hold"/>
                                        <p:tgtEl>
                                          <p:spTgt spid="19"/>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2742" fill="hold"/>
                                        <p:tgtEl>
                                          <p:spTgt spid="21"/>
                                        </p:tgtEl>
                                      </p:cBhvr>
                                    </p:cmd>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2507" fill="hold"/>
                                        <p:tgtEl>
                                          <p:spTgt spid="20"/>
                                        </p:tgtEl>
                                      </p:cBhvr>
                                    </p:cmd>
                                  </p:childTnLst>
                                </p:cTn>
                              </p:par>
                            </p:childTnLst>
                          </p:cTn>
                        </p:par>
                      </p:childTnLst>
                    </p:cTn>
                  </p:par>
                </p:childTnLst>
              </p:cTn>
              <p:nextCondLst>
                <p:cond evt="onClick" delay="0">
                  <p:tgtEl>
                    <p:spTgt spid="9"/>
                  </p:tgtEl>
                </p:cond>
              </p:nextCondLst>
            </p:seq>
          </p:childTnLst>
        </p:cTn>
      </p:par>
    </p:tnLst>
    <p:bldLst>
      <p:bldP spid="9" grpId="0" animBg="1"/>
      <p:bldP spid="10" grpId="0" animBg="1"/>
      <p:bldP spid="11" grpId="0" animBg="1"/>
      <p:bldP spid="12" grpId="0" animBg="1"/>
      <p:bldP spid="13" grpId="0" animBg="1"/>
      <p:bldP spid="14"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D7E8DB3-E3E8-42AE-A8F2-B411834B7E02}"/>
              </a:ext>
            </a:extLst>
          </p:cNvPr>
          <p:cNvSpPr txBox="1"/>
          <p:nvPr/>
        </p:nvSpPr>
        <p:spPr>
          <a:xfrm>
            <a:off x="0" y="367897"/>
            <a:ext cx="1539875" cy="641350"/>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dirty="0">
                <a:solidFill>
                  <a:schemeClr val="bg1"/>
                </a:solidFill>
                <a:latin typeface="Calibri" pitchFamily="34" charset="0"/>
              </a:rPr>
              <a:t>Extra Practice</a:t>
            </a:r>
          </a:p>
          <a:p>
            <a:pPr>
              <a:defRPr/>
            </a:pPr>
            <a:r>
              <a:rPr lang="en-US" dirty="0">
                <a:solidFill>
                  <a:schemeClr val="bg1"/>
                </a:solidFill>
                <a:latin typeface="Calibri" pitchFamily="34" charset="0"/>
              </a:rPr>
              <a:t>WB, page 16</a:t>
            </a:r>
          </a:p>
        </p:txBody>
      </p:sp>
      <p:pic>
        <p:nvPicPr>
          <p:cNvPr id="4" name="Picture 3"/>
          <p:cNvPicPr>
            <a:picLocks noChangeAspect="1"/>
          </p:cNvPicPr>
          <p:nvPr/>
        </p:nvPicPr>
        <p:blipFill>
          <a:blip r:embed="rId3"/>
          <a:stretch>
            <a:fillRect/>
          </a:stretch>
        </p:blipFill>
        <p:spPr>
          <a:xfrm>
            <a:off x="6017881" y="688572"/>
            <a:ext cx="5724525" cy="5734050"/>
          </a:xfrm>
          <a:prstGeom prst="rect">
            <a:avLst/>
          </a:prstGeom>
        </p:spPr>
      </p:pic>
      <p:sp>
        <p:nvSpPr>
          <p:cNvPr id="6" name="Rectangle 5"/>
          <p:cNvSpPr/>
          <p:nvPr/>
        </p:nvSpPr>
        <p:spPr>
          <a:xfrm>
            <a:off x="0" y="1461923"/>
            <a:ext cx="6032311"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 Find the words in the word search.</a:t>
            </a:r>
          </a:p>
        </p:txBody>
      </p:sp>
      <p:pic>
        <p:nvPicPr>
          <p:cNvPr id="5" name="Picture 4"/>
          <p:cNvPicPr>
            <a:picLocks noChangeAspect="1"/>
          </p:cNvPicPr>
          <p:nvPr/>
        </p:nvPicPr>
        <p:blipFill>
          <a:blip r:embed="rId4"/>
          <a:stretch>
            <a:fillRect/>
          </a:stretch>
        </p:blipFill>
        <p:spPr>
          <a:xfrm>
            <a:off x="2415653" y="2035129"/>
            <a:ext cx="2224159" cy="3827895"/>
          </a:xfrm>
          <a:prstGeom prst="rect">
            <a:avLst/>
          </a:prstGeom>
        </p:spPr>
      </p:pic>
      <p:sp>
        <p:nvSpPr>
          <p:cNvPr id="2" name="Oval 1"/>
          <p:cNvSpPr/>
          <p:nvPr/>
        </p:nvSpPr>
        <p:spPr>
          <a:xfrm>
            <a:off x="7997588" y="688572"/>
            <a:ext cx="3744818" cy="471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5400000">
            <a:off x="5077322" y="2466513"/>
            <a:ext cx="3084394" cy="471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0800000">
            <a:off x="7152136" y="3002223"/>
            <a:ext cx="4489404" cy="3960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0800000">
            <a:off x="9648965" y="4517125"/>
            <a:ext cx="1746915" cy="3960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0800000">
            <a:off x="6409860" y="5240457"/>
            <a:ext cx="4609592" cy="3960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3427858">
            <a:off x="7051584" y="4417868"/>
            <a:ext cx="2758019" cy="391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8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D7E8DB3-E3E8-42AE-A8F2-B411834B7E02}"/>
              </a:ext>
            </a:extLst>
          </p:cNvPr>
          <p:cNvSpPr txBox="1"/>
          <p:nvPr/>
        </p:nvSpPr>
        <p:spPr>
          <a:xfrm>
            <a:off x="0" y="367897"/>
            <a:ext cx="2240553" cy="830997"/>
          </a:xfrm>
          <a:prstGeom prst="rect">
            <a:avLst/>
          </a:prstGeom>
          <a:solidFill>
            <a:srgbClr val="00B050"/>
          </a:solidFill>
          <a:effectLst>
            <a:outerShdw blurRad="50800" dist="38100" dir="5400000" algn="t" rotWithShape="0">
              <a:prstClr val="black">
                <a:alpha val="40000"/>
              </a:prstClr>
            </a:outerShdw>
          </a:effectLst>
        </p:spPr>
        <p:txBody>
          <a:bodyPr wrap="square">
            <a:spAutoFit/>
          </a:bodyPr>
          <a:lstStyle/>
          <a:p>
            <a:pPr>
              <a:defRPr/>
            </a:pPr>
            <a:r>
              <a:rPr lang="en-US" sz="2400" dirty="0">
                <a:solidFill>
                  <a:schemeClr val="bg1"/>
                </a:solidFill>
              </a:rPr>
              <a:t>Extra Practice</a:t>
            </a:r>
          </a:p>
          <a:p>
            <a:pPr>
              <a:defRPr/>
            </a:pPr>
            <a:r>
              <a:rPr lang="en-US" sz="2400" dirty="0">
                <a:solidFill>
                  <a:schemeClr val="bg1"/>
                </a:solidFill>
              </a:rPr>
              <a:t>WB, page 16</a:t>
            </a:r>
          </a:p>
        </p:txBody>
      </p:sp>
      <p:sp>
        <p:nvSpPr>
          <p:cNvPr id="4" name="Rectangle 3"/>
          <p:cNvSpPr/>
          <p:nvPr/>
        </p:nvSpPr>
        <p:spPr>
          <a:xfrm>
            <a:off x="150125" y="1269242"/>
            <a:ext cx="11423176" cy="47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cs typeface="Times New Roman" panose="02020603050405020304" pitchFamily="18" charset="0"/>
            </a:endParaRPr>
          </a:p>
          <a:p>
            <a:r>
              <a:rPr lang="en-US" sz="3200" dirty="0">
                <a:solidFill>
                  <a:schemeClr val="tx1"/>
                </a:solidFill>
                <a:cs typeface="Times New Roman" panose="02020603050405020304" pitchFamily="18" charset="0"/>
              </a:rPr>
              <a:t>1. There is a __________ of healthy food options at our school.</a:t>
            </a:r>
          </a:p>
          <a:p>
            <a:r>
              <a:rPr lang="en-US" sz="3200" dirty="0">
                <a:solidFill>
                  <a:schemeClr val="tx1"/>
                </a:solidFill>
                <a:cs typeface="Times New Roman" panose="02020603050405020304" pitchFamily="18" charset="0"/>
              </a:rPr>
              <a:t>2. We need to improve our __________. Lots of things have been stolen recently.</a:t>
            </a:r>
          </a:p>
          <a:p>
            <a:r>
              <a:rPr lang="en-US" sz="3200" dirty="0">
                <a:solidFill>
                  <a:schemeClr val="tx1"/>
                </a:solidFill>
                <a:cs typeface="Times New Roman" panose="02020603050405020304" pitchFamily="18" charset="0"/>
              </a:rPr>
              <a:t>3. The __________ is very high in my city, so you need a lot of money. </a:t>
            </a:r>
          </a:p>
          <a:p>
            <a:r>
              <a:rPr lang="en-US" sz="3200" dirty="0">
                <a:solidFill>
                  <a:schemeClr val="tx1"/>
                </a:solidFill>
                <a:cs typeface="Times New Roman" panose="02020603050405020304" pitchFamily="18" charset="0"/>
              </a:rPr>
              <a:t>4. The city's __________ rate is rising, so people are very worried about their safety.</a:t>
            </a:r>
          </a:p>
          <a:p>
            <a:r>
              <a:rPr lang="en-US" sz="3200" dirty="0">
                <a:solidFill>
                  <a:schemeClr val="tx1"/>
                </a:solidFill>
                <a:cs typeface="Times New Roman" panose="02020603050405020304" pitchFamily="18" charset="0"/>
              </a:rPr>
              <a:t>5. __________ in cities is often better so people from the country travel there to visit doctors.</a:t>
            </a:r>
          </a:p>
          <a:p>
            <a:r>
              <a:rPr lang="en-US" sz="3200" dirty="0">
                <a:solidFill>
                  <a:schemeClr val="tx1"/>
                </a:solidFill>
                <a:cs typeface="Times New Roman" panose="02020603050405020304" pitchFamily="18" charset="0"/>
              </a:rPr>
              <a:t>6. If a person's thinking or behavior suddenly changes, it might be because of a ___________ issue. </a:t>
            </a:r>
          </a:p>
        </p:txBody>
      </p:sp>
      <p:sp>
        <p:nvSpPr>
          <p:cNvPr id="6" name="Rectangle 5"/>
          <p:cNvSpPr/>
          <p:nvPr/>
        </p:nvSpPr>
        <p:spPr>
          <a:xfrm>
            <a:off x="2433910" y="3704243"/>
            <a:ext cx="2094789" cy="38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crime</a:t>
            </a:r>
          </a:p>
        </p:txBody>
      </p:sp>
      <p:sp>
        <p:nvSpPr>
          <p:cNvPr id="7" name="Rectangle 6"/>
          <p:cNvSpPr/>
          <p:nvPr/>
        </p:nvSpPr>
        <p:spPr>
          <a:xfrm>
            <a:off x="4937149" y="1775487"/>
            <a:ext cx="1630906" cy="359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security</a:t>
            </a:r>
          </a:p>
        </p:txBody>
      </p:sp>
      <p:sp>
        <p:nvSpPr>
          <p:cNvPr id="8" name="Rectangle 7"/>
          <p:cNvSpPr/>
          <p:nvPr/>
        </p:nvSpPr>
        <p:spPr>
          <a:xfrm>
            <a:off x="2576086" y="1269241"/>
            <a:ext cx="2361063" cy="342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lack</a:t>
            </a:r>
          </a:p>
        </p:txBody>
      </p:sp>
      <p:sp>
        <p:nvSpPr>
          <p:cNvPr id="9" name="Rectangle 8"/>
          <p:cNvSpPr/>
          <p:nvPr/>
        </p:nvSpPr>
        <p:spPr>
          <a:xfrm>
            <a:off x="1193124" y="2727785"/>
            <a:ext cx="2288254" cy="406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cost of living</a:t>
            </a:r>
          </a:p>
        </p:txBody>
      </p:sp>
      <p:sp>
        <p:nvSpPr>
          <p:cNvPr id="10" name="Rectangle 9"/>
          <p:cNvSpPr/>
          <p:nvPr/>
        </p:nvSpPr>
        <p:spPr>
          <a:xfrm>
            <a:off x="2337251" y="6147610"/>
            <a:ext cx="2673287" cy="197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mental health</a:t>
            </a:r>
          </a:p>
        </p:txBody>
      </p:sp>
      <p:sp>
        <p:nvSpPr>
          <p:cNvPr id="11" name="Rectangle 10"/>
          <p:cNvSpPr/>
          <p:nvPr/>
        </p:nvSpPr>
        <p:spPr>
          <a:xfrm>
            <a:off x="512103" y="4793405"/>
            <a:ext cx="2094789" cy="116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cs typeface="Times New Roman" panose="02020603050405020304" pitchFamily="18" charset="0"/>
              </a:rPr>
              <a:t>Health care</a:t>
            </a:r>
          </a:p>
        </p:txBody>
      </p:sp>
      <p:sp>
        <p:nvSpPr>
          <p:cNvPr id="12" name="Rectangle 11"/>
          <p:cNvSpPr/>
          <p:nvPr/>
        </p:nvSpPr>
        <p:spPr>
          <a:xfrm>
            <a:off x="2595398" y="468937"/>
            <a:ext cx="8557146"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cs typeface="Times New Roman" panose="02020603050405020304" pitchFamily="18" charset="0"/>
              </a:rPr>
              <a:t>b. Fill in the blanks with the words from Task a</a:t>
            </a:r>
            <a:endParaRPr lang="en-US" sz="3200" b="1" dirty="0">
              <a:solidFill>
                <a:schemeClr val="tx1"/>
              </a:solidFill>
            </a:endParaRPr>
          </a:p>
        </p:txBody>
      </p:sp>
    </p:spTree>
    <p:extLst>
      <p:ext uri="{BB962C8B-B14F-4D97-AF65-F5344CB8AC3E}">
        <p14:creationId xmlns:p14="http://schemas.microsoft.com/office/powerpoint/2010/main" val="27687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ircle(in)">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238" y="787423"/>
            <a:ext cx="11764762"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t>b. In pairs: </a:t>
            </a:r>
            <a:r>
              <a:rPr lang="en-US" sz="3600" i="1" dirty="0"/>
              <a:t>Use the words in Task a to talk about problems in your town. Which is the biggest problem?</a:t>
            </a:r>
          </a:p>
        </p:txBody>
      </p:sp>
      <p:pic>
        <p:nvPicPr>
          <p:cNvPr id="4"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5997" y="2837202"/>
            <a:ext cx="2780521" cy="1773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27238" y="2611485"/>
            <a:ext cx="8551748" cy="2137937"/>
          </a:xfrm>
          <a:prstGeom prst="rect">
            <a:avLst/>
          </a:prstGeom>
        </p:spPr>
      </p:pic>
    </p:spTree>
    <p:extLst>
      <p:ext uri="{BB962C8B-B14F-4D97-AF65-F5344CB8AC3E}">
        <p14:creationId xmlns:p14="http://schemas.microsoft.com/office/powerpoint/2010/main" val="2272949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30" y="659080"/>
            <a:ext cx="7751928" cy="5134394"/>
          </a:xfrm>
          <a:prstGeom prst="rect">
            <a:avLst/>
          </a:prstGeom>
        </p:spPr>
      </p:pic>
      <p:sp>
        <p:nvSpPr>
          <p:cNvPr id="3" name="TextBox 2"/>
          <p:cNvSpPr txBox="1"/>
          <p:nvPr/>
        </p:nvSpPr>
        <p:spPr>
          <a:xfrm>
            <a:off x="4472009" y="3509056"/>
            <a:ext cx="3293707" cy="923330"/>
          </a:xfrm>
          <a:prstGeom prst="rect">
            <a:avLst/>
          </a:prstGeom>
          <a:noFill/>
        </p:spPr>
        <p:txBody>
          <a:bodyPr wrap="square" rtlCol="0">
            <a:spAutoFit/>
          </a:bodyPr>
          <a:lstStyle/>
          <a:p>
            <a:r>
              <a:rPr lang="en-US" sz="5400" dirty="0">
                <a:solidFill>
                  <a:prstClr val="white"/>
                </a:solidFill>
              </a:rPr>
              <a:t>Reading</a:t>
            </a:r>
            <a:endParaRPr lang="en-US" sz="2400" dirty="0">
              <a:solidFill>
                <a:prstClr val="white"/>
              </a:solidFill>
            </a:endParaRPr>
          </a:p>
        </p:txBody>
      </p:sp>
    </p:spTree>
    <p:extLst>
      <p:ext uri="{BB962C8B-B14F-4D97-AF65-F5344CB8AC3E}">
        <p14:creationId xmlns:p14="http://schemas.microsoft.com/office/powerpoint/2010/main" val="306533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3299" y="355122"/>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2" name="Rounded Rectangle 1"/>
          <p:cNvSpPr/>
          <p:nvPr/>
        </p:nvSpPr>
        <p:spPr>
          <a:xfrm>
            <a:off x="108745" y="519962"/>
            <a:ext cx="2360645" cy="708374"/>
          </a:xfrm>
          <a:prstGeom prst="roundRect">
            <a:avLst/>
          </a:prstGeom>
          <a:solidFill>
            <a:srgbClr val="00B050"/>
          </a:soli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Pre-Reading</a:t>
            </a:r>
          </a:p>
        </p:txBody>
      </p:sp>
      <p:sp>
        <p:nvSpPr>
          <p:cNvPr id="5" name="Rectangle 4"/>
          <p:cNvSpPr/>
          <p:nvPr/>
        </p:nvSpPr>
        <p:spPr>
          <a:xfrm>
            <a:off x="1357745" y="1354048"/>
            <a:ext cx="9310256" cy="1077218"/>
          </a:xfrm>
          <a:prstGeom prst="rect">
            <a:avLst/>
          </a:prstGeom>
          <a:ln w="57150">
            <a:solidFill>
              <a:schemeClr val="tx1"/>
            </a:solidFill>
          </a:ln>
        </p:spPr>
        <p:txBody>
          <a:bodyPr wrap="square">
            <a:spAutoFit/>
          </a:bodyPr>
          <a:lstStyle/>
          <a:p>
            <a:r>
              <a:rPr lang="en-US" sz="3200" b="1" dirty="0">
                <a:solidFill>
                  <a:srgbClr val="242021"/>
                </a:solidFill>
              </a:rPr>
              <a:t>a. Read the article about problems of living in cities. What does the article mainly discuss?</a:t>
            </a:r>
            <a:endParaRPr lang="en-US" sz="3200" dirty="0"/>
          </a:p>
        </p:txBody>
      </p:sp>
      <p:sp>
        <p:nvSpPr>
          <p:cNvPr id="6" name="Rectangle 5"/>
          <p:cNvSpPr/>
          <p:nvPr/>
        </p:nvSpPr>
        <p:spPr>
          <a:xfrm>
            <a:off x="1357745" y="2588349"/>
            <a:ext cx="9947564" cy="3046988"/>
          </a:xfrm>
          <a:prstGeom prst="rect">
            <a:avLst/>
          </a:prstGeom>
          <a:ln w="57150">
            <a:solidFill>
              <a:schemeClr val="tx1"/>
            </a:solidFill>
          </a:ln>
        </p:spPr>
        <p:txBody>
          <a:bodyPr wrap="square">
            <a:spAutoFit/>
          </a:bodyPr>
          <a:lstStyle/>
          <a:p>
            <a:pPr marL="342900" indent="-342900">
              <a:lnSpc>
                <a:spcPct val="200000"/>
              </a:lnSpc>
              <a:buAutoNum type="arabicPeriod"/>
            </a:pPr>
            <a:r>
              <a:rPr lang="en-US" sz="3200" dirty="0">
                <a:solidFill>
                  <a:srgbClr val="242021"/>
                </a:solidFill>
              </a:rPr>
              <a:t>a need for better solutions </a:t>
            </a:r>
          </a:p>
          <a:p>
            <a:pPr marL="342900" indent="-342900">
              <a:lnSpc>
                <a:spcPct val="200000"/>
              </a:lnSpc>
              <a:buAutoNum type="arabicPeriod"/>
            </a:pPr>
            <a:r>
              <a:rPr lang="en-US" sz="3200" dirty="0">
                <a:solidFill>
                  <a:srgbClr val="242021"/>
                </a:solidFill>
              </a:rPr>
              <a:t>a surprising solutions around the world</a:t>
            </a:r>
          </a:p>
          <a:p>
            <a:pPr marL="342900" indent="-342900">
              <a:lnSpc>
                <a:spcPct val="200000"/>
              </a:lnSpc>
              <a:buAutoNum type="arabicPeriod"/>
            </a:pPr>
            <a:endParaRPr lang="en-US" sz="3200" dirty="0">
              <a:solidFill>
                <a:srgbClr val="242021"/>
              </a:solidFill>
            </a:endParaRPr>
          </a:p>
        </p:txBody>
      </p:sp>
      <p:cxnSp>
        <p:nvCxnSpPr>
          <p:cNvPr id="27" name="Straight Connector 26"/>
          <p:cNvCxnSpPr/>
          <p:nvPr/>
        </p:nvCxnSpPr>
        <p:spPr>
          <a:xfrm>
            <a:off x="3542869" y="1843795"/>
            <a:ext cx="8972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0881" y="1843795"/>
            <a:ext cx="42147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33687" y="2328703"/>
            <a:ext cx="16478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6414656" y="2328703"/>
            <a:ext cx="1188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39479" y="3441989"/>
            <a:ext cx="659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flipV="1">
            <a:off x="3543299" y="3441989"/>
            <a:ext cx="2628901" cy="164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78181" y="4404014"/>
            <a:ext cx="3107968" cy="3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98955" y="4404014"/>
            <a:ext cx="28442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3000" y="2340555"/>
            <a:ext cx="7334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12"/>
            <a:ext cx="11095630" cy="643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Rectangle 1"/>
          <p:cNvSpPr/>
          <p:nvPr/>
        </p:nvSpPr>
        <p:spPr>
          <a:xfrm>
            <a:off x="430741" y="1237686"/>
            <a:ext cx="11465168" cy="5016758"/>
          </a:xfrm>
          <a:prstGeom prst="rect">
            <a:avLst/>
          </a:prstGeom>
          <a:solidFill>
            <a:schemeClr val="accent3">
              <a:lumMod val="20000"/>
              <a:lumOff val="80000"/>
            </a:schemeClr>
          </a:solidFill>
          <a:ln>
            <a:solidFill>
              <a:schemeClr val="accent1"/>
            </a:solidFill>
          </a:ln>
        </p:spPr>
        <p:txBody>
          <a:bodyPr wrap="square">
            <a:spAutoFit/>
          </a:bodyPr>
          <a:lstStyle/>
          <a:p>
            <a:pPr algn="just"/>
            <a:r>
              <a:rPr lang="en-US" sz="3200" dirty="0">
                <a:solidFill>
                  <a:srgbClr val="002060"/>
                </a:solidFill>
                <a:latin typeface="Times New Roman" panose="02020603050405020304" pitchFamily="18" charset="0"/>
                <a:cs typeface="Times New Roman" panose="02020603050405020304" pitchFamily="18" charset="0"/>
              </a:rPr>
              <a:t>Living in cities has many benefits as well as </a:t>
            </a:r>
            <a:r>
              <a:rPr lang="en-US" sz="3200" dirty="0">
                <a:solidFill>
                  <a:srgbClr val="FF0000"/>
                </a:solidFill>
                <a:latin typeface="Times New Roman" panose="02020603050405020304" pitchFamily="18" charset="0"/>
                <a:cs typeface="Times New Roman" panose="02020603050405020304" pitchFamily="18" charset="0"/>
              </a:rPr>
              <a:t>challenges</a:t>
            </a:r>
            <a:r>
              <a:rPr lang="en-US" sz="3200" dirty="0">
                <a:solidFill>
                  <a:srgbClr val="002060"/>
                </a:solidFill>
                <a:latin typeface="Times New Roman" panose="02020603050405020304" pitchFamily="18" charset="0"/>
                <a:cs typeface="Times New Roman" panose="02020603050405020304" pitchFamily="18" charset="0"/>
              </a:rPr>
              <a:t>. Many cities are looking for creative solutions in order to solve their problems. </a:t>
            </a:r>
          </a:p>
          <a:p>
            <a:pPr marL="514350" indent="-514350" algn="just">
              <a:buAutoNum type="arabicParenBoth"/>
            </a:pPr>
            <a:r>
              <a:rPr lang="en-US" sz="3200" b="1" dirty="0">
                <a:solidFill>
                  <a:srgbClr val="002060"/>
                </a:solidFill>
                <a:latin typeface="Times New Roman" panose="02020603050405020304" pitchFamily="18" charset="0"/>
                <a:cs typeface="Times New Roman" panose="02020603050405020304" pitchFamily="18" charset="0"/>
              </a:rPr>
              <a:t>_____ of green spaces </a:t>
            </a:r>
          </a:p>
          <a:p>
            <a:pPr algn="just"/>
            <a:r>
              <a:rPr lang="en-US" sz="3200" dirty="0">
                <a:solidFill>
                  <a:srgbClr val="002060"/>
                </a:solidFill>
                <a:latin typeface="Times New Roman" panose="02020603050405020304" pitchFamily="18" charset="0"/>
                <a:cs typeface="Times New Roman" panose="02020603050405020304" pitchFamily="18" charset="0"/>
              </a:rPr>
              <a:t>Cities often don't have enough green spaces. This can have a bad effect on our physical and mental health. Some cities have looked upward in order to find room for trees. In 2015, Hamburg – Germany developed the Green Roof Strategy so that they would have green spaces on the rooftops of buildings. The city would give people up to a hundred thousand euros if they built green roofs. Their goal was to have gardens on at least 70% of suitable roofs</a:t>
            </a:r>
            <a:r>
              <a:rPr lang="en-US" sz="3200" dirty="0">
                <a:solidFill>
                  <a:schemeClr val="tx2"/>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594514" y="1734613"/>
            <a:ext cx="10219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83564" y="1734613"/>
            <a:ext cx="12643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52633" y="1734613"/>
            <a:ext cx="5049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75964" y="1734613"/>
            <a:ext cx="19789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11236" y="1734613"/>
            <a:ext cx="1583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62866" y="1734613"/>
            <a:ext cx="17469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16387" y="2225932"/>
            <a:ext cx="17469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52633" y="2225932"/>
            <a:ext cx="2702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57397" y="2225932"/>
            <a:ext cx="2306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94560" y="2715992"/>
            <a:ext cx="24866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853" y="3207312"/>
            <a:ext cx="8169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65927" y="3207312"/>
            <a:ext cx="53453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62364" y="3207312"/>
            <a:ext cx="12010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46416" y="3698721"/>
            <a:ext cx="5123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91872" y="3698721"/>
            <a:ext cx="19025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807275" y="3698721"/>
            <a:ext cx="19025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0741" y="4173695"/>
            <a:ext cx="12528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52633" y="4173695"/>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99376" y="4173695"/>
            <a:ext cx="22968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72830" y="4173695"/>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81243" y="4173695"/>
            <a:ext cx="12528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603135" y="4173695"/>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41553" y="4173695"/>
            <a:ext cx="33682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063445" y="4173695"/>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4514" y="4651366"/>
            <a:ext cx="15072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16406" y="4651366"/>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446506" y="4651366"/>
            <a:ext cx="38614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78327" y="4651366"/>
            <a:ext cx="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876534" y="4651366"/>
            <a:ext cx="7215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857397" y="4651366"/>
            <a:ext cx="2852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33853" y="5197277"/>
            <a:ext cx="8390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82244" y="5183629"/>
            <a:ext cx="45356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559958" y="5167461"/>
            <a:ext cx="11319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76534" y="5137645"/>
            <a:ext cx="32873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30477" y="5669907"/>
            <a:ext cx="41507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877714" y="5669907"/>
            <a:ext cx="3815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028419" y="5669907"/>
            <a:ext cx="1603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30477" y="6133931"/>
            <a:ext cx="2135450" cy="93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250938" y="6126883"/>
            <a:ext cx="47602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533853" y="3221048"/>
            <a:ext cx="11175926" cy="477673"/>
            <a:chOff x="533853" y="3221048"/>
            <a:chExt cx="11175926" cy="477673"/>
          </a:xfrm>
        </p:grpSpPr>
        <p:cxnSp>
          <p:nvCxnSpPr>
            <p:cNvPr id="38" name="Straight Connector 37"/>
            <p:cNvCxnSpPr/>
            <p:nvPr/>
          </p:nvCxnSpPr>
          <p:spPr>
            <a:xfrm>
              <a:off x="11163869" y="3221048"/>
              <a:ext cx="545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853" y="3698721"/>
              <a:ext cx="8390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a:off x="6217916" y="1750955"/>
            <a:ext cx="15486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991367" y="2225932"/>
            <a:ext cx="2702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378340" y="3220959"/>
            <a:ext cx="650079" cy="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817923" y="4173695"/>
            <a:ext cx="23937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7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arn(inVertical)">
                                      <p:cBhvr>
                                        <p:cTn id="19" dur="500"/>
                                        <p:tgtEl>
                                          <p:spTgt spid="100"/>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barn(inVertical)">
                                      <p:cBhvr>
                                        <p:cTn id="34" dur="500"/>
                                        <p:tgtEl>
                                          <p:spTgt spid="104"/>
                                        </p:tgtEl>
                                      </p:cBhvr>
                                    </p:animEffect>
                                  </p:childTnLst>
                                </p:cTn>
                              </p:par>
                              <p:par>
                                <p:cTn id="35" presetID="16" presetClass="entr" presetSubtype="21"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par>
                                <p:cTn id="38" presetID="16" presetClass="entr" presetSubtype="2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par>
                                <p:cTn id="47" presetID="16" presetClass="entr" presetSubtype="21"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barn(inVertical)">
                                      <p:cBhvr>
                                        <p:cTn id="49" dur="500"/>
                                        <p:tgtEl>
                                          <p:spTgt spid="108"/>
                                        </p:tgtEl>
                                      </p:cBhvr>
                                    </p:animEffect>
                                  </p:childTnLst>
                                </p:cTn>
                              </p:par>
                              <p:par>
                                <p:cTn id="50" presetID="16" presetClass="entr" presetSubtype="21"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par>
                                <p:cTn id="53" presetID="16" presetClass="entr" presetSubtype="21"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barn(inVertical)">
                                      <p:cBhvr>
                                        <p:cTn id="55" dur="500"/>
                                        <p:tgtEl>
                                          <p:spTgt spid="116"/>
                                        </p:tgtEl>
                                      </p:cBhvr>
                                    </p:animEffect>
                                  </p:childTnLst>
                                </p:cTn>
                              </p:par>
                              <p:par>
                                <p:cTn id="56" presetID="16" presetClass="entr" presetSubtype="21"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Vertical)">
                                      <p:cBhvr>
                                        <p:cTn id="58" dur="500"/>
                                        <p:tgtEl>
                                          <p:spTgt spid="42"/>
                                        </p:tgtEl>
                                      </p:cBhvr>
                                    </p:animEffect>
                                  </p:childTnLst>
                                </p:cTn>
                              </p:par>
                              <p:par>
                                <p:cTn id="59" presetID="16" presetClass="entr" presetSubtype="21"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arn(inVertical)">
                                      <p:cBhvr>
                                        <p:cTn id="67" dur="500"/>
                                        <p:tgtEl>
                                          <p:spTgt spid="47"/>
                                        </p:tgtEl>
                                      </p:cBhvr>
                                    </p:animEffect>
                                  </p:childTnLst>
                                </p:cTn>
                              </p:par>
                              <p:par>
                                <p:cTn id="68" presetID="16" presetClass="entr" presetSubtype="21" fill="hold"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barn(inVertical)">
                                      <p:cBhvr>
                                        <p:cTn id="70" dur="500"/>
                                        <p:tgtEl>
                                          <p:spTgt spid="111"/>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par>
                                <p:cTn id="74" presetID="16" presetClass="entr" presetSubtype="21"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par>
                                <p:cTn id="77" presetID="16" presetClass="entr" presetSubtype="21"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arn(inVertical)">
                                      <p:cBhvr>
                                        <p:cTn id="79" dur="500"/>
                                        <p:tgtEl>
                                          <p:spTgt spid="55"/>
                                        </p:tgtEl>
                                      </p:cBhvr>
                                    </p:animEffect>
                                  </p:childTnLst>
                                </p:cTn>
                              </p:par>
                              <p:par>
                                <p:cTn id="80" presetID="16" presetClass="entr" presetSubtype="21"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par>
                                <p:cTn id="83" presetID="16" presetClass="entr" presetSubtype="21"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barn(inVertical)">
                                      <p:cBhvr>
                                        <p:cTn id="85" dur="500"/>
                                        <p:tgtEl>
                                          <p:spTgt spid="62"/>
                                        </p:tgtEl>
                                      </p:cBhvr>
                                    </p:animEffect>
                                  </p:childTnLst>
                                </p:cTn>
                              </p:par>
                              <p:par>
                                <p:cTn id="86" presetID="16" presetClass="entr" presetSubtype="21"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barn(inVertical)">
                                      <p:cBhvr>
                                        <p:cTn id="88" dur="500"/>
                                        <p:tgtEl>
                                          <p:spTgt spid="59"/>
                                        </p:tgtEl>
                                      </p:cBhvr>
                                    </p:animEffect>
                                  </p:childTnLst>
                                </p:cTn>
                              </p:par>
                              <p:par>
                                <p:cTn id="89" presetID="16" presetClass="entr" presetSubtype="21"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barn(inVertical)">
                                      <p:cBhvr>
                                        <p:cTn id="91" dur="500"/>
                                        <p:tgtEl>
                                          <p:spTgt spid="63"/>
                                        </p:tgtEl>
                                      </p:cBhvr>
                                    </p:animEffect>
                                  </p:childTnLst>
                                </p:cTn>
                              </p:par>
                              <p:par>
                                <p:cTn id="92" presetID="16" presetClass="entr" presetSubtype="21"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barn(inVertical)">
                                      <p:cBhvr>
                                        <p:cTn id="94" dur="500"/>
                                        <p:tgtEl>
                                          <p:spTgt spid="66"/>
                                        </p:tgtEl>
                                      </p:cBhvr>
                                    </p:animEffect>
                                  </p:childTnLst>
                                </p:cTn>
                              </p:par>
                              <p:par>
                                <p:cTn id="95" presetID="16" presetClass="entr" presetSubtype="21"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arn(inVertical)">
                                      <p:cBhvr>
                                        <p:cTn id="97" dur="500"/>
                                        <p:tgtEl>
                                          <p:spTgt spid="70"/>
                                        </p:tgtEl>
                                      </p:cBhvr>
                                    </p:animEffect>
                                  </p:childTnLst>
                                </p:cTn>
                              </p:par>
                              <p:par>
                                <p:cTn id="98" presetID="16" presetClass="entr" presetSubtype="21" fill="hold" nodeType="with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barn(inVertical)">
                                      <p:cBhvr>
                                        <p:cTn id="100" dur="500"/>
                                        <p:tgtEl>
                                          <p:spTgt spid="67"/>
                                        </p:tgtEl>
                                      </p:cBhvr>
                                    </p:animEffect>
                                  </p:childTnLst>
                                </p:cTn>
                              </p:par>
                              <p:par>
                                <p:cTn id="101" presetID="16" presetClass="entr" presetSubtype="21" fill="hold"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barn(inVertical)">
                                      <p:cBhvr>
                                        <p:cTn id="103" dur="500"/>
                                        <p:tgtEl>
                                          <p:spTgt spid="74"/>
                                        </p:tgtEl>
                                      </p:cBhvr>
                                    </p:animEffect>
                                  </p:childTnLst>
                                </p:cTn>
                              </p:par>
                              <p:par>
                                <p:cTn id="104" presetID="16" presetClass="entr" presetSubtype="21" fill="hold"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barn(inVertical)">
                                      <p:cBhvr>
                                        <p:cTn id="106" dur="500"/>
                                        <p:tgtEl>
                                          <p:spTgt spid="76"/>
                                        </p:tgtEl>
                                      </p:cBhvr>
                                    </p:animEffect>
                                  </p:childTnLst>
                                </p:cTn>
                              </p:par>
                              <p:par>
                                <p:cTn id="107" presetID="16" presetClass="entr" presetSubtype="21" fill="hold"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par>
                                <p:cTn id="110" presetID="16" presetClass="entr" presetSubtype="21" fill="hold"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barn(inVertical)">
                                      <p:cBhvr>
                                        <p:cTn id="112" dur="500"/>
                                        <p:tgtEl>
                                          <p:spTgt spid="80"/>
                                        </p:tgtEl>
                                      </p:cBhvr>
                                    </p:animEffect>
                                  </p:childTnLst>
                                </p:cTn>
                              </p:par>
                              <p:par>
                                <p:cTn id="113" presetID="16" presetClass="entr" presetSubtype="21" fill="hold" nodeType="with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barn(inVertical)">
                                      <p:cBhvr>
                                        <p:cTn id="115" dur="500"/>
                                        <p:tgtEl>
                                          <p:spTgt spid="82"/>
                                        </p:tgtEl>
                                      </p:cBhvr>
                                    </p:animEffect>
                                  </p:childTnLst>
                                </p:cTn>
                              </p:par>
                              <p:par>
                                <p:cTn id="116" presetID="16" presetClass="entr" presetSubtype="21" fill="hold"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barn(inVertical)">
                                      <p:cBhvr>
                                        <p:cTn id="118" dur="500"/>
                                        <p:tgtEl>
                                          <p:spTgt spid="84"/>
                                        </p:tgtEl>
                                      </p:cBhvr>
                                    </p:animEffect>
                                  </p:childTnLst>
                                </p:cTn>
                              </p:par>
                              <p:par>
                                <p:cTn id="119" presetID="16" presetClass="entr" presetSubtype="21" fill="hold" nodeType="with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barn(inVertical)">
                                      <p:cBhvr>
                                        <p:cTn id="121" dur="500"/>
                                        <p:tgtEl>
                                          <p:spTgt spid="87"/>
                                        </p:tgtEl>
                                      </p:cBhvr>
                                    </p:animEffect>
                                  </p:childTnLst>
                                </p:cTn>
                              </p:par>
                              <p:par>
                                <p:cTn id="122" presetID="16" presetClass="entr" presetSubtype="21" fill="hold"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barn(inVertical)">
                                      <p:cBhvr>
                                        <p:cTn id="124" dur="500"/>
                                        <p:tgtEl>
                                          <p:spTgt spid="89"/>
                                        </p:tgtEl>
                                      </p:cBhvr>
                                    </p:animEffect>
                                  </p:childTnLst>
                                </p:cTn>
                              </p:par>
                              <p:par>
                                <p:cTn id="125" presetID="16" presetClass="entr" presetSubtype="21" fill="hold" nodeType="with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barn(inVertical)">
                                      <p:cBhvr>
                                        <p:cTn id="127" dur="500"/>
                                        <p:tgtEl>
                                          <p:spTgt spid="91"/>
                                        </p:tgtEl>
                                      </p:cBhvr>
                                    </p:animEffect>
                                  </p:childTnLst>
                                </p:cTn>
                              </p:par>
                              <p:par>
                                <p:cTn id="128" presetID="16" presetClass="entr" presetSubtype="21" fill="hold"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barn(inVertical)">
                                      <p:cBhvr>
                                        <p:cTn id="130" dur="500"/>
                                        <p:tgtEl>
                                          <p:spTgt spid="93"/>
                                        </p:tgtEl>
                                      </p:cBhvr>
                                    </p:animEffect>
                                  </p:childTnLst>
                                </p:cTn>
                              </p:par>
                              <p:par>
                                <p:cTn id="131" presetID="16" presetClass="entr" presetSubtype="21" fill="hold"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barn(inVertical)">
                                      <p:cBhvr>
                                        <p:cTn id="133" dur="500"/>
                                        <p:tgtEl>
                                          <p:spTgt spid="96"/>
                                        </p:tgtEl>
                                      </p:cBhvr>
                                    </p:animEffect>
                                  </p:childTnLst>
                                </p:cTn>
                              </p:par>
                              <p:par>
                                <p:cTn id="134" presetID="16" presetClass="entr" presetSubtype="21" fill="hold" nodeType="with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barn(inVertical)">
                                      <p:cBhvr>
                                        <p:cTn id="136" dur="500"/>
                                        <p:tgtEl>
                                          <p:spTgt spid="71"/>
                                        </p:tgtEl>
                                      </p:cBhvr>
                                    </p:animEffect>
                                  </p:childTnLst>
                                </p:cTn>
                              </p:par>
                              <p:par>
                                <p:cTn id="137" presetID="16" presetClass="entr" presetSubtype="21" fill="hold" grpId="0" nodeType="withEffect" nodePh="1">
                                  <p:stCondLst>
                                    <p:cond delay="0"/>
                                  </p:stCondLst>
                                  <p:endCondLst>
                                    <p:cond evt="begin" delay="0">
                                      <p:tn val="137"/>
                                    </p:cond>
                                  </p:endCondLst>
                                  <p:childTnLst>
                                    <p:set>
                                      <p:cBhvr>
                                        <p:cTn id="138" dur="1" fill="hold">
                                          <p:stCondLst>
                                            <p:cond delay="0"/>
                                          </p:stCondLst>
                                        </p:cTn>
                                        <p:tgtEl>
                                          <p:spTgt spid="3"/>
                                        </p:tgtEl>
                                        <p:attrNameLst>
                                          <p:attrName>style.visibility</p:attrName>
                                        </p:attrNameLst>
                                      </p:cBhvr>
                                      <p:to>
                                        <p:strVal val="visible"/>
                                      </p:to>
                                    </p:set>
                                    <p:animEffect transition="in" filter="barn(inVertical)">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12"/>
            <a:ext cx="11095630" cy="643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Rectangle 1"/>
          <p:cNvSpPr/>
          <p:nvPr/>
        </p:nvSpPr>
        <p:spPr>
          <a:xfrm>
            <a:off x="445478" y="1082250"/>
            <a:ext cx="11465168" cy="5509200"/>
          </a:xfrm>
          <a:prstGeom prst="rect">
            <a:avLst/>
          </a:prstGeom>
          <a:solidFill>
            <a:schemeClr val="accent3">
              <a:lumMod val="20000"/>
              <a:lumOff val="80000"/>
            </a:schemeClr>
          </a:solidFill>
          <a:ln>
            <a:solidFill>
              <a:schemeClr val="accent1"/>
            </a:solidFill>
          </a:ln>
        </p:spPr>
        <p:txBody>
          <a:bodyPr wrap="square">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Pollution</a:t>
            </a:r>
          </a:p>
          <a:p>
            <a:pPr algn="just"/>
            <a:r>
              <a:rPr lang="en-US" sz="3200" dirty="0">
                <a:solidFill>
                  <a:srgbClr val="002060"/>
                </a:solidFill>
                <a:latin typeface="Times New Roman" panose="02020603050405020304" pitchFamily="18" charset="0"/>
                <a:cs typeface="Times New Roman" panose="02020603050405020304" pitchFamily="18" charset="0"/>
              </a:rPr>
              <a:t>During the 2008 Summer Olympics, Beijing – China banned cars on different days depending on the </a:t>
            </a:r>
            <a:r>
              <a:rPr lang="en-US" sz="3200" dirty="0">
                <a:solidFill>
                  <a:srgbClr val="FF0000"/>
                </a:solidFill>
                <a:latin typeface="Times New Roman" panose="02020603050405020304" pitchFamily="18" charset="0"/>
                <a:cs typeface="Times New Roman" panose="02020603050405020304" pitchFamily="18" charset="0"/>
              </a:rPr>
              <a:t>license plate </a:t>
            </a:r>
            <a:r>
              <a:rPr lang="en-US" sz="3200" dirty="0">
                <a:solidFill>
                  <a:srgbClr val="002060"/>
                </a:solidFill>
                <a:latin typeface="Times New Roman" panose="02020603050405020304" pitchFamily="18" charset="0"/>
                <a:cs typeface="Times New Roman" panose="02020603050405020304" pitchFamily="18" charset="0"/>
              </a:rPr>
              <a:t>numbers. </a:t>
            </a:r>
          </a:p>
          <a:p>
            <a:pPr algn="just"/>
            <a:r>
              <a:rPr lang="en-US" sz="3200" dirty="0">
                <a:solidFill>
                  <a:srgbClr val="002060"/>
                </a:solidFill>
                <a:latin typeface="Times New Roman" panose="02020603050405020304" pitchFamily="18" charset="0"/>
                <a:cs typeface="Times New Roman" panose="02020603050405020304" pitchFamily="18" charset="0"/>
              </a:rPr>
              <a:t>The result was a clear blue sky for the first time in ages. The city still continues this ban but only one day a week. </a:t>
            </a:r>
          </a:p>
          <a:p>
            <a:pPr algn="just"/>
            <a:r>
              <a:rPr lang="en-US" sz="3200" dirty="0">
                <a:solidFill>
                  <a:srgbClr val="002060"/>
                </a:solidFill>
                <a:latin typeface="Times New Roman" panose="02020603050405020304" pitchFamily="18" charset="0"/>
                <a:cs typeface="Times New Roman" panose="02020603050405020304" pitchFamily="18" charset="0"/>
              </a:rPr>
              <a:t>In Freiburg – Germany, the neighborhood of Vauban makes it very difficult to own a car so that people will walk, bike, or use the public transportation instead. Cars can only be parked in a garage on the edge of the neighborhood. In return for life without cars, people can buy cheap houses and enjoy free bus and train rides.</a:t>
            </a:r>
            <a:endParaRPr lang="en-US" sz="3200" dirty="0">
              <a:solidFill>
                <a:schemeClr val="tx2"/>
              </a:solidFill>
              <a:latin typeface="Times New Roman" panose="02020603050405020304" pitchFamily="18" charset="0"/>
              <a:cs typeface="Times New Roman" panose="02020603050405020304" pitchFamily="18" charset="0"/>
            </a:endParaRPr>
          </a:p>
          <a:p>
            <a:pPr algn="just"/>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615740" y="1598135"/>
            <a:ext cx="13631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58188" y="2103102"/>
            <a:ext cx="4010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34403" y="2103102"/>
            <a:ext cx="25778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332810" y="2103102"/>
            <a:ext cx="11486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42995" y="2103102"/>
            <a:ext cx="6709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5740" y="2553478"/>
            <a:ext cx="2050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76803" y="2580773"/>
            <a:ext cx="14314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18691" y="2554824"/>
            <a:ext cx="32935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07339" y="3073440"/>
            <a:ext cx="7944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54504" y="3073440"/>
            <a:ext cx="21318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7830" y="3073440"/>
            <a:ext cx="32510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12896" y="3578407"/>
            <a:ext cx="1366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101755" y="3578407"/>
            <a:ext cx="1366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30806" y="3578407"/>
            <a:ext cx="31799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12896" y="4053385"/>
            <a:ext cx="3617910" cy="26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60084" y="4043086"/>
            <a:ext cx="46727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498842" y="4043087"/>
            <a:ext cx="982639" cy="102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12896" y="4518456"/>
            <a:ext cx="1202256" cy="12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164552" y="4522627"/>
            <a:ext cx="804253" cy="84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248455" y="4505946"/>
            <a:ext cx="999375" cy="11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281971" y="4505946"/>
            <a:ext cx="1548130" cy="116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498842" y="4531056"/>
            <a:ext cx="566024" cy="99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386208" y="5018518"/>
            <a:ext cx="569017" cy="4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63306" y="5045362"/>
            <a:ext cx="569017" cy="40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923129" y="5049457"/>
            <a:ext cx="7112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926346" y="5022758"/>
            <a:ext cx="15079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057208" y="5498016"/>
            <a:ext cx="4724646" cy="266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612897" y="4517313"/>
            <a:ext cx="11165121" cy="509999"/>
            <a:chOff x="612897" y="4517313"/>
            <a:chExt cx="11165121" cy="509999"/>
          </a:xfrm>
        </p:grpSpPr>
        <p:cxnSp>
          <p:nvCxnSpPr>
            <p:cNvPr id="62" name="Straight Connector 61"/>
            <p:cNvCxnSpPr/>
            <p:nvPr/>
          </p:nvCxnSpPr>
          <p:spPr>
            <a:xfrm flipH="1">
              <a:off x="10224958" y="4517313"/>
              <a:ext cx="1553060" cy="19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612897" y="5007690"/>
              <a:ext cx="2053030" cy="196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12896" y="5000886"/>
            <a:ext cx="11226705" cy="532262"/>
            <a:chOff x="578608" y="5027312"/>
            <a:chExt cx="11226705" cy="532262"/>
          </a:xfrm>
        </p:grpSpPr>
        <p:cxnSp>
          <p:nvCxnSpPr>
            <p:cNvPr id="71" name="Straight Connector 70"/>
            <p:cNvCxnSpPr/>
            <p:nvPr/>
          </p:nvCxnSpPr>
          <p:spPr>
            <a:xfrm flipH="1">
              <a:off x="8759019" y="5027312"/>
              <a:ext cx="30462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78608" y="5559574"/>
              <a:ext cx="40921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8" name="Straight Connector 117"/>
          <p:cNvCxnSpPr/>
          <p:nvPr/>
        </p:nvCxnSpPr>
        <p:spPr>
          <a:xfrm flipH="1">
            <a:off x="9990162" y="5533148"/>
            <a:ext cx="1011326" cy="3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612896" y="5533530"/>
            <a:ext cx="11226705" cy="491319"/>
            <a:chOff x="612896" y="5533530"/>
            <a:chExt cx="11226705" cy="491319"/>
          </a:xfrm>
        </p:grpSpPr>
        <p:cxnSp>
          <p:nvCxnSpPr>
            <p:cNvPr id="121" name="Straight Connector 120"/>
            <p:cNvCxnSpPr/>
            <p:nvPr/>
          </p:nvCxnSpPr>
          <p:spPr>
            <a:xfrm flipH="1">
              <a:off x="11313994" y="5533530"/>
              <a:ext cx="5256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12896" y="6024849"/>
              <a:ext cx="5256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a:off x="1330192" y="5994661"/>
            <a:ext cx="2024312" cy="80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236299" y="6014860"/>
            <a:ext cx="20424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7281972" y="6002744"/>
            <a:ext cx="15481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781854" y="3089781"/>
            <a:ext cx="1366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2263800" y="4495036"/>
            <a:ext cx="804253" cy="84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9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wipe(down)">
                                      <p:cBhvr>
                                        <p:cTn id="40" dur="500"/>
                                        <p:tgtEl>
                                          <p:spTgt spid="133"/>
                                        </p:tgtEl>
                                      </p:cBhvr>
                                    </p:animEffect>
                                  </p:childTnLst>
                                </p:cTn>
                              </p:par>
                              <p:par>
                                <p:cTn id="41" presetID="2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par>
                                <p:cTn id="44" presetID="22" presetClass="entr" presetSubtype="4"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par>
                                <p:cTn id="53" presetID="22" presetClass="entr" presetSubtype="4"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par>
                                <p:cTn id="56" presetID="2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22" presetClass="entr" presetSubtype="4" fill="hold" nodeType="withEffect">
                                  <p:stCondLst>
                                    <p:cond delay="0"/>
                                  </p:stCondLst>
                                  <p:childTnLst>
                                    <p:set>
                                      <p:cBhvr>
                                        <p:cTn id="63" dur="1" fill="hold">
                                          <p:stCondLst>
                                            <p:cond delay="0"/>
                                          </p:stCondLst>
                                        </p:cTn>
                                        <p:tgtEl>
                                          <p:spTgt spid="134"/>
                                        </p:tgtEl>
                                        <p:attrNameLst>
                                          <p:attrName>style.visibility</p:attrName>
                                        </p:attrNameLst>
                                      </p:cBhvr>
                                      <p:to>
                                        <p:strVal val="visible"/>
                                      </p:to>
                                    </p:set>
                                    <p:animEffect transition="in" filter="wipe(down)">
                                      <p:cBhvr>
                                        <p:cTn id="64" dur="500"/>
                                        <p:tgtEl>
                                          <p:spTgt spid="134"/>
                                        </p:tgtEl>
                                      </p:cBhvr>
                                    </p:animEffect>
                                  </p:childTnLst>
                                </p:cTn>
                              </p:par>
                              <p:par>
                                <p:cTn id="65" presetID="22" presetClass="entr" presetSubtype="4"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00"/>
                                        <p:tgtEl>
                                          <p:spTgt spid="50"/>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par>
                                <p:cTn id="74" presetID="22" presetClass="entr" presetSubtype="4" fill="hold"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down)">
                                      <p:cBhvr>
                                        <p:cTn id="76" dur="500"/>
                                        <p:tgtEl>
                                          <p:spTgt spid="57"/>
                                        </p:tgtEl>
                                      </p:cBhvr>
                                    </p:animEffect>
                                  </p:childTnLst>
                                </p:cTn>
                              </p:par>
                              <p:par>
                                <p:cTn id="77" presetID="22" presetClass="entr" presetSubtype="4"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down)">
                                      <p:cBhvr>
                                        <p:cTn id="79" dur="500"/>
                                        <p:tgtEl>
                                          <p:spTgt spid="103"/>
                                        </p:tgtEl>
                                      </p:cBhvr>
                                    </p:animEffect>
                                  </p:childTnLst>
                                </p:cTn>
                              </p:par>
                              <p:par>
                                <p:cTn id="80" presetID="22" presetClass="entr" presetSubtype="4"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down)">
                                      <p:cBhvr>
                                        <p:cTn id="82" dur="500"/>
                                        <p:tgtEl>
                                          <p:spTgt spid="64"/>
                                        </p:tgtEl>
                                      </p:cBhvr>
                                    </p:animEffect>
                                  </p:childTnLst>
                                </p:cTn>
                              </p:par>
                              <p:par>
                                <p:cTn id="83" presetID="22" presetClass="entr" presetSubtype="4"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4"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down)">
                                      <p:cBhvr>
                                        <p:cTn id="94" dur="500"/>
                                        <p:tgtEl>
                                          <p:spTgt spid="111"/>
                                        </p:tgtEl>
                                      </p:cBhvr>
                                    </p:animEffect>
                                  </p:childTnLst>
                                </p:cTn>
                              </p:par>
                              <p:par>
                                <p:cTn id="95" presetID="22" presetClass="entr" presetSubtype="4" fill="hold"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down)">
                                      <p:cBhvr>
                                        <p:cTn id="97" dur="500"/>
                                        <p:tgtEl>
                                          <p:spTgt spid="73"/>
                                        </p:tgtEl>
                                      </p:cBhvr>
                                    </p:animEffect>
                                  </p:childTnLst>
                                </p:cTn>
                              </p:par>
                              <p:par>
                                <p:cTn id="98" presetID="22" presetClass="entr" presetSubtype="4" fill="hold"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wipe(down)">
                                      <p:cBhvr>
                                        <p:cTn id="100" dur="500"/>
                                        <p:tgtEl>
                                          <p:spTgt spid="118"/>
                                        </p:tgtEl>
                                      </p:cBhvr>
                                    </p:animEffect>
                                  </p:childTnLst>
                                </p:cTn>
                              </p:par>
                              <p:par>
                                <p:cTn id="101" presetID="22" presetClass="entr" presetSubtype="4" fill="hold" nodeType="withEffect">
                                  <p:stCondLst>
                                    <p:cond delay="0"/>
                                  </p:stCondLst>
                                  <p:childTnLst>
                                    <p:set>
                                      <p:cBhvr>
                                        <p:cTn id="102" dur="1" fill="hold">
                                          <p:stCondLst>
                                            <p:cond delay="0"/>
                                          </p:stCondLst>
                                        </p:cTn>
                                        <p:tgtEl>
                                          <p:spTgt spid="124"/>
                                        </p:tgtEl>
                                        <p:attrNameLst>
                                          <p:attrName>style.visibility</p:attrName>
                                        </p:attrNameLst>
                                      </p:cBhvr>
                                      <p:to>
                                        <p:strVal val="visible"/>
                                      </p:to>
                                    </p:set>
                                    <p:animEffect transition="in" filter="wipe(down)">
                                      <p:cBhvr>
                                        <p:cTn id="103" dur="500"/>
                                        <p:tgtEl>
                                          <p:spTgt spid="124"/>
                                        </p:tgtEl>
                                      </p:cBhvr>
                                    </p:animEffect>
                                  </p:childTnLst>
                                </p:cTn>
                              </p:par>
                              <p:par>
                                <p:cTn id="104" presetID="22" presetClass="entr" presetSubtype="4" fill="hold" nodeType="withEffect">
                                  <p:stCondLst>
                                    <p:cond delay="0"/>
                                  </p:stCondLst>
                                  <p:childTnLst>
                                    <p:set>
                                      <p:cBhvr>
                                        <p:cTn id="105" dur="1" fill="hold">
                                          <p:stCondLst>
                                            <p:cond delay="0"/>
                                          </p:stCondLst>
                                        </p:cTn>
                                        <p:tgtEl>
                                          <p:spTgt spid="125"/>
                                        </p:tgtEl>
                                        <p:attrNameLst>
                                          <p:attrName>style.visibility</p:attrName>
                                        </p:attrNameLst>
                                      </p:cBhvr>
                                      <p:to>
                                        <p:strVal val="visible"/>
                                      </p:to>
                                    </p:set>
                                    <p:animEffect transition="in" filter="wipe(down)">
                                      <p:cBhvr>
                                        <p:cTn id="106" dur="500"/>
                                        <p:tgtEl>
                                          <p:spTgt spid="125"/>
                                        </p:tgtEl>
                                      </p:cBhvr>
                                    </p:animEffect>
                                  </p:childTnLst>
                                </p:cTn>
                              </p:par>
                              <p:par>
                                <p:cTn id="107" presetID="22" presetClass="entr" presetSubtype="4"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animEffect transition="in" filter="wipe(down)">
                                      <p:cBhvr>
                                        <p:cTn id="109" dur="500"/>
                                        <p:tgtEl>
                                          <p:spTgt spid="127"/>
                                        </p:tgtEl>
                                      </p:cBhvr>
                                    </p:animEffect>
                                  </p:childTnLst>
                                </p:cTn>
                              </p:par>
                              <p:par>
                                <p:cTn id="110" presetID="22" presetClass="entr" presetSubtype="4" fill="hold" nodeType="withEffect">
                                  <p:stCondLst>
                                    <p:cond delay="0"/>
                                  </p:stCondLst>
                                  <p:childTnLst>
                                    <p:set>
                                      <p:cBhvr>
                                        <p:cTn id="111" dur="1" fill="hold">
                                          <p:stCondLst>
                                            <p:cond delay="0"/>
                                          </p:stCondLst>
                                        </p:cTn>
                                        <p:tgtEl>
                                          <p:spTgt spid="129"/>
                                        </p:tgtEl>
                                        <p:attrNameLst>
                                          <p:attrName>style.visibility</p:attrName>
                                        </p:attrNameLst>
                                      </p:cBhvr>
                                      <p:to>
                                        <p:strVal val="visible"/>
                                      </p:to>
                                    </p:set>
                                    <p:animEffect transition="in" filter="wipe(down)">
                                      <p:cBhvr>
                                        <p:cTn id="1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8812"/>
            <a:ext cx="11095630" cy="6438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2" name="Rectangle 1"/>
          <p:cNvSpPr/>
          <p:nvPr/>
        </p:nvSpPr>
        <p:spPr>
          <a:xfrm>
            <a:off x="445478" y="1082250"/>
            <a:ext cx="11465168" cy="3046988"/>
          </a:xfrm>
          <a:prstGeom prst="rect">
            <a:avLst/>
          </a:prstGeom>
          <a:solidFill>
            <a:schemeClr val="accent3">
              <a:lumMod val="20000"/>
              <a:lumOff val="80000"/>
            </a:schemeClr>
          </a:solidFill>
          <a:ln>
            <a:solidFill>
              <a:schemeClr val="accent1"/>
            </a:solidFill>
          </a:ln>
        </p:spPr>
        <p:txBody>
          <a:bodyPr wrap="square">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Crime</a:t>
            </a:r>
          </a:p>
          <a:p>
            <a:pPr algn="just"/>
            <a:r>
              <a:rPr lang="en-US" sz="3200" dirty="0">
                <a:solidFill>
                  <a:srgbClr val="002060"/>
                </a:solidFill>
                <a:latin typeface="Times New Roman" panose="02020603050405020304" pitchFamily="18" charset="0"/>
                <a:cs typeface="Times New Roman" panose="02020603050405020304" pitchFamily="18" charset="0"/>
              </a:rPr>
              <a:t>You'll be surprised to know that green spaces can help reduce crime rates. In 2011, Youngstown – Ohio </a:t>
            </a:r>
            <a:r>
              <a:rPr lang="en-US" sz="3200" dirty="0">
                <a:solidFill>
                  <a:srgbClr val="FF0000"/>
                </a:solidFill>
                <a:latin typeface="Times New Roman" panose="02020603050405020304" pitchFamily="18" charset="0"/>
                <a:cs typeface="Times New Roman" panose="02020603050405020304" pitchFamily="18" charset="0"/>
              </a:rPr>
              <a:t>allowed</a:t>
            </a:r>
            <a:r>
              <a:rPr lang="en-US" sz="3200" dirty="0">
                <a:solidFill>
                  <a:srgbClr val="002060"/>
                </a:solidFill>
                <a:latin typeface="Times New Roman" panose="02020603050405020304" pitchFamily="18" charset="0"/>
                <a:cs typeface="Times New Roman" panose="02020603050405020304" pitchFamily="18" charset="0"/>
              </a:rPr>
              <a:t> people to turn its empty spaces into green spaces. Then, they did a study and found out that crime decreased where the empty spaces were cared for. Community gardens helped reduce the crime rate in Youngstown the most.</a:t>
            </a:r>
            <a:endParaRPr lang="en-US" sz="3200" dirty="0">
              <a:solidFill>
                <a:schemeClr val="tx2"/>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652584" y="1619496"/>
            <a:ext cx="9987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7993" y="2097168"/>
            <a:ext cx="8759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51379" y="2097168"/>
            <a:ext cx="18833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44453" y="2097168"/>
            <a:ext cx="6823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073253" y="2097168"/>
            <a:ext cx="1897040" cy="90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270543" y="2133524"/>
            <a:ext cx="244295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970525" y="2106230"/>
            <a:ext cx="73925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6692" y="2574839"/>
            <a:ext cx="73925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512960" y="2574840"/>
            <a:ext cx="108011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94713" y="2574839"/>
            <a:ext cx="3078540" cy="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83823" y="2574839"/>
            <a:ext cx="13817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34383" y="2574839"/>
            <a:ext cx="1072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502746" y="2605744"/>
            <a:ext cx="6745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4408" y="3066043"/>
            <a:ext cx="2859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84466" y="3093454"/>
            <a:ext cx="5987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19983" y="3093454"/>
            <a:ext cx="16911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504518" y="3061571"/>
            <a:ext cx="152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7993" y="3571126"/>
            <a:ext cx="7993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51379" y="3571126"/>
            <a:ext cx="14203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33983" y="3571126"/>
            <a:ext cx="2487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69336" y="4076094"/>
            <a:ext cx="37462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948605" y="4062329"/>
            <a:ext cx="2295848" cy="3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553987" y="3640153"/>
            <a:ext cx="11155792" cy="468611"/>
            <a:chOff x="553987" y="3640153"/>
            <a:chExt cx="11155792" cy="468611"/>
          </a:xfrm>
        </p:grpSpPr>
        <p:cxnSp>
          <p:nvCxnSpPr>
            <p:cNvPr id="60" name="Straight Connector 59"/>
            <p:cNvCxnSpPr/>
            <p:nvPr/>
          </p:nvCxnSpPr>
          <p:spPr>
            <a:xfrm>
              <a:off x="9936608" y="3640153"/>
              <a:ext cx="1773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53987" y="4096966"/>
              <a:ext cx="1270190" cy="117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V="1">
            <a:off x="4297179" y="4051478"/>
            <a:ext cx="2286000" cy="217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499952" y="2574839"/>
            <a:ext cx="11209827" cy="486732"/>
            <a:chOff x="499952" y="2574839"/>
            <a:chExt cx="11209827" cy="486732"/>
          </a:xfrm>
        </p:grpSpPr>
        <p:cxnSp>
          <p:nvCxnSpPr>
            <p:cNvPr id="34" name="Straight Connector 33"/>
            <p:cNvCxnSpPr/>
            <p:nvPr/>
          </p:nvCxnSpPr>
          <p:spPr>
            <a:xfrm>
              <a:off x="10267681" y="2574839"/>
              <a:ext cx="14420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9952" y="3061571"/>
              <a:ext cx="1151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flipV="1">
            <a:off x="7439955" y="3560117"/>
            <a:ext cx="2286000" cy="217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down)">
                                      <p:cBhvr>
                                        <p:cTn id="46" dur="500"/>
                                        <p:tgtEl>
                                          <p:spTgt spid="82"/>
                                        </p:tgtEl>
                                      </p:cBhvr>
                                    </p:animEffect>
                                  </p:childTnLst>
                                </p:cTn>
                              </p:par>
                              <p:par>
                                <p:cTn id="47" presetID="2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par>
                                <p:cTn id="56" presetID="22" presetClass="entr" presetSubtype="4"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par>
                                <p:cTn id="59" presetID="22" presetClass="entr" presetSubtype="4"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down)">
                                      <p:cBhvr>
                                        <p:cTn id="61" dur="500"/>
                                        <p:tgtEl>
                                          <p:spTgt spid="46"/>
                                        </p:tgtEl>
                                      </p:cBhvr>
                                    </p:animEffect>
                                  </p:childTnLst>
                                </p:cTn>
                              </p:par>
                              <p:par>
                                <p:cTn id="62" presetID="22" presetClass="entr" presetSubtype="4"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down)">
                                      <p:cBhvr>
                                        <p:cTn id="64" dur="500"/>
                                        <p:tgtEl>
                                          <p:spTgt spid="48"/>
                                        </p:tgtEl>
                                      </p:cBhvr>
                                    </p:animEffect>
                                  </p:childTnLst>
                                </p:cTn>
                              </p:par>
                              <p:par>
                                <p:cTn id="65" presetID="22" presetClass="entr" presetSubtype="4"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down)">
                                      <p:cBhvr>
                                        <p:cTn id="67" dur="500"/>
                                        <p:tgtEl>
                                          <p:spTgt spid="50"/>
                                        </p:tgtEl>
                                      </p:cBhvr>
                                    </p:animEffect>
                                  </p:childTnLst>
                                </p:cTn>
                              </p:par>
                              <p:par>
                                <p:cTn id="68" presetID="22" presetClass="entr" presetSubtype="4" fill="hold" nodeType="with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wipe(down)">
                                      <p:cBhvr>
                                        <p:cTn id="70" dur="500"/>
                                        <p:tgtEl>
                                          <p:spTgt spid="96"/>
                                        </p:tgtEl>
                                      </p:cBhvr>
                                    </p:animEffect>
                                  </p:childTnLst>
                                </p:cTn>
                              </p:par>
                              <p:par>
                                <p:cTn id="71" presetID="22" presetClass="entr" presetSubtype="4"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wipe(down)">
                                      <p:cBhvr>
                                        <p:cTn id="73" dur="500"/>
                                        <p:tgtEl>
                                          <p:spTgt spid="88"/>
                                        </p:tgtEl>
                                      </p:cBhvr>
                                    </p:animEffect>
                                  </p:childTnLst>
                                </p:cTn>
                              </p:par>
                              <p:par>
                                <p:cTn id="74" presetID="22" presetClass="entr" presetSubtype="4" fill="hold"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down)">
                                      <p:cBhvr>
                                        <p:cTn id="76" dur="500"/>
                                        <p:tgtEl>
                                          <p:spTgt spid="67"/>
                                        </p:tgtEl>
                                      </p:cBhvr>
                                    </p:animEffect>
                                  </p:childTnLst>
                                </p:cTn>
                              </p:par>
                              <p:par>
                                <p:cTn id="77" presetID="22" presetClass="entr" presetSubtype="4"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wipe(down)">
                                      <p:cBhvr>
                                        <p:cTn id="79" dur="500"/>
                                        <p:tgtEl>
                                          <p:spTgt spid="71"/>
                                        </p:tgtEl>
                                      </p:cBhvr>
                                    </p:animEffect>
                                  </p:childTnLst>
                                </p:cTn>
                              </p:par>
                              <p:par>
                                <p:cTn id="80" presetID="22" presetClass="entr" presetSubtype="4"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down)">
                                      <p:cBhvr>
                                        <p:cTn id="82" dur="500"/>
                                        <p:tgtEl>
                                          <p:spTgt spid="61"/>
                                        </p:tgtEl>
                                      </p:cBhvr>
                                    </p:animEffect>
                                  </p:childTnLst>
                                </p:cTn>
                              </p:par>
                              <p:par>
                                <p:cTn id="83" presetID="22" presetClass="entr" presetSubtype="4" fill="hold" grpId="0" nodeType="withEffect" nodePh="1">
                                  <p:stCondLst>
                                    <p:cond delay="0"/>
                                  </p:stCondLst>
                                  <p:endCondLst>
                                    <p:cond evt="begin" delay="0">
                                      <p:tn val="83"/>
                                    </p:cond>
                                  </p:endCondLst>
                                  <p:childTnLst>
                                    <p:set>
                                      <p:cBhvr>
                                        <p:cTn id="84" dur="1" fill="hold">
                                          <p:stCondLst>
                                            <p:cond delay="0"/>
                                          </p:stCondLst>
                                        </p:cTn>
                                        <p:tgtEl>
                                          <p:spTgt spid="3"/>
                                        </p:tgtEl>
                                        <p:attrNameLst>
                                          <p:attrName>style.visibility</p:attrName>
                                        </p:attrNameLst>
                                      </p:cBhvr>
                                      <p:to>
                                        <p:strVal val="visible"/>
                                      </p:to>
                                    </p:set>
                                    <p:animEffect transition="in" filter="wipe(down)">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24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Warm-up</a:t>
            </a:r>
            <a:endParaRPr lang="en-US" b="1" dirty="0">
              <a:solidFill>
                <a:prstClr val="white"/>
              </a:solidFill>
            </a:endParaRPr>
          </a:p>
        </p:txBody>
      </p:sp>
      <p:sp>
        <p:nvSpPr>
          <p:cNvPr id="12" name="Rounded Rectangle 11"/>
          <p:cNvSpPr/>
          <p:nvPr/>
        </p:nvSpPr>
        <p:spPr>
          <a:xfrm>
            <a:off x="5956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Vocabulary</a:t>
            </a:r>
            <a:endParaRPr lang="en-US" b="1" dirty="0">
              <a:solidFill>
                <a:prstClr val="white"/>
              </a:solidFill>
            </a:endParaRPr>
          </a:p>
        </p:txBody>
      </p:sp>
      <p:sp>
        <p:nvSpPr>
          <p:cNvPr id="13" name="Rounded Rectangle 12"/>
          <p:cNvSpPr/>
          <p:nvPr/>
        </p:nvSpPr>
        <p:spPr>
          <a:xfrm>
            <a:off x="5987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Consolidation</a:t>
            </a:r>
            <a:endParaRPr lang="en-US" b="1" dirty="0">
              <a:solidFill>
                <a:prstClr val="white"/>
              </a:solidFill>
            </a:endParaRPr>
          </a:p>
        </p:txBody>
      </p:sp>
      <p:sp>
        <p:nvSpPr>
          <p:cNvPr id="14" name="Rounded Rectangle 13"/>
          <p:cNvSpPr/>
          <p:nvPr/>
        </p:nvSpPr>
        <p:spPr>
          <a:xfrm>
            <a:off x="6111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Wrap-up</a:t>
            </a:r>
            <a:endParaRPr lang="en-US" b="1" dirty="0">
              <a:solidFill>
                <a:prstClr val="white"/>
              </a:solidFill>
            </a:endParaRPr>
          </a:p>
        </p:txBody>
      </p:sp>
      <p:sp>
        <p:nvSpPr>
          <p:cNvPr id="15" name="Rounded Rectangle 14"/>
          <p:cNvSpPr/>
          <p:nvPr/>
        </p:nvSpPr>
        <p:spPr>
          <a:xfrm>
            <a:off x="5893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Reading</a:t>
            </a:r>
            <a:endParaRPr lang="en-US" b="1" dirty="0">
              <a:solidFill>
                <a:prstClr val="white"/>
              </a:solidFill>
            </a:endParaRPr>
          </a:p>
        </p:txBody>
      </p:sp>
      <p:sp>
        <p:nvSpPr>
          <p:cNvPr id="16" name="Rounded Rectangle 15"/>
          <p:cNvSpPr/>
          <p:nvPr/>
        </p:nvSpPr>
        <p:spPr>
          <a:xfrm>
            <a:off x="6142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Lesson Outline</a:t>
            </a:r>
            <a:endParaRPr lang="en-US" b="1" dirty="0">
              <a:solidFill>
                <a:prstClr val="white"/>
              </a:solidFill>
            </a:endParaRPr>
          </a:p>
        </p:txBody>
      </p:sp>
      <p:pic>
        <p:nvPicPr>
          <p:cNvPr id="3" name="Picture 2"/>
          <p:cNvPicPr>
            <a:picLocks noChangeAspect="1"/>
          </p:cNvPicPr>
          <p:nvPr/>
        </p:nvPicPr>
        <p:blipFill>
          <a:blip r:embed="rId2"/>
          <a:stretch>
            <a:fillRect/>
          </a:stretch>
        </p:blipFill>
        <p:spPr>
          <a:xfrm>
            <a:off x="4190068" y="424165"/>
            <a:ext cx="7839509" cy="6017578"/>
          </a:xfrm>
          <a:prstGeom prst="rect">
            <a:avLst/>
          </a:prstGeom>
        </p:spPr>
      </p:pic>
    </p:spTree>
    <p:extLst>
      <p:ext uri="{BB962C8B-B14F-4D97-AF65-F5344CB8AC3E}">
        <p14:creationId xmlns:p14="http://schemas.microsoft.com/office/powerpoint/2010/main" val="43988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392" y="1224465"/>
            <a:ext cx="9444830" cy="523220"/>
          </a:xfrm>
          <a:prstGeom prst="rect">
            <a:avLst/>
          </a:prstGeom>
        </p:spPr>
        <p:txBody>
          <a:bodyPr wrap="none">
            <a:spAutoFit/>
          </a:bodyPr>
          <a:lstStyle/>
          <a:p>
            <a:r>
              <a:rPr lang="en-US" sz="2800" b="1" dirty="0"/>
              <a:t>b. Read and circle the answer that best fits the numbered gap</a:t>
            </a:r>
            <a:r>
              <a:rPr lang="en-US" sz="2800" dirty="0"/>
              <a:t>.</a:t>
            </a:r>
          </a:p>
        </p:txBody>
      </p:sp>
      <p:sp>
        <p:nvSpPr>
          <p:cNvPr id="5" name="Rectangle 4"/>
          <p:cNvSpPr/>
          <p:nvPr/>
        </p:nvSpPr>
        <p:spPr>
          <a:xfrm>
            <a:off x="1021073" y="1628946"/>
            <a:ext cx="6976590" cy="523220"/>
          </a:xfrm>
          <a:prstGeom prst="rect">
            <a:avLst/>
          </a:prstGeom>
        </p:spPr>
        <p:txBody>
          <a:bodyPr wrap="none">
            <a:spAutoFit/>
          </a:bodyPr>
          <a:lstStyle/>
          <a:p>
            <a:r>
              <a:rPr lang="en-US" sz="2800" dirty="0"/>
              <a:t>1. a. crime             b. security                      c. lack</a:t>
            </a:r>
          </a:p>
        </p:txBody>
      </p:sp>
      <p:sp>
        <p:nvSpPr>
          <p:cNvPr id="7" name="Rectangle 6"/>
          <p:cNvSpPr/>
          <p:nvPr/>
        </p:nvSpPr>
        <p:spPr>
          <a:xfrm>
            <a:off x="684295" y="2248871"/>
            <a:ext cx="4893968" cy="523220"/>
          </a:xfrm>
          <a:prstGeom prst="rect">
            <a:avLst/>
          </a:prstGeom>
        </p:spPr>
        <p:txBody>
          <a:bodyPr wrap="none">
            <a:spAutoFit/>
          </a:bodyPr>
          <a:lstStyle/>
          <a:p>
            <a:r>
              <a:rPr lang="en-US" sz="2800" b="1" dirty="0"/>
              <a:t>Now, read and fill in the blanks.</a:t>
            </a:r>
          </a:p>
        </p:txBody>
      </p:sp>
      <p:sp>
        <p:nvSpPr>
          <p:cNvPr id="8" name="Rectangle 7"/>
          <p:cNvSpPr/>
          <p:nvPr/>
        </p:nvSpPr>
        <p:spPr>
          <a:xfrm>
            <a:off x="684295" y="2729257"/>
            <a:ext cx="11366678" cy="2677656"/>
          </a:xfrm>
          <a:prstGeom prst="rect">
            <a:avLst/>
          </a:prstGeom>
        </p:spPr>
        <p:txBody>
          <a:bodyPr wrap="square">
            <a:spAutoFit/>
          </a:bodyPr>
          <a:lstStyle/>
          <a:p>
            <a:pPr>
              <a:lnSpc>
                <a:spcPct val="150000"/>
              </a:lnSpc>
            </a:pPr>
            <a:r>
              <a:rPr lang="en-US" sz="2800" dirty="0"/>
              <a:t>2. A city in Germany gave people money so that they would build _________. </a:t>
            </a:r>
          </a:p>
          <a:p>
            <a:pPr>
              <a:lnSpc>
                <a:spcPct val="150000"/>
              </a:lnSpc>
            </a:pPr>
            <a:r>
              <a:rPr lang="en-US" sz="2800" dirty="0"/>
              <a:t>3. A green space that is taken care of can help reduce___________________. </a:t>
            </a:r>
          </a:p>
          <a:p>
            <a:pPr>
              <a:lnSpc>
                <a:spcPct val="150000"/>
              </a:lnSpc>
            </a:pPr>
            <a:r>
              <a:rPr lang="en-US" sz="2800" dirty="0"/>
              <a:t>4. In Beijing, cars are ____________________ for one day a week. </a:t>
            </a:r>
          </a:p>
          <a:p>
            <a:pPr>
              <a:lnSpc>
                <a:spcPct val="150000"/>
              </a:lnSpc>
            </a:pPr>
            <a:r>
              <a:rPr lang="en-US" sz="2800" dirty="0"/>
              <a:t>5. A neighborhood in a city in Germany makes owning cars ______________.</a:t>
            </a:r>
          </a:p>
        </p:txBody>
      </p:sp>
      <p:cxnSp>
        <p:nvCxnSpPr>
          <p:cNvPr id="9" name="Straight Connector 8"/>
          <p:cNvCxnSpPr/>
          <p:nvPr/>
        </p:nvCxnSpPr>
        <p:spPr>
          <a:xfrm>
            <a:off x="1021073" y="1660439"/>
            <a:ext cx="684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7736" y="1660439"/>
            <a:ext cx="684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43198" y="1660439"/>
            <a:ext cx="38238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55844" y="2710726"/>
            <a:ext cx="6414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54740" y="2710726"/>
            <a:ext cx="4026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73355" y="2710726"/>
            <a:ext cx="18902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67134" y="3338523"/>
            <a:ext cx="2135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71096" y="3338523"/>
            <a:ext cx="5518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09368" y="3338523"/>
            <a:ext cx="8542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78263" y="3338523"/>
            <a:ext cx="8542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97380" y="3338523"/>
            <a:ext cx="8542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5139" y="3338523"/>
            <a:ext cx="5495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569539" y="3338523"/>
            <a:ext cx="1387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1473848" y="3966321"/>
            <a:ext cx="15874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V="1">
            <a:off x="4176220" y="3947790"/>
            <a:ext cx="1696187" cy="13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6206468" y="3980495"/>
            <a:ext cx="22119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1171462" y="4635588"/>
            <a:ext cx="12039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94661" y="4635588"/>
            <a:ext cx="4579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7969446" y="4635588"/>
            <a:ext cx="22181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73848" y="5277034"/>
            <a:ext cx="4893786" cy="146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01053" y="5291208"/>
            <a:ext cx="868738" cy="26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63294" y="5267062"/>
            <a:ext cx="15421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0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cTn>
                              </p:par>
                              <p:par>
                                <p:cTn id="59" presetID="2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par>
                                <p:cTn id="62" presetID="22" presetClass="entr" presetSubtype="4"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down)">
                                      <p:cBhvr>
                                        <p:cTn id="64" dur="500"/>
                                        <p:tgtEl>
                                          <p:spTgt spid="42"/>
                                        </p:tgtEl>
                                      </p:cBhvr>
                                    </p:animEffect>
                                  </p:childTnLst>
                                </p:cTn>
                              </p:par>
                              <p:par>
                                <p:cTn id="65" presetID="2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07911" y="485193"/>
            <a:ext cx="1871409" cy="40011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r>
              <a:rPr lang="en-US" sz="2000" dirty="0">
                <a:solidFill>
                  <a:prstClr val="white"/>
                </a:solidFill>
                <a:latin typeface="Times New Roman" panose="02020603050405020304" pitchFamily="18" charset="0"/>
                <a:cs typeface="Times New Roman" panose="02020603050405020304" pitchFamily="18" charset="0"/>
              </a:rPr>
              <a:t>While-Reading</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60218" y="1575324"/>
            <a:ext cx="11374582" cy="1754326"/>
          </a:xfrm>
          <a:prstGeom prst="rect">
            <a:avLst/>
          </a:prstGeom>
        </p:spPr>
        <p:txBody>
          <a:bodyPr wrap="square">
            <a:spAutoFit/>
          </a:bodyPr>
          <a:lstStyle/>
          <a:p>
            <a:pPr algn="ctr"/>
            <a:r>
              <a:rPr lang="en-US" sz="3600" i="1" dirty="0">
                <a:solidFill>
                  <a:srgbClr val="0070C0"/>
                </a:solidFill>
              </a:rPr>
              <a:t>Skim the notice. Answer the question </a:t>
            </a:r>
          </a:p>
          <a:p>
            <a:pPr algn="ctr"/>
            <a:r>
              <a:rPr lang="en-US" sz="3600" i="1" dirty="0">
                <a:solidFill>
                  <a:srgbClr val="0070C0"/>
                </a:solidFill>
              </a:rPr>
              <a:t>“What does the article mainly discuss?</a:t>
            </a:r>
          </a:p>
          <a:p>
            <a:pPr algn="ctr"/>
            <a:endParaRPr lang="en-US" sz="3600" i="1" dirty="0">
              <a:solidFill>
                <a:srgbClr val="0070C0"/>
              </a:solidFill>
            </a:endParaRPr>
          </a:p>
        </p:txBody>
      </p:sp>
      <p:sp>
        <p:nvSpPr>
          <p:cNvPr id="16" name="Rectangle 15"/>
          <p:cNvSpPr/>
          <p:nvPr/>
        </p:nvSpPr>
        <p:spPr>
          <a:xfrm>
            <a:off x="1812599" y="3317649"/>
            <a:ext cx="8418780" cy="2153218"/>
          </a:xfrm>
          <a:prstGeom prst="rect">
            <a:avLst/>
          </a:prstGeom>
        </p:spPr>
        <p:txBody>
          <a:bodyPr wrap="none">
            <a:spAutoFit/>
          </a:bodyPr>
          <a:lstStyle/>
          <a:p>
            <a:pPr>
              <a:lnSpc>
                <a:spcPct val="200000"/>
              </a:lnSpc>
            </a:pPr>
            <a:r>
              <a:rPr lang="en-US" sz="3600" dirty="0">
                <a:solidFill>
                  <a:srgbClr val="FF0000"/>
                </a:solidFill>
                <a:sym typeface="Wingdings" panose="05000000000000000000" pitchFamily="2" charset="2"/>
              </a:rPr>
              <a:t>2. </a:t>
            </a:r>
            <a:r>
              <a:rPr lang="en-US" sz="3600" dirty="0">
                <a:solidFill>
                  <a:srgbClr val="FF0000"/>
                </a:solidFill>
              </a:rPr>
              <a:t> surprising solutions around the world</a:t>
            </a:r>
          </a:p>
          <a:p>
            <a:pPr>
              <a:lnSpc>
                <a:spcPct val="200000"/>
              </a:lnSpc>
            </a:pPr>
            <a:endParaRPr lang="en-US" sz="3600" dirty="0">
              <a:solidFill>
                <a:srgbClr val="FF0000"/>
              </a:solidFill>
            </a:endParaRPr>
          </a:p>
        </p:txBody>
      </p:sp>
    </p:spTree>
    <p:extLst>
      <p:ext uri="{BB962C8B-B14F-4D97-AF65-F5344CB8AC3E}">
        <p14:creationId xmlns:p14="http://schemas.microsoft.com/office/powerpoint/2010/main" val="21477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42521" y="3828390"/>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 a noun</a:t>
            </a:r>
          </a:p>
        </p:txBody>
      </p:sp>
      <p:sp>
        <p:nvSpPr>
          <p:cNvPr id="7" name="Rectangle 6"/>
          <p:cNvSpPr/>
          <p:nvPr/>
        </p:nvSpPr>
        <p:spPr>
          <a:xfrm>
            <a:off x="8693199" y="4487992"/>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 a noun</a:t>
            </a:r>
          </a:p>
        </p:txBody>
      </p:sp>
      <p:sp>
        <p:nvSpPr>
          <p:cNvPr id="8" name="Rectangle 7"/>
          <p:cNvSpPr/>
          <p:nvPr/>
        </p:nvSpPr>
        <p:spPr>
          <a:xfrm>
            <a:off x="4253140" y="5034019"/>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verb_ed</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634502" y="5759015"/>
            <a:ext cx="3263704"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Times New Roman" panose="02020603050405020304" pitchFamily="18" charset="0"/>
                <a:cs typeface="Times New Roman" panose="02020603050405020304" pitchFamily="18" charset="0"/>
              </a:rPr>
              <a:t>adj</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71198" y="334132"/>
            <a:ext cx="9444830" cy="523220"/>
          </a:xfrm>
          <a:prstGeom prst="rect">
            <a:avLst/>
          </a:prstGeom>
        </p:spPr>
        <p:txBody>
          <a:bodyPr wrap="none">
            <a:spAutoFit/>
          </a:bodyPr>
          <a:lstStyle/>
          <a:p>
            <a:r>
              <a:rPr lang="en-US" sz="2800" b="1" dirty="0"/>
              <a:t>b. Read and circle the answer that best fits the numbered gap</a:t>
            </a:r>
            <a:r>
              <a:rPr lang="en-US" sz="2800" dirty="0"/>
              <a:t>.</a:t>
            </a:r>
          </a:p>
        </p:txBody>
      </p:sp>
      <p:sp>
        <p:nvSpPr>
          <p:cNvPr id="15" name="Rectangle 14"/>
          <p:cNvSpPr/>
          <p:nvPr/>
        </p:nvSpPr>
        <p:spPr>
          <a:xfrm>
            <a:off x="679879" y="2556993"/>
            <a:ext cx="6976590" cy="523220"/>
          </a:xfrm>
          <a:prstGeom prst="rect">
            <a:avLst/>
          </a:prstGeom>
        </p:spPr>
        <p:txBody>
          <a:bodyPr wrap="none">
            <a:spAutoFit/>
          </a:bodyPr>
          <a:lstStyle/>
          <a:p>
            <a:r>
              <a:rPr lang="en-US" sz="2800" dirty="0"/>
              <a:t>1. a. crime             b. security                      c. lack</a:t>
            </a:r>
          </a:p>
        </p:txBody>
      </p:sp>
      <p:sp>
        <p:nvSpPr>
          <p:cNvPr id="16" name="Rectangle 15"/>
          <p:cNvSpPr/>
          <p:nvPr/>
        </p:nvSpPr>
        <p:spPr>
          <a:xfrm>
            <a:off x="343101" y="3176918"/>
            <a:ext cx="4893968" cy="523220"/>
          </a:xfrm>
          <a:prstGeom prst="rect">
            <a:avLst/>
          </a:prstGeom>
        </p:spPr>
        <p:txBody>
          <a:bodyPr wrap="none">
            <a:spAutoFit/>
          </a:bodyPr>
          <a:lstStyle/>
          <a:p>
            <a:r>
              <a:rPr lang="en-US" sz="2800" b="1" dirty="0"/>
              <a:t>Now, read and fill in the blanks.</a:t>
            </a:r>
          </a:p>
        </p:txBody>
      </p:sp>
      <p:sp>
        <p:nvSpPr>
          <p:cNvPr id="17" name="Rectangle 16"/>
          <p:cNvSpPr/>
          <p:nvPr/>
        </p:nvSpPr>
        <p:spPr>
          <a:xfrm>
            <a:off x="358831" y="3695191"/>
            <a:ext cx="11557746" cy="2677656"/>
          </a:xfrm>
          <a:prstGeom prst="rect">
            <a:avLst/>
          </a:prstGeom>
        </p:spPr>
        <p:txBody>
          <a:bodyPr wrap="square">
            <a:spAutoFit/>
          </a:bodyPr>
          <a:lstStyle/>
          <a:p>
            <a:pPr>
              <a:lnSpc>
                <a:spcPct val="150000"/>
              </a:lnSpc>
            </a:pPr>
            <a:r>
              <a:rPr lang="en-US" sz="2800" dirty="0"/>
              <a:t>2. A city in Germany gave people money so that they would build ________. </a:t>
            </a:r>
          </a:p>
          <a:p>
            <a:pPr>
              <a:lnSpc>
                <a:spcPct val="150000"/>
              </a:lnSpc>
            </a:pPr>
            <a:r>
              <a:rPr lang="en-US" sz="2800" dirty="0"/>
              <a:t>3. A green space that is taken care of can help reduce_________________. </a:t>
            </a:r>
          </a:p>
          <a:p>
            <a:pPr>
              <a:lnSpc>
                <a:spcPct val="150000"/>
              </a:lnSpc>
            </a:pPr>
            <a:r>
              <a:rPr lang="en-US" sz="2800" dirty="0"/>
              <a:t>4. In Beijing, cars are ____________________ for one day a week. </a:t>
            </a:r>
          </a:p>
          <a:p>
            <a:pPr>
              <a:lnSpc>
                <a:spcPct val="150000"/>
              </a:lnSpc>
            </a:pPr>
            <a:r>
              <a:rPr lang="en-US" sz="2800" dirty="0"/>
              <a:t>5. A neighborhood in a city in Germany makes owning cars ______________.</a:t>
            </a:r>
          </a:p>
        </p:txBody>
      </p:sp>
      <p:sp>
        <p:nvSpPr>
          <p:cNvPr id="13" name="Rectangle 12"/>
          <p:cNvSpPr/>
          <p:nvPr/>
        </p:nvSpPr>
        <p:spPr>
          <a:xfrm>
            <a:off x="1452579" y="1035989"/>
            <a:ext cx="5431189"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0070C0"/>
                </a:solidFill>
              </a:rPr>
              <a:t>What kind of word is needed</a:t>
            </a:r>
          </a:p>
          <a:p>
            <a:r>
              <a:rPr lang="en-US" sz="3400" i="1" dirty="0">
                <a:solidFill>
                  <a:srgbClr val="0070C0"/>
                </a:solidFill>
              </a:rPr>
              <a:t>Scan the notice and circle.</a:t>
            </a:r>
          </a:p>
        </p:txBody>
      </p:sp>
      <p:cxnSp>
        <p:nvCxnSpPr>
          <p:cNvPr id="19" name="Straight Connector 18"/>
          <p:cNvCxnSpPr/>
          <p:nvPr/>
        </p:nvCxnSpPr>
        <p:spPr>
          <a:xfrm>
            <a:off x="1452579" y="3048330"/>
            <a:ext cx="684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755137" y="3048330"/>
            <a:ext cx="1062523" cy="94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83768" y="3057797"/>
            <a:ext cx="663444" cy="94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9879" y="748170"/>
            <a:ext cx="684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05188" y="748170"/>
            <a:ext cx="6848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37702" y="748170"/>
            <a:ext cx="1579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92623" y="798450"/>
            <a:ext cx="37845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4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769291" y="1393010"/>
            <a:ext cx="426912" cy="4452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918725" y="2624195"/>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green roofs</a:t>
            </a:r>
          </a:p>
        </p:txBody>
      </p:sp>
      <p:sp>
        <p:nvSpPr>
          <p:cNvPr id="7" name="Rectangle 6"/>
          <p:cNvSpPr/>
          <p:nvPr/>
        </p:nvSpPr>
        <p:spPr>
          <a:xfrm>
            <a:off x="8538258" y="3265281"/>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crime (rates)</a:t>
            </a:r>
          </a:p>
        </p:txBody>
      </p:sp>
      <p:sp>
        <p:nvSpPr>
          <p:cNvPr id="8" name="Rectangle 7"/>
          <p:cNvSpPr/>
          <p:nvPr/>
        </p:nvSpPr>
        <p:spPr>
          <a:xfrm>
            <a:off x="4632179" y="3960253"/>
            <a:ext cx="227896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banned</a:t>
            </a:r>
          </a:p>
        </p:txBody>
      </p:sp>
      <p:sp>
        <p:nvSpPr>
          <p:cNvPr id="9" name="Rectangle 8"/>
          <p:cNvSpPr/>
          <p:nvPr/>
        </p:nvSpPr>
        <p:spPr>
          <a:xfrm>
            <a:off x="9102481" y="4547454"/>
            <a:ext cx="3263704"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(very) difficult</a:t>
            </a:r>
          </a:p>
        </p:txBody>
      </p:sp>
      <p:sp>
        <p:nvSpPr>
          <p:cNvPr id="14" name="Rectangle 13"/>
          <p:cNvSpPr/>
          <p:nvPr/>
        </p:nvSpPr>
        <p:spPr>
          <a:xfrm>
            <a:off x="471450" y="910566"/>
            <a:ext cx="9444830" cy="523220"/>
          </a:xfrm>
          <a:prstGeom prst="rect">
            <a:avLst/>
          </a:prstGeom>
        </p:spPr>
        <p:txBody>
          <a:bodyPr wrap="none">
            <a:spAutoFit/>
          </a:bodyPr>
          <a:lstStyle/>
          <a:p>
            <a:r>
              <a:rPr lang="en-US" sz="2800" b="1" dirty="0"/>
              <a:t>b. Read and circle the answer that best fits the numbered gap</a:t>
            </a:r>
            <a:r>
              <a:rPr lang="en-US" sz="2800" dirty="0"/>
              <a:t>.</a:t>
            </a:r>
          </a:p>
        </p:txBody>
      </p:sp>
      <p:sp>
        <p:nvSpPr>
          <p:cNvPr id="15" name="Rectangle 14"/>
          <p:cNvSpPr/>
          <p:nvPr/>
        </p:nvSpPr>
        <p:spPr>
          <a:xfrm>
            <a:off x="980131" y="1315047"/>
            <a:ext cx="6976590" cy="523220"/>
          </a:xfrm>
          <a:prstGeom prst="rect">
            <a:avLst/>
          </a:prstGeom>
        </p:spPr>
        <p:txBody>
          <a:bodyPr wrap="none">
            <a:spAutoFit/>
          </a:bodyPr>
          <a:lstStyle/>
          <a:p>
            <a:r>
              <a:rPr lang="en-US" sz="2800" dirty="0"/>
              <a:t>1. a. crime             b. security                      c. lack</a:t>
            </a:r>
          </a:p>
        </p:txBody>
      </p:sp>
      <p:sp>
        <p:nvSpPr>
          <p:cNvPr id="16" name="Rectangle 15"/>
          <p:cNvSpPr/>
          <p:nvPr/>
        </p:nvSpPr>
        <p:spPr>
          <a:xfrm>
            <a:off x="643353" y="1934972"/>
            <a:ext cx="4893968" cy="523220"/>
          </a:xfrm>
          <a:prstGeom prst="rect">
            <a:avLst/>
          </a:prstGeom>
        </p:spPr>
        <p:txBody>
          <a:bodyPr wrap="none">
            <a:spAutoFit/>
          </a:bodyPr>
          <a:lstStyle/>
          <a:p>
            <a:r>
              <a:rPr lang="en-US" sz="2800" b="1" dirty="0"/>
              <a:t>Now, read and fill in the blanks.</a:t>
            </a:r>
          </a:p>
        </p:txBody>
      </p:sp>
      <p:sp>
        <p:nvSpPr>
          <p:cNvPr id="17" name="Rectangle 16"/>
          <p:cNvSpPr/>
          <p:nvPr/>
        </p:nvSpPr>
        <p:spPr>
          <a:xfrm>
            <a:off x="471450" y="2458192"/>
            <a:ext cx="11557746" cy="2677656"/>
          </a:xfrm>
          <a:prstGeom prst="rect">
            <a:avLst/>
          </a:prstGeom>
        </p:spPr>
        <p:txBody>
          <a:bodyPr wrap="square">
            <a:spAutoFit/>
          </a:bodyPr>
          <a:lstStyle/>
          <a:p>
            <a:pPr>
              <a:lnSpc>
                <a:spcPct val="150000"/>
              </a:lnSpc>
            </a:pPr>
            <a:r>
              <a:rPr lang="en-US" sz="2800" dirty="0"/>
              <a:t>2. A city in Germany gave people money so that they would build __________. </a:t>
            </a:r>
          </a:p>
          <a:p>
            <a:pPr>
              <a:lnSpc>
                <a:spcPct val="150000"/>
              </a:lnSpc>
            </a:pPr>
            <a:r>
              <a:rPr lang="en-US" sz="2800" dirty="0"/>
              <a:t>3. A green space that is taken care of can help reduce___________________. </a:t>
            </a:r>
          </a:p>
          <a:p>
            <a:pPr>
              <a:lnSpc>
                <a:spcPct val="150000"/>
              </a:lnSpc>
            </a:pPr>
            <a:r>
              <a:rPr lang="en-US" sz="2800" dirty="0"/>
              <a:t>4. In Beijing, cars are ____________________ for one day a week. </a:t>
            </a:r>
          </a:p>
          <a:p>
            <a:pPr>
              <a:lnSpc>
                <a:spcPct val="150000"/>
              </a:lnSpc>
            </a:pPr>
            <a:r>
              <a:rPr lang="en-US" sz="2800" dirty="0"/>
              <a:t>5. A neighborhood in a city in Germany makes owning cars ______________.</a:t>
            </a:r>
          </a:p>
        </p:txBody>
      </p:sp>
    </p:spTree>
    <p:extLst>
      <p:ext uri="{BB962C8B-B14F-4D97-AF65-F5344CB8AC3E}">
        <p14:creationId xmlns:p14="http://schemas.microsoft.com/office/powerpoint/2010/main" val="8972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29" y="435402"/>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16</a:t>
            </a:r>
          </a:p>
        </p:txBody>
      </p:sp>
      <p:sp>
        <p:nvSpPr>
          <p:cNvPr id="3" name="Rectangle 2"/>
          <p:cNvSpPr/>
          <p:nvPr/>
        </p:nvSpPr>
        <p:spPr>
          <a:xfrm>
            <a:off x="1863860" y="1956931"/>
            <a:ext cx="6943725" cy="646331"/>
          </a:xfrm>
          <a:prstGeom prst="rect">
            <a:avLst/>
          </a:prstGeom>
        </p:spPr>
        <p:txBody>
          <a:bodyPr wrap="square">
            <a:spAutoFit/>
          </a:bodyPr>
          <a:lstStyle/>
          <a:p>
            <a:r>
              <a:rPr lang="en-US" sz="3600" i="1" dirty="0">
                <a:solidFill>
                  <a:srgbClr val="0070C0"/>
                </a:solidFill>
              </a:rPr>
              <a:t>Underline the key words/phrases. </a:t>
            </a:r>
          </a:p>
        </p:txBody>
      </p:sp>
      <p:sp>
        <p:nvSpPr>
          <p:cNvPr id="4" name="Rounded Rectangle 3"/>
          <p:cNvSpPr/>
          <p:nvPr/>
        </p:nvSpPr>
        <p:spPr>
          <a:xfrm>
            <a:off x="1978373" y="403361"/>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Pre-Reading</a:t>
            </a:r>
          </a:p>
        </p:txBody>
      </p:sp>
      <p:sp>
        <p:nvSpPr>
          <p:cNvPr id="5" name="Rectangle 4"/>
          <p:cNvSpPr/>
          <p:nvPr/>
        </p:nvSpPr>
        <p:spPr>
          <a:xfrm>
            <a:off x="1052945" y="3478460"/>
            <a:ext cx="9642763" cy="584775"/>
          </a:xfrm>
          <a:prstGeom prst="rect">
            <a:avLst/>
          </a:prstGeom>
        </p:spPr>
        <p:txBody>
          <a:bodyPr wrap="square">
            <a:spAutoFit/>
          </a:bodyPr>
          <a:lstStyle/>
          <a:p>
            <a:r>
              <a:rPr lang="en-US" sz="3200" b="1" dirty="0">
                <a:solidFill>
                  <a:srgbClr val="242021"/>
                </a:solidFill>
              </a:rPr>
              <a:t>a. Read about three cities. What type of text is this?</a:t>
            </a:r>
            <a:endParaRPr lang="en-US" sz="3200" dirty="0"/>
          </a:p>
        </p:txBody>
      </p:sp>
      <p:sp>
        <p:nvSpPr>
          <p:cNvPr id="6" name="Rectangle 5"/>
          <p:cNvSpPr/>
          <p:nvPr/>
        </p:nvSpPr>
        <p:spPr>
          <a:xfrm>
            <a:off x="870079" y="4067555"/>
            <a:ext cx="10307781" cy="584775"/>
          </a:xfrm>
          <a:prstGeom prst="rect">
            <a:avLst/>
          </a:prstGeom>
        </p:spPr>
        <p:txBody>
          <a:bodyPr wrap="square">
            <a:spAutoFit/>
          </a:bodyPr>
          <a:lstStyle/>
          <a:p>
            <a:r>
              <a:rPr lang="en-US" sz="3200" dirty="0">
                <a:solidFill>
                  <a:srgbClr val="242021"/>
                </a:solidFill>
              </a:rPr>
              <a:t>1. a newspaper article      2. a blog            3. an email</a:t>
            </a:r>
            <a:endParaRPr lang="en-US" sz="3200" dirty="0"/>
          </a:p>
        </p:txBody>
      </p:sp>
      <p:cxnSp>
        <p:nvCxnSpPr>
          <p:cNvPr id="10" name="Straight Connector 9"/>
          <p:cNvCxnSpPr/>
          <p:nvPr/>
        </p:nvCxnSpPr>
        <p:spPr>
          <a:xfrm>
            <a:off x="1518808" y="3945361"/>
            <a:ext cx="8364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79427" y="3945361"/>
            <a:ext cx="29485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32060" y="3945361"/>
            <a:ext cx="27958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1368845" y="4555217"/>
            <a:ext cx="3093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73226" y="4555217"/>
            <a:ext cx="1011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05052" y="4555217"/>
            <a:ext cx="14050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6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95102" y="1165360"/>
            <a:ext cx="11723426" cy="4524315"/>
          </a:xfrm>
          <a:prstGeom prst="rect">
            <a:avLst/>
          </a:prstGeom>
          <a:solidFill>
            <a:schemeClr val="accent6">
              <a:lumMod val="20000"/>
              <a:lumOff val="80000"/>
            </a:schemeClr>
          </a:solidFill>
        </p:spPr>
        <p:txBody>
          <a:bodyPr wrap="square">
            <a:spAutoFit/>
          </a:bodyPr>
          <a:lstStyle/>
          <a:p>
            <a:r>
              <a:rPr lang="en-US" sz="3200" dirty="0"/>
              <a:t>Last week, I wrote about my three worst cities in the world so that you guys would know where NOT to visit. This week, I'll tell you about my three best cities. </a:t>
            </a:r>
          </a:p>
          <a:p>
            <a:r>
              <a:rPr lang="en-US" sz="3200" b="1" dirty="0"/>
              <a:t>Cost of living: Quito, Ecuador</a:t>
            </a:r>
          </a:p>
          <a:p>
            <a:r>
              <a:rPr lang="en-US" sz="3200" dirty="0"/>
              <a:t>This South American city is well known for its low cost of living.      Lots of people visit Quito in order to enjoy Ecuadorian food. The street food in Quito is famous because it's delicious, and it's really cheap, too! I've tried street food in many countries, but the cheapest and best street food was in Quito.</a:t>
            </a:r>
          </a:p>
        </p:txBody>
      </p:sp>
      <p:cxnSp>
        <p:nvCxnSpPr>
          <p:cNvPr id="56" name="Straight Connector 55"/>
          <p:cNvCxnSpPr/>
          <p:nvPr/>
        </p:nvCxnSpPr>
        <p:spPr>
          <a:xfrm>
            <a:off x="407715" y="1661891"/>
            <a:ext cx="1557563" cy="31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072742" y="1675538"/>
            <a:ext cx="2610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13936" y="1661891"/>
            <a:ext cx="9024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05757" y="1661891"/>
            <a:ext cx="6402518" cy="136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097625" y="1661891"/>
            <a:ext cx="11208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7715" y="2180506"/>
            <a:ext cx="13391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965278" y="2180506"/>
            <a:ext cx="18697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53385" y="2180506"/>
            <a:ext cx="18697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32561" y="2180506"/>
            <a:ext cx="8256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48416" y="2180506"/>
            <a:ext cx="1557563" cy="31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005805" y="2180506"/>
            <a:ext cx="5066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590940" y="2180506"/>
            <a:ext cx="5066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0273328" y="2180506"/>
            <a:ext cx="5066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983012" y="2180506"/>
            <a:ext cx="8632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33511" y="2658177"/>
            <a:ext cx="31722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6619" y="3135849"/>
            <a:ext cx="1927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00149" y="3149497"/>
            <a:ext cx="22041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07715" y="3616657"/>
            <a:ext cx="3932273" cy="241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988256" y="3640816"/>
            <a:ext cx="22041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386826" y="3640816"/>
            <a:ext cx="31398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86619" y="4132136"/>
            <a:ext cx="22041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90733" y="4132136"/>
            <a:ext cx="8256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589361" y="4132136"/>
            <a:ext cx="8256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541292" y="4132136"/>
            <a:ext cx="2707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386826" y="4132136"/>
            <a:ext cx="2707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07715" y="4609806"/>
            <a:ext cx="16650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053385" y="4623454"/>
            <a:ext cx="9348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427418" y="4609806"/>
            <a:ext cx="1279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60790" y="4623454"/>
            <a:ext cx="1279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37515" y="5087478"/>
            <a:ext cx="9136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333767" y="5073831"/>
            <a:ext cx="566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152633" y="5087478"/>
            <a:ext cx="566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76604" y="5087478"/>
            <a:ext cx="16650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838808" y="5125286"/>
            <a:ext cx="2707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945249" y="5125286"/>
            <a:ext cx="566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9694156" y="5125286"/>
            <a:ext cx="19337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118029" y="5587869"/>
            <a:ext cx="25116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870486" y="5613723"/>
            <a:ext cx="19683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31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26864" y="960643"/>
            <a:ext cx="11723426" cy="4524315"/>
          </a:xfrm>
          <a:prstGeom prst="rect">
            <a:avLst/>
          </a:prstGeom>
          <a:solidFill>
            <a:schemeClr val="accent6">
              <a:lumMod val="20000"/>
              <a:lumOff val="80000"/>
            </a:schemeClr>
          </a:solidFill>
        </p:spPr>
        <p:txBody>
          <a:bodyPr wrap="square">
            <a:spAutoFit/>
          </a:bodyPr>
          <a:lstStyle/>
          <a:p>
            <a:r>
              <a:rPr lang="en-US" sz="3200" b="1" dirty="0"/>
              <a:t>Security: Tokyo, Japan</a:t>
            </a:r>
          </a:p>
          <a:p>
            <a:r>
              <a:rPr lang="en-US" sz="3200" dirty="0"/>
              <a:t>Tokyo has a very low crime rate. I studied in Tokyo for a year when I was a university student, and I always felt very safe and welcome. One evening after class, I caught a train back to my apartment. I was so tired that I left my laptop on a seat in the station! I went back the next day in order to talk to the station staff, and my laptop was still on the seat! I thought I was very lucky. However, my Japanese friends told me that this is normal in Tokyo!</a:t>
            </a:r>
          </a:p>
          <a:p>
            <a:endParaRPr lang="en-US" sz="3200" dirty="0">
              <a:solidFill>
                <a:schemeClr val="accent5">
                  <a:lumMod val="50000"/>
                </a:schemeClr>
              </a:solidFill>
            </a:endParaRPr>
          </a:p>
        </p:txBody>
      </p:sp>
      <p:cxnSp>
        <p:nvCxnSpPr>
          <p:cNvPr id="114" name="Straight Connector 113"/>
          <p:cNvCxnSpPr/>
          <p:nvPr/>
        </p:nvCxnSpPr>
        <p:spPr>
          <a:xfrm>
            <a:off x="390307" y="1505747"/>
            <a:ext cx="12064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877913" y="1505747"/>
            <a:ext cx="20389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0307" y="2010714"/>
            <a:ext cx="8243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259679" y="2010714"/>
            <a:ext cx="6742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337853" y="2010714"/>
            <a:ext cx="30120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572372" y="2010714"/>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882186" y="2010714"/>
            <a:ext cx="11600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664564" y="2010714"/>
            <a:ext cx="8243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647203" y="2015207"/>
            <a:ext cx="13702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390307" y="2001559"/>
            <a:ext cx="10950983" cy="477671"/>
            <a:chOff x="390307" y="2001559"/>
            <a:chExt cx="10950983" cy="477671"/>
          </a:xfrm>
        </p:grpSpPr>
        <p:cxnSp>
          <p:nvCxnSpPr>
            <p:cNvPr id="131" name="Straight Connector 130"/>
            <p:cNvCxnSpPr/>
            <p:nvPr/>
          </p:nvCxnSpPr>
          <p:spPr>
            <a:xfrm>
              <a:off x="10394116" y="2001559"/>
              <a:ext cx="9471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90307" y="2479230"/>
              <a:ext cx="37586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195015" y="2479230"/>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576457" y="2479230"/>
            <a:ext cx="8243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555011" y="2479230"/>
            <a:ext cx="6742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076736" y="2483723"/>
            <a:ext cx="30120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27862" y="2979705"/>
            <a:ext cx="35845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148919" y="2979705"/>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525578" y="2979705"/>
            <a:ext cx="10467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727279" y="2979705"/>
            <a:ext cx="8277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892120" y="2970551"/>
            <a:ext cx="35019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57889" y="2979705"/>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616565" y="2979705"/>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90307" y="3457377"/>
            <a:ext cx="10467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337853" y="3457377"/>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647667" y="3457377"/>
            <a:ext cx="4367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265203" y="3457377"/>
            <a:ext cx="16206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090616" y="3457377"/>
            <a:ext cx="35019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916074" y="3457377"/>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332330" y="3457377"/>
            <a:ext cx="16206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313201" y="3457377"/>
            <a:ext cx="11212331" cy="504968"/>
            <a:chOff x="313201" y="3457377"/>
            <a:chExt cx="11212331" cy="504968"/>
          </a:xfrm>
        </p:grpSpPr>
        <p:cxnSp>
          <p:nvCxnSpPr>
            <p:cNvPr id="162" name="Straight Connector 161"/>
            <p:cNvCxnSpPr/>
            <p:nvPr/>
          </p:nvCxnSpPr>
          <p:spPr>
            <a:xfrm>
              <a:off x="11088805" y="3457377"/>
              <a:ext cx="4367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313201" y="3957851"/>
              <a:ext cx="1379121" cy="44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65"/>
          <p:cNvCxnSpPr/>
          <p:nvPr/>
        </p:nvCxnSpPr>
        <p:spPr>
          <a:xfrm>
            <a:off x="1837319" y="3935049"/>
            <a:ext cx="2311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832829" y="3935049"/>
            <a:ext cx="24960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172921" y="3935049"/>
            <a:ext cx="16206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378701" y="3935049"/>
            <a:ext cx="11440260" cy="477672"/>
            <a:chOff x="378701" y="3935049"/>
            <a:chExt cx="11440260" cy="477672"/>
          </a:xfrm>
        </p:grpSpPr>
        <p:cxnSp>
          <p:nvCxnSpPr>
            <p:cNvPr id="171" name="Straight Connector 170"/>
            <p:cNvCxnSpPr/>
            <p:nvPr/>
          </p:nvCxnSpPr>
          <p:spPr>
            <a:xfrm>
              <a:off x="10712796" y="3935049"/>
              <a:ext cx="11061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78701" y="4412721"/>
              <a:ext cx="12180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7" name="Straight Connector 176"/>
          <p:cNvCxnSpPr/>
          <p:nvPr/>
        </p:nvCxnSpPr>
        <p:spPr>
          <a:xfrm>
            <a:off x="1723006" y="4412721"/>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124270" y="4412721"/>
            <a:ext cx="11409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401681" y="4430863"/>
            <a:ext cx="3098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525578" y="4394414"/>
            <a:ext cx="1463051" cy="183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271147" y="4412721"/>
            <a:ext cx="13934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15181" y="4435357"/>
            <a:ext cx="31736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78701" y="4890392"/>
            <a:ext cx="5350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061785" y="4904040"/>
            <a:ext cx="5350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492760" y="4894886"/>
            <a:ext cx="5350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556588" y="4904040"/>
            <a:ext cx="11409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832829" y="4904040"/>
            <a:ext cx="12480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4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par>
                                <p:cTn id="8" presetID="22" presetClass="entr" presetSubtype="4"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down)">
                                      <p:cBhvr>
                                        <p:cTn id="10" dur="500"/>
                                        <p:tgtEl>
                                          <p:spTgt spid="116"/>
                                        </p:tgtEl>
                                      </p:cBhvr>
                                    </p:animEffect>
                                  </p:childTnLst>
                                </p:cTn>
                              </p:par>
                              <p:par>
                                <p:cTn id="11" presetID="22" presetClass="entr" presetSubtype="4"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wipe(down)">
                                      <p:cBhvr>
                                        <p:cTn id="13" dur="500"/>
                                        <p:tgtEl>
                                          <p:spTgt spid="118"/>
                                        </p:tgtEl>
                                      </p:cBhvr>
                                    </p:animEffect>
                                  </p:childTnLst>
                                </p:cTn>
                              </p:par>
                              <p:par>
                                <p:cTn id="14" presetID="22" presetClass="entr" presetSubtype="4" fill="hold"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wipe(down)">
                                      <p:cBhvr>
                                        <p:cTn id="16" dur="500"/>
                                        <p:tgtEl>
                                          <p:spTgt spid="120"/>
                                        </p:tgtEl>
                                      </p:cBhvr>
                                    </p:animEffect>
                                  </p:childTnLst>
                                </p:cTn>
                              </p:par>
                              <p:par>
                                <p:cTn id="17" presetID="22" presetClass="entr" presetSubtype="4"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wipe(down)">
                                      <p:cBhvr>
                                        <p:cTn id="19" dur="500"/>
                                        <p:tgtEl>
                                          <p:spTgt spid="122"/>
                                        </p:tgtEl>
                                      </p:cBhvr>
                                    </p:animEffect>
                                  </p:childTnLst>
                                </p:cTn>
                              </p:par>
                              <p:par>
                                <p:cTn id="20" presetID="22" presetClass="entr" presetSubtype="4"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down)">
                                      <p:cBhvr>
                                        <p:cTn id="22" dur="500"/>
                                        <p:tgtEl>
                                          <p:spTgt spid="124"/>
                                        </p:tgtEl>
                                      </p:cBhvr>
                                    </p:animEffect>
                                  </p:childTnLst>
                                </p:cTn>
                              </p:par>
                              <p:par>
                                <p:cTn id="23" presetID="22" presetClass="entr" presetSubtype="4"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down)">
                                      <p:cBhvr>
                                        <p:cTn id="25" dur="500"/>
                                        <p:tgtEl>
                                          <p:spTgt spid="126"/>
                                        </p:tgtEl>
                                      </p:cBhvr>
                                    </p:animEffect>
                                  </p:childTnLst>
                                </p:cTn>
                              </p:par>
                              <p:par>
                                <p:cTn id="26" presetID="22" presetClass="entr" presetSubtype="4" fill="hold" nodeType="with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wipe(down)">
                                      <p:cBhvr>
                                        <p:cTn id="28" dur="500"/>
                                        <p:tgtEl>
                                          <p:spTgt spid="128"/>
                                        </p:tgtEl>
                                      </p:cBhvr>
                                    </p:animEffect>
                                  </p:childTnLst>
                                </p:cTn>
                              </p:par>
                              <p:par>
                                <p:cTn id="29" presetID="22" presetClass="entr" presetSubtype="4"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wipe(down)">
                                      <p:cBhvr>
                                        <p:cTn id="31" dur="500"/>
                                        <p:tgtEl>
                                          <p:spTgt spid="129"/>
                                        </p:tgtEl>
                                      </p:cBhvr>
                                    </p:animEffect>
                                  </p:childTnLst>
                                </p:cTn>
                              </p:par>
                              <p:par>
                                <p:cTn id="32" presetID="22" presetClass="entr" presetSubtype="4" fill="hold"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wipe(down)">
                                      <p:cBhvr>
                                        <p:cTn id="34" dur="500"/>
                                        <p:tgtEl>
                                          <p:spTgt spid="136"/>
                                        </p:tgtEl>
                                      </p:cBhvr>
                                    </p:animEffect>
                                  </p:childTnLst>
                                </p:cTn>
                              </p:par>
                              <p:par>
                                <p:cTn id="35" presetID="22" presetClass="entr" presetSubtype="4"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down)">
                                      <p:cBhvr>
                                        <p:cTn id="37" dur="500"/>
                                        <p:tgtEl>
                                          <p:spTgt spid="137"/>
                                        </p:tgtEl>
                                      </p:cBhvr>
                                    </p:animEffect>
                                  </p:childTnLst>
                                </p:cTn>
                              </p:par>
                              <p:par>
                                <p:cTn id="38" presetID="22" presetClass="entr" presetSubtype="4"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wipe(down)">
                                      <p:cBhvr>
                                        <p:cTn id="40" dur="500"/>
                                        <p:tgtEl>
                                          <p:spTgt spid="138"/>
                                        </p:tgtEl>
                                      </p:cBhvr>
                                    </p:animEffect>
                                  </p:childTnLst>
                                </p:cTn>
                              </p:par>
                              <p:par>
                                <p:cTn id="41" presetID="22" presetClass="entr" presetSubtype="4"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down)">
                                      <p:cBhvr>
                                        <p:cTn id="43" dur="500"/>
                                        <p:tgtEl>
                                          <p:spTgt spid="139"/>
                                        </p:tgtEl>
                                      </p:cBhvr>
                                    </p:animEffect>
                                  </p:childTnLst>
                                </p:cTn>
                              </p:par>
                              <p:par>
                                <p:cTn id="44" presetID="22" presetClass="entr" presetSubtype="4" fill="hold" nodeType="with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wipe(down)">
                                      <p:cBhvr>
                                        <p:cTn id="46" dur="500"/>
                                        <p:tgtEl>
                                          <p:spTgt spid="140"/>
                                        </p:tgtEl>
                                      </p:cBhvr>
                                    </p:animEffect>
                                  </p:childTnLst>
                                </p:cTn>
                              </p:par>
                              <p:par>
                                <p:cTn id="47" presetID="22" presetClass="entr" presetSubtype="4" fill="hold" nodeType="withEffect">
                                  <p:stCondLst>
                                    <p:cond delay="0"/>
                                  </p:stCondLst>
                                  <p:childTnLst>
                                    <p:set>
                                      <p:cBhvr>
                                        <p:cTn id="48" dur="1" fill="hold">
                                          <p:stCondLst>
                                            <p:cond delay="0"/>
                                          </p:stCondLst>
                                        </p:cTn>
                                        <p:tgtEl>
                                          <p:spTgt spid="141"/>
                                        </p:tgtEl>
                                        <p:attrNameLst>
                                          <p:attrName>style.visibility</p:attrName>
                                        </p:attrNameLst>
                                      </p:cBhvr>
                                      <p:to>
                                        <p:strVal val="visible"/>
                                      </p:to>
                                    </p:set>
                                    <p:animEffect transition="in" filter="wipe(down)">
                                      <p:cBhvr>
                                        <p:cTn id="49" dur="500"/>
                                        <p:tgtEl>
                                          <p:spTgt spid="141"/>
                                        </p:tgtEl>
                                      </p:cBhvr>
                                    </p:animEffect>
                                  </p:childTnLst>
                                </p:cTn>
                              </p:par>
                              <p:par>
                                <p:cTn id="50" presetID="22" presetClass="entr" presetSubtype="4" fill="hold" nodeType="with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wipe(down)">
                                      <p:cBhvr>
                                        <p:cTn id="52" dur="500"/>
                                        <p:tgtEl>
                                          <p:spTgt spid="143"/>
                                        </p:tgtEl>
                                      </p:cBhvr>
                                    </p:animEffect>
                                  </p:childTnLst>
                                </p:cTn>
                              </p:par>
                              <p:par>
                                <p:cTn id="53" presetID="22" presetClass="entr" presetSubtype="4"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wipe(down)">
                                      <p:cBhvr>
                                        <p:cTn id="55" dur="500"/>
                                        <p:tgtEl>
                                          <p:spTgt spid="144"/>
                                        </p:tgtEl>
                                      </p:cBhvr>
                                    </p:animEffect>
                                  </p:childTnLst>
                                </p:cTn>
                              </p:par>
                              <p:par>
                                <p:cTn id="56" presetID="22" presetClass="entr" presetSubtype="4"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wipe(down)">
                                      <p:cBhvr>
                                        <p:cTn id="58" dur="500"/>
                                        <p:tgtEl>
                                          <p:spTgt spid="146"/>
                                        </p:tgtEl>
                                      </p:cBhvr>
                                    </p:animEffect>
                                  </p:childTnLst>
                                </p:cTn>
                              </p:par>
                              <p:par>
                                <p:cTn id="59" presetID="22" presetClass="entr" presetSubtype="4"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wipe(down)">
                                      <p:cBhvr>
                                        <p:cTn id="61" dur="500"/>
                                        <p:tgtEl>
                                          <p:spTgt spid="148"/>
                                        </p:tgtEl>
                                      </p:cBhvr>
                                    </p:animEffect>
                                  </p:childTnLst>
                                </p:cTn>
                              </p:par>
                              <p:par>
                                <p:cTn id="62" presetID="22" presetClass="entr" presetSubtype="4" fill="hold" nodeType="with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wipe(down)">
                                      <p:cBhvr>
                                        <p:cTn id="64" dur="500"/>
                                        <p:tgtEl>
                                          <p:spTgt spid="150"/>
                                        </p:tgtEl>
                                      </p:cBhvr>
                                    </p:animEffect>
                                  </p:childTnLst>
                                </p:cTn>
                              </p:par>
                              <p:par>
                                <p:cTn id="65" presetID="22" presetClass="entr" presetSubtype="4" fill="hold" nodeType="with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wipe(down)">
                                      <p:cBhvr>
                                        <p:cTn id="67" dur="500"/>
                                        <p:tgtEl>
                                          <p:spTgt spid="151"/>
                                        </p:tgtEl>
                                      </p:cBhvr>
                                    </p:animEffect>
                                  </p:childTnLst>
                                </p:cTn>
                              </p:par>
                              <p:par>
                                <p:cTn id="68" presetID="22" presetClass="entr" presetSubtype="4" fill="hold" nodeType="with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wipe(down)">
                                      <p:cBhvr>
                                        <p:cTn id="70" dur="500"/>
                                        <p:tgtEl>
                                          <p:spTgt spid="152"/>
                                        </p:tgtEl>
                                      </p:cBhvr>
                                    </p:animEffect>
                                  </p:childTnLst>
                                </p:cTn>
                              </p:par>
                              <p:par>
                                <p:cTn id="71" presetID="22" presetClass="entr" presetSubtype="4" fill="hold" nodeType="withEffect">
                                  <p:stCondLst>
                                    <p:cond delay="0"/>
                                  </p:stCondLst>
                                  <p:childTnLst>
                                    <p:set>
                                      <p:cBhvr>
                                        <p:cTn id="72" dur="1" fill="hold">
                                          <p:stCondLst>
                                            <p:cond delay="0"/>
                                          </p:stCondLst>
                                        </p:cTn>
                                        <p:tgtEl>
                                          <p:spTgt spid="153"/>
                                        </p:tgtEl>
                                        <p:attrNameLst>
                                          <p:attrName>style.visibility</p:attrName>
                                        </p:attrNameLst>
                                      </p:cBhvr>
                                      <p:to>
                                        <p:strVal val="visible"/>
                                      </p:to>
                                    </p:set>
                                    <p:animEffect transition="in" filter="wipe(down)">
                                      <p:cBhvr>
                                        <p:cTn id="73" dur="500"/>
                                        <p:tgtEl>
                                          <p:spTgt spid="153"/>
                                        </p:tgtEl>
                                      </p:cBhvr>
                                    </p:animEffect>
                                  </p:childTnLst>
                                </p:cTn>
                              </p:par>
                              <p:par>
                                <p:cTn id="74" presetID="22" presetClass="entr" presetSubtype="4" fill="hold" nodeType="with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down)">
                                      <p:cBhvr>
                                        <p:cTn id="76" dur="500"/>
                                        <p:tgtEl>
                                          <p:spTgt spid="154"/>
                                        </p:tgtEl>
                                      </p:cBhvr>
                                    </p:animEffect>
                                  </p:childTnLst>
                                </p:cTn>
                              </p:par>
                              <p:par>
                                <p:cTn id="77" presetID="22" presetClass="entr" presetSubtype="4" fill="hold" nodeType="withEffect">
                                  <p:stCondLst>
                                    <p:cond delay="0"/>
                                  </p:stCondLst>
                                  <p:childTnLst>
                                    <p:set>
                                      <p:cBhvr>
                                        <p:cTn id="78" dur="1" fill="hold">
                                          <p:stCondLst>
                                            <p:cond delay="0"/>
                                          </p:stCondLst>
                                        </p:cTn>
                                        <p:tgtEl>
                                          <p:spTgt spid="157"/>
                                        </p:tgtEl>
                                        <p:attrNameLst>
                                          <p:attrName>style.visibility</p:attrName>
                                        </p:attrNameLst>
                                      </p:cBhvr>
                                      <p:to>
                                        <p:strVal val="visible"/>
                                      </p:to>
                                    </p:set>
                                    <p:animEffect transition="in" filter="wipe(down)">
                                      <p:cBhvr>
                                        <p:cTn id="79" dur="500"/>
                                        <p:tgtEl>
                                          <p:spTgt spid="157"/>
                                        </p:tgtEl>
                                      </p:cBhvr>
                                    </p:animEffect>
                                  </p:childTnLst>
                                </p:cTn>
                              </p:par>
                              <p:par>
                                <p:cTn id="80" presetID="22" presetClass="entr" presetSubtype="4" fill="hold"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wipe(down)">
                                      <p:cBhvr>
                                        <p:cTn id="82" dur="500"/>
                                        <p:tgtEl>
                                          <p:spTgt spid="159"/>
                                        </p:tgtEl>
                                      </p:cBhvr>
                                    </p:animEffect>
                                  </p:childTnLst>
                                </p:cTn>
                              </p:par>
                              <p:par>
                                <p:cTn id="83" presetID="22" presetClass="entr" presetSubtype="4" fill="hold" nodeType="withEffect">
                                  <p:stCondLst>
                                    <p:cond delay="0"/>
                                  </p:stCondLst>
                                  <p:childTnLst>
                                    <p:set>
                                      <p:cBhvr>
                                        <p:cTn id="84" dur="1" fill="hold">
                                          <p:stCondLst>
                                            <p:cond delay="0"/>
                                          </p:stCondLst>
                                        </p:cTn>
                                        <p:tgtEl>
                                          <p:spTgt spid="160"/>
                                        </p:tgtEl>
                                        <p:attrNameLst>
                                          <p:attrName>style.visibility</p:attrName>
                                        </p:attrNameLst>
                                      </p:cBhvr>
                                      <p:to>
                                        <p:strVal val="visible"/>
                                      </p:to>
                                    </p:set>
                                    <p:animEffect transition="in" filter="wipe(down)">
                                      <p:cBhvr>
                                        <p:cTn id="85" dur="500"/>
                                        <p:tgtEl>
                                          <p:spTgt spid="160"/>
                                        </p:tgtEl>
                                      </p:cBhvr>
                                    </p:animEffect>
                                  </p:childTnLst>
                                </p:cTn>
                              </p:par>
                              <p:par>
                                <p:cTn id="86" presetID="22" presetClass="entr" presetSubtype="4" fill="hold" nodeType="withEffect">
                                  <p:stCondLst>
                                    <p:cond delay="0"/>
                                  </p:stCondLst>
                                  <p:childTnLst>
                                    <p:set>
                                      <p:cBhvr>
                                        <p:cTn id="87" dur="1" fill="hold">
                                          <p:stCondLst>
                                            <p:cond delay="0"/>
                                          </p:stCondLst>
                                        </p:cTn>
                                        <p:tgtEl>
                                          <p:spTgt spid="161"/>
                                        </p:tgtEl>
                                        <p:attrNameLst>
                                          <p:attrName>style.visibility</p:attrName>
                                        </p:attrNameLst>
                                      </p:cBhvr>
                                      <p:to>
                                        <p:strVal val="visible"/>
                                      </p:to>
                                    </p:set>
                                    <p:animEffect transition="in" filter="wipe(down)">
                                      <p:cBhvr>
                                        <p:cTn id="88" dur="500"/>
                                        <p:tgtEl>
                                          <p:spTgt spid="161"/>
                                        </p:tgtEl>
                                      </p:cBhvr>
                                    </p:animEffect>
                                  </p:childTnLst>
                                </p:cTn>
                              </p:par>
                              <p:par>
                                <p:cTn id="89" presetID="22" presetClass="entr" presetSubtype="4" fill="hold" nodeType="withEffect">
                                  <p:stCondLst>
                                    <p:cond delay="0"/>
                                  </p:stCondLst>
                                  <p:childTnLst>
                                    <p:set>
                                      <p:cBhvr>
                                        <p:cTn id="90" dur="1" fill="hold">
                                          <p:stCondLst>
                                            <p:cond delay="0"/>
                                          </p:stCondLst>
                                        </p:cTn>
                                        <p:tgtEl>
                                          <p:spTgt spid="165"/>
                                        </p:tgtEl>
                                        <p:attrNameLst>
                                          <p:attrName>style.visibility</p:attrName>
                                        </p:attrNameLst>
                                      </p:cBhvr>
                                      <p:to>
                                        <p:strVal val="visible"/>
                                      </p:to>
                                    </p:set>
                                    <p:animEffect transition="in" filter="wipe(down)">
                                      <p:cBhvr>
                                        <p:cTn id="91" dur="500"/>
                                        <p:tgtEl>
                                          <p:spTgt spid="165"/>
                                        </p:tgtEl>
                                      </p:cBhvr>
                                    </p:animEffect>
                                  </p:childTnLst>
                                </p:cTn>
                              </p:par>
                              <p:par>
                                <p:cTn id="92" presetID="22" presetClass="entr" presetSubtype="4" fill="hold" nodeType="withEffect">
                                  <p:stCondLst>
                                    <p:cond delay="0"/>
                                  </p:stCondLst>
                                  <p:childTnLst>
                                    <p:set>
                                      <p:cBhvr>
                                        <p:cTn id="93" dur="1" fill="hold">
                                          <p:stCondLst>
                                            <p:cond delay="0"/>
                                          </p:stCondLst>
                                        </p:cTn>
                                        <p:tgtEl>
                                          <p:spTgt spid="166"/>
                                        </p:tgtEl>
                                        <p:attrNameLst>
                                          <p:attrName>style.visibility</p:attrName>
                                        </p:attrNameLst>
                                      </p:cBhvr>
                                      <p:to>
                                        <p:strVal val="visible"/>
                                      </p:to>
                                    </p:set>
                                    <p:animEffect transition="in" filter="wipe(down)">
                                      <p:cBhvr>
                                        <p:cTn id="94" dur="500"/>
                                        <p:tgtEl>
                                          <p:spTgt spid="166"/>
                                        </p:tgtEl>
                                      </p:cBhvr>
                                    </p:animEffect>
                                  </p:childTnLst>
                                </p:cTn>
                              </p:par>
                              <p:par>
                                <p:cTn id="95" presetID="22" presetClass="entr" presetSubtype="4" fill="hold" nodeType="withEffect">
                                  <p:stCondLst>
                                    <p:cond delay="0"/>
                                  </p:stCondLst>
                                  <p:childTnLst>
                                    <p:set>
                                      <p:cBhvr>
                                        <p:cTn id="96" dur="1" fill="hold">
                                          <p:stCondLst>
                                            <p:cond delay="0"/>
                                          </p:stCondLst>
                                        </p:cTn>
                                        <p:tgtEl>
                                          <p:spTgt spid="168"/>
                                        </p:tgtEl>
                                        <p:attrNameLst>
                                          <p:attrName>style.visibility</p:attrName>
                                        </p:attrNameLst>
                                      </p:cBhvr>
                                      <p:to>
                                        <p:strVal val="visible"/>
                                      </p:to>
                                    </p:set>
                                    <p:animEffect transition="in" filter="wipe(down)">
                                      <p:cBhvr>
                                        <p:cTn id="97" dur="500"/>
                                        <p:tgtEl>
                                          <p:spTgt spid="168"/>
                                        </p:tgtEl>
                                      </p:cBhvr>
                                    </p:animEffect>
                                  </p:childTnLst>
                                </p:cTn>
                              </p:par>
                              <p:par>
                                <p:cTn id="98" presetID="22" presetClass="entr" presetSubtype="4" fill="hold" nodeType="withEffect">
                                  <p:stCondLst>
                                    <p:cond delay="0"/>
                                  </p:stCondLst>
                                  <p:childTnLst>
                                    <p:set>
                                      <p:cBhvr>
                                        <p:cTn id="99" dur="1" fill="hold">
                                          <p:stCondLst>
                                            <p:cond delay="0"/>
                                          </p:stCondLst>
                                        </p:cTn>
                                        <p:tgtEl>
                                          <p:spTgt spid="170"/>
                                        </p:tgtEl>
                                        <p:attrNameLst>
                                          <p:attrName>style.visibility</p:attrName>
                                        </p:attrNameLst>
                                      </p:cBhvr>
                                      <p:to>
                                        <p:strVal val="visible"/>
                                      </p:to>
                                    </p:set>
                                    <p:animEffect transition="in" filter="wipe(down)">
                                      <p:cBhvr>
                                        <p:cTn id="100" dur="500"/>
                                        <p:tgtEl>
                                          <p:spTgt spid="170"/>
                                        </p:tgtEl>
                                      </p:cBhvr>
                                    </p:animEffect>
                                  </p:childTnLst>
                                </p:cTn>
                              </p:par>
                              <p:par>
                                <p:cTn id="101" presetID="22" presetClass="entr" presetSubtype="4" fill="hold" nodeType="withEffect">
                                  <p:stCondLst>
                                    <p:cond delay="0"/>
                                  </p:stCondLst>
                                  <p:childTnLst>
                                    <p:set>
                                      <p:cBhvr>
                                        <p:cTn id="102" dur="1" fill="hold">
                                          <p:stCondLst>
                                            <p:cond delay="0"/>
                                          </p:stCondLst>
                                        </p:cTn>
                                        <p:tgtEl>
                                          <p:spTgt spid="176"/>
                                        </p:tgtEl>
                                        <p:attrNameLst>
                                          <p:attrName>style.visibility</p:attrName>
                                        </p:attrNameLst>
                                      </p:cBhvr>
                                      <p:to>
                                        <p:strVal val="visible"/>
                                      </p:to>
                                    </p:set>
                                    <p:animEffect transition="in" filter="wipe(down)">
                                      <p:cBhvr>
                                        <p:cTn id="103" dur="500"/>
                                        <p:tgtEl>
                                          <p:spTgt spid="176"/>
                                        </p:tgtEl>
                                      </p:cBhvr>
                                    </p:animEffect>
                                  </p:childTnLst>
                                </p:cTn>
                              </p:par>
                              <p:par>
                                <p:cTn id="104" presetID="22" presetClass="entr" presetSubtype="4" fill="hold" nodeType="withEffect">
                                  <p:stCondLst>
                                    <p:cond delay="0"/>
                                  </p:stCondLst>
                                  <p:childTnLst>
                                    <p:set>
                                      <p:cBhvr>
                                        <p:cTn id="105" dur="1" fill="hold">
                                          <p:stCondLst>
                                            <p:cond delay="0"/>
                                          </p:stCondLst>
                                        </p:cTn>
                                        <p:tgtEl>
                                          <p:spTgt spid="177"/>
                                        </p:tgtEl>
                                        <p:attrNameLst>
                                          <p:attrName>style.visibility</p:attrName>
                                        </p:attrNameLst>
                                      </p:cBhvr>
                                      <p:to>
                                        <p:strVal val="visible"/>
                                      </p:to>
                                    </p:set>
                                    <p:animEffect transition="in" filter="wipe(down)">
                                      <p:cBhvr>
                                        <p:cTn id="106" dur="500"/>
                                        <p:tgtEl>
                                          <p:spTgt spid="177"/>
                                        </p:tgtEl>
                                      </p:cBhvr>
                                    </p:animEffect>
                                  </p:childTnLst>
                                </p:cTn>
                              </p:par>
                              <p:par>
                                <p:cTn id="107" presetID="22" presetClass="entr" presetSubtype="4" fill="hold" nodeType="withEffect">
                                  <p:stCondLst>
                                    <p:cond delay="0"/>
                                  </p:stCondLst>
                                  <p:childTnLst>
                                    <p:set>
                                      <p:cBhvr>
                                        <p:cTn id="108" dur="1" fill="hold">
                                          <p:stCondLst>
                                            <p:cond delay="0"/>
                                          </p:stCondLst>
                                        </p:cTn>
                                        <p:tgtEl>
                                          <p:spTgt spid="178"/>
                                        </p:tgtEl>
                                        <p:attrNameLst>
                                          <p:attrName>style.visibility</p:attrName>
                                        </p:attrNameLst>
                                      </p:cBhvr>
                                      <p:to>
                                        <p:strVal val="visible"/>
                                      </p:to>
                                    </p:set>
                                    <p:animEffect transition="in" filter="wipe(down)">
                                      <p:cBhvr>
                                        <p:cTn id="109" dur="500"/>
                                        <p:tgtEl>
                                          <p:spTgt spid="178"/>
                                        </p:tgtEl>
                                      </p:cBhvr>
                                    </p:animEffect>
                                  </p:childTnLst>
                                </p:cTn>
                              </p:par>
                              <p:par>
                                <p:cTn id="110" presetID="22" presetClass="entr" presetSubtype="4" fill="hold" nodeType="withEffect">
                                  <p:stCondLst>
                                    <p:cond delay="0"/>
                                  </p:stCondLst>
                                  <p:childTnLst>
                                    <p:set>
                                      <p:cBhvr>
                                        <p:cTn id="111" dur="1" fill="hold">
                                          <p:stCondLst>
                                            <p:cond delay="0"/>
                                          </p:stCondLst>
                                        </p:cTn>
                                        <p:tgtEl>
                                          <p:spTgt spid="180"/>
                                        </p:tgtEl>
                                        <p:attrNameLst>
                                          <p:attrName>style.visibility</p:attrName>
                                        </p:attrNameLst>
                                      </p:cBhvr>
                                      <p:to>
                                        <p:strVal val="visible"/>
                                      </p:to>
                                    </p:set>
                                    <p:animEffect transition="in" filter="wipe(down)">
                                      <p:cBhvr>
                                        <p:cTn id="112" dur="500"/>
                                        <p:tgtEl>
                                          <p:spTgt spid="180"/>
                                        </p:tgtEl>
                                      </p:cBhvr>
                                    </p:animEffect>
                                  </p:childTnLst>
                                </p:cTn>
                              </p:par>
                              <p:par>
                                <p:cTn id="113" presetID="22" presetClass="entr" presetSubtype="4" fill="hold" nodeType="withEffect">
                                  <p:stCondLst>
                                    <p:cond delay="0"/>
                                  </p:stCondLst>
                                  <p:childTnLst>
                                    <p:set>
                                      <p:cBhvr>
                                        <p:cTn id="114" dur="1" fill="hold">
                                          <p:stCondLst>
                                            <p:cond delay="0"/>
                                          </p:stCondLst>
                                        </p:cTn>
                                        <p:tgtEl>
                                          <p:spTgt spid="181"/>
                                        </p:tgtEl>
                                        <p:attrNameLst>
                                          <p:attrName>style.visibility</p:attrName>
                                        </p:attrNameLst>
                                      </p:cBhvr>
                                      <p:to>
                                        <p:strVal val="visible"/>
                                      </p:to>
                                    </p:set>
                                    <p:animEffect transition="in" filter="wipe(down)">
                                      <p:cBhvr>
                                        <p:cTn id="115" dur="500"/>
                                        <p:tgtEl>
                                          <p:spTgt spid="181"/>
                                        </p:tgtEl>
                                      </p:cBhvr>
                                    </p:animEffect>
                                  </p:childTnLst>
                                </p:cTn>
                              </p:par>
                              <p:par>
                                <p:cTn id="116" presetID="22" presetClass="entr" presetSubtype="4" fill="hold" nodeType="withEffect">
                                  <p:stCondLst>
                                    <p:cond delay="0"/>
                                  </p:stCondLst>
                                  <p:childTnLst>
                                    <p:set>
                                      <p:cBhvr>
                                        <p:cTn id="117" dur="1" fill="hold">
                                          <p:stCondLst>
                                            <p:cond delay="0"/>
                                          </p:stCondLst>
                                        </p:cTn>
                                        <p:tgtEl>
                                          <p:spTgt spid="183"/>
                                        </p:tgtEl>
                                        <p:attrNameLst>
                                          <p:attrName>style.visibility</p:attrName>
                                        </p:attrNameLst>
                                      </p:cBhvr>
                                      <p:to>
                                        <p:strVal val="visible"/>
                                      </p:to>
                                    </p:set>
                                    <p:animEffect transition="in" filter="wipe(down)">
                                      <p:cBhvr>
                                        <p:cTn id="118" dur="500"/>
                                        <p:tgtEl>
                                          <p:spTgt spid="183"/>
                                        </p:tgtEl>
                                      </p:cBhvr>
                                    </p:animEffect>
                                  </p:childTnLst>
                                </p:cTn>
                              </p:par>
                              <p:par>
                                <p:cTn id="119" presetID="22" presetClass="entr" presetSubtype="4" fill="hold" nodeType="withEffect">
                                  <p:stCondLst>
                                    <p:cond delay="0"/>
                                  </p:stCondLst>
                                  <p:childTnLst>
                                    <p:set>
                                      <p:cBhvr>
                                        <p:cTn id="120" dur="1" fill="hold">
                                          <p:stCondLst>
                                            <p:cond delay="0"/>
                                          </p:stCondLst>
                                        </p:cTn>
                                        <p:tgtEl>
                                          <p:spTgt spid="185"/>
                                        </p:tgtEl>
                                        <p:attrNameLst>
                                          <p:attrName>style.visibility</p:attrName>
                                        </p:attrNameLst>
                                      </p:cBhvr>
                                      <p:to>
                                        <p:strVal val="visible"/>
                                      </p:to>
                                    </p:set>
                                    <p:animEffect transition="in" filter="wipe(down)">
                                      <p:cBhvr>
                                        <p:cTn id="121" dur="500"/>
                                        <p:tgtEl>
                                          <p:spTgt spid="185"/>
                                        </p:tgtEl>
                                      </p:cBhvr>
                                    </p:animEffect>
                                  </p:childTnLst>
                                </p:cTn>
                              </p:par>
                              <p:par>
                                <p:cTn id="122" presetID="22" presetClass="entr" presetSubtype="4" fill="hold" nodeType="withEffect">
                                  <p:stCondLst>
                                    <p:cond delay="0"/>
                                  </p:stCondLst>
                                  <p:childTnLst>
                                    <p:set>
                                      <p:cBhvr>
                                        <p:cTn id="123" dur="1" fill="hold">
                                          <p:stCondLst>
                                            <p:cond delay="0"/>
                                          </p:stCondLst>
                                        </p:cTn>
                                        <p:tgtEl>
                                          <p:spTgt spid="187"/>
                                        </p:tgtEl>
                                        <p:attrNameLst>
                                          <p:attrName>style.visibility</p:attrName>
                                        </p:attrNameLst>
                                      </p:cBhvr>
                                      <p:to>
                                        <p:strVal val="visible"/>
                                      </p:to>
                                    </p:set>
                                    <p:animEffect transition="in" filter="wipe(down)">
                                      <p:cBhvr>
                                        <p:cTn id="124" dur="500"/>
                                        <p:tgtEl>
                                          <p:spTgt spid="187"/>
                                        </p:tgtEl>
                                      </p:cBhvr>
                                    </p:animEffect>
                                  </p:childTnLst>
                                </p:cTn>
                              </p:par>
                              <p:par>
                                <p:cTn id="125" presetID="22" presetClass="entr" presetSubtype="4" fill="hold" nodeType="with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wipe(down)">
                                      <p:cBhvr>
                                        <p:cTn id="127" dur="500"/>
                                        <p:tgtEl>
                                          <p:spTgt spid="190"/>
                                        </p:tgtEl>
                                      </p:cBhvr>
                                    </p:animEffect>
                                  </p:childTnLst>
                                </p:cTn>
                              </p:par>
                              <p:par>
                                <p:cTn id="128" presetID="22" presetClass="entr" presetSubtype="4" fill="hold" nodeType="withEffect">
                                  <p:stCondLst>
                                    <p:cond delay="0"/>
                                  </p:stCondLst>
                                  <p:childTnLst>
                                    <p:set>
                                      <p:cBhvr>
                                        <p:cTn id="129" dur="1" fill="hold">
                                          <p:stCondLst>
                                            <p:cond delay="0"/>
                                          </p:stCondLst>
                                        </p:cTn>
                                        <p:tgtEl>
                                          <p:spTgt spid="193"/>
                                        </p:tgtEl>
                                        <p:attrNameLst>
                                          <p:attrName>style.visibility</p:attrName>
                                        </p:attrNameLst>
                                      </p:cBhvr>
                                      <p:to>
                                        <p:strVal val="visible"/>
                                      </p:to>
                                    </p:set>
                                    <p:animEffect transition="in" filter="wipe(down)">
                                      <p:cBhvr>
                                        <p:cTn id="130" dur="500"/>
                                        <p:tgtEl>
                                          <p:spTgt spid="193"/>
                                        </p:tgtEl>
                                      </p:cBhvr>
                                    </p:animEffect>
                                  </p:childTnLst>
                                </p:cTn>
                              </p:par>
                              <p:par>
                                <p:cTn id="131" presetID="22" presetClass="entr" presetSubtype="4" fill="hold" nodeType="withEffect">
                                  <p:stCondLst>
                                    <p:cond delay="0"/>
                                  </p:stCondLst>
                                  <p:childTnLst>
                                    <p:set>
                                      <p:cBhvr>
                                        <p:cTn id="132" dur="1" fill="hold">
                                          <p:stCondLst>
                                            <p:cond delay="0"/>
                                          </p:stCondLst>
                                        </p:cTn>
                                        <p:tgtEl>
                                          <p:spTgt spid="200"/>
                                        </p:tgtEl>
                                        <p:attrNameLst>
                                          <p:attrName>style.visibility</p:attrName>
                                        </p:attrNameLst>
                                      </p:cBhvr>
                                      <p:to>
                                        <p:strVal val="visible"/>
                                      </p:to>
                                    </p:set>
                                    <p:animEffect transition="in" filter="wipe(down)">
                                      <p:cBhvr>
                                        <p:cTn id="133" dur="500"/>
                                        <p:tgtEl>
                                          <p:spTgt spid="200"/>
                                        </p:tgtEl>
                                      </p:cBhvr>
                                    </p:animEffect>
                                  </p:childTnLst>
                                </p:cTn>
                              </p:par>
                              <p:par>
                                <p:cTn id="134" presetID="22" presetClass="entr" presetSubtype="4" fill="hold" nodeType="withEffect">
                                  <p:stCondLst>
                                    <p:cond delay="0"/>
                                  </p:stCondLst>
                                  <p:childTnLst>
                                    <p:set>
                                      <p:cBhvr>
                                        <p:cTn id="135" dur="1" fill="hold">
                                          <p:stCondLst>
                                            <p:cond delay="0"/>
                                          </p:stCondLst>
                                        </p:cTn>
                                        <p:tgtEl>
                                          <p:spTgt spid="201"/>
                                        </p:tgtEl>
                                        <p:attrNameLst>
                                          <p:attrName>style.visibility</p:attrName>
                                        </p:attrNameLst>
                                      </p:cBhvr>
                                      <p:to>
                                        <p:strVal val="visible"/>
                                      </p:to>
                                    </p:set>
                                    <p:animEffect transition="in" filter="wipe(down)">
                                      <p:cBhvr>
                                        <p:cTn id="136"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24073" y="960643"/>
            <a:ext cx="11723426" cy="5016758"/>
          </a:xfrm>
          <a:prstGeom prst="rect">
            <a:avLst/>
          </a:prstGeom>
          <a:solidFill>
            <a:schemeClr val="accent6">
              <a:lumMod val="20000"/>
              <a:lumOff val="80000"/>
            </a:schemeClr>
          </a:solidFill>
        </p:spPr>
        <p:txBody>
          <a:bodyPr wrap="square">
            <a:spAutoFit/>
          </a:bodyPr>
          <a:lstStyle/>
          <a:p>
            <a:r>
              <a:rPr lang="en-US" sz="3200" b="1" dirty="0"/>
              <a:t>Nature: Helsinki, Finland</a:t>
            </a:r>
          </a:p>
          <a:p>
            <a:r>
              <a:rPr lang="en-US" sz="3200" dirty="0"/>
              <a:t>If you want to visit a city with fresh air and clean water, try Helsinki. In Helsinki, you are never more than ten minutes away from nature. Nature is great for our mental health. The government protects and takes care of the parks and forests so that the local people can enjoy nature any time.</a:t>
            </a:r>
          </a:p>
          <a:p>
            <a:endParaRPr lang="en-US" sz="3200" dirty="0"/>
          </a:p>
          <a:p>
            <a:r>
              <a:rPr lang="en-US" sz="3200" dirty="0"/>
              <a:t>So, there you have it. These are my three best cities. What do you think? Do you have a favorite city of your own? </a:t>
            </a:r>
          </a:p>
          <a:p>
            <a:r>
              <a:rPr lang="en-US" sz="3200" dirty="0"/>
              <a:t>Leave a comment below! </a:t>
            </a:r>
            <a:endParaRPr lang="en-US" sz="3200" dirty="0">
              <a:solidFill>
                <a:schemeClr val="accent5">
                  <a:lumMod val="50000"/>
                </a:schemeClr>
              </a:solidFill>
            </a:endParaRPr>
          </a:p>
        </p:txBody>
      </p:sp>
      <p:cxnSp>
        <p:nvCxnSpPr>
          <p:cNvPr id="3" name="Straight Connector 2"/>
          <p:cNvCxnSpPr/>
          <p:nvPr/>
        </p:nvCxnSpPr>
        <p:spPr>
          <a:xfrm>
            <a:off x="267478" y="1505747"/>
            <a:ext cx="12064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632254" y="1505747"/>
            <a:ext cx="2721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7478" y="1969770"/>
            <a:ext cx="2647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5968" y="1969770"/>
            <a:ext cx="4967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061" y="1969770"/>
            <a:ext cx="674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60303" y="1969770"/>
            <a:ext cx="674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5521" y="1969770"/>
            <a:ext cx="674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61807" y="1969770"/>
            <a:ext cx="46730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43240" y="1974262"/>
            <a:ext cx="674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66572" y="1974262"/>
            <a:ext cx="10836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82761" y="2469905"/>
            <a:ext cx="5650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83004" y="2447272"/>
            <a:ext cx="7383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39738" y="2447272"/>
            <a:ext cx="37940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53422" y="2460580"/>
            <a:ext cx="27419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412" y="2943253"/>
            <a:ext cx="10836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44133" y="2943253"/>
            <a:ext cx="13388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65521" y="2943253"/>
            <a:ext cx="28169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26325" y="2943253"/>
            <a:ext cx="26040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43240" y="2943253"/>
            <a:ext cx="1233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67478" y="3407277"/>
            <a:ext cx="19803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83004" y="3407277"/>
            <a:ext cx="26081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68452" y="3407277"/>
            <a:ext cx="120108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833815" y="3407277"/>
            <a:ext cx="19106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76471" y="3407277"/>
            <a:ext cx="13648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7412" y="3925892"/>
            <a:ext cx="10836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73959" y="3939540"/>
            <a:ext cx="13238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821373" y="4922179"/>
            <a:ext cx="14603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52280" y="4922179"/>
            <a:ext cx="31048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974055" y="4922179"/>
            <a:ext cx="7383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475309" y="4922179"/>
            <a:ext cx="4701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7165" y="5386203"/>
            <a:ext cx="6718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04014" y="5386203"/>
            <a:ext cx="4701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00430" y="5386203"/>
            <a:ext cx="4701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560303" y="5386203"/>
            <a:ext cx="6742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55242" y="5386203"/>
            <a:ext cx="40875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7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par>
                                <p:cTn id="59" presetID="2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par>
                                <p:cTn id="65" presetID="2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par>
                                <p:cTn id="71" presetID="2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down)">
                                      <p:cBhvr>
                                        <p:cTn id="73" dur="500"/>
                                        <p:tgtEl>
                                          <p:spTgt spid="43"/>
                                        </p:tgtEl>
                                      </p:cBhvr>
                                    </p:animEffect>
                                  </p:childTnLst>
                                </p:cTn>
                              </p:par>
                              <p:par>
                                <p:cTn id="74" presetID="22" presetClass="entr" presetSubtype="4"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par>
                                <p:cTn id="77" presetID="22" presetClass="entr" presetSubtype="4"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down)">
                                      <p:cBhvr>
                                        <p:cTn id="79" dur="500"/>
                                        <p:tgtEl>
                                          <p:spTgt spid="47"/>
                                        </p:tgtEl>
                                      </p:cBhvr>
                                    </p:animEffect>
                                  </p:childTnLst>
                                </p:cTn>
                              </p:par>
                              <p:par>
                                <p:cTn id="80" presetID="22" presetClass="entr" presetSubtype="4"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par>
                                <p:cTn id="83" presetID="22" presetClass="entr" presetSubtype="4"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down)">
                                      <p:cBhvr>
                                        <p:cTn id="85" dur="500"/>
                                        <p:tgtEl>
                                          <p:spTgt spid="51"/>
                                        </p:tgtEl>
                                      </p:cBhvr>
                                    </p:animEffect>
                                  </p:childTnLst>
                                </p:cTn>
                              </p:par>
                              <p:par>
                                <p:cTn id="86" presetID="22" presetClass="entr" presetSubtype="4" fill="hold"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down)">
                                      <p:cBhvr>
                                        <p:cTn id="88" dur="500"/>
                                        <p:tgtEl>
                                          <p:spTgt spid="54"/>
                                        </p:tgtEl>
                                      </p:cBhvr>
                                    </p:animEffect>
                                  </p:childTnLst>
                                </p:cTn>
                              </p:par>
                              <p:par>
                                <p:cTn id="89" presetID="22" presetClass="entr" presetSubtype="4"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down)">
                                      <p:cBhvr>
                                        <p:cTn id="91" dur="500"/>
                                        <p:tgtEl>
                                          <p:spTgt spid="56"/>
                                        </p:tgtEl>
                                      </p:cBhvr>
                                    </p:animEffect>
                                  </p:childTnLst>
                                </p:cTn>
                              </p:par>
                              <p:par>
                                <p:cTn id="92" presetID="22" presetClass="entr" presetSubtype="4" fill="hold"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down)">
                                      <p:cBhvr>
                                        <p:cTn id="94" dur="500"/>
                                        <p:tgtEl>
                                          <p:spTgt spid="57"/>
                                        </p:tgtEl>
                                      </p:cBhvr>
                                    </p:animEffect>
                                  </p:childTnLst>
                                </p:cTn>
                              </p:par>
                              <p:par>
                                <p:cTn id="95" presetID="22" presetClass="entr" presetSubtype="4"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down)">
                                      <p:cBhvr>
                                        <p:cTn id="97" dur="500"/>
                                        <p:tgtEl>
                                          <p:spTgt spid="59"/>
                                        </p:tgtEl>
                                      </p:cBhvr>
                                    </p:animEffect>
                                  </p:childTnLst>
                                </p:cTn>
                              </p:par>
                              <p:par>
                                <p:cTn id="98" presetID="22" presetClass="entr" presetSubtype="4" fill="hold"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wipe(down)">
                                      <p:cBhvr>
                                        <p:cTn id="100" dur="500"/>
                                        <p:tgtEl>
                                          <p:spTgt spid="61"/>
                                        </p:tgtEl>
                                      </p:cBhvr>
                                    </p:animEffect>
                                  </p:childTnLst>
                                </p:cTn>
                              </p:par>
                              <p:par>
                                <p:cTn id="101" presetID="22" presetClass="entr" presetSubtype="4"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500"/>
                                        <p:tgtEl>
                                          <p:spTgt spid="62"/>
                                        </p:tgtEl>
                                      </p:cBhvr>
                                    </p:animEffect>
                                  </p:childTnLst>
                                </p:cTn>
                              </p:par>
                              <p:par>
                                <p:cTn id="104" presetID="22" presetClass="entr" presetSubtype="4" fill="hold"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down)">
                                      <p:cBhvr>
                                        <p:cTn id="106" dur="500"/>
                                        <p:tgtEl>
                                          <p:spTgt spid="63"/>
                                        </p:tgtEl>
                                      </p:cBhvr>
                                    </p:animEffect>
                                  </p:childTnLst>
                                </p:cTn>
                              </p:par>
                              <p:par>
                                <p:cTn id="107" presetID="22" presetClass="entr" presetSubtype="4"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wipe(down)">
                                      <p:cBhvr>
                                        <p:cTn id="10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4" y="1599711"/>
            <a:ext cx="9462655" cy="61555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400" i="1" dirty="0">
                <a:solidFill>
                  <a:srgbClr val="0070C0"/>
                </a:solidFill>
              </a:rPr>
              <a:t>Skim the notice and choose the best title. </a:t>
            </a:r>
          </a:p>
        </p:txBody>
      </p:sp>
      <p:sp>
        <p:nvSpPr>
          <p:cNvPr id="3" name="Rounded Rectangle 2"/>
          <p:cNvSpPr/>
          <p:nvPr/>
        </p:nvSpPr>
        <p:spPr>
          <a:xfrm>
            <a:off x="177282" y="539760"/>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While-Reading</a:t>
            </a:r>
          </a:p>
        </p:txBody>
      </p:sp>
      <p:sp>
        <p:nvSpPr>
          <p:cNvPr id="5" name="Rectangle 4"/>
          <p:cNvSpPr/>
          <p:nvPr/>
        </p:nvSpPr>
        <p:spPr>
          <a:xfrm>
            <a:off x="2367953" y="3317649"/>
            <a:ext cx="7497656" cy="1041695"/>
          </a:xfrm>
          <a:prstGeom prst="rect">
            <a:avLst/>
          </a:prstGeom>
        </p:spPr>
        <p:txBody>
          <a:bodyPr wrap="square">
            <a:spAutoFit/>
          </a:bodyPr>
          <a:lstStyle/>
          <a:p>
            <a:pPr>
              <a:lnSpc>
                <a:spcPct val="200000"/>
              </a:lnSpc>
            </a:pPr>
            <a:r>
              <a:rPr lang="en-US" sz="3600" dirty="0">
                <a:solidFill>
                  <a:srgbClr val="FF0000"/>
                </a:solidFill>
                <a:sym typeface="Wingdings" panose="05000000000000000000" pitchFamily="2" charset="2"/>
              </a:rPr>
              <a:t> </a:t>
            </a:r>
            <a:r>
              <a:rPr lang="en-US" sz="3600" dirty="0">
                <a:solidFill>
                  <a:srgbClr val="FF0000"/>
                </a:solidFill>
              </a:rPr>
              <a:t>2. a blog</a:t>
            </a:r>
          </a:p>
        </p:txBody>
      </p:sp>
    </p:spTree>
    <p:extLst>
      <p:ext uri="{BB962C8B-B14F-4D97-AF65-F5344CB8AC3E}">
        <p14:creationId xmlns:p14="http://schemas.microsoft.com/office/powerpoint/2010/main" val="37615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254" y="411656"/>
            <a:ext cx="8631381" cy="584775"/>
          </a:xfrm>
          <a:prstGeom prst="rect">
            <a:avLst/>
          </a:prstGeom>
        </p:spPr>
        <p:txBody>
          <a:bodyPr wrap="square">
            <a:spAutoFit/>
          </a:bodyPr>
          <a:lstStyle/>
          <a:p>
            <a:r>
              <a:rPr lang="en-US" sz="3200" b="1" dirty="0">
                <a:solidFill>
                  <a:srgbClr val="242021"/>
                </a:solidFill>
              </a:rPr>
              <a:t>b. Now, read and answer.</a:t>
            </a:r>
            <a:endParaRPr lang="en-US" sz="3200" dirty="0"/>
          </a:p>
        </p:txBody>
      </p:sp>
      <p:sp>
        <p:nvSpPr>
          <p:cNvPr id="3" name="Rectangle 2"/>
          <p:cNvSpPr/>
          <p:nvPr/>
        </p:nvSpPr>
        <p:spPr>
          <a:xfrm>
            <a:off x="1397033" y="1141415"/>
            <a:ext cx="9462655" cy="61555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400" i="1" dirty="0">
                <a:solidFill>
                  <a:srgbClr val="0070C0"/>
                </a:solidFill>
              </a:rPr>
              <a:t>Scan the notice and circle</a:t>
            </a:r>
          </a:p>
        </p:txBody>
      </p:sp>
      <p:sp>
        <p:nvSpPr>
          <p:cNvPr id="9" name="Rectangle 8"/>
          <p:cNvSpPr/>
          <p:nvPr/>
        </p:nvSpPr>
        <p:spPr>
          <a:xfrm>
            <a:off x="1397033" y="1901952"/>
            <a:ext cx="10217212" cy="4401205"/>
          </a:xfrm>
          <a:prstGeom prst="rect">
            <a:avLst/>
          </a:prstGeom>
        </p:spPr>
        <p:txBody>
          <a:bodyPr wrap="square">
            <a:spAutoFit/>
          </a:bodyPr>
          <a:lstStyle/>
          <a:p>
            <a:r>
              <a:rPr lang="en-US" sz="2800" dirty="0">
                <a:solidFill>
                  <a:srgbClr val="242021"/>
                </a:solidFill>
              </a:rPr>
              <a:t>1. According to the writer, why do lots of people visit Quito? _________________________________________</a:t>
            </a:r>
          </a:p>
          <a:p>
            <a:r>
              <a:rPr lang="en-US" sz="2800" dirty="0">
                <a:solidFill>
                  <a:srgbClr val="242021"/>
                </a:solidFill>
              </a:rPr>
              <a:t>2. Why is Quito's street food famous? _________________________________________</a:t>
            </a:r>
          </a:p>
          <a:p>
            <a:r>
              <a:rPr lang="en-US" sz="2800" dirty="0">
                <a:solidFill>
                  <a:srgbClr val="242021"/>
                </a:solidFill>
              </a:rPr>
              <a:t>3. Why was the writer in Tokyo for a year? _________________________________________</a:t>
            </a:r>
          </a:p>
          <a:p>
            <a:r>
              <a:rPr lang="en-US" sz="2800" dirty="0">
                <a:solidFill>
                  <a:srgbClr val="242021"/>
                </a:solidFill>
              </a:rPr>
              <a:t>4. Where did the writer find their laptop? _________________________________________</a:t>
            </a:r>
          </a:p>
          <a:p>
            <a:r>
              <a:rPr lang="en-US" sz="2800" dirty="0">
                <a:solidFill>
                  <a:srgbClr val="242021"/>
                </a:solidFill>
              </a:rPr>
              <a:t>5. Why does the Helsinki government protect the parks and forests? _________________________________________</a:t>
            </a:r>
            <a:endParaRPr lang="en-US" sz="2800" dirty="0"/>
          </a:p>
        </p:txBody>
      </p:sp>
      <p:cxnSp>
        <p:nvCxnSpPr>
          <p:cNvPr id="10" name="Straight Connector 9"/>
          <p:cNvCxnSpPr/>
          <p:nvPr/>
        </p:nvCxnSpPr>
        <p:spPr>
          <a:xfrm>
            <a:off x="1864266" y="2379204"/>
            <a:ext cx="31854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89854" y="2392852"/>
            <a:ext cx="660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77209" y="2379204"/>
            <a:ext cx="3403770" cy="136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64266" y="3211717"/>
            <a:ext cx="646922" cy="25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978421" y="3211717"/>
            <a:ext cx="36270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64266" y="4063510"/>
            <a:ext cx="646922" cy="25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36124" y="4102554"/>
            <a:ext cx="2577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50424" y="4102554"/>
            <a:ext cx="13647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64266" y="4912709"/>
            <a:ext cx="8516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56969" y="4912709"/>
            <a:ext cx="13349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2639" y="4912709"/>
            <a:ext cx="22124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96027" y="5758871"/>
            <a:ext cx="7151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409307" y="5799814"/>
            <a:ext cx="34555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78092" y="5799814"/>
            <a:ext cx="1005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9094" y="5799814"/>
            <a:ext cx="2984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97033" y="2366538"/>
            <a:ext cx="5442977" cy="44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In order to enjoy Ecuadorian food.</a:t>
            </a:r>
          </a:p>
        </p:txBody>
      </p:sp>
      <p:sp>
        <p:nvSpPr>
          <p:cNvPr id="45" name="Rectangle 44"/>
          <p:cNvSpPr/>
          <p:nvPr/>
        </p:nvSpPr>
        <p:spPr>
          <a:xfrm>
            <a:off x="615880" y="3238924"/>
            <a:ext cx="5442977" cy="44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It’s delicious and cheap.</a:t>
            </a:r>
          </a:p>
        </p:txBody>
      </p:sp>
      <p:sp>
        <p:nvSpPr>
          <p:cNvPr id="46" name="Rectangle 45"/>
          <p:cNvSpPr/>
          <p:nvPr/>
        </p:nvSpPr>
        <p:spPr>
          <a:xfrm>
            <a:off x="562967" y="4102807"/>
            <a:ext cx="5442977" cy="44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To study/ for university.</a:t>
            </a:r>
          </a:p>
        </p:txBody>
      </p:sp>
      <p:sp>
        <p:nvSpPr>
          <p:cNvPr id="47" name="Rectangle 46"/>
          <p:cNvSpPr/>
          <p:nvPr/>
        </p:nvSpPr>
        <p:spPr>
          <a:xfrm>
            <a:off x="507447" y="4929447"/>
            <a:ext cx="5442977" cy="44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On the (same) seat</a:t>
            </a:r>
          </a:p>
        </p:txBody>
      </p:sp>
      <p:sp>
        <p:nvSpPr>
          <p:cNvPr id="48" name="Rectangle 47"/>
          <p:cNvSpPr/>
          <p:nvPr/>
        </p:nvSpPr>
        <p:spPr>
          <a:xfrm>
            <a:off x="1528549" y="5775806"/>
            <a:ext cx="6455391" cy="44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So that the local people can enjoy nature.</a:t>
            </a:r>
          </a:p>
        </p:txBody>
      </p:sp>
    </p:spTree>
    <p:extLst>
      <p:ext uri="{BB962C8B-B14F-4D97-AF65-F5344CB8AC3E}">
        <p14:creationId xmlns:p14="http://schemas.microsoft.com/office/powerpoint/2010/main" val="18553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ircle(in)">
                                      <p:cBhvr>
                                        <p:cTn id="47" dur="20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circle(in)">
                                      <p:cBhvr>
                                        <p:cTn id="52" dur="20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circle(in)">
                                      <p:cBhvr>
                                        <p:cTn id="57" dur="20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circle(in)">
                                      <p:cBhvr>
                                        <p:cTn id="62" dur="20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circle(in)">
                                      <p:cBhvr>
                                        <p:cTn id="6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6195531" y="588368"/>
            <a:ext cx="5980924" cy="4678204"/>
          </a:xfrm>
          <a:prstGeom prst="rect">
            <a:avLst/>
          </a:prstGeom>
          <a:noFill/>
        </p:spPr>
        <p:txBody>
          <a:bodyPr wrap="square" rtlCol="0">
            <a:spAutoFit/>
          </a:bodyPr>
          <a:lstStyle/>
          <a:p>
            <a:r>
              <a:rPr lang="en-US" sz="3600" dirty="0">
                <a:solidFill>
                  <a:srgbClr val="FF0000"/>
                </a:solidFill>
                <a:ea typeface="Times New Roman" panose="02020603050405020304" pitchFamily="18" charset="0"/>
                <a:cs typeface="Times New Roman" panose="02020603050405020304" pitchFamily="18" charset="0"/>
              </a:rPr>
              <a:t>By the end of this lesson, students will be able to…</a:t>
            </a:r>
          </a:p>
          <a:p>
            <a:endParaRPr lang="en-US" sz="1600" dirty="0">
              <a:solidFill>
                <a:srgbClr val="FF0000"/>
              </a:solidFill>
              <a:ea typeface="Times New Roman" panose="02020603050405020304" pitchFamily="18" charset="0"/>
              <a:cs typeface="Times New Roman" panose="02020603050405020304" pitchFamily="18" charset="0"/>
            </a:endParaRPr>
          </a:p>
          <a:p>
            <a:r>
              <a:rPr lang="en-US" sz="3200" dirty="0">
                <a:solidFill>
                  <a:srgbClr val="0070C0"/>
                </a:solidFill>
                <a:cs typeface="Times New Roman" panose="02020603050405020304" pitchFamily="18" charset="0"/>
              </a:rPr>
              <a:t>- learn and use vocabulary words related to social issues: health care, crime, security, lack, cost of living, mental health.</a:t>
            </a:r>
          </a:p>
          <a:p>
            <a:r>
              <a:rPr lang="en-US" sz="3200" dirty="0">
                <a:solidFill>
                  <a:srgbClr val="0070C0"/>
                </a:solidFill>
                <a:cs typeface="Times New Roman" panose="02020603050405020304" pitchFamily="18" charset="0"/>
              </a:rPr>
              <a:t>- practice reading for main ideas and details.</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955065525"/>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86691" y="154697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397" y="944829"/>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6691" y="2967335"/>
            <a:ext cx="10809440" cy="1077218"/>
          </a:xfrm>
          <a:prstGeom prst="rect">
            <a:avLst/>
          </a:prstGeom>
        </p:spPr>
        <p:txBody>
          <a:bodyPr wrap="square">
            <a:spAutoFit/>
          </a:bodyPr>
          <a:lstStyle/>
          <a:p>
            <a:r>
              <a:rPr lang="en-US" sz="3200" b="1" dirty="0"/>
              <a:t>Does your city have any of the problems in the article? </a:t>
            </a:r>
          </a:p>
          <a:p>
            <a:r>
              <a:rPr lang="en-US" sz="3200" b="1" dirty="0"/>
              <a:t>Could it use the solutions discussed in the article? Why (not)?</a:t>
            </a:r>
            <a:endParaRPr lang="en-US" sz="3200" dirty="0"/>
          </a:p>
        </p:txBody>
      </p:sp>
      <p:pic>
        <p:nvPicPr>
          <p:cNvPr id="15" name="Picture 14"/>
          <p:cNvPicPr>
            <a:picLocks noChangeAspect="1"/>
          </p:cNvPicPr>
          <p:nvPr/>
        </p:nvPicPr>
        <p:blipFill>
          <a:blip r:embed="rId3"/>
          <a:stretch>
            <a:fillRect/>
          </a:stretch>
        </p:blipFill>
        <p:spPr>
          <a:xfrm>
            <a:off x="7841814" y="625681"/>
            <a:ext cx="3007990" cy="1895601"/>
          </a:xfrm>
          <a:prstGeom prst="rect">
            <a:avLst/>
          </a:prstGeom>
        </p:spPr>
      </p:pic>
      <p:sp>
        <p:nvSpPr>
          <p:cNvPr id="7" name="Rounded Rectangle 6"/>
          <p:cNvSpPr/>
          <p:nvPr/>
        </p:nvSpPr>
        <p:spPr>
          <a:xfrm>
            <a:off x="177282" y="539760"/>
            <a:ext cx="2752530"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Post-Reading</a:t>
            </a:r>
          </a:p>
        </p:txBody>
      </p:sp>
    </p:spTree>
    <p:extLst>
      <p:ext uri="{BB962C8B-B14F-4D97-AF65-F5344CB8AC3E}">
        <p14:creationId xmlns:p14="http://schemas.microsoft.com/office/powerpoint/2010/main" val="335217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7748"/>
            <a:ext cx="8845826" cy="6152322"/>
          </a:xfrm>
          <a:prstGeom prst="rect">
            <a:avLst/>
          </a:prstGeom>
        </p:spPr>
      </p:pic>
      <p:sp>
        <p:nvSpPr>
          <p:cNvPr id="6" name="Rounded Rectangle 5"/>
          <p:cNvSpPr/>
          <p:nvPr/>
        </p:nvSpPr>
        <p:spPr>
          <a:xfrm>
            <a:off x="8307490" y="1643003"/>
            <a:ext cx="3768553"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Consolidation</a:t>
            </a:r>
          </a:p>
        </p:txBody>
      </p:sp>
    </p:spTree>
    <p:extLst>
      <p:ext uri="{BB962C8B-B14F-4D97-AF65-F5344CB8AC3E}">
        <p14:creationId xmlns:p14="http://schemas.microsoft.com/office/powerpoint/2010/main" val="3919002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49C3A-3028-1045-9050-8B4D037870AD}"/>
              </a:ext>
            </a:extLst>
          </p:cNvPr>
          <p:cNvSpPr/>
          <p:nvPr/>
        </p:nvSpPr>
        <p:spPr>
          <a:xfrm>
            <a:off x="575656" y="53314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70AD47">
                    <a:lumMod val="75000"/>
                  </a:srgbClr>
                </a:solidFill>
              </a:rPr>
              <a:t>CONSOLIDATION</a:t>
            </a:r>
          </a:p>
        </p:txBody>
      </p:sp>
      <p:sp>
        <p:nvSpPr>
          <p:cNvPr id="3" name="Rectangle 2"/>
          <p:cNvSpPr/>
          <p:nvPr/>
        </p:nvSpPr>
        <p:spPr>
          <a:xfrm>
            <a:off x="575656" y="1790163"/>
            <a:ext cx="9959262" cy="1200329"/>
          </a:xfrm>
          <a:prstGeom prst="rect">
            <a:avLst/>
          </a:prstGeom>
        </p:spPr>
        <p:txBody>
          <a:bodyPr wrap="square">
            <a:spAutoFit/>
          </a:bodyPr>
          <a:lstStyle/>
          <a:p>
            <a:r>
              <a:rPr lang="en-US" sz="3600" dirty="0">
                <a:solidFill>
                  <a:srgbClr val="FF0000"/>
                </a:solidFill>
                <a:cs typeface="Times New Roman" panose="02020603050405020304" pitchFamily="18" charset="0"/>
              </a:rPr>
              <a:t>Review key vocabulary words from the lesson with correct pronunciation. </a:t>
            </a:r>
          </a:p>
        </p:txBody>
      </p:sp>
    </p:spTree>
    <p:extLst>
      <p:ext uri="{BB962C8B-B14F-4D97-AF65-F5344CB8AC3E}">
        <p14:creationId xmlns:p14="http://schemas.microsoft.com/office/powerpoint/2010/main" val="4059169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9036"/>
            <a:ext cx="8978189" cy="6121492"/>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70AD47">
                    <a:lumMod val="75000"/>
                  </a:srgbClr>
                </a:solidFill>
              </a:rPr>
              <a:t>WRAP-UP</a:t>
            </a:r>
          </a:p>
        </p:txBody>
      </p:sp>
    </p:spTree>
    <p:extLst>
      <p:ext uri="{BB962C8B-B14F-4D97-AF65-F5344CB8AC3E}">
        <p14:creationId xmlns:p14="http://schemas.microsoft.com/office/powerpoint/2010/main" val="2871881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6" name="Rectangle 5"/>
          <p:cNvSpPr/>
          <p:nvPr/>
        </p:nvSpPr>
        <p:spPr>
          <a:xfrm>
            <a:off x="5377128" y="1789135"/>
            <a:ext cx="3343791"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dirty="0">
                <a:solidFill>
                  <a:srgbClr val="FF0000"/>
                </a:solidFill>
                <a:cs typeface="Times New Roman" panose="02020603050405020304" pitchFamily="18" charset="0"/>
              </a:rPr>
              <a:t>New words:</a:t>
            </a:r>
          </a:p>
          <a:p>
            <a:r>
              <a:rPr lang="en-US" sz="3600" i="1" dirty="0">
                <a:solidFill>
                  <a:srgbClr val="0070C0"/>
                </a:solidFill>
                <a:cs typeface="Times New Roman" panose="02020603050405020304" pitchFamily="18" charset="0"/>
              </a:rPr>
              <a:t>health care</a:t>
            </a:r>
          </a:p>
          <a:p>
            <a:r>
              <a:rPr lang="en-US" sz="3600" i="1" dirty="0">
                <a:solidFill>
                  <a:srgbClr val="0070C0"/>
                </a:solidFill>
                <a:cs typeface="Times New Roman" panose="02020603050405020304" pitchFamily="18" charset="0"/>
              </a:rPr>
              <a:t>crime</a:t>
            </a:r>
          </a:p>
          <a:p>
            <a:r>
              <a:rPr lang="en-US" sz="3600" i="1" dirty="0">
                <a:solidFill>
                  <a:srgbClr val="0070C0"/>
                </a:solidFill>
                <a:cs typeface="Times New Roman" panose="02020603050405020304" pitchFamily="18" charset="0"/>
              </a:rPr>
              <a:t>security</a:t>
            </a:r>
          </a:p>
          <a:p>
            <a:r>
              <a:rPr lang="en-US" sz="3600" i="1" dirty="0">
                <a:solidFill>
                  <a:srgbClr val="0070C0"/>
                </a:solidFill>
                <a:cs typeface="Times New Roman" panose="02020603050405020304" pitchFamily="18" charset="0"/>
              </a:rPr>
              <a:t>lack	</a:t>
            </a:r>
          </a:p>
          <a:p>
            <a:r>
              <a:rPr lang="en-US" sz="3600" i="1" dirty="0">
                <a:solidFill>
                  <a:srgbClr val="0070C0"/>
                </a:solidFill>
                <a:cs typeface="Times New Roman" panose="02020603050405020304" pitchFamily="18" charset="0"/>
              </a:rPr>
              <a:t>cost of living</a:t>
            </a:r>
          </a:p>
          <a:p>
            <a:r>
              <a:rPr lang="en-US" sz="3600" i="1" dirty="0">
                <a:solidFill>
                  <a:srgbClr val="0070C0"/>
                </a:solidFill>
                <a:cs typeface="Times New Roman" panose="02020603050405020304" pitchFamily="18" charset="0"/>
              </a:rPr>
              <a:t>mental heath</a:t>
            </a:r>
          </a:p>
        </p:txBody>
      </p:sp>
    </p:spTree>
    <p:extLst>
      <p:ext uri="{BB962C8B-B14F-4D97-AF65-F5344CB8AC3E}">
        <p14:creationId xmlns:p14="http://schemas.microsoft.com/office/powerpoint/2010/main" val="3353228309"/>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69101" y="2011906"/>
            <a:ext cx="11513634"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 </a:t>
            </a:r>
          </a:p>
          <a:p>
            <a:r>
              <a:rPr lang="en-US" sz="3600" i="1" dirty="0">
                <a:solidFill>
                  <a:srgbClr val="0070C0"/>
                </a:solidFill>
              </a:rPr>
              <a:t>-    Reading for main ideas and details specific</a:t>
            </a:r>
          </a:p>
          <a:p>
            <a:r>
              <a:rPr lang="en-US" sz="3600" i="1" dirty="0">
                <a:solidFill>
                  <a:srgbClr val="FF0000"/>
                </a:solidFill>
              </a:rPr>
              <a:t>Speaking:</a:t>
            </a:r>
          </a:p>
          <a:p>
            <a:r>
              <a:rPr lang="en-US" sz="3600" i="1" dirty="0">
                <a:solidFill>
                  <a:srgbClr val="0070C0"/>
                </a:solidFill>
              </a:rPr>
              <a:t>-    talking about giving solutions for problems living in a city</a:t>
            </a:r>
          </a:p>
        </p:txBody>
      </p:sp>
    </p:spTree>
    <p:extLst>
      <p:ext uri="{BB962C8B-B14F-4D97-AF65-F5344CB8AC3E}">
        <p14:creationId xmlns:p14="http://schemas.microsoft.com/office/powerpoint/2010/main" val="19932223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2903"/>
            <a:ext cx="12192000" cy="3416320"/>
          </a:xfrm>
          <a:prstGeom prst="rect">
            <a:avLst/>
          </a:prstGeom>
        </p:spPr>
        <p:txBody>
          <a:bodyPr wrap="square">
            <a:spAutoFit/>
          </a:bodyPr>
          <a:lstStyle/>
          <a:p>
            <a:pPr marL="1028700" indent="-571500">
              <a:lnSpc>
                <a:spcPct val="120000"/>
              </a:lnSpc>
              <a:buFontTx/>
              <a:buChar char="-"/>
            </a:pPr>
            <a:r>
              <a:rPr lang="en-US" sz="3600" dirty="0">
                <a:ea typeface="Times New Roman" panose="02020603050405020304" pitchFamily="18" charset="0"/>
              </a:rPr>
              <a:t>Learn by heart vocabularies and make sentences using them.</a:t>
            </a:r>
          </a:p>
          <a:p>
            <a:pPr marL="1028700" indent="-571500">
              <a:lnSpc>
                <a:spcPct val="120000"/>
              </a:lnSpc>
              <a:buFontTx/>
              <a:buChar char="-"/>
            </a:pPr>
            <a:r>
              <a:rPr lang="en-US" sz="3600" dirty="0">
                <a:ea typeface="Times New Roman" panose="02020603050405020304" pitchFamily="18" charset="0"/>
              </a:rPr>
              <a:t>Prepare the next lesson - Grammar on pages 29 &amp; 30 in </a:t>
            </a:r>
            <a:r>
              <a:rPr lang="en-US" sz="3600" b="1" dirty="0">
                <a:ea typeface="Times New Roman" panose="02020603050405020304" pitchFamily="18" charset="0"/>
              </a:rPr>
              <a:t>SB</a:t>
            </a:r>
            <a:r>
              <a:rPr lang="en-US" sz="3600" dirty="0">
                <a:ea typeface="Times New Roman" panose="02020603050405020304" pitchFamily="18" charset="0"/>
              </a:rPr>
              <a:t>.</a:t>
            </a:r>
          </a:p>
          <a:p>
            <a:pPr marL="1028700" indent="-571500">
              <a:lnSpc>
                <a:spcPct val="120000"/>
              </a:lnSpc>
              <a:buFontTx/>
              <a:buChar char="-"/>
            </a:pPr>
            <a:r>
              <a:rPr lang="en-US" sz="3600" dirty="0">
                <a:ea typeface="Times New Roman" panose="02020603050405020304" pitchFamily="18" charset="0"/>
              </a:rPr>
              <a:t>Play the consolidation games in </a:t>
            </a:r>
            <a:r>
              <a:rPr lang="en-US" sz="3600" b="1" dirty="0" err="1">
                <a:ea typeface="Times New Roman" panose="02020603050405020304" pitchFamily="18" charset="0"/>
              </a:rPr>
              <a:t>Tiếng</a:t>
            </a:r>
            <a:r>
              <a:rPr lang="en-US" sz="3600" b="1" dirty="0">
                <a:ea typeface="Times New Roman" panose="02020603050405020304" pitchFamily="18" charset="0"/>
              </a:rPr>
              <a:t> Anh 11 </a:t>
            </a:r>
            <a:r>
              <a:rPr lang="en-US" sz="3600" b="1" dirty="0" err="1">
                <a:ea typeface="Times New Roman" panose="02020603050405020304" pitchFamily="18" charset="0"/>
              </a:rPr>
              <a:t>i</a:t>
            </a:r>
            <a:r>
              <a:rPr lang="en-US" sz="3600" b="1" dirty="0">
                <a:ea typeface="Times New Roman" panose="02020603050405020304" pitchFamily="18" charset="0"/>
              </a:rPr>
              <a:t>-Learn Smart World</a:t>
            </a:r>
            <a:r>
              <a:rPr lang="en-US" sz="3600" dirty="0">
                <a:ea typeface="Times New Roman" panose="02020603050405020304" pitchFamily="18" charset="0"/>
              </a:rPr>
              <a:t> </a:t>
            </a:r>
            <a:r>
              <a:rPr lang="en-US" sz="3600" b="1" dirty="0">
                <a:ea typeface="Times New Roman" panose="02020603050405020304" pitchFamily="18" charset="0"/>
              </a:rPr>
              <a:t>DHA App </a:t>
            </a:r>
            <a:r>
              <a:rPr lang="en-US" sz="3600" dirty="0">
                <a:ea typeface="Times New Roman" panose="02020603050405020304" pitchFamily="18" charset="0"/>
              </a:rPr>
              <a:t>on</a:t>
            </a:r>
            <a:r>
              <a:rPr lang="en-US" sz="3600" b="1" dirty="0">
                <a:ea typeface="Times New Roman" panose="02020603050405020304" pitchFamily="18" charset="0"/>
              </a:rPr>
              <a:t> </a:t>
            </a:r>
            <a:r>
              <a:rPr lang="en-US" sz="3600" b="1" dirty="0">
                <a:ea typeface="Times New Roman" panose="02020603050405020304" pitchFamily="18" charset="0"/>
                <a:hlinkClick r:id="rId2"/>
              </a:rPr>
              <a:t>www.eduhome.com.vn</a:t>
            </a:r>
            <a:r>
              <a:rPr lang="en-US" sz="3600" b="1" dirty="0">
                <a:ea typeface="Times New Roman" panose="02020603050405020304" pitchFamily="18" charset="0"/>
              </a:rPr>
              <a:t> </a:t>
            </a:r>
            <a:endParaRPr lang="en-US" sz="3600" dirty="0">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7838" y="412745"/>
            <a:ext cx="11262343" cy="1306978"/>
          </a:xfrm>
          <a:prstGeom prst="rect">
            <a:avLst/>
          </a:prstGeom>
        </p:spPr>
      </p:pic>
      <p:sp>
        <p:nvSpPr>
          <p:cNvPr id="5" name="TextBox 4">
            <a:extLst>
              <a:ext uri="{FF2B5EF4-FFF2-40B4-BE49-F238E27FC236}">
                <a16:creationId xmlns:a16="http://schemas.microsoft.com/office/drawing/2014/main" id="{287F0C3B-B1B7-4644-8074-05D45394E0EB}"/>
              </a:ext>
            </a:extLst>
          </p:cNvPr>
          <p:cNvSpPr txBox="1"/>
          <p:nvPr/>
        </p:nvSpPr>
        <p:spPr>
          <a:xfrm>
            <a:off x="0" y="-1435"/>
            <a:ext cx="12192000" cy="369332"/>
          </a:xfrm>
          <a:prstGeom prst="rect">
            <a:avLst/>
          </a:prstGeom>
          <a:solidFill>
            <a:srgbClr val="0066FF"/>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prstClr val="white"/>
                </a:solidFill>
              </a:rPr>
              <a:t>Unit 3                                                                                                                                                                                                     Lesson  2.1</a:t>
            </a:r>
          </a:p>
        </p:txBody>
      </p:sp>
    </p:spTree>
    <p:extLst>
      <p:ext uri="{BB962C8B-B14F-4D97-AF65-F5344CB8AC3E}">
        <p14:creationId xmlns:p14="http://schemas.microsoft.com/office/powerpoint/2010/main" val="72218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632C47-23A3-4C6C-90F8-33CD1C94F8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92"/>
            <a:ext cx="12192000" cy="6885992"/>
          </a:xfrm>
          <a:prstGeom prst="rect">
            <a:avLst/>
          </a:prstGeom>
        </p:spPr>
      </p:pic>
      <p:sp>
        <p:nvSpPr>
          <p:cNvPr id="3" name="Rectangle 2"/>
          <p:cNvSpPr/>
          <p:nvPr/>
        </p:nvSpPr>
        <p:spPr>
          <a:xfrm>
            <a:off x="1176285" y="4229085"/>
            <a:ext cx="4337904" cy="707886"/>
          </a:xfrm>
          <a:prstGeom prst="rect">
            <a:avLst/>
          </a:prstGeom>
        </p:spPr>
        <p:txBody>
          <a:bodyPr wrap="square">
            <a:spAutoFit/>
          </a:bodyPr>
          <a:lstStyle/>
          <a:p>
            <a:r>
              <a:rPr lang="en-US" sz="4000" b="1" dirty="0">
                <a:solidFill>
                  <a:srgbClr val="FFFF00"/>
                </a:solidFill>
              </a:rPr>
              <a:t>Have a nice day! </a:t>
            </a:r>
            <a:endParaRPr lang="en-US" sz="4000" dirty="0">
              <a:solidFill>
                <a:srgbClr val="FFFF00"/>
              </a:solidFill>
            </a:endParaRPr>
          </a:p>
        </p:txBody>
      </p:sp>
    </p:spTree>
    <p:extLst>
      <p:ext uri="{BB962C8B-B14F-4D97-AF65-F5344CB8AC3E}">
        <p14:creationId xmlns:p14="http://schemas.microsoft.com/office/powerpoint/2010/main" val="30540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6346"/>
            <a:ext cx="9324286" cy="6175968"/>
          </a:xfrm>
          <a:prstGeom prst="rect">
            <a:avLst/>
          </a:prstGeom>
        </p:spPr>
      </p:pic>
      <p:sp>
        <p:nvSpPr>
          <p:cNvPr id="3" name="Rectangle 2"/>
          <p:cNvSpPr/>
          <p:nvPr/>
        </p:nvSpPr>
        <p:spPr>
          <a:xfrm>
            <a:off x="8722164" y="1443841"/>
            <a:ext cx="3343791"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dirty="0">
                <a:solidFill>
                  <a:srgbClr val="FF0000"/>
                </a:solidFill>
                <a:cs typeface="Times New Roman" panose="02020603050405020304" pitchFamily="18" charset="0"/>
              </a:rPr>
              <a:t>New words:</a:t>
            </a:r>
          </a:p>
          <a:p>
            <a:r>
              <a:rPr lang="en-US" sz="3600" i="1" dirty="0">
                <a:solidFill>
                  <a:srgbClr val="0070C0"/>
                </a:solidFill>
                <a:cs typeface="Times New Roman" panose="02020603050405020304" pitchFamily="18" charset="0"/>
              </a:rPr>
              <a:t>health care</a:t>
            </a:r>
          </a:p>
          <a:p>
            <a:r>
              <a:rPr lang="en-US" sz="3600" i="1" dirty="0">
                <a:solidFill>
                  <a:srgbClr val="0070C0"/>
                </a:solidFill>
                <a:cs typeface="Times New Roman" panose="02020603050405020304" pitchFamily="18" charset="0"/>
              </a:rPr>
              <a:t>crime</a:t>
            </a:r>
          </a:p>
          <a:p>
            <a:r>
              <a:rPr lang="en-US" sz="3600" i="1" dirty="0">
                <a:solidFill>
                  <a:srgbClr val="0070C0"/>
                </a:solidFill>
                <a:cs typeface="Times New Roman" panose="02020603050405020304" pitchFamily="18" charset="0"/>
              </a:rPr>
              <a:t>security</a:t>
            </a:r>
          </a:p>
          <a:p>
            <a:r>
              <a:rPr lang="en-US" sz="3600" i="1" dirty="0">
                <a:solidFill>
                  <a:srgbClr val="0070C0"/>
                </a:solidFill>
                <a:cs typeface="Times New Roman" panose="02020603050405020304" pitchFamily="18" charset="0"/>
              </a:rPr>
              <a:t>lack	</a:t>
            </a:r>
          </a:p>
          <a:p>
            <a:r>
              <a:rPr lang="en-US" sz="3600" i="1" dirty="0">
                <a:solidFill>
                  <a:srgbClr val="0070C0"/>
                </a:solidFill>
                <a:cs typeface="Times New Roman" panose="02020603050405020304" pitchFamily="18" charset="0"/>
              </a:rPr>
              <a:t>cost of living</a:t>
            </a:r>
          </a:p>
          <a:p>
            <a:r>
              <a:rPr lang="en-US" sz="3600" i="1" dirty="0">
                <a:solidFill>
                  <a:srgbClr val="0070C0"/>
                </a:solidFill>
                <a:cs typeface="Times New Roman" panose="02020603050405020304" pitchFamily="18" charset="0"/>
              </a:rPr>
              <a:t>mental health</a:t>
            </a:r>
          </a:p>
        </p:txBody>
      </p:sp>
      <p:sp>
        <p:nvSpPr>
          <p:cNvPr id="4" name="TextBox 3"/>
          <p:cNvSpPr txBox="1"/>
          <p:nvPr/>
        </p:nvSpPr>
        <p:spPr>
          <a:xfrm>
            <a:off x="9074552" y="1689904"/>
            <a:ext cx="45719"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119576016"/>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6558"/>
            <a:ext cx="9175158" cy="6116148"/>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70AD47">
                    <a:lumMod val="75000"/>
                  </a:srgbClr>
                </a:solidFill>
                <a:cs typeface="Times New Roman" panose="02020603050405020304" pitchFamily="18" charset="0"/>
              </a:rPr>
              <a:t>WARM UP</a:t>
            </a:r>
          </a:p>
        </p:txBody>
      </p:sp>
    </p:spTree>
    <p:extLst>
      <p:ext uri="{BB962C8B-B14F-4D97-AF65-F5344CB8AC3E}">
        <p14:creationId xmlns:p14="http://schemas.microsoft.com/office/powerpoint/2010/main" val="3569627464"/>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5015" y="531621"/>
            <a:ext cx="10458355" cy="5882825"/>
          </a:xfrm>
          <a:prstGeom prst="rect">
            <a:avLst/>
          </a:prstGeom>
        </p:spPr>
      </p:pic>
    </p:spTree>
    <p:extLst>
      <p:ext uri="{BB962C8B-B14F-4D97-AF65-F5344CB8AC3E}">
        <p14:creationId xmlns:p14="http://schemas.microsoft.com/office/powerpoint/2010/main" val="2449563543"/>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816896"/>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cs typeface="Times New Roman" panose="02020603050405020304" pitchFamily="18" charset="0"/>
              </a:rPr>
              <a:t>Work in pairs</a:t>
            </a:r>
            <a:endParaRPr lang="en-US" sz="5400" b="1" dirty="0">
              <a:solidFill>
                <a:srgbClr val="FF0000"/>
              </a:solidFill>
              <a:cs typeface="Times New Roman" panose="02020603050405020304" pitchFamily="18" charset="0"/>
            </a:endParaRPr>
          </a:p>
        </p:txBody>
      </p:sp>
      <p:sp>
        <p:nvSpPr>
          <p:cNvPr id="3" name="Rectangle 2"/>
          <p:cNvSpPr/>
          <p:nvPr/>
        </p:nvSpPr>
        <p:spPr>
          <a:xfrm>
            <a:off x="0" y="4098737"/>
            <a:ext cx="12452445" cy="1015663"/>
          </a:xfrm>
          <a:prstGeom prst="rect">
            <a:avLst/>
          </a:prstGeom>
        </p:spPr>
        <p:txBody>
          <a:bodyPr wrap="square">
            <a:spAutoFit/>
          </a:bodyPr>
          <a:lstStyle/>
          <a:p>
            <a:r>
              <a:rPr lang="en-US" sz="3000" b="1" i="1" dirty="0">
                <a:cs typeface="Times New Roman" panose="02020603050405020304" pitchFamily="18" charset="0"/>
              </a:rPr>
              <a:t>In pairs: </a:t>
            </a:r>
            <a:r>
              <a:rPr lang="en-US" sz="3000" i="1" dirty="0">
                <a:cs typeface="Times New Roman" panose="02020603050405020304" pitchFamily="18" charset="0"/>
              </a:rPr>
              <a:t>Look at the picture. Would you like to live in this place? Why (not)? </a:t>
            </a:r>
          </a:p>
          <a:p>
            <a:r>
              <a:rPr lang="en-US" sz="3000" i="1" dirty="0">
                <a:cs typeface="Times New Roman" panose="02020603050405020304" pitchFamily="18" charset="0"/>
              </a:rPr>
              <a:t>               What problems do you think people living here might have?</a:t>
            </a:r>
          </a:p>
        </p:txBody>
      </p:sp>
      <p:pic>
        <p:nvPicPr>
          <p:cNvPr id="4" name="Picture 2" descr="Free Speech bubble 1195466 PNG with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965" y="749982"/>
            <a:ext cx="3984595" cy="254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28218"/>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7935115"/>
            <a:ext cx="13350240" cy="14903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52" y="904332"/>
            <a:ext cx="5706488" cy="1081222"/>
          </a:xfrm>
          <a:prstGeom prst="rect">
            <a:avLst/>
          </a:prstGeom>
        </p:spPr>
      </p:pic>
    </p:spTree>
    <p:extLst>
      <p:ext uri="{BB962C8B-B14F-4D97-AF65-F5344CB8AC3E}">
        <p14:creationId xmlns:p14="http://schemas.microsoft.com/office/powerpoint/2010/main" val="192694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447" y="1416323"/>
            <a:ext cx="11200263" cy="5016758"/>
          </a:xfrm>
          <a:prstGeom prst="rect">
            <a:avLst/>
          </a:prstGeom>
          <a:solidFill>
            <a:schemeClr val="bg2"/>
          </a:solidFill>
          <a:ln>
            <a:solidFill>
              <a:schemeClr val="tx1"/>
            </a:solidFill>
          </a:ln>
        </p:spPr>
        <p:txBody>
          <a:bodyPr wrap="square">
            <a:spAutoFit/>
          </a:bodyPr>
          <a:lstStyle/>
          <a:p>
            <a:r>
              <a:rPr lang="en-US" sz="3200" dirty="0"/>
              <a:t>Living in the city has many benefits such as better education and health care. There are usually more and better schools and hospitals in the city than in the country. However, living in the city has its problems, too. Crime rate is often higher, so people don't feel safe. Many people have to invest in a home security system to protect themselves. There is often a lack of green spaces because there aren't enough parks. The cost of living is also higher. For the same amount of money, you can buy less in cities. People are busier and more stressed, and this might affect their physical and mental health.</a:t>
            </a:r>
          </a:p>
        </p:txBody>
      </p:sp>
      <p:pic>
        <p:nvPicPr>
          <p:cNvPr id="10" name="CD1 TRACK 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53938" y="843117"/>
            <a:ext cx="609600" cy="609600"/>
          </a:xfrm>
          <a:prstGeom prst="rect">
            <a:avLst/>
          </a:prstGeom>
        </p:spPr>
      </p:pic>
      <p:sp>
        <p:nvSpPr>
          <p:cNvPr id="3" name="Rectangle 2"/>
          <p:cNvSpPr/>
          <p:nvPr/>
        </p:nvSpPr>
        <p:spPr>
          <a:xfrm>
            <a:off x="136477" y="533876"/>
            <a:ext cx="11816688"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 Find the words from the passage that match the definitions .     Listen and repeat.</a:t>
            </a:r>
          </a:p>
        </p:txBody>
      </p:sp>
    </p:spTree>
    <p:extLst>
      <p:ext uri="{BB962C8B-B14F-4D97-AF65-F5344CB8AC3E}">
        <p14:creationId xmlns:p14="http://schemas.microsoft.com/office/powerpoint/2010/main" val="4275464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1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1940</Words>
  <Application>Microsoft Office PowerPoint</Application>
  <PresentationFormat>Widescreen</PresentationFormat>
  <Paragraphs>180</Paragraphs>
  <Slides>37</Slides>
  <Notes>3</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Hien Kim</cp:lastModifiedBy>
  <cp:revision>97</cp:revision>
  <dcterms:created xsi:type="dcterms:W3CDTF">2023-03-03T09:06:28Z</dcterms:created>
  <dcterms:modified xsi:type="dcterms:W3CDTF">2023-07-24T09:29:52Z</dcterms:modified>
</cp:coreProperties>
</file>