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2" r:id="rId6"/>
    <p:sldId id="283" r:id="rId7"/>
    <p:sldId id="262" r:id="rId8"/>
    <p:sldId id="263" r:id="rId9"/>
    <p:sldId id="284" r:id="rId10"/>
    <p:sldId id="264" r:id="rId11"/>
    <p:sldId id="285" r:id="rId12"/>
    <p:sldId id="266" r:id="rId13"/>
    <p:sldId id="280" r:id="rId14"/>
    <p:sldId id="267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2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0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46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4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02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59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5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93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7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02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1840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06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097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023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05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3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7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69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44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7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611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565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50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775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113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69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96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816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966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5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1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926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796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036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87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15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53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88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049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0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1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6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5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06338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3: Social</a:t>
            </a:r>
            <a:r>
              <a:rPr lang="en-US" b="1" baseline="0" dirty="0">
                <a:solidFill>
                  <a:prstClr val="white"/>
                </a:solidFill>
              </a:rPr>
              <a:t> Issues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Anh</a:t>
            </a:r>
            <a:r>
              <a:rPr lang="en-US" sz="1400" dirty="0">
                <a:solidFill>
                  <a:prstClr val="white"/>
                </a:solidFill>
              </a:rPr>
              <a:t> 11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DTP Education Solutions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153401" y="0"/>
            <a:ext cx="40386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Lesson 1.3. Pronunciation</a:t>
            </a:r>
            <a:r>
              <a:rPr lang="en-US" baseline="0" dirty="0">
                <a:solidFill>
                  <a:prstClr val="white"/>
                </a:solidFill>
              </a:rPr>
              <a:t> and Speaking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2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43138" y="3074510"/>
            <a:ext cx="5115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Unit 3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SOCIAL ISSUES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Lesson 1.3. Pronunciation and Speaking</a:t>
            </a:r>
          </a:p>
          <a:p>
            <a:pPr algn="ctr"/>
            <a:r>
              <a:rPr lang="en-US" sz="2400" dirty="0">
                <a:cs typeface="Times New Roman" panose="02020603050405020304" pitchFamily="18" charset="0"/>
              </a:rPr>
              <a:t>Pages: 26 &amp; 27</a:t>
            </a:r>
          </a:p>
        </p:txBody>
      </p:sp>
    </p:spTree>
    <p:extLst>
      <p:ext uri="{BB962C8B-B14F-4D97-AF65-F5344CB8AC3E}">
        <p14:creationId xmlns:p14="http://schemas.microsoft.com/office/powerpoint/2010/main" val="10891060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418" y="357231"/>
            <a:ext cx="3705531" cy="11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F064B2D-47F6-479C-AAF7-8F1C16C8081F}"/>
              </a:ext>
            </a:extLst>
          </p:cNvPr>
          <p:cNvSpPr/>
          <p:nvPr/>
        </p:nvSpPr>
        <p:spPr>
          <a:xfrm>
            <a:off x="800367" y="1343242"/>
            <a:ext cx="11513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c. Listen and cross out the sentence that doesn't link consonant and vowel sounds.</a:t>
            </a:r>
          </a:p>
          <a:p>
            <a:endParaRPr lang="en-US" sz="3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64B2D-47F6-479C-AAF7-8F1C16C8081F}"/>
              </a:ext>
            </a:extLst>
          </p:cNvPr>
          <p:cNvSpPr/>
          <p:nvPr/>
        </p:nvSpPr>
        <p:spPr>
          <a:xfrm>
            <a:off x="929156" y="2883250"/>
            <a:ext cx="11513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Several factories have been opened.</a:t>
            </a:r>
          </a:p>
          <a:p>
            <a:pPr marL="742950" indent="-742950">
              <a:buFontTx/>
              <a:buAutoNum type="arabicPeriod"/>
            </a:pP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They built a new house.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097280" y="3795892"/>
            <a:ext cx="4998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D1 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938" y="2039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50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418" y="357231"/>
            <a:ext cx="3705531" cy="11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064B2D-47F6-479C-AAF7-8F1C16C8081F}"/>
              </a:ext>
            </a:extLst>
          </p:cNvPr>
          <p:cNvSpPr/>
          <p:nvPr/>
        </p:nvSpPr>
        <p:spPr>
          <a:xfrm>
            <a:off x="1199612" y="2266162"/>
            <a:ext cx="11513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d. Read the sentences with the correct sound changes</a:t>
            </a:r>
          </a:p>
          <a:p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 to a partner.</a:t>
            </a:r>
          </a:p>
          <a:p>
            <a:endParaRPr lang="en-US" sz="3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85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19" y="831028"/>
            <a:ext cx="7079650" cy="4719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335" y="3632073"/>
            <a:ext cx="317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Practice</a:t>
            </a:r>
            <a:endParaRPr lang="en-US" sz="24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3783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246" y="232305"/>
            <a:ext cx="289433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4333" y="293860"/>
            <a:ext cx="10280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LcPeriod"/>
            </a:pP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Practice the conversation. Swap roles and repeat.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665" y="1007424"/>
            <a:ext cx="12440631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: How long have you lived in this city, Mark?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My family moved here when I was 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six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Has the town changed much since then?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Well, the 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population has increased a lot. It takes longer to get to work now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Oh, can you tell me more about that?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When we moved here, 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the population was only twenty thousand. </a:t>
            </a:r>
          </a:p>
          <a:p>
            <a:pPr>
              <a:lnSpc>
                <a:spcPct val="110000"/>
              </a:lnSpc>
            </a:pP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Now, there are one million people.</a:t>
            </a:r>
          </a:p>
        </p:txBody>
      </p:sp>
    </p:spTree>
    <p:extLst>
      <p:ext uri="{BB962C8B-B14F-4D97-AF65-F5344CB8AC3E}">
        <p14:creationId xmlns:p14="http://schemas.microsoft.com/office/powerpoint/2010/main" val="315093989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246" y="232305"/>
            <a:ext cx="289433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665" y="1007424"/>
            <a:ext cx="12440631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Wow! What else has changed?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A new shopping center was built a few years ago.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Can you give me some examples?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Sure, there are 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stores, restaurants, a cinema,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  and 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a bowling alley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That's great!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4333" y="293860"/>
            <a:ext cx="10280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LcPeriod"/>
            </a:pPr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Practice the conversation. Swap roles and repeat.</a:t>
            </a:r>
          </a:p>
        </p:txBody>
      </p:sp>
    </p:spTree>
    <p:extLst>
      <p:ext uri="{BB962C8B-B14F-4D97-AF65-F5344CB8AC3E}">
        <p14:creationId xmlns:p14="http://schemas.microsoft.com/office/powerpoint/2010/main" val="16703301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E-3HIGHSCHOOL\E10_SMART_WORLD\3. Icon trong sach\Practi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246" y="232305"/>
            <a:ext cx="289433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5092" y="293860"/>
            <a:ext cx="926502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L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the conversation. Swap roles and repeat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878635"/>
            <a:ext cx="5872766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: How long have you lived in this city, Mark?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My family moved here when I was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six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Has the town changed much since then?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Well, the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population has increased a lot.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It takes longer to get to work now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Oh, can you tell me more about that?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When we moved here,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the population was only  twenty thousand.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Now, there are one million people.</a:t>
            </a:r>
            <a:endParaRPr lang="en-US" sz="2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Wow! What else has changed?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A new shopping center was built a few years ago.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Can you give me some examples?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Mark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Sure, there are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stores, restaurants, a cinema,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a bowling alley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Lisa: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That's great!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944076" y="1256352"/>
            <a:ext cx="780024" cy="315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nine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4076" y="2039106"/>
            <a:ext cx="2917918" cy="42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infrastructure/improve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4076" y="3382230"/>
            <a:ext cx="2377855" cy="389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roads/old/small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51553" y="4435318"/>
            <a:ext cx="2634580" cy="605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Lots/new/businesses/ open/last/year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70496" y="5380188"/>
            <a:ext cx="2673219" cy="4445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actories</a:t>
            </a:r>
            <a:r>
              <a:rPr lang="en-US" sz="2000" dirty="0">
                <a:solidFill>
                  <a:schemeClr val="tx1"/>
                </a:solidFill>
              </a:rPr>
              <a:t>/offices/stores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44076" y="2523061"/>
            <a:ext cx="2634580" cy="4611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easier/get around/now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51553" y="3784078"/>
            <a:ext cx="2908924" cy="561854"/>
          </a:xfrm>
          <a:prstGeom prst="roundRect">
            <a:avLst>
              <a:gd name="adj" fmla="val 120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Now/new/roads/</a:t>
            </a:r>
          </a:p>
          <a:p>
            <a:r>
              <a:rPr lang="en-US" sz="2000" dirty="0">
                <a:solidFill>
                  <a:schemeClr val="tx1"/>
                </a:solidFill>
              </a:rPr>
              <a:t>busy/highways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01500" y="5929332"/>
            <a:ext cx="2584633" cy="342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easy/find/job/now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38037" y="1269231"/>
            <a:ext cx="780024" cy="315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three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38037" y="2051985"/>
            <a:ext cx="2917918" cy="42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city/become/modern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38037" y="3395109"/>
            <a:ext cx="2377855" cy="389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small/rural/town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45514" y="4550072"/>
            <a:ext cx="2806079" cy="605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Government/improve/emergency services/2020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64457" y="5337493"/>
            <a:ext cx="2673219" cy="5001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30/new/ambulance drivers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38036" y="2535940"/>
            <a:ext cx="2813557" cy="5807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More/people/want/live/now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45514" y="3886343"/>
            <a:ext cx="2908924" cy="5618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Now/big/city/many/</a:t>
            </a:r>
          </a:p>
          <a:p>
            <a:r>
              <a:rPr lang="en-US" sz="2000" dirty="0">
                <a:solidFill>
                  <a:schemeClr val="tx1"/>
                </a:solidFill>
              </a:rPr>
              <a:t>skyscrapers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95461" y="5942211"/>
            <a:ext cx="2584633" cy="342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50/new/police officers</a:t>
            </a:r>
          </a:p>
        </p:txBody>
      </p:sp>
    </p:spTree>
    <p:extLst>
      <p:ext uri="{BB962C8B-B14F-4D97-AF65-F5344CB8AC3E}">
        <p14:creationId xmlns:p14="http://schemas.microsoft.com/office/powerpoint/2010/main" val="1528651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4" y="965894"/>
            <a:ext cx="7456868" cy="5289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5335" y="314888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Speaking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4830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cs typeface="Times New Roman" panose="02020603050405020304" pitchFamily="18" charset="0"/>
              </a:rPr>
              <a:t>Speaking</a:t>
            </a:r>
            <a:endParaRPr lang="en-US" sz="24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494" y="385611"/>
            <a:ext cx="7515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INTERVIEW: MY TOWN HAS CHANGED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863" y="1096447"/>
            <a:ext cx="1187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a. You're doing a news report about small town developments. In pairs: Student A, you're a news reporter. Read your role card and interview Student B.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2" y="2348246"/>
            <a:ext cx="11595121" cy="22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6078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cs typeface="Times New Roman" panose="02020603050405020304" pitchFamily="18" charset="0"/>
              </a:rPr>
              <a:t>Speaking</a:t>
            </a:r>
            <a:endParaRPr lang="en-US" sz="24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670" y="321106"/>
            <a:ext cx="3927670" cy="696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494" y="385611"/>
            <a:ext cx="7515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INTERVIEW: MY TOWN HAS CHANGED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863" y="1096447"/>
            <a:ext cx="1187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Student B, you live in Watford. Read your role card, complete the information below with your own ideas, and add some extra details. Answer Student A's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17" y="1927444"/>
            <a:ext cx="10223469" cy="39997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0284" y="5927210"/>
            <a:ext cx="3491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b. Swap roles and repeat.</a:t>
            </a:r>
            <a:endParaRPr lang="en-US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37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276" y="308227"/>
            <a:ext cx="3927670" cy="696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8897" y="1125799"/>
            <a:ext cx="112586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c. Which changes do you think are positive? Which are negative? </a:t>
            </a:r>
          </a:p>
          <a:p>
            <a:r>
              <a:rPr lang="en-US" sz="3200" b="1" dirty="0">
                <a:solidFill>
                  <a:prstClr val="black"/>
                </a:solidFill>
              </a:rPr>
              <a:t>What changes would you like to see in your town.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210" y="2949992"/>
            <a:ext cx="4401347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34888" y="372732"/>
            <a:ext cx="751558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INTERVIEW: MY TOWN HAS CHANGED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93558"/>
              </p:ext>
            </p:extLst>
          </p:nvPr>
        </p:nvGraphicFramePr>
        <p:xfrm>
          <a:off x="1119305" y="2309753"/>
          <a:ext cx="5238922" cy="3299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7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7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7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7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7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5593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24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56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Pronunciation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87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11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3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Speaking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42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803" b="14730"/>
          <a:stretch/>
        </p:blipFill>
        <p:spPr>
          <a:xfrm>
            <a:off x="4401354" y="1160105"/>
            <a:ext cx="7583664" cy="1790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1658"/>
          <a:stretch/>
        </p:blipFill>
        <p:spPr>
          <a:xfrm>
            <a:off x="4480867" y="3568736"/>
            <a:ext cx="7841965" cy="24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6673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096"/>
            <a:ext cx="9198864" cy="6132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73005314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575656" y="53314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CONSOLIDATION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686383" y="1488811"/>
            <a:ext cx="11505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Now, write a report using the notes that you have taken from your interview and what you have reported to a new partner.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336" y="2045096"/>
            <a:ext cx="2169160" cy="17672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7474" y="2928698"/>
            <a:ext cx="6958485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 had an interview with Lisa Hackett, who lives in Watford for 12 years. Watford used to be a small town where many people lived in poverty. 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Many changes have happened.</a:t>
            </a:r>
          </a:p>
        </p:txBody>
      </p:sp>
    </p:spTree>
    <p:extLst>
      <p:ext uri="{BB962C8B-B14F-4D97-AF65-F5344CB8AC3E}">
        <p14:creationId xmlns:p14="http://schemas.microsoft.com/office/powerpoint/2010/main" val="2661674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64369489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423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050" y="1817948"/>
            <a:ext cx="10961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Pronunciation:</a:t>
            </a:r>
          </a:p>
          <a:p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- practice final consonant sounds link to starting vowel sounds.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051" y="3286139"/>
            <a:ext cx="9557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Speaking: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- talk about solutions for our city.</a:t>
            </a:r>
          </a:p>
          <a:p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- improve speaking skill.</a:t>
            </a:r>
          </a:p>
        </p:txBody>
      </p:sp>
    </p:spTree>
    <p:extLst>
      <p:ext uri="{BB962C8B-B14F-4D97-AF65-F5344CB8AC3E}">
        <p14:creationId xmlns:p14="http://schemas.microsoft.com/office/powerpoint/2010/main" val="30170401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572" y="-347019"/>
            <a:ext cx="14119795" cy="79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337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232" y="525154"/>
            <a:ext cx="11262343" cy="1306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03344"/>
            <a:ext cx="1159768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final consonant sounds link to starting vowel sounds</a:t>
            </a:r>
            <a:r>
              <a:rPr lang="en-US" sz="3200" dirty="0">
                <a:solidFill>
                  <a:srgbClr val="0070C0"/>
                </a:solidFill>
                <a:sym typeface="+mn-ea"/>
              </a:rPr>
              <a:t>.</a:t>
            </a:r>
            <a:endParaRPr lang="en-US" sz="32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Listening &amp; Reading </a:t>
            </a:r>
            <a:r>
              <a:rPr lang="en-US" sz="3200">
                <a:solidFill>
                  <a:srgbClr val="0070C0"/>
                </a:solidFill>
                <a:ea typeface="Times New Roman" panose="02020603050405020304" pitchFamily="18" charset="0"/>
              </a:rPr>
              <a:t>on pages 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28 &amp; 29 in 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Review all vocabularies and grammar point in the unit.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Play the consolidation games in </a:t>
            </a:r>
            <a:r>
              <a:rPr lang="en-US" sz="32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11 </a:t>
            </a:r>
            <a:r>
              <a:rPr lang="en-US" sz="32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hlinkClick r:id="rId3"/>
              </a:rPr>
              <a:t>www.eduhome.com.vn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8871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32C47-23A3-4C6C-90F8-33CD1C94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075" y="4065982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Have a nice day!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9195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Pronunciation:</a:t>
            </a:r>
          </a:p>
          <a:p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practice final consonant sounds link to starting vowel sounds.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Speaking:</a:t>
            </a:r>
          </a:p>
          <a:p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talk about solutions for our city.</a:t>
            </a:r>
          </a:p>
          <a:p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improve speaking skill.</a:t>
            </a:r>
          </a:p>
          <a:p>
            <a:endParaRPr lang="en-US" sz="2800" dirty="0">
              <a:solidFill>
                <a:srgbClr val="44546A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394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8866489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474" y="1047467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b="1" dirty="0">
                <a:latin typeface="+mj-lt"/>
              </a:rPr>
              <a:t>A. study  	B. respect		C. restate		D. invest </a:t>
            </a:r>
          </a:p>
          <a:p>
            <a:pPr>
              <a:lnSpc>
                <a:spcPct val="200000"/>
              </a:lnSpc>
            </a:pPr>
            <a:endParaRPr lang="en-US" sz="3200" b="1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+mj-lt"/>
              </a:rPr>
              <a:t>2.  A. afford	B. remove 	          C. focus		D. ignore</a:t>
            </a:r>
          </a:p>
          <a:p>
            <a:pPr>
              <a:lnSpc>
                <a:spcPct val="200000"/>
              </a:lnSpc>
            </a:pPr>
            <a:endParaRPr lang="en-US" sz="3200" b="1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+mj-lt"/>
              </a:rPr>
              <a:t>3. A. study 		B. lifestyle 		C. protein		D. degree 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99" y="257644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Choose the word whose main stress is placed </a:t>
            </a:r>
          </a:p>
          <a:p>
            <a:r>
              <a:rPr lang="en-US" sz="3200" b="1" dirty="0"/>
              <a:t>differently from the others. 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210" y="787846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59302" y="139871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40051" y="332395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83584" y="526731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6976" y="1649539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rɪˈspekt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55056" y="1713328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ːˈ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steɪt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06329" y="171098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  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ɪnˈvest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9293" y="3723799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əˈfɔːrd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94223" y="3736434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rɪˈmuːv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55056" y="3723799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foʊkəs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84108" y="3670731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ɪgˈnɔːr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stʌdi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26399" y="5591665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laɪfstaɪl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32835" y="5579836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proʊtiːn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23965" y="5622298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dɪˈɡri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ː/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459E0-5809-D1AA-B124-BC445937541E}"/>
              </a:ext>
            </a:extLst>
          </p:cNvPr>
          <p:cNvSpPr/>
          <p:nvPr/>
        </p:nvSpPr>
        <p:spPr>
          <a:xfrm>
            <a:off x="898622" y="1649219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stʌdi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97934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b="1" dirty="0">
                <a:latin typeface="+mj-lt"/>
              </a:rPr>
              <a:t>A. f</a:t>
            </a:r>
            <a:r>
              <a:rPr lang="en-US" sz="3200" b="1" u="sng" dirty="0">
                <a:latin typeface="+mj-lt"/>
              </a:rPr>
              <a:t>i</a:t>
            </a:r>
            <a:r>
              <a:rPr lang="en-US" sz="3200" b="1" dirty="0">
                <a:latin typeface="+mj-lt"/>
              </a:rPr>
              <a:t>tness 		B. outf</a:t>
            </a:r>
            <a:r>
              <a:rPr lang="en-US" sz="3200" b="1" u="sng" dirty="0">
                <a:latin typeface="+mj-lt"/>
              </a:rPr>
              <a:t>i</a:t>
            </a:r>
            <a:r>
              <a:rPr lang="en-US" sz="3200" b="1" dirty="0">
                <a:latin typeface="+mj-lt"/>
              </a:rPr>
              <a:t>t 		C. un</a:t>
            </a:r>
            <a:r>
              <a:rPr lang="en-US" sz="3200" b="1" u="sng" dirty="0">
                <a:latin typeface="+mj-lt"/>
              </a:rPr>
              <a:t>i</a:t>
            </a:r>
            <a:r>
              <a:rPr lang="en-US" sz="3200" b="1" dirty="0">
                <a:latin typeface="+mj-lt"/>
              </a:rPr>
              <a:t>t 	          D. sunsh</a:t>
            </a:r>
            <a:r>
              <a:rPr lang="en-US" sz="3200" b="1" u="sng" dirty="0">
                <a:latin typeface="+mj-lt"/>
              </a:rPr>
              <a:t>i</a:t>
            </a:r>
            <a:r>
              <a:rPr lang="en-US" sz="3200" b="1" dirty="0">
                <a:latin typeface="+mj-lt"/>
              </a:rPr>
              <a:t>ne</a:t>
            </a:r>
          </a:p>
          <a:p>
            <a:pPr>
              <a:lnSpc>
                <a:spcPct val="200000"/>
              </a:lnSpc>
            </a:pPr>
            <a:endParaRPr lang="en-US" sz="3200" b="1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+mj-lt"/>
              </a:rPr>
              <a:t>2. A. adv</a:t>
            </a:r>
            <a:r>
              <a:rPr lang="en-US" sz="3200" b="1" u="sng" dirty="0">
                <a:latin typeface="+mj-lt"/>
              </a:rPr>
              <a:t>e</a:t>
            </a:r>
            <a:r>
              <a:rPr lang="en-US" sz="3200" b="1" dirty="0">
                <a:latin typeface="+mj-lt"/>
              </a:rPr>
              <a:t>nture		B. emp</a:t>
            </a:r>
            <a:r>
              <a:rPr lang="en-US" sz="3200" b="1" u="sng" dirty="0">
                <a:latin typeface="+mj-lt"/>
              </a:rPr>
              <a:t>e</a:t>
            </a:r>
            <a:r>
              <a:rPr lang="en-US" sz="3200" b="1" dirty="0">
                <a:latin typeface="+mj-lt"/>
              </a:rPr>
              <a:t>ror	           C. cong</a:t>
            </a:r>
            <a:r>
              <a:rPr lang="en-US" sz="3200" b="1" u="sng" dirty="0">
                <a:latin typeface="+mj-lt"/>
              </a:rPr>
              <a:t>e</a:t>
            </a:r>
            <a:r>
              <a:rPr lang="en-US" sz="3200" b="1" dirty="0">
                <a:latin typeface="+mj-lt"/>
              </a:rPr>
              <a:t>stion      </a:t>
            </a:r>
            <a:r>
              <a:rPr lang="en-US" sz="3200" b="1" dirty="0" err="1">
                <a:latin typeface="+mj-lt"/>
              </a:rPr>
              <a:t>D.sem</a:t>
            </a:r>
            <a:r>
              <a:rPr lang="en-US" sz="3200" b="1" u="sng" dirty="0" err="1">
                <a:latin typeface="+mj-lt"/>
              </a:rPr>
              <a:t>e</a:t>
            </a:r>
            <a:r>
              <a:rPr lang="en-US" sz="3200" b="1" dirty="0" err="1">
                <a:latin typeface="+mj-lt"/>
              </a:rPr>
              <a:t>ster</a:t>
            </a:r>
            <a:endParaRPr lang="en-US" sz="3200" b="1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b="1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+mj-lt"/>
              </a:rPr>
              <a:t>3. A. inst</a:t>
            </a:r>
            <a:r>
              <a:rPr lang="en-US" sz="3200" b="1" u="sng" dirty="0">
                <a:latin typeface="+mj-lt"/>
              </a:rPr>
              <a:t>a</a:t>
            </a:r>
            <a:r>
              <a:rPr lang="en-US" sz="3200" b="1" dirty="0">
                <a:latin typeface="+mj-lt"/>
              </a:rPr>
              <a:t>ll 		B. abro</a:t>
            </a:r>
            <a:r>
              <a:rPr lang="en-US" sz="3200" b="1" u="sng" dirty="0">
                <a:latin typeface="+mj-lt"/>
              </a:rPr>
              <a:t>a</a:t>
            </a:r>
            <a:r>
              <a:rPr lang="en-US" sz="3200" b="1" dirty="0">
                <a:latin typeface="+mj-lt"/>
              </a:rPr>
              <a:t>d		C. hum</a:t>
            </a:r>
            <a:r>
              <a:rPr lang="en-US" sz="3200" b="1" u="sng" dirty="0">
                <a:latin typeface="+mj-lt"/>
              </a:rPr>
              <a:t>a</a:t>
            </a:r>
            <a:r>
              <a:rPr lang="en-US" sz="3200" b="1" dirty="0">
                <a:latin typeface="+mj-lt"/>
              </a:rPr>
              <a:t>n		D. rem</a:t>
            </a:r>
            <a:r>
              <a:rPr lang="en-US" sz="3200" b="1" u="sng" dirty="0">
                <a:latin typeface="+mj-lt"/>
              </a:rPr>
              <a:t>a</a:t>
            </a:r>
            <a:r>
              <a:rPr lang="en-US" sz="3200" b="1" dirty="0">
                <a:latin typeface="+mj-lt"/>
              </a:rPr>
              <a:t>rk</a:t>
            </a:r>
            <a:endParaRPr lang="en-US" sz="3200" b="1" u="sng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954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9221841" y="143408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 </a:t>
            </a:r>
          </a:p>
        </p:txBody>
      </p:sp>
      <p:sp>
        <p:nvSpPr>
          <p:cNvPr id="11" name="Oval 10"/>
          <p:cNvSpPr/>
          <p:nvPr/>
        </p:nvSpPr>
        <p:spPr>
          <a:xfrm>
            <a:off x="3762769" y="335746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Choose the word whose underlined part is </a:t>
            </a:r>
          </a:p>
          <a:p>
            <a:r>
              <a:rPr lang="en-US" sz="3200" b="1" dirty="0"/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6527807" y="539810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7539" y="169848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fɪtnəs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86768" y="1698481"/>
            <a:ext cx="234596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aʊtfɪt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17557" y="1704003"/>
            <a:ext cx="341142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juːnɪt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333201" y="1702901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sʌnʃaɪn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2985" y="371064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ədˈventʃə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30326" y="3742663"/>
            <a:ext cx="31117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empəə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1561"/>
            <a:ext cx="314750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kənˈʤesʧn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435209" y="3755398"/>
            <a:ext cx="299805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səˈmestə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4397" y="568939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ɪnˈstɑːl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96512" y="5666843"/>
            <a:ext cx="30722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əˈbrɑːd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28250" y="5666844"/>
            <a:ext cx="280413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hjuːmən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632389" y="5630505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rɪˈmɑːk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45494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14" y="-7935115"/>
            <a:ext cx="13350240" cy="14903579"/>
          </a:xfrm>
          <a:prstGeom prst="rect">
            <a:avLst/>
          </a:prstGeom>
        </p:spPr>
      </p:pic>
      <p:pic>
        <p:nvPicPr>
          <p:cNvPr id="102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503238"/>
            <a:ext cx="8285163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240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418" y="357231"/>
            <a:ext cx="3705531" cy="11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F064B2D-47F6-479C-AAF7-8F1C16C8081F}"/>
              </a:ext>
            </a:extLst>
          </p:cNvPr>
          <p:cNvSpPr/>
          <p:nvPr/>
        </p:nvSpPr>
        <p:spPr>
          <a:xfrm>
            <a:off x="1105167" y="2164877"/>
            <a:ext cx="11513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a. Final consonant sounds link to starting vowel sounds.</a:t>
            </a:r>
          </a:p>
          <a:p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'… moved away …' sounds like /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muːvdəweɪ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/.</a:t>
            </a:r>
          </a:p>
          <a:p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'… was only …' sounds like /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wɑːzoʊnli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29419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E-3HIGHSCHOOL\E10_SMART_WORLD\3. Icon trong sach\Pronunciati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8" y="261916"/>
            <a:ext cx="3263840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418" y="357231"/>
            <a:ext cx="3705531" cy="11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843556" y="2153393"/>
            <a:ext cx="12960439" cy="2400658"/>
            <a:chOff x="800367" y="3279753"/>
            <a:chExt cx="12960439" cy="2400658"/>
          </a:xfrm>
        </p:grpSpPr>
        <p:sp>
          <p:nvSpPr>
            <p:cNvPr id="15" name="Rectangle 14"/>
            <p:cNvSpPr/>
            <p:nvPr/>
          </p:nvSpPr>
          <p:spPr>
            <a:xfrm>
              <a:off x="800367" y="3279753"/>
              <a:ext cx="129604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b. Notice the sound changes of the </a:t>
              </a:r>
            </a:p>
            <a:p>
              <a:r>
                <a:rPr lang="en-US" sz="36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underlined words.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064B2D-47F6-479C-AAF7-8F1C16C8081F}"/>
                </a:ext>
              </a:extLst>
            </p:cNvPr>
            <p:cNvSpPr/>
            <p:nvPr/>
          </p:nvSpPr>
          <p:spPr>
            <a:xfrm>
              <a:off x="800367" y="4480082"/>
              <a:ext cx="115137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The population was only one million.</a:t>
              </a:r>
            </a:p>
            <a:p>
              <a:r>
                <a:rPr lang="en-US" sz="3600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We didn't have any sports centers.</a:t>
              </a:r>
            </a:p>
          </p:txBody>
        </p:sp>
        <p:sp>
          <p:nvSpPr>
            <p:cNvPr id="24" name="Arc 23"/>
            <p:cNvSpPr/>
            <p:nvPr/>
          </p:nvSpPr>
          <p:spPr>
            <a:xfrm rot="8198714">
              <a:off x="4350384" y="4577510"/>
              <a:ext cx="494747" cy="413982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5" name="Arc 24"/>
            <p:cNvSpPr/>
            <p:nvPr/>
          </p:nvSpPr>
          <p:spPr>
            <a:xfrm rot="8198714">
              <a:off x="3152367" y="4860929"/>
              <a:ext cx="838748" cy="775016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D1 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2005" y="2744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81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1122</Words>
  <Application>Microsoft Office PowerPoint</Application>
  <PresentationFormat>Widescreen</PresentationFormat>
  <Paragraphs>155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Kim</cp:lastModifiedBy>
  <cp:revision>45</cp:revision>
  <dcterms:created xsi:type="dcterms:W3CDTF">2023-03-03T07:43:39Z</dcterms:created>
  <dcterms:modified xsi:type="dcterms:W3CDTF">2023-07-24T05:36:38Z</dcterms:modified>
</cp:coreProperties>
</file>