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85" r:id="rId12"/>
    <p:sldId id="268" r:id="rId13"/>
    <p:sldId id="271" r:id="rId14"/>
    <p:sldId id="272" r:id="rId15"/>
    <p:sldId id="273" r:id="rId16"/>
    <p:sldId id="274" r:id="rId17"/>
    <p:sldId id="275" r:id="rId18"/>
    <p:sldId id="284" r:id="rId19"/>
    <p:sldId id="276" r:id="rId20"/>
    <p:sldId id="277" r:id="rId21"/>
    <p:sldId id="290" r:id="rId22"/>
    <p:sldId id="291" r:id="rId23"/>
    <p:sldId id="278" r:id="rId24"/>
    <p:sldId id="292" r:id="rId25"/>
    <p:sldId id="270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72778-2D88-40E8-8C8B-347BAB0804E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BB7B1-7C74-4673-BD56-D1DA33DE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1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audio, the 1</a:t>
            </a:r>
            <a:r>
              <a:rPr lang="en-US" baseline="30000" dirty="0"/>
              <a:t>st</a:t>
            </a:r>
            <a:r>
              <a:rPr lang="en-US" dirty="0"/>
              <a:t> word is world not rural, please check the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B7B1-7C74-4673-BD56-D1DA33DED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Âm</a:t>
            </a:r>
            <a:r>
              <a:rPr lang="en-US" dirty="0"/>
              <a:t> rural </a:t>
            </a:r>
            <a:r>
              <a:rPr lang="en-US" dirty="0" err="1"/>
              <a:t>trong</a:t>
            </a:r>
            <a:r>
              <a:rPr lang="en-US" dirty="0"/>
              <a:t> file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2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3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3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34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62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40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67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863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843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97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74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4941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74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52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90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81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48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0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90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370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4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57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3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48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585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10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997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050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872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259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2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10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85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10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28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01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618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775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54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943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2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8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9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5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7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8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06017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3. Social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Anh</a:t>
            </a:r>
            <a:r>
              <a:rPr lang="en-US" sz="1400" dirty="0">
                <a:solidFill>
                  <a:prstClr val="white"/>
                </a:solidFill>
              </a:rPr>
              <a:t> 11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DTP Education Solutions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Lesson 1.1: Vocab &amp; Listening</a:t>
            </a:r>
          </a:p>
        </p:txBody>
      </p:sp>
    </p:spTree>
    <p:extLst>
      <p:ext uri="{BB962C8B-B14F-4D97-AF65-F5344CB8AC3E}">
        <p14:creationId xmlns:p14="http://schemas.microsoft.com/office/powerpoint/2010/main" val="40880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2.xml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4423" y="3235569"/>
            <a:ext cx="48973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Unit 3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SOCIAL ISSUES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00B050"/>
                </a:solidFill>
                <a:cs typeface="Times New Roman" panose="02020603050405020304" pitchFamily="18" charset="0"/>
              </a:rPr>
              <a:t>Lesson 1.1: Vocab. and Listening</a:t>
            </a:r>
          </a:p>
          <a:p>
            <a:pPr algn="ctr"/>
            <a:r>
              <a:rPr lang="en-US" sz="2400">
                <a:solidFill>
                  <a:srgbClr val="002060"/>
                </a:solidFill>
                <a:cs typeface="Times New Roman" panose="02020603050405020304" pitchFamily="18" charset="0"/>
              </a:rPr>
              <a:t>Pages: 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24 &amp; 25</a:t>
            </a:r>
          </a:p>
        </p:txBody>
      </p:sp>
    </p:spTree>
    <p:extLst>
      <p:ext uri="{BB962C8B-B14F-4D97-AF65-F5344CB8AC3E}">
        <p14:creationId xmlns:p14="http://schemas.microsoft.com/office/powerpoint/2010/main" val="3417995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239" y="426870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cs typeface="Times New Roman" panose="02020603050405020304" pitchFamily="18" charset="0"/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43" y="5286114"/>
            <a:ext cx="1197147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emergency services 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ɪˌmɜːrdʒənsi ˈsɜːrvɪsɪz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khẩn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cấp</a:t>
            </a:r>
            <a:endParaRPr lang="en-US" sz="28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545" y="446635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invest</a:t>
            </a:r>
            <a:r>
              <a:rPr 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(v phr) /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ɪnˈvest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tư</a:t>
            </a:r>
            <a:endParaRPr lang="en-US" sz="28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545" y="364660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highway 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(n) /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haɪweɪ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tốc</a:t>
            </a:r>
            <a:endParaRPr lang="en-US" sz="28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544" y="293789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outskirts</a:t>
            </a:r>
            <a:r>
              <a:rPr 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(n) /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aʊtskɜːts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543" y="224706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skyscraper</a:t>
            </a:r>
            <a:r>
              <a:rPr 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) /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skaɪˌskreɪpə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tòa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chọc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trời</a:t>
            </a:r>
            <a:endParaRPr lang="en-US" sz="32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543" y="155623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rural</a:t>
            </a:r>
            <a:r>
              <a:rPr 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rʊrl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thôn</a:t>
            </a:r>
            <a:endParaRPr 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emergency service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5322845"/>
            <a:ext cx="609600" cy="609600"/>
          </a:xfrm>
          <a:prstGeom prst="rect">
            <a:avLst/>
          </a:prstGeom>
        </p:spPr>
      </p:pic>
      <p:pic>
        <p:nvPicPr>
          <p:cNvPr id="24" name="highwa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3683333"/>
            <a:ext cx="609600" cy="609600"/>
          </a:xfrm>
          <a:prstGeom prst="rect">
            <a:avLst/>
          </a:prstGeom>
        </p:spPr>
      </p:pic>
      <p:pic>
        <p:nvPicPr>
          <p:cNvPr id="25" name="inves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4466358"/>
            <a:ext cx="609600" cy="609600"/>
          </a:xfrm>
          <a:prstGeom prst="rect">
            <a:avLst/>
          </a:prstGeom>
        </p:spPr>
      </p:pic>
      <p:pic>
        <p:nvPicPr>
          <p:cNvPr id="26" name="outskirts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3019863"/>
            <a:ext cx="609600" cy="609600"/>
          </a:xfrm>
          <a:prstGeom prst="rect">
            <a:avLst/>
          </a:prstGeom>
        </p:spPr>
      </p:pic>
      <p:pic>
        <p:nvPicPr>
          <p:cNvPr id="27" name="rural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1592966"/>
            <a:ext cx="609600" cy="609600"/>
          </a:xfrm>
          <a:prstGeom prst="rect">
            <a:avLst/>
          </a:prstGeom>
        </p:spPr>
      </p:pic>
      <p:pic>
        <p:nvPicPr>
          <p:cNvPr id="28" name="skyscraper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2338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9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394" y="484713"/>
            <a:ext cx="5041076" cy="58184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7E8DB3-E3E8-42AE-A8F2-B411834B7E02}"/>
              </a:ext>
            </a:extLst>
          </p:cNvPr>
          <p:cNvSpPr txBox="1"/>
          <p:nvPr/>
        </p:nvSpPr>
        <p:spPr>
          <a:xfrm>
            <a:off x="0" y="367897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WB, page 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37375" y="484713"/>
            <a:ext cx="2154625" cy="28717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/>
              <a:t>Emergency services</a:t>
            </a:r>
          </a:p>
          <a:p>
            <a:pPr marL="342900" indent="-342900">
              <a:buAutoNum type="arabicPeriod"/>
            </a:pPr>
            <a:r>
              <a:rPr lang="en-US" sz="2400" dirty="0"/>
              <a:t>Highway</a:t>
            </a:r>
          </a:p>
          <a:p>
            <a:pPr marL="342900" indent="-342900">
              <a:buAutoNum type="arabicPeriod"/>
            </a:pPr>
            <a:r>
              <a:rPr lang="en-US" sz="2400" dirty="0"/>
              <a:t>Invest</a:t>
            </a:r>
          </a:p>
          <a:p>
            <a:pPr marL="342900" indent="-342900">
              <a:buAutoNum type="arabicPeriod"/>
            </a:pPr>
            <a:r>
              <a:rPr lang="en-US" sz="2400" dirty="0"/>
              <a:t>Rural</a:t>
            </a:r>
          </a:p>
          <a:p>
            <a:pPr marL="342900" indent="-342900">
              <a:buAutoNum type="arabicPeriod"/>
            </a:pPr>
            <a:r>
              <a:rPr lang="en-US" sz="2400" dirty="0"/>
              <a:t>Skyscraper</a:t>
            </a:r>
          </a:p>
          <a:p>
            <a:pPr marL="342900" indent="-342900">
              <a:buAutoNum type="arabicPeriod"/>
            </a:pPr>
            <a:r>
              <a:rPr lang="en-US" sz="2400" dirty="0"/>
              <a:t>Outskirts </a:t>
            </a:r>
          </a:p>
          <a:p>
            <a:pPr marL="342900" indent="-342900" algn="ctr">
              <a:buAutoNum type="arabicPeriod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888661" y="484713"/>
            <a:ext cx="11350390" cy="48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a. Read the clues. Complete the crossword.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38741" y="967616"/>
            <a:ext cx="6052878" cy="5474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ACROSS</a:t>
            </a:r>
          </a:p>
          <a:p>
            <a:r>
              <a:rPr lang="en-US" sz="2400" dirty="0">
                <a:solidFill>
                  <a:schemeClr val="tx1"/>
                </a:solidFill>
              </a:rPr>
              <a:t>2. a large street, often connecting large towns and cities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5. a very tall building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6. the parts of a town or city that are furthest from the center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DOWN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1. public organizations that help with emergencies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3. spend money on something to make it better or get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something in return</a:t>
            </a:r>
          </a:p>
          <a:p>
            <a:r>
              <a:rPr lang="en-US" sz="2400" dirty="0">
                <a:solidFill>
                  <a:schemeClr val="tx1"/>
                </a:solidFill>
              </a:rPr>
              <a:t>4. away from large towns or cities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18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38" y="787423"/>
            <a:ext cx="1176476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</a:p>
          <a:p>
            <a:r>
              <a:rPr lang="en-US" sz="3600" i="1" dirty="0"/>
              <a:t>b. What behavior is not accepted in your family?</a:t>
            </a:r>
          </a:p>
          <a:p>
            <a:r>
              <a:rPr lang="en-US" sz="3600" i="1" dirty="0"/>
              <a:t>     When do you have to ask for permission from your parents?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0" y="3000974"/>
            <a:ext cx="9291200" cy="2308005"/>
          </a:xfrm>
          <a:prstGeom prst="rect">
            <a:avLst/>
          </a:prstGeom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997" y="2837202"/>
            <a:ext cx="2780521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9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1" y="568687"/>
            <a:ext cx="7888406" cy="5224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5155" y="3454465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Listening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3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8" y="2890837"/>
            <a:ext cx="9564460" cy="1394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cs typeface="Times New Roman" panose="02020603050405020304" pitchFamily="18" charset="0"/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  <a:cs typeface="Times New Roman" panose="02020603050405020304" pitchFamily="18" charset="0"/>
              </a:rPr>
              <a:t>Listen and choose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945429" cy="400110"/>
          </a:xfrm>
          <a:prstGeom prst="rect">
            <a:avLst/>
          </a:prstGeom>
          <a:solidFill>
            <a:srgbClr val="00B050"/>
          </a:solidFill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imes New Roman" panose="02020603050405020304" pitchFamily="18" charset="0"/>
              </a:rPr>
              <a:t>Pre - listening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18276" y="3420130"/>
            <a:ext cx="127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386332" y="3401023"/>
            <a:ext cx="81198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1139878" y="4071927"/>
            <a:ext cx="1578398" cy="2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45381" y="4071927"/>
            <a:ext cx="1868970" cy="135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12231" y="3588117"/>
            <a:ext cx="572173" cy="5348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711837" y="3420130"/>
            <a:ext cx="1749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208" y="3789017"/>
            <a:ext cx="4179792" cy="25991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CD1 TRACK 29">
            <a:hlinkClick r:id="" action="ppaction://media"/>
            <a:extLst>
              <a:ext uri="{FF2B5EF4-FFF2-40B4-BE49-F238E27FC236}">
                <a16:creationId xmlns:a16="http://schemas.microsoft.com/office/drawing/2014/main" id="{8EFA15FC-60FC-1EB9-C2FC-8B6B59B7B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6938" y="2912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1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57423" y="680045"/>
            <a:ext cx="9312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What kind of word is needed?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11" y="417884"/>
            <a:ext cx="2358016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imes New Roman" panose="02020603050405020304" pitchFamily="18" charset="0"/>
              </a:rPr>
              <a:t>While-Listening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2361" y="2133329"/>
            <a:ext cx="3500327" cy="2982187"/>
            <a:chOff x="-284214" y="2085658"/>
            <a:chExt cx="3500327" cy="2982187"/>
          </a:xfrm>
        </p:grpSpPr>
        <p:sp>
          <p:nvSpPr>
            <p:cNvPr id="11" name="Rectangle 10"/>
            <p:cNvSpPr/>
            <p:nvPr/>
          </p:nvSpPr>
          <p:spPr>
            <a:xfrm>
              <a:off x="915124" y="2085658"/>
              <a:ext cx="16620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numbers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84214" y="2502817"/>
              <a:ext cx="13596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 place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5454" y="3524104"/>
              <a:ext cx="11991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 year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374" y="2973258"/>
              <a:ext cx="8727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why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36893" y="4483070"/>
              <a:ext cx="13123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a verb</a:t>
              </a:r>
            </a:p>
          </p:txBody>
        </p:sp>
      </p:grpSp>
      <p:pic>
        <p:nvPicPr>
          <p:cNvPr id="2" name="CD1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0527" y="698411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6314" y="2106357"/>
            <a:ext cx="11839372" cy="30469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1. Number of ghost cities visited: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2. Location: often built _________________ of bigger cities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3. Reason they're built: as part of a city's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cs typeface="Times New Roman" panose="02020603050405020304" pitchFamily="18" charset="0"/>
              </a:rPr>
              <a:t>Dantu</a:t>
            </a:r>
            <a:r>
              <a:rPr lang="en-US" sz="3200" dirty="0">
                <a:cs typeface="Times New Roman" panose="02020603050405020304" pitchFamily="18" charset="0"/>
              </a:rPr>
              <a:t>: built in 2005; around _________________ people started 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to move there.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5. People have started to _________________ other ghost cities</a:t>
            </a:r>
          </a:p>
        </p:txBody>
      </p:sp>
    </p:spTree>
    <p:extLst>
      <p:ext uri="{BB962C8B-B14F-4D97-AF65-F5344CB8AC3E}">
        <p14:creationId xmlns:p14="http://schemas.microsoft.com/office/powerpoint/2010/main" val="5874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imes New Roman" panose="02020603050405020304" pitchFamily="18" charset="0"/>
              </a:rPr>
              <a:t>While-Listening</a:t>
            </a:r>
            <a:endParaRPr lang="en-US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CD1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0620" y="1327809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6314" y="2629580"/>
            <a:ext cx="11839372" cy="30469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1. Number of ghost cities visited: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2. Location: often built _________________ of bigger cities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3. Reason they're built: as part of a city's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cs typeface="Times New Roman" panose="02020603050405020304" pitchFamily="18" charset="0"/>
              </a:rPr>
              <a:t>Dantu</a:t>
            </a:r>
            <a:r>
              <a:rPr lang="en-US" sz="3200" dirty="0">
                <a:cs typeface="Times New Roman" panose="02020603050405020304" pitchFamily="18" charset="0"/>
              </a:rPr>
              <a:t>: built in 2005; around _________________ people started 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to move there.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5. People have started to _________________ other ghost cities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8866" y="1312563"/>
            <a:ext cx="9312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b. Now, listen and fill in the blanks.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87698-AE83-29E0-C34A-328F1EBA3CBC}"/>
              </a:ext>
            </a:extLst>
          </p:cNvPr>
          <p:cNvSpPr txBox="1"/>
          <p:nvPr/>
        </p:nvSpPr>
        <p:spPr>
          <a:xfrm>
            <a:off x="6895493" y="2593148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090B2-1ACE-D270-51E9-80C97057326F}"/>
              </a:ext>
            </a:extLst>
          </p:cNvPr>
          <p:cNvSpPr txBox="1"/>
          <p:nvPr/>
        </p:nvSpPr>
        <p:spPr>
          <a:xfrm>
            <a:off x="4516457" y="3133427"/>
            <a:ext cx="333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on the outskirts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F548F-DA94-1BEE-CF5A-52B8BB8159C8}"/>
              </a:ext>
            </a:extLst>
          </p:cNvPr>
          <p:cNvSpPr txBox="1"/>
          <p:nvPr/>
        </p:nvSpPr>
        <p:spPr>
          <a:xfrm>
            <a:off x="7641264" y="3556222"/>
            <a:ext cx="333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development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F0719-D308-5381-F4E0-9D2D5B8C3E23}"/>
              </a:ext>
            </a:extLst>
          </p:cNvPr>
          <p:cNvSpPr txBox="1"/>
          <p:nvPr/>
        </p:nvSpPr>
        <p:spPr>
          <a:xfrm>
            <a:off x="6644372" y="4051781"/>
            <a:ext cx="1765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CFF28-9BE1-BBED-614F-54338C19B5BC}"/>
              </a:ext>
            </a:extLst>
          </p:cNvPr>
          <p:cNvSpPr txBox="1"/>
          <p:nvPr/>
        </p:nvSpPr>
        <p:spPr>
          <a:xfrm>
            <a:off x="5151863" y="5069700"/>
            <a:ext cx="367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move into</a:t>
            </a:r>
          </a:p>
        </p:txBody>
      </p:sp>
    </p:spTree>
    <p:extLst>
      <p:ext uri="{BB962C8B-B14F-4D97-AF65-F5344CB8AC3E}">
        <p14:creationId xmlns:p14="http://schemas.microsoft.com/office/powerpoint/2010/main" val="21477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Audio Scripts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397" y="1043189"/>
            <a:ext cx="10959921" cy="54220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: Hello, everyone. Please welcome William Davis. </a:t>
            </a:r>
          </a:p>
          <a:p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He's a travel blogger, and today he's going to tell us about his trip to China.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: Thanks, Jessica. Hello, everyone. I'm William.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Today I want to talk to you guys about something that's very unique: the "ghost cities" of China. During my trip, I visited seven of these cities. 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Do you mean cities that were once busy but are now empty?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No, they're new cities, often on the outskirts of bigger cities. They have everything: the infrastructure, apartments, skyscrapers, stores, highways to and from them. The only thing they don't have is people.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Interesting. Can you tell me more about why they were built?</a:t>
            </a:r>
          </a:p>
        </p:txBody>
      </p:sp>
    </p:spTree>
    <p:extLst>
      <p:ext uri="{BB962C8B-B14F-4D97-AF65-F5344CB8AC3E}">
        <p14:creationId xmlns:p14="http://schemas.microsoft.com/office/powerpoint/2010/main" val="275849655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Audio Scripts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911" y="996287"/>
            <a:ext cx="11715767" cy="55409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They're part of a city's development plan. The government builds a new city where they want people to move.</a:t>
            </a:r>
            <a:endParaRPr 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Really? Could you give me an example? 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Yes.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Dantu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. It was built in 2005 and for eight years, it was mostly empty. 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: Did people actually move there?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Yes. Around 2013, people started to move there. Shops were opened and offices filled with people. The population has grown slowly and it's now very busy!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That's fascinating. 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Yes. And it isn't the only one. People have started to move into other ghost cities over the past few years.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And how do …</a:t>
            </a:r>
          </a:p>
        </p:txBody>
      </p:sp>
    </p:spTree>
    <p:extLst>
      <p:ext uri="{BB962C8B-B14F-4D97-AF65-F5344CB8AC3E}">
        <p14:creationId xmlns:p14="http://schemas.microsoft.com/office/powerpoint/2010/main" val="215122604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While-Listening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517" y="1097280"/>
            <a:ext cx="11814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HelveticaNeueLTStd-BdCn"/>
              </a:rPr>
              <a:t>c. Read the Conversation Skill box. Then, listen and repeat.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90" y="1620500"/>
            <a:ext cx="8403182" cy="4214599"/>
          </a:xfrm>
          <a:prstGeom prst="rect">
            <a:avLst/>
          </a:prstGeom>
        </p:spPr>
      </p:pic>
      <p:pic>
        <p:nvPicPr>
          <p:cNvPr id="2" name="CD1 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9868" y="109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616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24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56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Vocabulary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87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11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3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42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99" y="828868"/>
            <a:ext cx="79343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5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While-Listening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516" y="1097280"/>
            <a:ext cx="12592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HelveticaNeueLTStd-BdCn"/>
              </a:rPr>
              <a:t>d. Now, listen to the podcast again and number the </a:t>
            </a:r>
          </a:p>
          <a:p>
            <a:r>
              <a:rPr lang="en-US" sz="2800" b="1" dirty="0">
                <a:solidFill>
                  <a:srgbClr val="000000"/>
                </a:solidFill>
                <a:latin typeface="HelveticaNeueLTStd-BdCn"/>
              </a:rPr>
              <a:t>phrases in the order you hear them.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615" y="2051387"/>
            <a:ext cx="8403182" cy="4214599"/>
          </a:xfrm>
          <a:prstGeom prst="rect">
            <a:avLst/>
          </a:prstGeom>
        </p:spPr>
      </p:pic>
      <p:pic>
        <p:nvPicPr>
          <p:cNvPr id="7" name="CD1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039" y="155281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5F796-4B17-92BB-78B7-DE7AF3F39998}"/>
              </a:ext>
            </a:extLst>
          </p:cNvPr>
          <p:cNvSpPr txBox="1"/>
          <p:nvPr/>
        </p:nvSpPr>
        <p:spPr>
          <a:xfrm>
            <a:off x="1828800" y="3779343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AFDC0-743F-E38C-87BA-8D7270148ED0}"/>
              </a:ext>
            </a:extLst>
          </p:cNvPr>
          <p:cNvSpPr txBox="1"/>
          <p:nvPr/>
        </p:nvSpPr>
        <p:spPr>
          <a:xfrm>
            <a:off x="1828800" y="4733450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506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1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707886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Extra Practice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WB, page 14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7911" y="1663422"/>
            <a:ext cx="1259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>
                <a:solidFill>
                  <a:srgbClr val="000000"/>
                </a:solidFill>
              </a:rPr>
              <a:t>Listen to Jenny talking to her uncle. What do they discuss?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176" y="2575679"/>
            <a:ext cx="1259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1. the future of their town             2. the history of their town</a:t>
            </a:r>
          </a:p>
        </p:txBody>
      </p:sp>
      <p:sp>
        <p:nvSpPr>
          <p:cNvPr id="8" name="Oval 7"/>
          <p:cNvSpPr/>
          <p:nvPr/>
        </p:nvSpPr>
        <p:spPr>
          <a:xfrm>
            <a:off x="6250675" y="2647109"/>
            <a:ext cx="464023" cy="441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 TRACK 06">
            <a:hlinkClick r:id="" action="ppaction://media"/>
            <a:extLst>
              <a:ext uri="{FF2B5EF4-FFF2-40B4-BE49-F238E27FC236}">
                <a16:creationId xmlns:a16="http://schemas.microsoft.com/office/drawing/2014/main" id="{B58EC147-E7BD-7028-5F64-B93FDE5E3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2500" y="1563664"/>
            <a:ext cx="784289" cy="7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2"/>
            </p:par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707886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Extra Practice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WB, page 14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36962" y="563501"/>
            <a:ext cx="1259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b. Now, listen and circle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7911" y="1671034"/>
            <a:ext cx="11884089" cy="39703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1. How many years has her uncle lived on his street?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a. 56                                      b. 15                                             c. 50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2. Why were there no jobs in the town in the past?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a. It was a rural town.        b. The town was smaller then. c. Businesses didn't want to invest.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3. Where was her uncle's first job?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a. at a school                       b. at a factory                              c. at a shopping center</a:t>
            </a:r>
          </a:p>
          <a:p>
            <a:r>
              <a:rPr lang="en-US" sz="2800" dirty="0">
                <a:solidFill>
                  <a:srgbClr val="000000"/>
                </a:solidFill>
              </a:rPr>
              <a:t>4. Why was the school knocked down?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a. to build another school b. to build a shopping center   c. to build a skyscraper</a:t>
            </a:r>
          </a:p>
        </p:txBody>
      </p:sp>
      <p:sp>
        <p:nvSpPr>
          <p:cNvPr id="8" name="Oval 7"/>
          <p:cNvSpPr/>
          <p:nvPr/>
        </p:nvSpPr>
        <p:spPr>
          <a:xfrm>
            <a:off x="203531" y="2152709"/>
            <a:ext cx="464023" cy="441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11256" y="2998870"/>
            <a:ext cx="464023" cy="441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11255" y="4320111"/>
            <a:ext cx="464023" cy="441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3078" y="5100626"/>
            <a:ext cx="464023" cy="441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 TRACK 06">
            <a:hlinkClick r:id="" action="ppaction://media"/>
            <a:extLst>
              <a:ext uri="{FF2B5EF4-FFF2-40B4-BE49-F238E27FC236}">
                <a16:creationId xmlns:a16="http://schemas.microsoft.com/office/drawing/2014/main" id="{D769122B-0431-7202-38E2-6FED5D490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0749" y="463743"/>
            <a:ext cx="784289" cy="7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Post-Listening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4765" y="367897"/>
            <a:ext cx="113167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>
                <a:cs typeface="Times New Roman" panose="02020603050405020304" pitchFamily="18" charset="0"/>
              </a:rPr>
              <a:t>e. In pairs: What do you think of ghost cities? Are they a good way to develop an area? Why (not)?</a:t>
            </a:r>
            <a:endParaRPr lang="en-US" sz="3600" i="1" dirty="0"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073" y="3230219"/>
            <a:ext cx="3751822" cy="23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1972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0DAE5-183D-7006-AECF-19DE96D63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2" y="346434"/>
            <a:ext cx="9356626" cy="6165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6DAD5-298E-245E-762D-344CB3F363EC}"/>
              </a:ext>
            </a:extLst>
          </p:cNvPr>
          <p:cNvSpPr txBox="1"/>
          <p:nvPr/>
        </p:nvSpPr>
        <p:spPr>
          <a:xfrm>
            <a:off x="7519260" y="1120265"/>
            <a:ext cx="443382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Consolidation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522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575656" y="53314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AD47">
                    <a:lumMod val="75000"/>
                  </a:srgbClr>
                </a:solidFill>
              </a:rPr>
              <a:t>CONSOLIDATION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656" y="1790163"/>
            <a:ext cx="9959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Review key vocabulary words from the lesson with correct pronunciation. </a:t>
            </a:r>
          </a:p>
        </p:txBody>
      </p:sp>
    </p:spTree>
    <p:extLst>
      <p:ext uri="{BB962C8B-B14F-4D97-AF65-F5344CB8AC3E}">
        <p14:creationId xmlns:p14="http://schemas.microsoft.com/office/powerpoint/2010/main" val="1156912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6"/>
            <a:ext cx="8978189" cy="6121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AD47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34392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6163" y="1849740"/>
            <a:ext cx="4345781" cy="38472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cs typeface="Times New Roman" panose="02020603050405020304" pitchFamily="18" charset="0"/>
              </a:rPr>
              <a:t>New words: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rural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skyscraper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outskirts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highway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invest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3353228309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18129" y="1725303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  </a:t>
            </a:r>
            <a:r>
              <a:rPr lang="en-US" sz="3600">
                <a:solidFill>
                  <a:srgbClr val="0070C0"/>
                </a:solidFill>
                <a:cs typeface="Times New Roman" panose="02020603050405020304" pitchFamily="18" charset="0"/>
              </a:rPr>
              <a:t>Practice </a:t>
            </a:r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listening and understanding general and specific </a:t>
            </a:r>
            <a:r>
              <a:rPr lang="en-US" sz="3600">
                <a:solidFill>
                  <a:srgbClr val="0070C0"/>
                </a:solidFill>
                <a:cs typeface="Times New Roman" panose="02020603050405020304" pitchFamily="18" charset="0"/>
              </a:rPr>
              <a:t>information about </a:t>
            </a:r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infrastructure.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Describe changes to a town.</a:t>
            </a:r>
          </a:p>
        </p:txBody>
      </p:sp>
    </p:spTree>
    <p:extLst>
      <p:ext uri="{BB962C8B-B14F-4D97-AF65-F5344CB8AC3E}">
        <p14:creationId xmlns:p14="http://schemas.microsoft.com/office/powerpoint/2010/main" val="5935985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5314" y="2163347"/>
            <a:ext cx="1215778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Make sentences about infrastructure.</a:t>
            </a:r>
          </a:p>
          <a:p>
            <a:pPr marL="1028700" indent="-571500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Prepare the next lesson - Grammar on pages 25 &amp; 26 in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indent="-571500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Anh 11 </a:t>
            </a:r>
            <a:r>
              <a:rPr lang="en-US" sz="36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DHA App 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on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38" y="412745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- Describe changes to a town.</a:t>
            </a:r>
          </a:p>
          <a:p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- Practice listening and understanding general and specific information about infrastructure.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65525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32C47-23A3-4C6C-90F8-33CD1C94F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4"/>
            <a:ext cx="12192000" cy="6885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060" y="4137891"/>
            <a:ext cx="433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Have a nice day!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8191" y="1434293"/>
            <a:ext cx="4345781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cs typeface="Times New Roman" panose="02020603050405020304" pitchFamily="18" charset="0"/>
              </a:rPr>
              <a:t>New words: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rural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skyscraper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outskirts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highway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invest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emergency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7601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6962746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373487"/>
            <a:ext cx="11886750" cy="606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63543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3880373"/>
            <a:ext cx="1211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cs typeface="Times New Roman" panose="02020603050405020304" pitchFamily="18" charset="0"/>
              </a:rPr>
              <a:t>1. What type of infrastructure is in the picture?</a:t>
            </a:r>
          </a:p>
          <a:p>
            <a:r>
              <a:rPr lang="en-US" sz="3600" b="1" i="1" dirty="0">
                <a:cs typeface="Times New Roman" panose="02020603050405020304" pitchFamily="18" charset="0"/>
              </a:rPr>
              <a:t>2. How have things changed in this area in the past ten years?</a:t>
            </a:r>
          </a:p>
          <a:p>
            <a:r>
              <a:rPr lang="en-US" sz="3600" b="1" i="1" dirty="0">
                <a:cs typeface="Times New Roman" panose="02020603050405020304" pitchFamily="18" charset="0"/>
              </a:rPr>
              <a:t>3. What has changed where you live in the past years?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2821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7755" y="294282"/>
            <a:ext cx="11350390" cy="48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a. Match the underlined words with the definitions. Listen and repeat.</a:t>
            </a:r>
            <a:r>
              <a:rPr lang="en-US" sz="2600" b="1" dirty="0"/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1068" y="397718"/>
            <a:ext cx="12104986" cy="5826127"/>
            <a:chOff x="204217" y="883806"/>
            <a:chExt cx="8004360" cy="5826127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204217" y="1095688"/>
              <a:ext cx="3709075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</a:rPr>
                <a:t>. I used to live in a </a:t>
              </a:r>
              <a:r>
                <a:rPr lang="en-US" sz="2000" b="1" dirty="0">
                  <a:solidFill>
                    <a:schemeClr val="tx1"/>
                  </a:solidFill>
                </a:rPr>
                <a:t>rural</a:t>
              </a:r>
              <a:r>
                <a:rPr lang="en-US" sz="2000" dirty="0">
                  <a:solidFill>
                    <a:schemeClr val="tx1"/>
                  </a:solidFill>
                </a:rPr>
                <a:t> area. There were farms all around our house, and the nearest shopping mall was 30kilometers away.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642608" y="883806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a</a:t>
              </a:r>
              <a:r>
                <a:rPr lang="en-US" sz="2000" dirty="0">
                  <a:solidFill>
                    <a:schemeClr val="tx1"/>
                  </a:solidFill>
                </a:rPr>
                <a:t>. A very tall building.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42609" y="1788283"/>
              <a:ext cx="2556943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b</a:t>
              </a:r>
              <a:r>
                <a:rPr lang="en-US" sz="2000" dirty="0">
                  <a:solidFill>
                    <a:schemeClr val="tx1"/>
                  </a:solidFill>
                </a:rPr>
                <a:t>. away from large towns and cities.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651633" y="2721915"/>
              <a:ext cx="2556944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c</a:t>
              </a:r>
              <a:r>
                <a:rPr lang="en-US" sz="2000" dirty="0">
                  <a:solidFill>
                    <a:schemeClr val="tx1"/>
                  </a:solidFill>
                </a:rPr>
                <a:t>. the parts of a town or city that are furthest from the center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633583" y="3570169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d</a:t>
              </a:r>
              <a:r>
                <a:rPr lang="en-US" sz="2000" dirty="0">
                  <a:solidFill>
                    <a:schemeClr val="tx1"/>
                  </a:solidFill>
                </a:rPr>
                <a:t>. public organizations that help with emergencies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633583" y="4485038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e</a:t>
              </a:r>
              <a:r>
                <a:rPr lang="en-US" sz="2000" dirty="0">
                  <a:solidFill>
                    <a:schemeClr val="tx1"/>
                  </a:solidFill>
                </a:rPr>
                <a:t>. spend money on something to make it better or get something in return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642608" y="5376320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f</a:t>
              </a:r>
              <a:r>
                <a:rPr lang="en-US" sz="2000" dirty="0">
                  <a:solidFill>
                    <a:schemeClr val="tx1"/>
                  </a:solidFill>
                </a:rPr>
                <a:t>. a large street, often connecting large towns and cities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91067" y="1469266"/>
            <a:ext cx="5759357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. A new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skyscraper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has been built. At 438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meters, it's the tallest building in the country.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1067" y="2250188"/>
            <a:ext cx="5895833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</a:rPr>
              <a:t>3. </a:t>
            </a:r>
            <a:r>
              <a:rPr lang="en-US" sz="2200" dirty="0">
                <a:solidFill>
                  <a:schemeClr val="tx1"/>
                </a:solidFill>
              </a:rPr>
              <a:t>We live on the</a:t>
            </a:r>
            <a:r>
              <a:rPr lang="en-US" sz="2200" b="1" dirty="0">
                <a:solidFill>
                  <a:schemeClr val="tx1"/>
                </a:solidFill>
              </a:rPr>
              <a:t> outskirts </a:t>
            </a:r>
            <a:r>
              <a:rPr lang="en-US" sz="2200" dirty="0">
                <a:solidFill>
                  <a:schemeClr val="tx1"/>
                </a:solidFill>
              </a:rPr>
              <a:t>of the city. It takes </a:t>
            </a:r>
          </a:p>
          <a:p>
            <a:r>
              <a:rPr lang="en-US" sz="2200" dirty="0">
                <a:solidFill>
                  <a:schemeClr val="tx1"/>
                </a:solidFill>
              </a:rPr>
              <a:t>us nearly an hour to get to the city center.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1066" y="3070575"/>
            <a:ext cx="5895834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The city needs a new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 highway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. People need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a faster way to get to the next town.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1065" y="4005077"/>
            <a:ext cx="6196087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</a:rPr>
              <a:t>5. </a:t>
            </a:r>
            <a:r>
              <a:rPr lang="en-US" sz="2200" dirty="0">
                <a:solidFill>
                  <a:schemeClr val="tx1"/>
                </a:solidFill>
              </a:rPr>
              <a:t>The government needs to </a:t>
            </a:r>
            <a:r>
              <a:rPr lang="en-US" sz="2200" b="1" dirty="0">
                <a:solidFill>
                  <a:schemeClr val="tx1"/>
                </a:solidFill>
              </a:rPr>
              <a:t>invest</a:t>
            </a:r>
            <a:r>
              <a:rPr lang="en-US" sz="2200" dirty="0">
                <a:solidFill>
                  <a:schemeClr val="tx1"/>
                </a:solidFill>
              </a:rPr>
              <a:t> more </a:t>
            </a:r>
          </a:p>
          <a:p>
            <a:r>
              <a:rPr lang="en-US" sz="2200" dirty="0">
                <a:solidFill>
                  <a:schemeClr val="tx1"/>
                </a:solidFill>
              </a:rPr>
              <a:t>money in public transportation. That way, </a:t>
            </a:r>
          </a:p>
          <a:p>
            <a:r>
              <a:rPr lang="en-US" sz="2200" dirty="0">
                <a:solidFill>
                  <a:schemeClr val="tx1"/>
                </a:solidFill>
              </a:rPr>
              <a:t>people will use buses and the subway more.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1064" y="5144422"/>
            <a:ext cx="5895837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6.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The city needs better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emergency services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Crime is very high, and there aren't nearly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enough ambulances or firefighters.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5704766" y="943639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48" name="Flowchart: Connector 47"/>
          <p:cNvSpPr/>
          <p:nvPr/>
        </p:nvSpPr>
        <p:spPr>
          <a:xfrm>
            <a:off x="5691119" y="1822327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5691117" y="2714519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0" name="Flowchart: Connector 49"/>
          <p:cNvSpPr/>
          <p:nvPr/>
        </p:nvSpPr>
        <p:spPr>
          <a:xfrm>
            <a:off x="5691118" y="3541218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1" name="Flowchart: Connector 50"/>
          <p:cNvSpPr/>
          <p:nvPr/>
        </p:nvSpPr>
        <p:spPr>
          <a:xfrm>
            <a:off x="5704765" y="4296808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2" name="Flowchart: Connector 51"/>
          <p:cNvSpPr/>
          <p:nvPr/>
        </p:nvSpPr>
        <p:spPr>
          <a:xfrm>
            <a:off x="5691117" y="5436153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9" name="Flowchart: Connector 58"/>
          <p:cNvSpPr/>
          <p:nvPr/>
        </p:nvSpPr>
        <p:spPr>
          <a:xfrm>
            <a:off x="8120418" y="968238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0" name="Flowchart: Connector 59"/>
          <p:cNvSpPr/>
          <p:nvPr/>
        </p:nvSpPr>
        <p:spPr>
          <a:xfrm>
            <a:off x="8120417" y="1719461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8120416" y="2678797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2" name="Flowchart: Connector 61"/>
          <p:cNvSpPr/>
          <p:nvPr/>
        </p:nvSpPr>
        <p:spPr>
          <a:xfrm>
            <a:off x="8101640" y="3496512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3" name="Flowchart: Connector 62"/>
          <p:cNvSpPr/>
          <p:nvPr/>
        </p:nvSpPr>
        <p:spPr>
          <a:xfrm>
            <a:off x="8101642" y="4325884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4" name="Flowchart: Connector 63"/>
          <p:cNvSpPr/>
          <p:nvPr/>
        </p:nvSpPr>
        <p:spPr>
          <a:xfrm>
            <a:off x="8065823" y="5357850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cxnSp>
        <p:nvCxnSpPr>
          <p:cNvPr id="66" name="Straight Connector 65"/>
          <p:cNvCxnSpPr>
            <a:stCxn id="47" idx="5"/>
          </p:cNvCxnSpPr>
          <p:nvPr/>
        </p:nvCxnSpPr>
        <p:spPr>
          <a:xfrm>
            <a:off x="5821256" y="1077311"/>
            <a:ext cx="2435638" cy="72045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8" idx="7"/>
            <a:endCxn id="59" idx="2"/>
          </p:cNvCxnSpPr>
          <p:nvPr/>
        </p:nvCxnSpPr>
        <p:spPr>
          <a:xfrm flipV="1">
            <a:off x="5807609" y="1046542"/>
            <a:ext cx="2312809" cy="7987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61" idx="3"/>
          </p:cNvCxnSpPr>
          <p:nvPr/>
        </p:nvCxnSpPr>
        <p:spPr>
          <a:xfrm>
            <a:off x="5733150" y="2765201"/>
            <a:ext cx="2407253" cy="4726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64" idx="5"/>
          </p:cNvCxnSpPr>
          <p:nvPr/>
        </p:nvCxnSpPr>
        <p:spPr>
          <a:xfrm>
            <a:off x="5733029" y="3582623"/>
            <a:ext cx="2449284" cy="190889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63" idx="6"/>
          </p:cNvCxnSpPr>
          <p:nvPr/>
        </p:nvCxnSpPr>
        <p:spPr>
          <a:xfrm>
            <a:off x="5787622" y="4361606"/>
            <a:ext cx="2450497" cy="4258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62" idx="3"/>
          </p:cNvCxnSpPr>
          <p:nvPr/>
        </p:nvCxnSpPr>
        <p:spPr>
          <a:xfrm flipV="1">
            <a:off x="5759779" y="3630184"/>
            <a:ext cx="2361848" cy="18800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81885" y="809584"/>
            <a:ext cx="12010030" cy="561987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1 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7475" y="294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1359</Words>
  <Application>Microsoft Office PowerPoint</Application>
  <PresentationFormat>Widescreen</PresentationFormat>
  <Paragraphs>173</Paragraphs>
  <Slides>30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HelveticaNeueLTStd-BdCn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64</cp:revision>
  <dcterms:created xsi:type="dcterms:W3CDTF">2023-03-03T09:06:28Z</dcterms:created>
  <dcterms:modified xsi:type="dcterms:W3CDTF">2023-07-24T09:29:25Z</dcterms:modified>
</cp:coreProperties>
</file>