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67" r:id="rId4"/>
    <p:sldId id="269" r:id="rId5"/>
    <p:sldId id="342" r:id="rId6"/>
    <p:sldId id="343" r:id="rId7"/>
    <p:sldId id="344" r:id="rId8"/>
    <p:sldId id="270" r:id="rId9"/>
    <p:sldId id="345" r:id="rId10"/>
    <p:sldId id="346" r:id="rId11"/>
    <p:sldId id="347" r:id="rId12"/>
    <p:sldId id="348" r:id="rId13"/>
    <p:sldId id="349" r:id="rId14"/>
    <p:sldId id="350" r:id="rId15"/>
    <p:sldId id="318" r:id="rId16"/>
    <p:sldId id="351" r:id="rId17"/>
    <p:sldId id="352" r:id="rId18"/>
    <p:sldId id="276" r:id="rId19"/>
    <p:sldId id="353" r:id="rId20"/>
    <p:sldId id="354" r:id="rId21"/>
    <p:sldId id="334" r:id="rId22"/>
    <p:sldId id="355" r:id="rId23"/>
    <p:sldId id="294" r:id="rId24"/>
    <p:sldId id="279" r:id="rId25"/>
    <p:sldId id="296" r:id="rId26"/>
    <p:sldId id="298" r:id="rId27"/>
    <p:sldId id="29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48" y="8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15</a:t>
            </a:fld>
            <a:endParaRPr lang="en-US"/>
          </a:p>
        </p:txBody>
      </p:sp>
    </p:spTree>
    <p:extLst>
      <p:ext uri="{BB962C8B-B14F-4D97-AF65-F5344CB8AC3E}">
        <p14:creationId xmlns:p14="http://schemas.microsoft.com/office/powerpoint/2010/main" val="143968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18</a:t>
            </a:fld>
            <a:endParaRPr lang="en-US"/>
          </a:p>
        </p:txBody>
      </p:sp>
    </p:spTree>
    <p:extLst>
      <p:ext uri="{BB962C8B-B14F-4D97-AF65-F5344CB8AC3E}">
        <p14:creationId xmlns:p14="http://schemas.microsoft.com/office/powerpoint/2010/main" val="257424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21</a:t>
            </a:fld>
            <a:endParaRPr lang="en-US"/>
          </a:p>
        </p:txBody>
      </p:sp>
    </p:spTree>
    <p:extLst>
      <p:ext uri="{BB962C8B-B14F-4D97-AF65-F5344CB8AC3E}">
        <p14:creationId xmlns:p14="http://schemas.microsoft.com/office/powerpoint/2010/main" val="399307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00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37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039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7" name="Picture 6"/>
          <p:cNvPicPr>
            <a:picLocks noChangeAspect="1"/>
          </p:cNvPicPr>
          <p:nvPr userDrawn="1"/>
        </p:nvPicPr>
        <p:blipFill>
          <a:blip r:embed="rId19"/>
          <a:stretch>
            <a:fillRect/>
          </a:stretch>
        </p:blipFill>
        <p:spPr>
          <a:xfrm>
            <a:off x="0" y="0"/>
            <a:ext cx="12230100" cy="6873932"/>
          </a:xfrm>
          <a:prstGeom prst="rect">
            <a:avLst/>
          </a:prstGeom>
        </p:spPr>
      </p:pic>
      <p:sp>
        <p:nvSpPr>
          <p:cNvPr id="8" name="TextBox 9">
            <a:extLst>
              <a:ext uri="{FF2B5EF4-FFF2-40B4-BE49-F238E27FC236}">
                <a16:creationId xmlns:a16="http://schemas.microsoft.com/office/drawing/2014/main" id="{FE798370-27E2-9F41-A466-FC64C7FFD70A}"/>
              </a:ext>
            </a:extLst>
          </p:cNvPr>
          <p:cNvSpPr txBox="1"/>
          <p:nvPr userDrawn="1"/>
        </p:nvSpPr>
        <p:spPr>
          <a:xfrm>
            <a:off x="262740" y="0"/>
            <a:ext cx="347399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Unit 2: Generation</a:t>
            </a:r>
            <a:r>
              <a:rPr lang="en-US" sz="1800" b="0" baseline="0" dirty="0">
                <a:solidFill>
                  <a:schemeClr val="bg1"/>
                </a:solidFill>
              </a:rPr>
              <a:t> gap</a:t>
            </a:r>
            <a:r>
              <a:rPr lang="en-US" sz="1800" b="0" dirty="0">
                <a:solidFill>
                  <a:schemeClr val="bg1"/>
                </a:solidFill>
              </a:rPr>
              <a:t> </a:t>
            </a:r>
          </a:p>
        </p:txBody>
      </p:sp>
      <p:sp>
        <p:nvSpPr>
          <p:cNvPr id="9" name="TextBox 8">
            <a:extLst>
              <a:ext uri="{FF2B5EF4-FFF2-40B4-BE49-F238E27FC236}">
                <a16:creationId xmlns:a16="http://schemas.microsoft.com/office/drawing/2014/main" id="{D7889D60-3103-E54C-9167-2287BEE5C81A}"/>
              </a:ext>
            </a:extLst>
          </p:cNvPr>
          <p:cNvSpPr txBox="1"/>
          <p:nvPr userDrawn="1"/>
        </p:nvSpPr>
        <p:spPr>
          <a:xfrm>
            <a:off x="113278" y="6550223"/>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11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0" name="Picture 9">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550425" y="6550222"/>
            <a:ext cx="540203" cy="27539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7889D60-3103-E54C-9167-2287BEE5C81A}"/>
              </a:ext>
            </a:extLst>
          </p:cNvPr>
          <p:cNvSpPr txBox="1"/>
          <p:nvPr userDrawn="1"/>
        </p:nvSpPr>
        <p:spPr>
          <a:xfrm>
            <a:off x="5306553" y="6550222"/>
            <a:ext cx="199471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DTP Education Solutions </a:t>
            </a:r>
            <a:endParaRPr lang="en-US" sz="1400" dirty="0">
              <a:solidFill>
                <a:schemeClr val="bg1"/>
              </a:solidFill>
            </a:endParaRPr>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836269" y="0"/>
            <a:ext cx="335573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Lesson </a:t>
            </a:r>
            <a:r>
              <a:rPr lang="vi-VN" sz="1800" b="0" dirty="0">
                <a:solidFill>
                  <a:schemeClr val="bg1"/>
                </a:solidFill>
                <a:latin typeface="Calibri" panose="020F0502020204030204" pitchFamily="34" charset="0"/>
                <a:ea typeface="Calibri" panose="020F0502020204030204" pitchFamily="34" charset="0"/>
                <a:cs typeface="Calibri" panose="020F0502020204030204" pitchFamily="34" charset="0"/>
              </a:rPr>
              <a:t>3</a:t>
            </a:r>
            <a:r>
              <a:rPr lang="en-US" sz="1800" b="0" dirty="0">
                <a:solidFill>
                  <a:schemeClr val="bg1"/>
                </a:solidFill>
                <a:latin typeface="Calibri" panose="020F0502020204030204" pitchFamily="34" charset="0"/>
                <a:ea typeface="Calibri" panose="020F0502020204030204" pitchFamily="34" charset="0"/>
                <a:cs typeface="Calibri" panose="020F0502020204030204" pitchFamily="34" charset="0"/>
              </a:rPr>
              <a:t>.2</a:t>
            </a:r>
            <a:r>
              <a:rPr lang="en-US" sz="1800" b="0" dirty="0">
                <a:solidFill>
                  <a:schemeClr val="bg1"/>
                </a:solidFill>
              </a:rPr>
              <a:t>: </a:t>
            </a:r>
            <a:r>
              <a:rPr lang="en-US" sz="1800" b="0" dirty="0">
                <a:solidFill>
                  <a:schemeClr val="bg1"/>
                </a:solidFill>
                <a:latin typeface="Calibri" panose="020F0502020204030204" pitchFamily="34" charset="0"/>
                <a:ea typeface="Calibri" panose="020F0502020204030204" pitchFamily="34" charset="0"/>
                <a:cs typeface="Calibri" panose="020F0502020204030204" pitchFamily="34" charset="0"/>
              </a:rPr>
              <a:t>Speaking &amp; Writing</a:t>
            </a: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3" r:id="rId15"/>
    <p:sldLayoutId id="2147483675" r:id="rId16"/>
    <p:sldLayoutId id="214748369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58675" cy="6859752"/>
          </a:xfrm>
          <a:prstGeom prst="rect">
            <a:avLst/>
          </a:prstGeom>
        </p:spPr>
      </p:pic>
      <p:sp>
        <p:nvSpPr>
          <p:cNvPr id="2" name="TextBox 1"/>
          <p:cNvSpPr txBox="1"/>
          <p:nvPr/>
        </p:nvSpPr>
        <p:spPr>
          <a:xfrm>
            <a:off x="6374423" y="3235569"/>
            <a:ext cx="4897316" cy="1384995"/>
          </a:xfrm>
          <a:prstGeom prst="rect">
            <a:avLst/>
          </a:prstGeom>
          <a:noFill/>
        </p:spPr>
        <p:txBody>
          <a:bodyPr wrap="square" rtlCol="0">
            <a:spAutoFit/>
          </a:bodyPr>
          <a:lstStyle/>
          <a:p>
            <a:pPr algn="ctr"/>
            <a:r>
              <a:rPr lang="en-US" sz="2800" dirty="0">
                <a:solidFill>
                  <a:srgbClr val="FF0000"/>
                </a:solidFill>
              </a:rPr>
              <a:t>Unit 2: Generation Gap</a:t>
            </a:r>
          </a:p>
          <a:p>
            <a:pPr algn="ctr"/>
            <a:r>
              <a:rPr lang="en-US" sz="2800" dirty="0">
                <a:solidFill>
                  <a:srgbClr val="00B0F0"/>
                </a:solidFill>
              </a:rPr>
              <a:t>Lesson 3.2: </a:t>
            </a:r>
            <a:r>
              <a:rPr lang="fr-FR" sz="2800" dirty="0" err="1">
                <a:solidFill>
                  <a:srgbClr val="00B0F0"/>
                </a:solidFill>
              </a:rPr>
              <a:t>Speaking</a:t>
            </a:r>
            <a:r>
              <a:rPr lang="fr-FR" sz="2800" dirty="0">
                <a:solidFill>
                  <a:srgbClr val="00B0F0"/>
                </a:solidFill>
              </a:rPr>
              <a:t> &amp; </a:t>
            </a:r>
            <a:r>
              <a:rPr lang="fr-FR" sz="2800" dirty="0" err="1">
                <a:solidFill>
                  <a:srgbClr val="00B0F0"/>
                </a:solidFill>
              </a:rPr>
              <a:t>Writing</a:t>
            </a:r>
            <a:r>
              <a:rPr lang="fr-FR" sz="2800" dirty="0">
                <a:solidFill>
                  <a:srgbClr val="00B0F0"/>
                </a:solidFill>
              </a:rPr>
              <a:t> </a:t>
            </a:r>
            <a:r>
              <a:rPr lang="fr-FR" sz="2800" dirty="0">
                <a:solidFill>
                  <a:schemeClr val="accent6">
                    <a:lumMod val="60000"/>
                    <a:lumOff val="40000"/>
                  </a:schemeClr>
                </a:solidFill>
              </a:rPr>
              <a:t>Page: 23</a:t>
            </a: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858769-FF0E-CAEB-31B3-E43E58AC081F}"/>
              </a:ext>
            </a:extLst>
          </p:cNvPr>
          <p:cNvSpPr txBox="1"/>
          <p:nvPr/>
        </p:nvSpPr>
        <p:spPr>
          <a:xfrm>
            <a:off x="395057" y="604258"/>
            <a:ext cx="6134470" cy="584775"/>
          </a:xfrm>
          <a:prstGeom prst="rect">
            <a:avLst/>
          </a:prstGeom>
          <a:noFill/>
        </p:spPr>
        <p:txBody>
          <a:bodyPr wrap="square">
            <a:spAutoFit/>
          </a:bodyPr>
          <a:lstStyle/>
          <a:p>
            <a:r>
              <a:rPr lang="en-US" sz="3200" b="1" dirty="0">
                <a:solidFill>
                  <a:srgbClr val="4472C4"/>
                </a:solidFill>
                <a:latin typeface="Calibri" panose="020F0502020204030204"/>
              </a:rPr>
              <a:t>A</a:t>
            </a:r>
            <a:r>
              <a:rPr kumimoji="0" lang="en-US" sz="3200" b="1" i="0" u="none" strike="noStrike" kern="1200" cap="none" spc="0" normalizeH="0" baseline="0" noProof="0" dirty="0" err="1">
                <a:ln>
                  <a:noFill/>
                </a:ln>
                <a:solidFill>
                  <a:srgbClr val="4472C4"/>
                </a:solidFill>
                <a:effectLst/>
                <a:uLnTx/>
                <a:uFillTx/>
                <a:latin typeface="Calibri" panose="020F0502020204030204"/>
                <a:ea typeface="+mn-ea"/>
                <a:cs typeface="+mn-cs"/>
              </a:rPr>
              <a:t>nswer</a:t>
            </a:r>
            <a:r>
              <a:rPr kumimoji="0" lang="en-US" sz="3200" b="1" i="0" u="none" strike="noStrike" kern="1200" cap="none" spc="0" normalizeH="0" baseline="0" noProof="0" dirty="0">
                <a:ln>
                  <a:noFill/>
                </a:ln>
                <a:solidFill>
                  <a:srgbClr val="4472C4"/>
                </a:solidFill>
                <a:effectLst/>
                <a:uLnTx/>
                <a:uFillTx/>
                <a:latin typeface="Calibri" panose="020F0502020204030204"/>
                <a:ea typeface="+mn-ea"/>
                <a:cs typeface="+mn-cs"/>
              </a:rPr>
              <a:t> the questions below.</a:t>
            </a:r>
            <a:endParaRPr lang="en-US" dirty="0"/>
          </a:p>
        </p:txBody>
      </p:sp>
      <p:sp>
        <p:nvSpPr>
          <p:cNvPr id="5" name="TextBox 4">
            <a:extLst>
              <a:ext uri="{FF2B5EF4-FFF2-40B4-BE49-F238E27FC236}">
                <a16:creationId xmlns:a16="http://schemas.microsoft.com/office/drawing/2014/main" id="{0189603A-5666-438C-050D-D030BB2BF94F}"/>
              </a:ext>
            </a:extLst>
          </p:cNvPr>
          <p:cNvSpPr txBox="1"/>
          <p:nvPr/>
        </p:nvSpPr>
        <p:spPr>
          <a:xfrm>
            <a:off x="324036" y="1189033"/>
            <a:ext cx="11252446" cy="5196166"/>
          </a:xfrm>
          <a:prstGeom prst="rect">
            <a:avLst/>
          </a:prstGeom>
          <a:noFill/>
        </p:spPr>
        <p:txBody>
          <a:bodyPr wrap="square">
            <a:spAutoFit/>
          </a:bodyPr>
          <a:lstStyle/>
          <a:p>
            <a:pPr>
              <a:lnSpc>
                <a:spcPct val="150000"/>
              </a:lnSpc>
            </a:pPr>
            <a:r>
              <a:rPr kumimoji="0" lang="en-US" sz="2800" i="0" u="none" strike="noStrike" kern="1200" cap="none" spc="0" normalizeH="0" baseline="0" noProof="0" dirty="0">
                <a:ln>
                  <a:noFill/>
                </a:ln>
                <a:solidFill>
                  <a:schemeClr val="accent5"/>
                </a:solidFill>
                <a:effectLst/>
                <a:uLnTx/>
                <a:uFillTx/>
                <a:latin typeface="Calibri" panose="020F0502020204030204"/>
                <a:ea typeface="+mn-ea"/>
                <a:cs typeface="+mn-cs"/>
              </a:rPr>
              <a:t>a) How many parts are there in a paragraph?</a:t>
            </a:r>
          </a:p>
          <a:p>
            <a:pPr>
              <a:lnSpc>
                <a:spcPct val="150000"/>
              </a:lnSpc>
            </a:pPr>
            <a:r>
              <a:rPr lang="en-US" sz="2800" dirty="0">
                <a:solidFill>
                  <a:srgbClr val="FF0000"/>
                </a:solidFill>
                <a:latin typeface="Calibri" panose="020F0502020204030204"/>
              </a:rPr>
              <a:t>Three parts: topic sentence, supporting evidence, closing sentence.  </a:t>
            </a:r>
          </a:p>
          <a:p>
            <a:pPr>
              <a:lnSpc>
                <a:spcPct val="150000"/>
              </a:lnSpc>
            </a:pPr>
            <a:r>
              <a:rPr lang="en-US" sz="2800" dirty="0">
                <a:solidFill>
                  <a:schemeClr val="accent5"/>
                </a:solidFill>
                <a:latin typeface="Calibri" panose="020F0502020204030204"/>
              </a:rPr>
              <a:t>b) What’s the function of each part?</a:t>
            </a:r>
          </a:p>
          <a:p>
            <a:pPr>
              <a:lnSpc>
                <a:spcPct val="150000"/>
              </a:lnSpc>
            </a:pPr>
            <a:r>
              <a:rPr lang="en-US" sz="2800" u="sng" dirty="0">
                <a:solidFill>
                  <a:srgbClr val="FF0000"/>
                </a:solidFill>
                <a:latin typeface="Calibri" panose="020F0502020204030204"/>
              </a:rPr>
              <a:t>Topic sentence</a:t>
            </a:r>
            <a:r>
              <a:rPr lang="en-US" sz="2800" dirty="0">
                <a:solidFill>
                  <a:srgbClr val="FF0000"/>
                </a:solidFill>
                <a:latin typeface="Calibri" panose="020F0502020204030204"/>
              </a:rPr>
              <a:t>: T</a:t>
            </a:r>
            <a:r>
              <a:rPr kumimoji="0" lang="en-US" sz="2800" i="0" u="none" strike="noStrike" kern="1200" cap="none" spc="0" normalizeH="0" baseline="0" noProof="0" dirty="0">
                <a:ln>
                  <a:noFill/>
                </a:ln>
                <a:solidFill>
                  <a:srgbClr val="FF0000"/>
                </a:solidFill>
                <a:effectLst/>
                <a:uLnTx/>
                <a:uFillTx/>
                <a:latin typeface="Calibri" panose="020F0502020204030204"/>
                <a:ea typeface="+mn-ea"/>
                <a:cs typeface="+mn-cs"/>
              </a:rPr>
              <a:t>ells the reader the key point of the paragraph</a:t>
            </a:r>
          </a:p>
          <a:p>
            <a:pPr>
              <a:lnSpc>
                <a:spcPct val="150000"/>
              </a:lnSpc>
            </a:pPr>
            <a:r>
              <a:rPr lang="en-US" sz="2800" u="sng" dirty="0">
                <a:solidFill>
                  <a:srgbClr val="FF0000"/>
                </a:solidFill>
                <a:latin typeface="Calibri" panose="020F0502020204030204"/>
              </a:rPr>
              <a:t>Supporting evidence</a:t>
            </a:r>
            <a:r>
              <a:rPr lang="en-US" sz="2800" dirty="0">
                <a:solidFill>
                  <a:srgbClr val="FF0000"/>
                </a:solidFill>
                <a:latin typeface="Calibri" panose="020F0502020204030204"/>
              </a:rPr>
              <a:t>: First, give extra details and examples to support your main point. Then, give your opinion about it.</a:t>
            </a:r>
          </a:p>
          <a:p>
            <a:pPr>
              <a:lnSpc>
                <a:spcPct val="150000"/>
              </a:lnSpc>
            </a:pPr>
            <a:r>
              <a:rPr lang="en-US" sz="2800" u="sng" dirty="0">
                <a:solidFill>
                  <a:srgbClr val="FF0000"/>
                </a:solidFill>
              </a:rPr>
              <a:t>Closing sentence</a:t>
            </a:r>
            <a:r>
              <a:rPr lang="en-US" sz="2800" dirty="0">
                <a:solidFill>
                  <a:srgbClr val="FF0000"/>
                </a:solidFill>
              </a:rPr>
              <a:t>: Restates the topic sentence using different words and gives a final thought on the main point.</a:t>
            </a:r>
          </a:p>
        </p:txBody>
      </p:sp>
    </p:spTree>
    <p:extLst>
      <p:ext uri="{BB962C8B-B14F-4D97-AF65-F5344CB8AC3E}">
        <p14:creationId xmlns:p14="http://schemas.microsoft.com/office/powerpoint/2010/main" val="14467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FDCECC-A479-DC81-57D9-16B7944E3563}"/>
              </a:ext>
            </a:extLst>
          </p:cNvPr>
          <p:cNvSpPr txBox="1"/>
          <p:nvPr/>
        </p:nvSpPr>
        <p:spPr>
          <a:xfrm>
            <a:off x="244136" y="529091"/>
            <a:ext cx="11696330" cy="1077218"/>
          </a:xfrm>
          <a:prstGeom prst="rect">
            <a:avLst/>
          </a:prstGeom>
          <a:noFill/>
        </p:spPr>
        <p:txBody>
          <a:bodyPr wrap="square">
            <a:spAutoFit/>
          </a:bodyPr>
          <a:lstStyle/>
          <a:p>
            <a:r>
              <a:rPr lang="en-US" sz="3200" dirty="0">
                <a:solidFill>
                  <a:srgbClr val="0070C0"/>
                </a:solidFill>
              </a:rPr>
              <a:t>Read the essay again and underline the extra supporting details and circle the examples in each body sentence.</a:t>
            </a:r>
          </a:p>
        </p:txBody>
      </p:sp>
      <p:sp>
        <p:nvSpPr>
          <p:cNvPr id="5" name="TextBox 4">
            <a:extLst>
              <a:ext uri="{FF2B5EF4-FFF2-40B4-BE49-F238E27FC236}">
                <a16:creationId xmlns:a16="http://schemas.microsoft.com/office/drawing/2014/main" id="{DD1775C5-5127-704B-83DA-553B969C0FEF}"/>
              </a:ext>
            </a:extLst>
          </p:cNvPr>
          <p:cNvSpPr txBox="1"/>
          <p:nvPr/>
        </p:nvSpPr>
        <p:spPr>
          <a:xfrm>
            <a:off x="412812" y="1606309"/>
            <a:ext cx="11221375" cy="4448013"/>
          </a:xfrm>
          <a:prstGeom prst="rect">
            <a:avLst/>
          </a:prstGeom>
          <a:solidFill>
            <a:schemeClr val="accent6">
              <a:lumMod val="20000"/>
              <a:lumOff val="80000"/>
            </a:schemeClr>
          </a:solidFill>
        </p:spPr>
        <p:txBody>
          <a:bodyPr wrap="square">
            <a:spAutoFit/>
          </a:bodyPr>
          <a:lstStyle/>
          <a:p>
            <a:pPr>
              <a:lnSpc>
                <a:spcPct val="150000"/>
              </a:lnSpc>
            </a:pPr>
            <a:r>
              <a:rPr lang="en-US" sz="3200" dirty="0"/>
              <a:t>Older generations could teach me lots of skills, such as teaching me interesting and useful outdoor and survival skills. My neighbor could teach me how to fish using a spear, which I think would be a really cool thing to learn. I think I would really enjoy learning how to do it, as well as learning a lot of other useful skills from people with more life experience than me.</a:t>
            </a:r>
          </a:p>
        </p:txBody>
      </p:sp>
      <p:cxnSp>
        <p:nvCxnSpPr>
          <p:cNvPr id="7" name="Straight Connector 6">
            <a:extLst>
              <a:ext uri="{FF2B5EF4-FFF2-40B4-BE49-F238E27FC236}">
                <a16:creationId xmlns:a16="http://schemas.microsoft.com/office/drawing/2014/main" id="{AA9FCCF5-551C-CC2A-8256-E63993173CA0}"/>
              </a:ext>
            </a:extLst>
          </p:cNvPr>
          <p:cNvCxnSpPr>
            <a:cxnSpLocks/>
          </p:cNvCxnSpPr>
          <p:nvPr/>
        </p:nvCxnSpPr>
        <p:spPr>
          <a:xfrm>
            <a:off x="514905" y="2281561"/>
            <a:ext cx="102448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AFC6E8-B097-AB61-A81A-C77AA777C2EA}"/>
              </a:ext>
            </a:extLst>
          </p:cNvPr>
          <p:cNvCxnSpPr>
            <a:cxnSpLocks/>
          </p:cNvCxnSpPr>
          <p:nvPr/>
        </p:nvCxnSpPr>
        <p:spPr>
          <a:xfrm>
            <a:off x="514905" y="3019887"/>
            <a:ext cx="85935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7156375-C6ED-8146-2C49-A39580DC8BEE}"/>
              </a:ext>
            </a:extLst>
          </p:cNvPr>
          <p:cNvSpPr/>
          <p:nvPr/>
        </p:nvSpPr>
        <p:spPr>
          <a:xfrm>
            <a:off x="9215021" y="2530136"/>
            <a:ext cx="2290439"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AE6F12-25C6-55C7-7EE5-1FB523A9B721}"/>
              </a:ext>
            </a:extLst>
          </p:cNvPr>
          <p:cNvSpPr/>
          <p:nvPr/>
        </p:nvSpPr>
        <p:spPr>
          <a:xfrm>
            <a:off x="514905" y="3340589"/>
            <a:ext cx="10892901"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39DF81-75CD-D899-C3E4-ABE7D24ABF69}"/>
              </a:ext>
            </a:extLst>
          </p:cNvPr>
          <p:cNvSpPr/>
          <p:nvPr/>
        </p:nvSpPr>
        <p:spPr>
          <a:xfrm>
            <a:off x="514905" y="4054172"/>
            <a:ext cx="4039340"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4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FB97C8-135B-3B2C-25E2-2BFF91A8169D}"/>
              </a:ext>
            </a:extLst>
          </p:cNvPr>
          <p:cNvSpPr txBox="1"/>
          <p:nvPr/>
        </p:nvSpPr>
        <p:spPr>
          <a:xfrm>
            <a:off x="257453" y="1287261"/>
            <a:ext cx="11390050" cy="3709349"/>
          </a:xfrm>
          <a:prstGeom prst="rect">
            <a:avLst/>
          </a:prstGeom>
          <a:solidFill>
            <a:schemeClr val="accent6">
              <a:lumMod val="20000"/>
              <a:lumOff val="80000"/>
            </a:schemeClr>
          </a:solidFill>
        </p:spPr>
        <p:txBody>
          <a:bodyPr wrap="square">
            <a:spAutoFit/>
          </a:bodyPr>
          <a:lstStyle/>
          <a:p>
            <a:pPr>
              <a:lnSpc>
                <a:spcPct val="150000"/>
              </a:lnSpc>
            </a:pPr>
            <a:r>
              <a:rPr lang="en-US" sz="3200" dirty="0">
                <a:solidFill>
                  <a:srgbClr val="0070C0"/>
                </a:solidFill>
              </a:rPr>
              <a:t>I have already learned lots from people of the older generations. Many different people have taught me new skills that have helped me in life. One thing my grandfather taught me was how to start a fire. It's easy and it's really useful when I go camping. I have learned lots of other skills from other family members and friends, too.</a:t>
            </a:r>
          </a:p>
        </p:txBody>
      </p:sp>
      <p:cxnSp>
        <p:nvCxnSpPr>
          <p:cNvPr id="4" name="Straight Connector 3">
            <a:extLst>
              <a:ext uri="{FF2B5EF4-FFF2-40B4-BE49-F238E27FC236}">
                <a16:creationId xmlns:a16="http://schemas.microsoft.com/office/drawing/2014/main" id="{CB849DD4-0CC0-3B1D-2808-62590D445087}"/>
              </a:ext>
            </a:extLst>
          </p:cNvPr>
          <p:cNvCxnSpPr>
            <a:cxnSpLocks/>
          </p:cNvCxnSpPr>
          <p:nvPr/>
        </p:nvCxnSpPr>
        <p:spPr>
          <a:xfrm>
            <a:off x="399496" y="2716567"/>
            <a:ext cx="107064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6992E39-261C-9437-B723-EF79F8BD2469}"/>
              </a:ext>
            </a:extLst>
          </p:cNvPr>
          <p:cNvCxnSpPr>
            <a:cxnSpLocks/>
          </p:cNvCxnSpPr>
          <p:nvPr/>
        </p:nvCxnSpPr>
        <p:spPr>
          <a:xfrm>
            <a:off x="399496" y="3455633"/>
            <a:ext cx="1500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1B5FEC-CE46-884A-3355-7C941C9EF056}"/>
              </a:ext>
            </a:extLst>
          </p:cNvPr>
          <p:cNvSpPr/>
          <p:nvPr/>
        </p:nvSpPr>
        <p:spPr>
          <a:xfrm>
            <a:off x="2041864" y="2965907"/>
            <a:ext cx="9348186"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36BE0E-2664-BB88-87CD-8D2AF8750D16}"/>
              </a:ext>
            </a:extLst>
          </p:cNvPr>
          <p:cNvSpPr/>
          <p:nvPr/>
        </p:nvSpPr>
        <p:spPr>
          <a:xfrm>
            <a:off x="287045" y="3704972"/>
            <a:ext cx="725009"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99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2D1D25-4C8D-5662-FF58-8BCECFFDE15B}"/>
              </a:ext>
            </a:extLst>
          </p:cNvPr>
          <p:cNvSpPr txBox="1"/>
          <p:nvPr/>
        </p:nvSpPr>
        <p:spPr>
          <a:xfrm>
            <a:off x="559293" y="985357"/>
            <a:ext cx="11203619" cy="4448013"/>
          </a:xfrm>
          <a:prstGeom prst="rect">
            <a:avLst/>
          </a:prstGeom>
          <a:solidFill>
            <a:schemeClr val="accent6">
              <a:lumMod val="20000"/>
              <a:lumOff val="80000"/>
            </a:schemeClr>
          </a:solidFill>
        </p:spPr>
        <p:txBody>
          <a:bodyPr wrap="square">
            <a:spAutoFit/>
          </a:bodyPr>
          <a:lstStyle/>
          <a:p>
            <a:pPr>
              <a:lnSpc>
                <a:spcPct val="150000"/>
              </a:lnSpc>
            </a:pPr>
            <a:r>
              <a:rPr lang="en-US" sz="3200" dirty="0"/>
              <a:t>I also believe that there are things that I could help the older generations with. I could help them use technology like computers and tablets better because I know lots about these kinds of technology that my elders may not know. I think I could show them things that they would benefit from. I could also tell them about musical instruments, new fashion, and much more</a:t>
            </a:r>
          </a:p>
        </p:txBody>
      </p:sp>
      <p:cxnSp>
        <p:nvCxnSpPr>
          <p:cNvPr id="4" name="Straight Connector 3">
            <a:extLst>
              <a:ext uri="{FF2B5EF4-FFF2-40B4-BE49-F238E27FC236}">
                <a16:creationId xmlns:a16="http://schemas.microsoft.com/office/drawing/2014/main" id="{96B84DC4-37C4-052A-05F3-6C1C3D2A3FA0}"/>
              </a:ext>
            </a:extLst>
          </p:cNvPr>
          <p:cNvCxnSpPr>
            <a:cxnSpLocks/>
          </p:cNvCxnSpPr>
          <p:nvPr/>
        </p:nvCxnSpPr>
        <p:spPr>
          <a:xfrm>
            <a:off x="742765" y="1704513"/>
            <a:ext cx="98660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93083DD-5620-FD00-78B0-FFF37894E1E5}"/>
              </a:ext>
            </a:extLst>
          </p:cNvPr>
          <p:cNvCxnSpPr>
            <a:cxnSpLocks/>
          </p:cNvCxnSpPr>
          <p:nvPr/>
        </p:nvCxnSpPr>
        <p:spPr>
          <a:xfrm>
            <a:off x="742765" y="2405849"/>
            <a:ext cx="2692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F4846B3-7C8E-13FA-DCB5-1200E20C26BA}"/>
              </a:ext>
            </a:extLst>
          </p:cNvPr>
          <p:cNvSpPr/>
          <p:nvPr/>
        </p:nvSpPr>
        <p:spPr>
          <a:xfrm>
            <a:off x="3619130" y="1933944"/>
            <a:ext cx="8013577"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631EF09-DDE8-3692-B9C5-74224883B665}"/>
              </a:ext>
            </a:extLst>
          </p:cNvPr>
          <p:cNvSpPr/>
          <p:nvPr/>
        </p:nvSpPr>
        <p:spPr>
          <a:xfrm>
            <a:off x="559293" y="2728548"/>
            <a:ext cx="9960746"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051F77-530F-C608-54D5-1922258DE7AD}"/>
              </a:ext>
            </a:extLst>
          </p:cNvPr>
          <p:cNvSpPr/>
          <p:nvPr/>
        </p:nvSpPr>
        <p:spPr>
          <a:xfrm>
            <a:off x="559293" y="3394864"/>
            <a:ext cx="6977849" cy="4897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64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381EF0-2BE5-A012-6880-ECBAFF7B4BB2}"/>
              </a:ext>
            </a:extLst>
          </p:cNvPr>
          <p:cNvSpPr txBox="1"/>
          <p:nvPr/>
        </p:nvSpPr>
        <p:spPr>
          <a:xfrm>
            <a:off x="1806606" y="555724"/>
            <a:ext cx="10173268" cy="1077218"/>
          </a:xfrm>
          <a:prstGeom prst="rect">
            <a:avLst/>
          </a:prstGeom>
          <a:noFill/>
        </p:spPr>
        <p:txBody>
          <a:bodyPr wrap="square">
            <a:spAutoFit/>
          </a:bodyPr>
          <a:lstStyle/>
          <a:p>
            <a:r>
              <a:rPr lang="en-US" sz="3200" b="1" dirty="0">
                <a:solidFill>
                  <a:srgbClr val="0070C0"/>
                </a:solidFill>
              </a:rPr>
              <a:t>Read the sentences and write D for details, E for examples, and O for opinions.</a:t>
            </a:r>
          </a:p>
        </p:txBody>
      </p:sp>
      <p:sp>
        <p:nvSpPr>
          <p:cNvPr id="4" name="Rectangle 3">
            <a:extLst>
              <a:ext uri="{FF2B5EF4-FFF2-40B4-BE49-F238E27FC236}">
                <a16:creationId xmlns:a16="http://schemas.microsoft.com/office/drawing/2014/main" id="{4A03D36C-E646-FB8E-B68D-B2D9B2537D23}"/>
              </a:ext>
            </a:extLst>
          </p:cNvPr>
          <p:cNvSpPr/>
          <p:nvPr/>
        </p:nvSpPr>
        <p:spPr>
          <a:xfrm>
            <a:off x="212126" y="558003"/>
            <a:ext cx="1441938" cy="536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sp>
        <p:nvSpPr>
          <p:cNvPr id="6" name="TextBox 5">
            <a:extLst>
              <a:ext uri="{FF2B5EF4-FFF2-40B4-BE49-F238E27FC236}">
                <a16:creationId xmlns:a16="http://schemas.microsoft.com/office/drawing/2014/main" id="{8637375E-55E3-1631-D725-3A69D17BA4B5}"/>
              </a:ext>
            </a:extLst>
          </p:cNvPr>
          <p:cNvSpPr txBox="1"/>
          <p:nvPr/>
        </p:nvSpPr>
        <p:spPr>
          <a:xfrm>
            <a:off x="372863" y="1846556"/>
            <a:ext cx="11611992" cy="3709349"/>
          </a:xfrm>
          <a:prstGeom prst="rect">
            <a:avLst/>
          </a:prstGeom>
          <a:noFill/>
        </p:spPr>
        <p:txBody>
          <a:bodyPr wrap="square">
            <a:spAutoFit/>
          </a:bodyPr>
          <a:lstStyle/>
          <a:p>
            <a:pPr>
              <a:lnSpc>
                <a:spcPct val="150000"/>
              </a:lnSpc>
            </a:pPr>
            <a:r>
              <a:rPr lang="en-US" sz="3200" dirty="0">
                <a:solidFill>
                  <a:srgbClr val="0070C0"/>
                </a:solidFill>
              </a:rPr>
              <a:t>1. I think I would really enjoy learning to change a tire. ______</a:t>
            </a:r>
          </a:p>
          <a:p>
            <a:pPr>
              <a:lnSpc>
                <a:spcPct val="150000"/>
              </a:lnSpc>
            </a:pPr>
            <a:r>
              <a:rPr lang="en-US" sz="3200" dirty="0">
                <a:solidFill>
                  <a:srgbClr val="0070C0"/>
                </a:solidFill>
              </a:rPr>
              <a:t>2. My father taught me how to play chess. ______</a:t>
            </a:r>
          </a:p>
          <a:p>
            <a:pPr>
              <a:lnSpc>
                <a:spcPct val="150000"/>
              </a:lnSpc>
            </a:pPr>
            <a:r>
              <a:rPr lang="en-US" sz="3200" dirty="0">
                <a:solidFill>
                  <a:srgbClr val="0070C0"/>
                </a:solidFill>
              </a:rPr>
              <a:t>3. I could learn how to put up a tent. ______</a:t>
            </a:r>
          </a:p>
          <a:p>
            <a:pPr>
              <a:lnSpc>
                <a:spcPct val="150000"/>
              </a:lnSpc>
            </a:pPr>
            <a:r>
              <a:rPr lang="en-US" sz="3200" dirty="0">
                <a:solidFill>
                  <a:srgbClr val="0070C0"/>
                </a:solidFill>
              </a:rPr>
              <a:t>4. I can show the older generations how to use social media. ______</a:t>
            </a:r>
          </a:p>
          <a:p>
            <a:pPr>
              <a:lnSpc>
                <a:spcPct val="150000"/>
              </a:lnSpc>
            </a:pPr>
            <a:r>
              <a:rPr lang="en-US" sz="3200" dirty="0">
                <a:solidFill>
                  <a:srgbClr val="0070C0"/>
                </a:solidFill>
              </a:rPr>
              <a:t>5. I showed my grandmother how to put on make-up. ______ </a:t>
            </a:r>
          </a:p>
        </p:txBody>
      </p:sp>
      <p:sp>
        <p:nvSpPr>
          <p:cNvPr id="7" name="TextBox 6">
            <a:extLst>
              <a:ext uri="{FF2B5EF4-FFF2-40B4-BE49-F238E27FC236}">
                <a16:creationId xmlns:a16="http://schemas.microsoft.com/office/drawing/2014/main" id="{65A30F25-46D4-575A-9F2C-45D29F587A7D}"/>
              </a:ext>
            </a:extLst>
          </p:cNvPr>
          <p:cNvSpPr txBox="1"/>
          <p:nvPr/>
        </p:nvSpPr>
        <p:spPr>
          <a:xfrm>
            <a:off x="9676660" y="1988598"/>
            <a:ext cx="665825" cy="584775"/>
          </a:xfrm>
          <a:prstGeom prst="rect">
            <a:avLst/>
          </a:prstGeom>
          <a:noFill/>
        </p:spPr>
        <p:txBody>
          <a:bodyPr wrap="square" rtlCol="0">
            <a:spAutoFit/>
          </a:bodyPr>
          <a:lstStyle/>
          <a:p>
            <a:r>
              <a:rPr lang="en-US" sz="3200" b="1" dirty="0">
                <a:solidFill>
                  <a:srgbClr val="FF0000"/>
                </a:solidFill>
              </a:rPr>
              <a:t>O</a:t>
            </a:r>
          </a:p>
        </p:txBody>
      </p:sp>
      <p:sp>
        <p:nvSpPr>
          <p:cNvPr id="8" name="TextBox 7">
            <a:extLst>
              <a:ext uri="{FF2B5EF4-FFF2-40B4-BE49-F238E27FC236}">
                <a16:creationId xmlns:a16="http://schemas.microsoft.com/office/drawing/2014/main" id="{CF52A1AA-5D57-DC5E-18C2-BB20C55F04F2}"/>
              </a:ext>
            </a:extLst>
          </p:cNvPr>
          <p:cNvSpPr txBox="1"/>
          <p:nvPr/>
        </p:nvSpPr>
        <p:spPr>
          <a:xfrm>
            <a:off x="7847860" y="2718047"/>
            <a:ext cx="631794" cy="584775"/>
          </a:xfrm>
          <a:prstGeom prst="rect">
            <a:avLst/>
          </a:prstGeom>
          <a:noFill/>
        </p:spPr>
        <p:txBody>
          <a:bodyPr wrap="square" rtlCol="0">
            <a:spAutoFit/>
          </a:bodyPr>
          <a:lstStyle/>
          <a:p>
            <a:r>
              <a:rPr lang="en-US" sz="3200" b="1" dirty="0">
                <a:solidFill>
                  <a:srgbClr val="FF0000"/>
                </a:solidFill>
              </a:rPr>
              <a:t>E</a:t>
            </a:r>
          </a:p>
        </p:txBody>
      </p:sp>
      <p:sp>
        <p:nvSpPr>
          <p:cNvPr id="9" name="TextBox 8">
            <a:extLst>
              <a:ext uri="{FF2B5EF4-FFF2-40B4-BE49-F238E27FC236}">
                <a16:creationId xmlns:a16="http://schemas.microsoft.com/office/drawing/2014/main" id="{C0A4A027-47C9-2737-F32F-23B4D42B2BBF}"/>
              </a:ext>
            </a:extLst>
          </p:cNvPr>
          <p:cNvSpPr txBox="1"/>
          <p:nvPr/>
        </p:nvSpPr>
        <p:spPr>
          <a:xfrm>
            <a:off x="7050349" y="3508159"/>
            <a:ext cx="665825" cy="584775"/>
          </a:xfrm>
          <a:prstGeom prst="rect">
            <a:avLst/>
          </a:prstGeom>
          <a:noFill/>
        </p:spPr>
        <p:txBody>
          <a:bodyPr wrap="square" rtlCol="0">
            <a:spAutoFit/>
          </a:bodyPr>
          <a:lstStyle/>
          <a:p>
            <a:r>
              <a:rPr lang="en-US" sz="3200" b="1" dirty="0">
                <a:solidFill>
                  <a:srgbClr val="FF0000"/>
                </a:solidFill>
              </a:rPr>
              <a:t>D</a:t>
            </a:r>
          </a:p>
        </p:txBody>
      </p:sp>
      <p:sp>
        <p:nvSpPr>
          <p:cNvPr id="10" name="TextBox 9">
            <a:extLst>
              <a:ext uri="{FF2B5EF4-FFF2-40B4-BE49-F238E27FC236}">
                <a16:creationId xmlns:a16="http://schemas.microsoft.com/office/drawing/2014/main" id="{14B636AF-87F3-3521-249F-225A61C4360F}"/>
              </a:ext>
            </a:extLst>
          </p:cNvPr>
          <p:cNvSpPr txBox="1"/>
          <p:nvPr/>
        </p:nvSpPr>
        <p:spPr>
          <a:xfrm>
            <a:off x="10734582" y="4227251"/>
            <a:ext cx="665825" cy="584775"/>
          </a:xfrm>
          <a:prstGeom prst="rect">
            <a:avLst/>
          </a:prstGeom>
          <a:noFill/>
        </p:spPr>
        <p:txBody>
          <a:bodyPr wrap="square" rtlCol="0">
            <a:spAutoFit/>
          </a:bodyPr>
          <a:lstStyle/>
          <a:p>
            <a:r>
              <a:rPr lang="en-US" sz="3200" b="1" dirty="0">
                <a:solidFill>
                  <a:srgbClr val="FF0000"/>
                </a:solidFill>
              </a:rPr>
              <a:t>D</a:t>
            </a:r>
          </a:p>
        </p:txBody>
      </p:sp>
      <p:sp>
        <p:nvSpPr>
          <p:cNvPr id="11" name="TextBox 10">
            <a:extLst>
              <a:ext uri="{FF2B5EF4-FFF2-40B4-BE49-F238E27FC236}">
                <a16:creationId xmlns:a16="http://schemas.microsoft.com/office/drawing/2014/main" id="{D6DB79D2-428F-3E8C-1751-1AF40A1B6955}"/>
              </a:ext>
            </a:extLst>
          </p:cNvPr>
          <p:cNvSpPr txBox="1"/>
          <p:nvPr/>
        </p:nvSpPr>
        <p:spPr>
          <a:xfrm>
            <a:off x="9802427" y="4970554"/>
            <a:ext cx="665825" cy="584775"/>
          </a:xfrm>
          <a:prstGeom prst="rect">
            <a:avLst/>
          </a:prstGeom>
          <a:noFill/>
        </p:spPr>
        <p:txBody>
          <a:bodyPr wrap="square" rtlCol="0">
            <a:spAutoFit/>
          </a:bodyPr>
          <a:lstStyle/>
          <a:p>
            <a:r>
              <a:rPr lang="en-US" sz="3200" b="1" dirty="0">
                <a:solidFill>
                  <a:srgbClr val="FF0000"/>
                </a:solidFill>
              </a:rPr>
              <a:t>E</a:t>
            </a:r>
          </a:p>
        </p:txBody>
      </p:sp>
    </p:spTree>
    <p:extLst>
      <p:ext uri="{BB962C8B-B14F-4D97-AF65-F5344CB8AC3E}">
        <p14:creationId xmlns:p14="http://schemas.microsoft.com/office/powerpoint/2010/main" val="16182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2003" b="4123"/>
          <a:stretch/>
        </p:blipFill>
        <p:spPr>
          <a:xfrm>
            <a:off x="650630" y="467905"/>
            <a:ext cx="8241325" cy="6008428"/>
          </a:xfrm>
          <a:prstGeom prst="rect">
            <a:avLst/>
          </a:prstGeom>
        </p:spPr>
      </p:pic>
      <p:sp>
        <p:nvSpPr>
          <p:cNvPr id="3" name="TextBox 2"/>
          <p:cNvSpPr txBox="1"/>
          <p:nvPr/>
        </p:nvSpPr>
        <p:spPr>
          <a:xfrm>
            <a:off x="3446585" y="4222087"/>
            <a:ext cx="3415854" cy="769441"/>
          </a:xfrm>
          <a:prstGeom prst="rect">
            <a:avLst/>
          </a:prstGeom>
          <a:noFill/>
        </p:spPr>
        <p:txBody>
          <a:bodyPr wrap="square" rtlCol="0">
            <a:spAutoFit/>
          </a:bodyPr>
          <a:lstStyle/>
          <a:p>
            <a:pPr algn="ctr"/>
            <a:r>
              <a:rPr lang="en-US" sz="4400" dirty="0">
                <a:solidFill>
                  <a:schemeClr val="bg1"/>
                </a:solidFill>
              </a:rPr>
              <a:t>Speaking</a:t>
            </a:r>
          </a:p>
        </p:txBody>
      </p:sp>
    </p:spTree>
    <p:extLst>
      <p:ext uri="{BB962C8B-B14F-4D97-AF65-F5344CB8AC3E}">
        <p14:creationId xmlns:p14="http://schemas.microsoft.com/office/powerpoint/2010/main" val="357546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517F0C-0B7D-1BFB-C998-B3FF5FFD6B55}"/>
              </a:ext>
            </a:extLst>
          </p:cNvPr>
          <p:cNvSpPr txBox="1"/>
          <p:nvPr/>
        </p:nvSpPr>
        <p:spPr>
          <a:xfrm>
            <a:off x="1793289" y="558003"/>
            <a:ext cx="10292179" cy="1815882"/>
          </a:xfrm>
          <a:prstGeom prst="rect">
            <a:avLst/>
          </a:prstGeom>
          <a:noFill/>
        </p:spPr>
        <p:txBody>
          <a:bodyPr wrap="square">
            <a:spAutoFit/>
          </a:bodyPr>
          <a:lstStyle/>
          <a:p>
            <a:r>
              <a:rPr lang="en-US" sz="2800" b="1" dirty="0">
                <a:solidFill>
                  <a:srgbClr val="0070C0"/>
                </a:solidFill>
              </a:rPr>
              <a:t>In pairs: You're discussing what different generations can learn from each other. First, talk about some things you have learned or could learn from older people. Then, talk about some things you have shown or could show older people.</a:t>
            </a:r>
          </a:p>
        </p:txBody>
      </p:sp>
      <p:sp>
        <p:nvSpPr>
          <p:cNvPr id="4" name="Rectangle 3">
            <a:extLst>
              <a:ext uri="{FF2B5EF4-FFF2-40B4-BE49-F238E27FC236}">
                <a16:creationId xmlns:a16="http://schemas.microsoft.com/office/drawing/2014/main" id="{34C627AF-7804-16C9-775C-1B87C8D6650D}"/>
              </a:ext>
            </a:extLst>
          </p:cNvPr>
          <p:cNvSpPr/>
          <p:nvPr/>
        </p:nvSpPr>
        <p:spPr>
          <a:xfrm>
            <a:off x="212126" y="558003"/>
            <a:ext cx="1441938" cy="536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sp>
        <p:nvSpPr>
          <p:cNvPr id="6" name="Speech Bubble: Rectangle with Corners Rounded 5">
            <a:extLst>
              <a:ext uri="{FF2B5EF4-FFF2-40B4-BE49-F238E27FC236}">
                <a16:creationId xmlns:a16="http://schemas.microsoft.com/office/drawing/2014/main" id="{9B22A719-4CCB-3AF2-0A0F-CAD65A790EE7}"/>
              </a:ext>
            </a:extLst>
          </p:cNvPr>
          <p:cNvSpPr/>
          <p:nvPr/>
        </p:nvSpPr>
        <p:spPr>
          <a:xfrm>
            <a:off x="1225119" y="2709908"/>
            <a:ext cx="4119238" cy="1438183"/>
          </a:xfrm>
          <a:prstGeom prst="wedgeRoundRectCallout">
            <a:avLst/>
          </a:prstGeom>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070C0"/>
                </a:solidFill>
              </a:rPr>
              <a:t>My uncle taught me how to swim. It was really fun. </a:t>
            </a:r>
          </a:p>
        </p:txBody>
      </p:sp>
      <p:sp>
        <p:nvSpPr>
          <p:cNvPr id="7" name="Speech Bubble: Rectangle with Corners Rounded 6">
            <a:extLst>
              <a:ext uri="{FF2B5EF4-FFF2-40B4-BE49-F238E27FC236}">
                <a16:creationId xmlns:a16="http://schemas.microsoft.com/office/drawing/2014/main" id="{15474E1E-B7E0-E87F-2E59-9A49E4EEA34C}"/>
              </a:ext>
            </a:extLst>
          </p:cNvPr>
          <p:cNvSpPr/>
          <p:nvPr/>
        </p:nvSpPr>
        <p:spPr>
          <a:xfrm>
            <a:off x="6454066" y="2709907"/>
            <a:ext cx="5015884" cy="1438183"/>
          </a:xfrm>
          <a:prstGeom prst="wedgeRoundRectCallout">
            <a:avLst/>
          </a:prstGeom>
          <a:solidFill>
            <a:schemeClr val="accent6">
              <a:lumMod val="20000"/>
              <a:lumOff val="80000"/>
            </a:schemeClr>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070C0"/>
                </a:solidFill>
              </a:rPr>
              <a:t>My dad's friend used to be a police officer. He could teach me about the law. </a:t>
            </a:r>
          </a:p>
        </p:txBody>
      </p:sp>
      <p:sp>
        <p:nvSpPr>
          <p:cNvPr id="8" name="Speech Bubble: Rectangle with Corners Rounded 7">
            <a:extLst>
              <a:ext uri="{FF2B5EF4-FFF2-40B4-BE49-F238E27FC236}">
                <a16:creationId xmlns:a16="http://schemas.microsoft.com/office/drawing/2014/main" id="{B3B0A762-FCDB-C61C-2899-B3770556AC3A}"/>
              </a:ext>
            </a:extLst>
          </p:cNvPr>
          <p:cNvSpPr/>
          <p:nvPr/>
        </p:nvSpPr>
        <p:spPr>
          <a:xfrm>
            <a:off x="3728622" y="4738296"/>
            <a:ext cx="4518733" cy="1438183"/>
          </a:xfrm>
          <a:prstGeom prst="wedgeRoundRectCallout">
            <a:avLst/>
          </a:prstGeom>
          <a:solidFill>
            <a:schemeClr val="accent1">
              <a:lumMod val="20000"/>
              <a:lumOff val="80000"/>
            </a:schemeClr>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0070C0"/>
                </a:solidFill>
              </a:rPr>
              <a:t>I think I could show my grandparents how to use social media.  </a:t>
            </a:r>
          </a:p>
        </p:txBody>
      </p:sp>
    </p:spTree>
    <p:extLst>
      <p:ext uri="{BB962C8B-B14F-4D97-AF65-F5344CB8AC3E}">
        <p14:creationId xmlns:p14="http://schemas.microsoft.com/office/powerpoint/2010/main" val="169805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E445A-4CA2-6EDA-9B86-9C133F3104AD}"/>
              </a:ext>
            </a:extLst>
          </p:cNvPr>
          <p:cNvSpPr txBox="1"/>
          <p:nvPr/>
        </p:nvSpPr>
        <p:spPr>
          <a:xfrm>
            <a:off x="1846555" y="447401"/>
            <a:ext cx="10133319" cy="1384995"/>
          </a:xfrm>
          <a:prstGeom prst="rect">
            <a:avLst/>
          </a:prstGeom>
          <a:noFill/>
        </p:spPr>
        <p:txBody>
          <a:bodyPr wrap="square">
            <a:spAutoFit/>
          </a:bodyPr>
          <a:lstStyle/>
          <a:p>
            <a:r>
              <a:rPr lang="en-US" dirty="0"/>
              <a:t> </a:t>
            </a:r>
            <a:r>
              <a:rPr lang="en-US" sz="2800" b="1" dirty="0">
                <a:solidFill>
                  <a:srgbClr val="0070C0"/>
                </a:solidFill>
              </a:rPr>
              <a:t>Choose and note 2–3 things you have or could learn from the older generations, and at least one thing you could or have helped them with. Give examples or extra opinions for each idea.</a:t>
            </a:r>
          </a:p>
        </p:txBody>
      </p:sp>
      <p:sp>
        <p:nvSpPr>
          <p:cNvPr id="4" name="Rectangle 3">
            <a:extLst>
              <a:ext uri="{FF2B5EF4-FFF2-40B4-BE49-F238E27FC236}">
                <a16:creationId xmlns:a16="http://schemas.microsoft.com/office/drawing/2014/main" id="{EB3E1670-B25F-4137-6BF9-4B00820BD7A2}"/>
              </a:ext>
            </a:extLst>
          </p:cNvPr>
          <p:cNvSpPr/>
          <p:nvPr/>
        </p:nvSpPr>
        <p:spPr>
          <a:xfrm>
            <a:off x="212126" y="558003"/>
            <a:ext cx="1441938" cy="536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b</a:t>
            </a:r>
          </a:p>
        </p:txBody>
      </p:sp>
      <p:graphicFrame>
        <p:nvGraphicFramePr>
          <p:cNvPr id="12" name="Table 11">
            <a:extLst>
              <a:ext uri="{FF2B5EF4-FFF2-40B4-BE49-F238E27FC236}">
                <a16:creationId xmlns:a16="http://schemas.microsoft.com/office/drawing/2014/main" id="{6FC8999E-DE73-47A3-A333-F318C1888BF2}"/>
              </a:ext>
            </a:extLst>
          </p:cNvPr>
          <p:cNvGraphicFramePr>
            <a:graphicFrameLocks noGrp="1"/>
          </p:cNvGraphicFramePr>
          <p:nvPr>
            <p:extLst>
              <p:ext uri="{D42A27DB-BD31-4B8C-83A1-F6EECF244321}">
                <p14:modId xmlns:p14="http://schemas.microsoft.com/office/powerpoint/2010/main" val="2025071005"/>
              </p:ext>
            </p:extLst>
          </p:nvPr>
        </p:nvGraphicFramePr>
        <p:xfrm>
          <a:off x="408373" y="2032984"/>
          <a:ext cx="11203618" cy="4057095"/>
        </p:xfrm>
        <a:graphic>
          <a:graphicData uri="http://schemas.openxmlformats.org/drawingml/2006/table">
            <a:tbl>
              <a:tblPr firstRow="1" firstCol="1" bandRow="1">
                <a:tableStyleId>{5C22544A-7EE6-4342-B048-85BDC9FD1C3A}</a:tableStyleId>
              </a:tblPr>
              <a:tblGrid>
                <a:gridCol w="2416466">
                  <a:extLst>
                    <a:ext uri="{9D8B030D-6E8A-4147-A177-3AD203B41FA5}">
                      <a16:colId xmlns:a16="http://schemas.microsoft.com/office/drawing/2014/main" val="1225530602"/>
                    </a:ext>
                  </a:extLst>
                </a:gridCol>
                <a:gridCol w="3442796">
                  <a:extLst>
                    <a:ext uri="{9D8B030D-6E8A-4147-A177-3AD203B41FA5}">
                      <a16:colId xmlns:a16="http://schemas.microsoft.com/office/drawing/2014/main" val="1615147525"/>
                    </a:ext>
                  </a:extLst>
                </a:gridCol>
                <a:gridCol w="5344356">
                  <a:extLst>
                    <a:ext uri="{9D8B030D-6E8A-4147-A177-3AD203B41FA5}">
                      <a16:colId xmlns:a16="http://schemas.microsoft.com/office/drawing/2014/main" val="3815606608"/>
                    </a:ext>
                  </a:extLst>
                </a:gridCol>
              </a:tblGrid>
              <a:tr h="396554">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Details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Examples and Opinions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4612290"/>
                  </a:ext>
                </a:extLst>
              </a:tr>
              <a:tr h="1218426">
                <a:tc rowSpan="2">
                  <a:txBody>
                    <a:bodyPr/>
                    <a:lstStyle/>
                    <a:p>
                      <a:pPr marL="0" marR="0">
                        <a:lnSpc>
                          <a:spcPct val="107000"/>
                        </a:lnSpc>
                        <a:spcBef>
                          <a:spcPts val="0"/>
                        </a:spcBef>
                        <a:spcAft>
                          <a:spcPts val="0"/>
                        </a:spcAft>
                      </a:pPr>
                      <a:r>
                        <a:rPr lang="en-US" sz="2400" dirty="0">
                          <a:effectLst/>
                        </a:rPr>
                        <a:t>What you have learned/could learn from the older generations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191614"/>
                  </a:ext>
                </a:extLst>
              </a:tr>
              <a:tr h="811467">
                <a:tc vMerge="1">
                  <a:txBody>
                    <a:bodyPr/>
                    <a:lstStyle/>
                    <a:p>
                      <a:endParaRPr lang="en-US"/>
                    </a:p>
                  </a:txBody>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4628666"/>
                  </a:ext>
                </a:extLst>
              </a:tr>
              <a:tr h="1630648">
                <a:tc>
                  <a:txBody>
                    <a:bodyPr/>
                    <a:lstStyle/>
                    <a:p>
                      <a:pPr marL="0" marR="0">
                        <a:lnSpc>
                          <a:spcPct val="107000"/>
                        </a:lnSpc>
                        <a:spcBef>
                          <a:spcPts val="0"/>
                        </a:spcBef>
                        <a:spcAft>
                          <a:spcPts val="0"/>
                        </a:spcAft>
                      </a:pPr>
                      <a:r>
                        <a:rPr lang="en-US" sz="2400" dirty="0">
                          <a:effectLst/>
                        </a:rPr>
                        <a:t>What you have shown/could show the older generations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781280"/>
                  </a:ext>
                </a:extLst>
              </a:tr>
            </a:tbl>
          </a:graphicData>
        </a:graphic>
      </p:graphicFrame>
      <p:sp>
        <p:nvSpPr>
          <p:cNvPr id="13" name="TextBox 12">
            <a:extLst>
              <a:ext uri="{FF2B5EF4-FFF2-40B4-BE49-F238E27FC236}">
                <a16:creationId xmlns:a16="http://schemas.microsoft.com/office/drawing/2014/main" id="{FB28C42F-860C-46A8-6259-D644C783DA89}"/>
              </a:ext>
            </a:extLst>
          </p:cNvPr>
          <p:cNvSpPr txBox="1"/>
          <p:nvPr/>
        </p:nvSpPr>
        <p:spPr>
          <a:xfrm>
            <a:off x="2929631" y="2503504"/>
            <a:ext cx="3258105" cy="830997"/>
          </a:xfrm>
          <a:prstGeom prst="rect">
            <a:avLst/>
          </a:prstGeom>
          <a:noFill/>
        </p:spPr>
        <p:txBody>
          <a:bodyPr wrap="square" rtlCol="0">
            <a:spAutoFit/>
          </a:bodyPr>
          <a:lstStyle/>
          <a:p>
            <a:r>
              <a:rPr lang="en-US" sz="2400" dirty="0">
                <a:solidFill>
                  <a:srgbClr val="FF0000"/>
                </a:solidFill>
              </a:rPr>
              <a:t>They could show me how to plan effectively.</a:t>
            </a:r>
          </a:p>
        </p:txBody>
      </p:sp>
      <p:sp>
        <p:nvSpPr>
          <p:cNvPr id="14" name="TextBox 13">
            <a:extLst>
              <a:ext uri="{FF2B5EF4-FFF2-40B4-BE49-F238E27FC236}">
                <a16:creationId xmlns:a16="http://schemas.microsoft.com/office/drawing/2014/main" id="{B4F0C3D4-C61C-D21F-C6D1-2E4D99865CAF}"/>
              </a:ext>
            </a:extLst>
          </p:cNvPr>
          <p:cNvSpPr txBox="1"/>
          <p:nvPr/>
        </p:nvSpPr>
        <p:spPr>
          <a:xfrm>
            <a:off x="6383045" y="2399190"/>
            <a:ext cx="5228946" cy="1200329"/>
          </a:xfrm>
          <a:prstGeom prst="rect">
            <a:avLst/>
          </a:prstGeom>
          <a:noFill/>
        </p:spPr>
        <p:txBody>
          <a:bodyPr wrap="square" rtlCol="0">
            <a:spAutoFit/>
          </a:bodyPr>
          <a:lstStyle/>
          <a:p>
            <a:r>
              <a:rPr lang="en-US" sz="2400" dirty="0">
                <a:solidFill>
                  <a:srgbClr val="FF0000"/>
                </a:solidFill>
              </a:rPr>
              <a:t>My uncle ran a business for many years, so he knows how to plan well. I would find it really useful.</a:t>
            </a:r>
          </a:p>
        </p:txBody>
      </p:sp>
      <p:sp>
        <p:nvSpPr>
          <p:cNvPr id="15" name="TextBox 14">
            <a:extLst>
              <a:ext uri="{FF2B5EF4-FFF2-40B4-BE49-F238E27FC236}">
                <a16:creationId xmlns:a16="http://schemas.microsoft.com/office/drawing/2014/main" id="{A5F4E90D-03B0-944E-EFE3-4E0F04F20A2E}"/>
              </a:ext>
            </a:extLst>
          </p:cNvPr>
          <p:cNvSpPr txBox="1"/>
          <p:nvPr/>
        </p:nvSpPr>
        <p:spPr>
          <a:xfrm>
            <a:off x="2929630" y="3646034"/>
            <a:ext cx="3258105" cy="830997"/>
          </a:xfrm>
          <a:prstGeom prst="rect">
            <a:avLst/>
          </a:prstGeom>
          <a:noFill/>
        </p:spPr>
        <p:txBody>
          <a:bodyPr wrap="square" rtlCol="0">
            <a:spAutoFit/>
          </a:bodyPr>
          <a:lstStyle/>
          <a:p>
            <a:r>
              <a:rPr lang="en-US" sz="2400">
                <a:solidFill>
                  <a:srgbClr val="FF0000"/>
                </a:solidFill>
              </a:rPr>
              <a:t>My grandpa has taught me a lot.</a:t>
            </a:r>
            <a:endParaRPr lang="en-US" sz="2400" dirty="0">
              <a:solidFill>
                <a:srgbClr val="FF0000"/>
              </a:solidFill>
            </a:endParaRPr>
          </a:p>
        </p:txBody>
      </p:sp>
      <p:sp>
        <p:nvSpPr>
          <p:cNvPr id="16" name="TextBox 15">
            <a:extLst>
              <a:ext uri="{FF2B5EF4-FFF2-40B4-BE49-F238E27FC236}">
                <a16:creationId xmlns:a16="http://schemas.microsoft.com/office/drawing/2014/main" id="{DC0074E6-A550-79B5-F384-5EE775AB9D4C}"/>
              </a:ext>
            </a:extLst>
          </p:cNvPr>
          <p:cNvSpPr txBox="1"/>
          <p:nvPr/>
        </p:nvSpPr>
        <p:spPr>
          <a:xfrm>
            <a:off x="6320901" y="3646034"/>
            <a:ext cx="5291090" cy="830997"/>
          </a:xfrm>
          <a:prstGeom prst="rect">
            <a:avLst/>
          </a:prstGeom>
          <a:noFill/>
        </p:spPr>
        <p:txBody>
          <a:bodyPr wrap="square" rtlCol="0">
            <a:spAutoFit/>
          </a:bodyPr>
          <a:lstStyle/>
          <a:p>
            <a:r>
              <a:rPr lang="en-US" sz="2400" dirty="0">
                <a:solidFill>
                  <a:srgbClr val="FF0000"/>
                </a:solidFill>
              </a:rPr>
              <a:t>He showed me how to fix a flat tire on a motorbike. I think it is a really useful skill.</a:t>
            </a:r>
          </a:p>
        </p:txBody>
      </p:sp>
      <p:sp>
        <p:nvSpPr>
          <p:cNvPr id="17" name="TextBox 16">
            <a:extLst>
              <a:ext uri="{FF2B5EF4-FFF2-40B4-BE49-F238E27FC236}">
                <a16:creationId xmlns:a16="http://schemas.microsoft.com/office/drawing/2014/main" id="{616262B1-7878-D82C-B601-8B9693464068}"/>
              </a:ext>
            </a:extLst>
          </p:cNvPr>
          <p:cNvSpPr txBox="1"/>
          <p:nvPr/>
        </p:nvSpPr>
        <p:spPr>
          <a:xfrm>
            <a:off x="2929630" y="4788564"/>
            <a:ext cx="3258105" cy="830997"/>
          </a:xfrm>
          <a:prstGeom prst="rect">
            <a:avLst/>
          </a:prstGeom>
          <a:noFill/>
        </p:spPr>
        <p:txBody>
          <a:bodyPr wrap="square" rtlCol="0">
            <a:spAutoFit/>
          </a:bodyPr>
          <a:lstStyle/>
          <a:p>
            <a:r>
              <a:rPr lang="en-US" sz="2400" dirty="0">
                <a:solidFill>
                  <a:srgbClr val="FF0000"/>
                </a:solidFill>
              </a:rPr>
              <a:t>I know a lot about social media.</a:t>
            </a:r>
          </a:p>
        </p:txBody>
      </p:sp>
      <p:sp>
        <p:nvSpPr>
          <p:cNvPr id="18" name="TextBox 17">
            <a:extLst>
              <a:ext uri="{FF2B5EF4-FFF2-40B4-BE49-F238E27FC236}">
                <a16:creationId xmlns:a16="http://schemas.microsoft.com/office/drawing/2014/main" id="{5AD50750-097C-6961-6E12-3AC35F18382D}"/>
              </a:ext>
            </a:extLst>
          </p:cNvPr>
          <p:cNvSpPr txBox="1"/>
          <p:nvPr/>
        </p:nvSpPr>
        <p:spPr>
          <a:xfrm>
            <a:off x="6383045" y="4788563"/>
            <a:ext cx="5228946" cy="1200329"/>
          </a:xfrm>
          <a:prstGeom prst="rect">
            <a:avLst/>
          </a:prstGeom>
          <a:noFill/>
        </p:spPr>
        <p:txBody>
          <a:bodyPr wrap="square" rtlCol="0">
            <a:spAutoFit/>
          </a:bodyPr>
          <a:lstStyle/>
          <a:p>
            <a:r>
              <a:rPr lang="en-US" sz="2400" dirty="0">
                <a:solidFill>
                  <a:srgbClr val="FF0000"/>
                </a:solidFill>
              </a:rPr>
              <a:t>I could show them how to set up their own accounts. I think they would like to communicate more.</a:t>
            </a:r>
          </a:p>
        </p:txBody>
      </p:sp>
    </p:spTree>
    <p:extLst>
      <p:ext uri="{BB962C8B-B14F-4D97-AF65-F5344CB8AC3E}">
        <p14:creationId xmlns:p14="http://schemas.microsoft.com/office/powerpoint/2010/main" val="76865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2003" b="4123"/>
          <a:stretch/>
        </p:blipFill>
        <p:spPr>
          <a:xfrm>
            <a:off x="650630" y="467905"/>
            <a:ext cx="8241325" cy="6008428"/>
          </a:xfrm>
          <a:prstGeom prst="rect">
            <a:avLst/>
          </a:prstGeom>
        </p:spPr>
      </p:pic>
      <p:sp>
        <p:nvSpPr>
          <p:cNvPr id="3" name="TextBox 2"/>
          <p:cNvSpPr txBox="1"/>
          <p:nvPr/>
        </p:nvSpPr>
        <p:spPr>
          <a:xfrm>
            <a:off x="3587263" y="4222087"/>
            <a:ext cx="3328442" cy="707886"/>
          </a:xfrm>
          <a:prstGeom prst="rect">
            <a:avLst/>
          </a:prstGeom>
          <a:noFill/>
        </p:spPr>
        <p:txBody>
          <a:bodyPr wrap="square" rtlCol="0">
            <a:spAutoFit/>
          </a:bodyPr>
          <a:lstStyle/>
          <a:p>
            <a:r>
              <a:rPr lang="en-US" sz="4000" dirty="0">
                <a:solidFill>
                  <a:schemeClr val="bg1"/>
                </a:solidFill>
              </a:rPr>
              <a:t>While-writing</a:t>
            </a:r>
          </a:p>
        </p:txBody>
      </p:sp>
    </p:spTree>
    <p:extLst>
      <p:ext uri="{BB962C8B-B14F-4D97-AF65-F5344CB8AC3E}">
        <p14:creationId xmlns:p14="http://schemas.microsoft.com/office/powerpoint/2010/main" val="186335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61EE0E-2B6E-D04A-3C9C-03C0675EE216}"/>
              </a:ext>
            </a:extLst>
          </p:cNvPr>
          <p:cNvSpPr txBox="1"/>
          <p:nvPr/>
        </p:nvSpPr>
        <p:spPr>
          <a:xfrm>
            <a:off x="656948" y="825623"/>
            <a:ext cx="11026066" cy="2970685"/>
          </a:xfrm>
          <a:prstGeom prst="rect">
            <a:avLst/>
          </a:prstGeom>
          <a:noFill/>
        </p:spPr>
        <p:txBody>
          <a:bodyPr wrap="square">
            <a:spAutoFit/>
          </a:bodyPr>
          <a:lstStyle/>
          <a:p>
            <a:pPr>
              <a:lnSpc>
                <a:spcPct val="150000"/>
              </a:lnSpc>
            </a:pPr>
            <a:r>
              <a:rPr lang="en-US" sz="3200" b="1" dirty="0">
                <a:solidFill>
                  <a:srgbClr val="0070C0"/>
                </a:solidFill>
              </a:rPr>
              <a:t>Write an essay about what skills and knowledge different generations have or could share with each other. Use the Writing Skill box, the reading model, and your speaking notes to help you. Write 150–180 words.</a:t>
            </a:r>
          </a:p>
        </p:txBody>
      </p:sp>
    </p:spTree>
    <p:extLst>
      <p:ext uri="{BB962C8B-B14F-4D97-AF65-F5344CB8AC3E}">
        <p14:creationId xmlns:p14="http://schemas.microsoft.com/office/powerpoint/2010/main" val="210960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946551" y="1587819"/>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3946551" y="352848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 </a:t>
            </a:r>
            <a:endParaRPr lang="en-US" b="1" dirty="0"/>
          </a:p>
        </p:txBody>
      </p:sp>
      <p:sp>
        <p:nvSpPr>
          <p:cNvPr id="13" name="Rounded Rectangle 12"/>
          <p:cNvSpPr/>
          <p:nvPr/>
        </p:nvSpPr>
        <p:spPr>
          <a:xfrm>
            <a:off x="3946551" y="4528422"/>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3946551" y="5528364"/>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3942539" y="2535934"/>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 </a:t>
            </a:r>
            <a:endParaRPr lang="en-US" b="1" dirty="0"/>
          </a:p>
        </p:txBody>
      </p:sp>
      <p:sp>
        <p:nvSpPr>
          <p:cNvPr id="16" name="Rounded Rectangle 15"/>
          <p:cNvSpPr/>
          <p:nvPr/>
        </p:nvSpPr>
        <p:spPr>
          <a:xfrm>
            <a:off x="3946551" y="647100"/>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93112C-B72C-21F0-5620-429EDFE5D1A6}"/>
              </a:ext>
            </a:extLst>
          </p:cNvPr>
          <p:cNvSpPr txBox="1"/>
          <p:nvPr/>
        </p:nvSpPr>
        <p:spPr>
          <a:xfrm>
            <a:off x="0" y="782394"/>
            <a:ext cx="12192000" cy="5693866"/>
          </a:xfrm>
          <a:prstGeom prst="rect">
            <a:avLst/>
          </a:prstGeom>
          <a:solidFill>
            <a:schemeClr val="accent6">
              <a:lumMod val="20000"/>
              <a:lumOff val="80000"/>
            </a:schemeClr>
          </a:solidFill>
        </p:spPr>
        <p:txBody>
          <a:bodyPr wrap="square">
            <a:spAutoFit/>
          </a:bodyPr>
          <a:lstStyle/>
          <a:p>
            <a:r>
              <a:rPr lang="en-US" sz="2800" dirty="0">
                <a:solidFill>
                  <a:srgbClr val="0070C0"/>
                </a:solidFill>
              </a:rPr>
              <a:t>Older and younger generations can teach each other a lot. We both know things that the other doesn’t. </a:t>
            </a:r>
          </a:p>
          <a:p>
            <a:r>
              <a:rPr lang="en-US" sz="2800" dirty="0">
                <a:solidFill>
                  <a:srgbClr val="0070C0"/>
                </a:solidFill>
              </a:rPr>
              <a:t>I could …………. lots from the older generations. They could show me how to plan effectively. My uncle ……… a business for many years, so he knows how to plan well. I would find it really …………… I think there’s much more they could teach me as well.</a:t>
            </a:r>
          </a:p>
          <a:p>
            <a:r>
              <a:rPr lang="en-US" sz="2800" dirty="0">
                <a:solidFill>
                  <a:srgbClr val="0070C0"/>
                </a:solidFill>
              </a:rPr>
              <a:t>I have learned from the older generation already. My grandpa has taught me a lot. He showed me how to …….. a flat tire on a motorbike. I think it is a really useful …….. that will help me in the future. I have learned lots of other skills, too. </a:t>
            </a:r>
          </a:p>
          <a:p>
            <a:r>
              <a:rPr lang="en-US" sz="2800" dirty="0">
                <a:solidFill>
                  <a:srgbClr val="0070C0"/>
                </a:solidFill>
              </a:rPr>
              <a:t>I could also ………… the older generation. I know a lot about social media. I could show them how to set up their own …………..... I think they would like to …………………………more. There’s much more I could teach them, too.</a:t>
            </a:r>
          </a:p>
          <a:p>
            <a:r>
              <a:rPr lang="en-US" sz="2800" dirty="0">
                <a:solidFill>
                  <a:srgbClr val="0070C0"/>
                </a:solidFill>
              </a:rPr>
              <a:t>I should spend more time with the older generations. We all have a lot to learn. </a:t>
            </a:r>
          </a:p>
        </p:txBody>
      </p:sp>
      <p:sp>
        <p:nvSpPr>
          <p:cNvPr id="4" name="TextBox 3">
            <a:extLst>
              <a:ext uri="{FF2B5EF4-FFF2-40B4-BE49-F238E27FC236}">
                <a16:creationId xmlns:a16="http://schemas.microsoft.com/office/drawing/2014/main" id="{95D2FAF2-CFDA-D0F9-4ADF-3446678FFE99}"/>
              </a:ext>
            </a:extLst>
          </p:cNvPr>
          <p:cNvSpPr txBox="1"/>
          <p:nvPr/>
        </p:nvSpPr>
        <p:spPr>
          <a:xfrm>
            <a:off x="0" y="298969"/>
            <a:ext cx="12070671" cy="584775"/>
          </a:xfrm>
          <a:prstGeom prst="rect">
            <a:avLst/>
          </a:prstGeom>
          <a:noFill/>
        </p:spPr>
        <p:txBody>
          <a:bodyPr wrap="square" rtlCol="0">
            <a:spAutoFit/>
          </a:bodyPr>
          <a:lstStyle/>
          <a:p>
            <a:r>
              <a:rPr lang="en-US" sz="3200" b="1" dirty="0">
                <a:solidFill>
                  <a:srgbClr val="0070C0"/>
                </a:solidFill>
              </a:rPr>
              <a:t>Fill in the gaps with the correct words.</a:t>
            </a:r>
          </a:p>
        </p:txBody>
      </p:sp>
      <p:sp>
        <p:nvSpPr>
          <p:cNvPr id="5" name="TextBox 4">
            <a:extLst>
              <a:ext uri="{FF2B5EF4-FFF2-40B4-BE49-F238E27FC236}">
                <a16:creationId xmlns:a16="http://schemas.microsoft.com/office/drawing/2014/main" id="{5D47013C-377A-53C5-BAF1-D487363E3AAD}"/>
              </a:ext>
            </a:extLst>
          </p:cNvPr>
          <p:cNvSpPr txBox="1"/>
          <p:nvPr/>
        </p:nvSpPr>
        <p:spPr>
          <a:xfrm>
            <a:off x="1242873" y="1544031"/>
            <a:ext cx="994299" cy="523220"/>
          </a:xfrm>
          <a:prstGeom prst="rect">
            <a:avLst/>
          </a:prstGeom>
          <a:noFill/>
        </p:spPr>
        <p:txBody>
          <a:bodyPr wrap="square" rtlCol="0">
            <a:spAutoFit/>
          </a:bodyPr>
          <a:lstStyle/>
          <a:p>
            <a:r>
              <a:rPr lang="en-US" sz="2800" dirty="0">
                <a:solidFill>
                  <a:srgbClr val="FF0000"/>
                </a:solidFill>
              </a:rPr>
              <a:t>learn</a:t>
            </a:r>
          </a:p>
        </p:txBody>
      </p:sp>
      <p:sp>
        <p:nvSpPr>
          <p:cNvPr id="6" name="TextBox 5">
            <a:extLst>
              <a:ext uri="{FF2B5EF4-FFF2-40B4-BE49-F238E27FC236}">
                <a16:creationId xmlns:a16="http://schemas.microsoft.com/office/drawing/2014/main" id="{C3584962-22B5-C785-718B-61C96BBC75B7}"/>
              </a:ext>
            </a:extLst>
          </p:cNvPr>
          <p:cNvSpPr txBox="1"/>
          <p:nvPr/>
        </p:nvSpPr>
        <p:spPr>
          <a:xfrm>
            <a:off x="3064277" y="1972324"/>
            <a:ext cx="690978" cy="523220"/>
          </a:xfrm>
          <a:prstGeom prst="rect">
            <a:avLst/>
          </a:prstGeom>
          <a:noFill/>
        </p:spPr>
        <p:txBody>
          <a:bodyPr wrap="square" rtlCol="0">
            <a:spAutoFit/>
          </a:bodyPr>
          <a:lstStyle/>
          <a:p>
            <a:r>
              <a:rPr lang="en-US" sz="2800" dirty="0">
                <a:solidFill>
                  <a:srgbClr val="FF0000"/>
                </a:solidFill>
              </a:rPr>
              <a:t>ran</a:t>
            </a:r>
          </a:p>
        </p:txBody>
      </p:sp>
      <p:sp>
        <p:nvSpPr>
          <p:cNvPr id="7" name="TextBox 6">
            <a:extLst>
              <a:ext uri="{FF2B5EF4-FFF2-40B4-BE49-F238E27FC236}">
                <a16:creationId xmlns:a16="http://schemas.microsoft.com/office/drawing/2014/main" id="{70D4EE79-4934-1064-EBD5-DA6D7EB0A29B}"/>
              </a:ext>
            </a:extLst>
          </p:cNvPr>
          <p:cNvSpPr txBox="1"/>
          <p:nvPr/>
        </p:nvSpPr>
        <p:spPr>
          <a:xfrm>
            <a:off x="3879543" y="2374167"/>
            <a:ext cx="1074197" cy="523220"/>
          </a:xfrm>
          <a:prstGeom prst="rect">
            <a:avLst/>
          </a:prstGeom>
          <a:noFill/>
        </p:spPr>
        <p:txBody>
          <a:bodyPr wrap="square" rtlCol="0">
            <a:spAutoFit/>
          </a:bodyPr>
          <a:lstStyle/>
          <a:p>
            <a:r>
              <a:rPr lang="en-US" sz="2800" dirty="0">
                <a:solidFill>
                  <a:srgbClr val="FF0000"/>
                </a:solidFill>
              </a:rPr>
              <a:t>useful</a:t>
            </a:r>
          </a:p>
        </p:txBody>
      </p:sp>
      <p:sp>
        <p:nvSpPr>
          <p:cNvPr id="8" name="TextBox 7">
            <a:extLst>
              <a:ext uri="{FF2B5EF4-FFF2-40B4-BE49-F238E27FC236}">
                <a16:creationId xmlns:a16="http://schemas.microsoft.com/office/drawing/2014/main" id="{5848560A-7F29-B7E2-9032-180B9CD6422F}"/>
              </a:ext>
            </a:extLst>
          </p:cNvPr>
          <p:cNvSpPr txBox="1"/>
          <p:nvPr/>
        </p:nvSpPr>
        <p:spPr>
          <a:xfrm>
            <a:off x="3435658" y="3688961"/>
            <a:ext cx="577049" cy="523220"/>
          </a:xfrm>
          <a:prstGeom prst="rect">
            <a:avLst/>
          </a:prstGeom>
          <a:noFill/>
        </p:spPr>
        <p:txBody>
          <a:bodyPr wrap="square" rtlCol="0">
            <a:spAutoFit/>
          </a:bodyPr>
          <a:lstStyle/>
          <a:p>
            <a:r>
              <a:rPr lang="en-US" sz="2800" dirty="0">
                <a:solidFill>
                  <a:srgbClr val="FF0000"/>
                </a:solidFill>
              </a:rPr>
              <a:t>fix</a:t>
            </a:r>
          </a:p>
        </p:txBody>
      </p:sp>
      <p:sp>
        <p:nvSpPr>
          <p:cNvPr id="9" name="TextBox 8">
            <a:extLst>
              <a:ext uri="{FF2B5EF4-FFF2-40B4-BE49-F238E27FC236}">
                <a16:creationId xmlns:a16="http://schemas.microsoft.com/office/drawing/2014/main" id="{8D40C41C-107B-D25F-6875-4F67C9CB815D}"/>
              </a:ext>
            </a:extLst>
          </p:cNvPr>
          <p:cNvSpPr txBox="1"/>
          <p:nvPr/>
        </p:nvSpPr>
        <p:spPr>
          <a:xfrm>
            <a:off x="0" y="4083729"/>
            <a:ext cx="994299" cy="523220"/>
          </a:xfrm>
          <a:prstGeom prst="rect">
            <a:avLst/>
          </a:prstGeom>
          <a:noFill/>
        </p:spPr>
        <p:txBody>
          <a:bodyPr wrap="square" rtlCol="0">
            <a:spAutoFit/>
          </a:bodyPr>
          <a:lstStyle/>
          <a:p>
            <a:r>
              <a:rPr lang="en-US" sz="2800" dirty="0">
                <a:solidFill>
                  <a:srgbClr val="FF0000"/>
                </a:solidFill>
              </a:rPr>
              <a:t>skill</a:t>
            </a:r>
          </a:p>
        </p:txBody>
      </p:sp>
      <p:sp>
        <p:nvSpPr>
          <p:cNvPr id="10" name="TextBox 9">
            <a:extLst>
              <a:ext uri="{FF2B5EF4-FFF2-40B4-BE49-F238E27FC236}">
                <a16:creationId xmlns:a16="http://schemas.microsoft.com/office/drawing/2014/main" id="{039B9B0F-ED68-5205-584C-6F21E86DF735}"/>
              </a:ext>
            </a:extLst>
          </p:cNvPr>
          <p:cNvSpPr txBox="1"/>
          <p:nvPr/>
        </p:nvSpPr>
        <p:spPr>
          <a:xfrm>
            <a:off x="1828800" y="4479445"/>
            <a:ext cx="994299" cy="523220"/>
          </a:xfrm>
          <a:prstGeom prst="rect">
            <a:avLst/>
          </a:prstGeom>
          <a:noFill/>
        </p:spPr>
        <p:txBody>
          <a:bodyPr wrap="square" rtlCol="0">
            <a:spAutoFit/>
          </a:bodyPr>
          <a:lstStyle/>
          <a:p>
            <a:r>
              <a:rPr lang="en-US" sz="2800" dirty="0">
                <a:solidFill>
                  <a:srgbClr val="FF0000"/>
                </a:solidFill>
              </a:rPr>
              <a:t>teach</a:t>
            </a:r>
          </a:p>
        </p:txBody>
      </p:sp>
      <p:sp>
        <p:nvSpPr>
          <p:cNvPr id="11" name="TextBox 10">
            <a:extLst>
              <a:ext uri="{FF2B5EF4-FFF2-40B4-BE49-F238E27FC236}">
                <a16:creationId xmlns:a16="http://schemas.microsoft.com/office/drawing/2014/main" id="{2C36AAB4-7513-20D5-0EED-A84D83096E40}"/>
              </a:ext>
            </a:extLst>
          </p:cNvPr>
          <p:cNvSpPr txBox="1"/>
          <p:nvPr/>
        </p:nvSpPr>
        <p:spPr>
          <a:xfrm>
            <a:off x="226380" y="5393821"/>
            <a:ext cx="2232735" cy="523220"/>
          </a:xfrm>
          <a:prstGeom prst="rect">
            <a:avLst/>
          </a:prstGeom>
          <a:noFill/>
        </p:spPr>
        <p:txBody>
          <a:bodyPr wrap="square" rtlCol="0">
            <a:spAutoFit/>
          </a:bodyPr>
          <a:lstStyle/>
          <a:p>
            <a:r>
              <a:rPr lang="en-US" sz="2800" dirty="0">
                <a:solidFill>
                  <a:srgbClr val="FF0000"/>
                </a:solidFill>
              </a:rPr>
              <a:t>communicate</a:t>
            </a:r>
          </a:p>
        </p:txBody>
      </p:sp>
      <p:sp>
        <p:nvSpPr>
          <p:cNvPr id="12" name="TextBox 11">
            <a:extLst>
              <a:ext uri="{FF2B5EF4-FFF2-40B4-BE49-F238E27FC236}">
                <a16:creationId xmlns:a16="http://schemas.microsoft.com/office/drawing/2014/main" id="{517B35DC-95C7-A4BB-EE1A-26824F8D2131}"/>
              </a:ext>
            </a:extLst>
          </p:cNvPr>
          <p:cNvSpPr txBox="1"/>
          <p:nvPr/>
        </p:nvSpPr>
        <p:spPr>
          <a:xfrm>
            <a:off x="5328081" y="4972848"/>
            <a:ext cx="1535837" cy="523220"/>
          </a:xfrm>
          <a:prstGeom prst="rect">
            <a:avLst/>
          </a:prstGeom>
          <a:noFill/>
        </p:spPr>
        <p:txBody>
          <a:bodyPr wrap="square" rtlCol="0">
            <a:spAutoFit/>
          </a:bodyPr>
          <a:lstStyle/>
          <a:p>
            <a:r>
              <a:rPr lang="en-US" sz="2800" dirty="0">
                <a:solidFill>
                  <a:srgbClr val="FF0000"/>
                </a:solidFill>
              </a:rPr>
              <a:t>accounts</a:t>
            </a:r>
          </a:p>
        </p:txBody>
      </p:sp>
    </p:spTree>
    <p:extLst>
      <p:ext uri="{BB962C8B-B14F-4D97-AF65-F5344CB8AC3E}">
        <p14:creationId xmlns:p14="http://schemas.microsoft.com/office/powerpoint/2010/main" val="285464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2003" b="4123"/>
          <a:stretch/>
        </p:blipFill>
        <p:spPr>
          <a:xfrm>
            <a:off x="650630" y="467905"/>
            <a:ext cx="8241325" cy="6008428"/>
          </a:xfrm>
          <a:prstGeom prst="rect">
            <a:avLst/>
          </a:prstGeom>
        </p:spPr>
      </p:pic>
      <p:sp>
        <p:nvSpPr>
          <p:cNvPr id="3" name="TextBox 2"/>
          <p:cNvSpPr txBox="1"/>
          <p:nvPr/>
        </p:nvSpPr>
        <p:spPr>
          <a:xfrm>
            <a:off x="3587263" y="4222087"/>
            <a:ext cx="3328442" cy="707886"/>
          </a:xfrm>
          <a:prstGeom prst="rect">
            <a:avLst/>
          </a:prstGeom>
          <a:noFill/>
        </p:spPr>
        <p:txBody>
          <a:bodyPr wrap="square" rtlCol="0">
            <a:spAutoFit/>
          </a:bodyPr>
          <a:lstStyle/>
          <a:p>
            <a:r>
              <a:rPr lang="en-US" sz="4000" dirty="0">
                <a:solidFill>
                  <a:schemeClr val="bg1"/>
                </a:solidFill>
              </a:rPr>
              <a:t>Post-writing</a:t>
            </a:r>
          </a:p>
        </p:txBody>
      </p:sp>
    </p:spTree>
    <p:extLst>
      <p:ext uri="{BB962C8B-B14F-4D97-AF65-F5344CB8AC3E}">
        <p14:creationId xmlns:p14="http://schemas.microsoft.com/office/powerpoint/2010/main" val="132646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80EE7-E8B0-319B-A340-7381DBD7B0B1}"/>
              </a:ext>
            </a:extLst>
          </p:cNvPr>
          <p:cNvSpPr/>
          <p:nvPr/>
        </p:nvSpPr>
        <p:spPr>
          <a:xfrm>
            <a:off x="307910" y="547885"/>
            <a:ext cx="11339593"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FF0000"/>
                </a:solidFill>
              </a:rPr>
              <a:t>Peer check</a:t>
            </a:r>
          </a:p>
        </p:txBody>
      </p:sp>
      <p:sp>
        <p:nvSpPr>
          <p:cNvPr id="3" name="TextBox 2">
            <a:extLst>
              <a:ext uri="{FF2B5EF4-FFF2-40B4-BE49-F238E27FC236}">
                <a16:creationId xmlns:a16="http://schemas.microsoft.com/office/drawing/2014/main" id="{50C9A9C8-14CA-399A-B060-A76B255D6112}"/>
              </a:ext>
            </a:extLst>
          </p:cNvPr>
          <p:cNvSpPr txBox="1"/>
          <p:nvPr/>
        </p:nvSpPr>
        <p:spPr>
          <a:xfrm>
            <a:off x="1376039" y="1589103"/>
            <a:ext cx="9232778" cy="1077218"/>
          </a:xfrm>
          <a:prstGeom prst="rect">
            <a:avLst/>
          </a:prstGeom>
          <a:noFill/>
        </p:spPr>
        <p:txBody>
          <a:bodyPr wrap="square" rtlCol="0">
            <a:spAutoFit/>
          </a:bodyPr>
          <a:lstStyle/>
          <a:p>
            <a:r>
              <a:rPr lang="en-US" sz="3200" dirty="0">
                <a:solidFill>
                  <a:srgbClr val="0070C0"/>
                </a:solidFill>
              </a:rPr>
              <a:t>Exchange your writing with your partner for checking the following points:</a:t>
            </a:r>
          </a:p>
        </p:txBody>
      </p:sp>
      <p:pic>
        <p:nvPicPr>
          <p:cNvPr id="7" name="Picture 6">
            <a:extLst>
              <a:ext uri="{FF2B5EF4-FFF2-40B4-BE49-F238E27FC236}">
                <a16:creationId xmlns:a16="http://schemas.microsoft.com/office/drawing/2014/main" id="{BB98BE45-CF60-16DE-2FCA-C47EA2A3101A}"/>
              </a:ext>
            </a:extLst>
          </p:cNvPr>
          <p:cNvPicPr>
            <a:picLocks noChangeAspect="1"/>
          </p:cNvPicPr>
          <p:nvPr/>
        </p:nvPicPr>
        <p:blipFill>
          <a:blip r:embed="rId2"/>
          <a:stretch>
            <a:fillRect/>
          </a:stretch>
        </p:blipFill>
        <p:spPr>
          <a:xfrm>
            <a:off x="1256190" y="2761795"/>
            <a:ext cx="9679619" cy="3622434"/>
          </a:xfrm>
          <a:prstGeom prst="rect">
            <a:avLst/>
          </a:prstGeom>
        </p:spPr>
      </p:pic>
    </p:spTree>
    <p:extLst>
      <p:ext uri="{BB962C8B-B14F-4D97-AF65-F5344CB8AC3E}">
        <p14:creationId xmlns:p14="http://schemas.microsoft.com/office/powerpoint/2010/main" val="260855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809"/>
            <a:ext cx="8790639" cy="6157529"/>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10" y="547885"/>
            <a:ext cx="11339593"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Pair work: tell your partner things that the elder and younger generation can teach each other that you have mentioned in the essay.</a:t>
            </a:r>
          </a:p>
        </p:txBody>
      </p:sp>
      <p:sp>
        <p:nvSpPr>
          <p:cNvPr id="5" name="Speech Bubble: Rectangle with Corners Rounded 4">
            <a:extLst>
              <a:ext uri="{FF2B5EF4-FFF2-40B4-BE49-F238E27FC236}">
                <a16:creationId xmlns:a16="http://schemas.microsoft.com/office/drawing/2014/main" id="{79E4E5A5-D4FE-1786-FB37-B8F69FA029CD}"/>
              </a:ext>
            </a:extLst>
          </p:cNvPr>
          <p:cNvSpPr/>
          <p:nvPr/>
        </p:nvSpPr>
        <p:spPr>
          <a:xfrm>
            <a:off x="550416" y="2840854"/>
            <a:ext cx="5291091" cy="2539013"/>
          </a:xfrm>
          <a:prstGeom prst="wedgeRoundRectCallout">
            <a:avLst>
              <a:gd name="adj1" fmla="val 54502"/>
              <a:gd name="adj2" fmla="val 7541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0070C0"/>
                </a:solidFill>
              </a:rPr>
              <a:t> </a:t>
            </a:r>
            <a:r>
              <a:rPr lang="en-US" sz="3200" dirty="0">
                <a:solidFill>
                  <a:srgbClr val="0070C0"/>
                </a:solidFill>
              </a:rPr>
              <a:t>The elders can teach young people how to plan effectively and useful skills such as fixing  a flat tire.</a:t>
            </a:r>
          </a:p>
        </p:txBody>
      </p:sp>
      <p:sp>
        <p:nvSpPr>
          <p:cNvPr id="6" name="Speech Bubble: Rectangle with Corners Rounded 5">
            <a:extLst>
              <a:ext uri="{FF2B5EF4-FFF2-40B4-BE49-F238E27FC236}">
                <a16:creationId xmlns:a16="http://schemas.microsoft.com/office/drawing/2014/main" id="{7CB4E8BE-44B8-E098-622A-5677EBD3FF3F}"/>
              </a:ext>
            </a:extLst>
          </p:cNvPr>
          <p:cNvSpPr/>
          <p:nvPr/>
        </p:nvSpPr>
        <p:spPr>
          <a:xfrm>
            <a:off x="6241002" y="2840854"/>
            <a:ext cx="5521911" cy="2448676"/>
          </a:xfrm>
          <a:prstGeom prst="wedgeRoundRectCallout">
            <a:avLst>
              <a:gd name="adj1" fmla="val -53147"/>
              <a:gd name="adj2" fmla="val 75000"/>
              <a:gd name="adj3" fmla="val 16667"/>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0070C0"/>
                </a:solidFill>
              </a:rPr>
              <a:t> </a:t>
            </a:r>
            <a:r>
              <a:rPr lang="en-US" sz="3200" dirty="0">
                <a:solidFill>
                  <a:srgbClr val="0070C0"/>
                </a:solidFill>
              </a:rPr>
              <a:t>Young people can teach older people about social media such as setting up an account on Facebook to communicate more.</a:t>
            </a:r>
          </a:p>
        </p:txBody>
      </p:sp>
    </p:spTree>
    <p:extLst>
      <p:ext uri="{BB962C8B-B14F-4D97-AF65-F5344CB8AC3E}">
        <p14:creationId xmlns:p14="http://schemas.microsoft.com/office/powerpoint/2010/main" val="7899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9036"/>
            <a:ext cx="8978189" cy="6121492"/>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324099" y="2243918"/>
            <a:ext cx="9715501"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Writing: </a:t>
            </a:r>
          </a:p>
          <a:p>
            <a:pPr marL="571500" indent="-571500">
              <a:buFontTx/>
              <a:buChar char="-"/>
            </a:pPr>
            <a:r>
              <a:rPr lang="en-US" sz="3600" i="1" dirty="0">
                <a:solidFill>
                  <a:srgbClr val="0070C0"/>
                </a:solidFill>
              </a:rPr>
              <a:t>Write an essay about what skills and knowledge different generations have or could share with each other.</a:t>
            </a:r>
          </a:p>
          <a:p>
            <a:r>
              <a:rPr lang="en-US" sz="3600" i="1" dirty="0">
                <a:solidFill>
                  <a:srgbClr val="0070C0"/>
                </a:solidFill>
                <a:latin typeface="Calibri" panose="020F0502020204030204" pitchFamily="34" charset="0"/>
                <a:ea typeface="Calibri" panose="020F0502020204030204" pitchFamily="34" charset="0"/>
                <a:cs typeface="Calibri" panose="020F0502020204030204" pitchFamily="34" charset="0"/>
              </a:rPr>
              <a:t>Speaking</a:t>
            </a:r>
            <a:r>
              <a:rPr lang="en-US" sz="3600" i="1" dirty="0">
                <a:solidFill>
                  <a:srgbClr val="0070C0"/>
                </a:solidFill>
              </a:rPr>
              <a:t>:</a:t>
            </a:r>
          </a:p>
          <a:p>
            <a:pPr marL="571500" indent="-571500">
              <a:buFontTx/>
              <a:buChar char="-"/>
            </a:pPr>
            <a:r>
              <a:rPr lang="en-US" sz="3600" i="1" dirty="0">
                <a:solidFill>
                  <a:srgbClr val="0070C0"/>
                </a:solidFill>
                <a:latin typeface="Calibri" panose="020F0502020204030204" pitchFamily="34" charset="0"/>
                <a:ea typeface="Calibri" panose="020F0502020204030204" pitchFamily="34" charset="0"/>
                <a:cs typeface="Calibri" panose="020F0502020204030204" pitchFamily="34" charset="0"/>
              </a:rPr>
              <a:t>Talking about how old people and younger generation can help each other</a:t>
            </a:r>
            <a:r>
              <a:rPr lang="vi-VN" sz="3600" i="1" dirty="0">
                <a:solidFill>
                  <a:srgbClr val="0070C0"/>
                </a:solidFill>
              </a:rPr>
              <a:t>.</a:t>
            </a:r>
            <a:endParaRPr lang="en-US" sz="3600" i="1" dirty="0">
              <a:solidFill>
                <a:srgbClr val="0070C0"/>
              </a:solidFill>
            </a:endParaRPr>
          </a:p>
        </p:txBody>
      </p:sp>
    </p:spTree>
    <p:extLst>
      <p:ext uri="{BB962C8B-B14F-4D97-AF65-F5344CB8AC3E}">
        <p14:creationId xmlns:p14="http://schemas.microsoft.com/office/powerpoint/2010/main" val="27814706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539496" y="1646758"/>
            <a:ext cx="11500105"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exercises on page </a:t>
            </a:r>
            <a:r>
              <a:rPr lang="vi-VN" sz="3600" i="1" dirty="0">
                <a:solidFill>
                  <a:srgbClr val="0070C0"/>
                </a:solidFill>
                <a:latin typeface="Calibri" panose="020F0502020204030204" pitchFamily="34" charset="0"/>
                <a:ea typeface="Calibri" panose="020F0502020204030204" pitchFamily="34" charset="0"/>
                <a:cs typeface="Calibri" panose="020F0502020204030204" pitchFamily="34" charset="0"/>
              </a:rPr>
              <a:t>1</a:t>
            </a:r>
            <a:r>
              <a:rPr lang="en-US" sz="3600" i="1" dirty="0">
                <a:solidFill>
                  <a:srgbClr val="0070C0"/>
                </a:solidFill>
                <a:latin typeface="Calibri" panose="020F0502020204030204" pitchFamily="34" charset="0"/>
                <a:ea typeface="Calibri" panose="020F0502020204030204" pitchFamily="34" charset="0"/>
                <a:cs typeface="Calibri" panose="020F0502020204030204" pitchFamily="34" charset="0"/>
              </a:rPr>
              <a:t>3</a:t>
            </a:r>
            <a:r>
              <a:rPr lang="en-US" sz="3600" i="1" dirty="0">
                <a:solidFill>
                  <a:srgbClr val="0070C0"/>
                </a:solidFill>
              </a:rPr>
              <a:t> WB.</a:t>
            </a:r>
          </a:p>
          <a:p>
            <a:pPr marL="571500" indent="-571500">
              <a:buFontTx/>
              <a:buChar char="-"/>
            </a:pPr>
            <a:r>
              <a:rPr lang="en-US" sz="3600" i="1" dirty="0">
                <a:solidFill>
                  <a:srgbClr val="0070C0"/>
                </a:solidFill>
              </a:rPr>
              <a:t>Prepare the next lesson (page </a:t>
            </a:r>
            <a:r>
              <a:rPr lang="vi-VN" sz="3600" i="1" dirty="0">
                <a:solidFill>
                  <a:srgbClr val="0070C0"/>
                </a:solidFill>
                <a:latin typeface="Calibri" panose="020F0502020204030204" pitchFamily="34" charset="0"/>
                <a:ea typeface="Calibri" panose="020F0502020204030204" pitchFamily="34" charset="0"/>
                <a:cs typeface="Calibri" panose="020F0502020204030204" pitchFamily="34" charset="0"/>
              </a:rPr>
              <a:t>2</a:t>
            </a:r>
            <a:r>
              <a:rPr lang="en-US" sz="3600" i="1" dirty="0">
                <a:solidFill>
                  <a:srgbClr val="0070C0"/>
                </a:solidFill>
                <a:latin typeface="Calibri" panose="020F0502020204030204" pitchFamily="34" charset="0"/>
                <a:ea typeface="Calibri" panose="020F0502020204030204" pitchFamily="34" charset="0"/>
                <a:cs typeface="Calibri" panose="020F0502020204030204" pitchFamily="34" charset="0"/>
              </a:rPr>
              <a:t>4</a:t>
            </a:r>
            <a:r>
              <a:rPr lang="vi-VN" sz="3600" i="1" dirty="0">
                <a:solidFill>
                  <a:srgbClr val="0070C0"/>
                </a:solidFill>
              </a:rPr>
              <a:t> </a:t>
            </a:r>
            <a:r>
              <a:rPr lang="en-US" sz="3600" i="1" dirty="0">
                <a:solidFill>
                  <a:srgbClr val="0070C0"/>
                </a:solidFill>
              </a:rPr>
              <a:t>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2965450" y="5654813"/>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5976258" y="588368"/>
            <a:ext cx="6200197" cy="590931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0070C0"/>
              </a:solidFill>
            </a:endParaRPr>
          </a:p>
          <a:p>
            <a:r>
              <a:rPr lang="en-US" sz="3600" dirty="0">
                <a:solidFill>
                  <a:srgbClr val="0070C0"/>
                </a:solidFill>
              </a:rPr>
              <a:t>- practice giving supporting evidence in body paragraphs.</a:t>
            </a:r>
          </a:p>
          <a:p>
            <a:r>
              <a:rPr lang="en-US" sz="3600" dirty="0">
                <a:solidFill>
                  <a:srgbClr val="0070C0"/>
                </a:solidFill>
              </a:rPr>
              <a:t>- write an essay to show what generations can show each other.</a:t>
            </a:r>
          </a:p>
          <a:p>
            <a:r>
              <a:rPr lang="en-US" sz="3600" dirty="0">
                <a:solidFill>
                  <a:srgbClr val="0070C0"/>
                </a:solidFill>
              </a:rPr>
              <a:t>- talk about what generations can show each other.</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576"/>
            <a:ext cx="9315117" cy="6209444"/>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54C08E-102C-C26A-94E8-AC06A38FC28B}"/>
              </a:ext>
            </a:extLst>
          </p:cNvPr>
          <p:cNvSpPr txBox="1"/>
          <p:nvPr/>
        </p:nvSpPr>
        <p:spPr>
          <a:xfrm>
            <a:off x="90256" y="1618756"/>
            <a:ext cx="12101744" cy="417575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Calibri" panose="020F0502020204030204"/>
              </a:rPr>
              <a:t>a. My neighbor could teach me how to fish using a spear, which I think would be a really cool thing to learn.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Calibri" panose="020F0502020204030204"/>
              </a:rPr>
              <a:t>b. I think I would really enjoy learning how to do it, as well as learning a lot of other useful skills from people with more life experience than me.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3000" dirty="0">
                <a:solidFill>
                  <a:srgbClr val="0070C0"/>
                </a:solidFill>
                <a:latin typeface="Calibri" panose="020F0502020204030204"/>
              </a:rPr>
              <a:t>c. </a:t>
            </a:r>
            <a:r>
              <a:rPr kumimoji="0" lang="en-US" sz="3000" b="0" i="0" u="none" strike="noStrike" kern="1200" cap="none" spc="0" normalizeH="0" baseline="0" noProof="0" dirty="0">
                <a:ln>
                  <a:noFill/>
                </a:ln>
                <a:solidFill>
                  <a:srgbClr val="0070C0"/>
                </a:solidFill>
                <a:effectLst/>
                <a:uLnTx/>
                <a:uFillTx/>
                <a:latin typeface="Calibri" panose="020F0502020204030204"/>
              </a:rPr>
              <a:t>Older generations could teach me lots of skills, such as teaching me interesting and useful outdoor and survival skills. </a:t>
            </a:r>
          </a:p>
        </p:txBody>
      </p:sp>
      <p:sp>
        <p:nvSpPr>
          <p:cNvPr id="4" name="TextBox 3">
            <a:extLst>
              <a:ext uri="{FF2B5EF4-FFF2-40B4-BE49-F238E27FC236}">
                <a16:creationId xmlns:a16="http://schemas.microsoft.com/office/drawing/2014/main" id="{D2A83A89-E47B-05BD-FC6F-5D57BFF91726}"/>
              </a:ext>
            </a:extLst>
          </p:cNvPr>
          <p:cNvSpPr txBox="1"/>
          <p:nvPr/>
        </p:nvSpPr>
        <p:spPr>
          <a:xfrm>
            <a:off x="452761" y="541538"/>
            <a:ext cx="11505460" cy="1077218"/>
          </a:xfrm>
          <a:prstGeom prst="rect">
            <a:avLst/>
          </a:prstGeom>
          <a:noFill/>
        </p:spPr>
        <p:txBody>
          <a:bodyPr wrap="square" rtlCol="0">
            <a:spAutoFit/>
          </a:bodyPr>
          <a:lstStyle/>
          <a:p>
            <a:r>
              <a:rPr lang="en-US" sz="3200" b="1" dirty="0">
                <a:solidFill>
                  <a:srgbClr val="0070C0"/>
                </a:solidFill>
              </a:rPr>
              <a:t>Put the sentences below in the correct order to make a complete paragraph.</a:t>
            </a:r>
          </a:p>
        </p:txBody>
      </p:sp>
      <p:sp>
        <p:nvSpPr>
          <p:cNvPr id="5" name="TextBox 4">
            <a:extLst>
              <a:ext uri="{FF2B5EF4-FFF2-40B4-BE49-F238E27FC236}">
                <a16:creationId xmlns:a16="http://schemas.microsoft.com/office/drawing/2014/main" id="{18D238DC-C5C1-FF88-C235-EE3BA35D2B98}"/>
              </a:ext>
            </a:extLst>
          </p:cNvPr>
          <p:cNvSpPr txBox="1"/>
          <p:nvPr/>
        </p:nvSpPr>
        <p:spPr>
          <a:xfrm>
            <a:off x="4900474" y="2403586"/>
            <a:ext cx="630315" cy="584775"/>
          </a:xfrm>
          <a:prstGeom prst="rect">
            <a:avLst/>
          </a:prstGeom>
          <a:noFill/>
        </p:spPr>
        <p:txBody>
          <a:bodyPr wrap="square" rtlCol="0">
            <a:spAutoFit/>
          </a:bodyPr>
          <a:lstStyle/>
          <a:p>
            <a:r>
              <a:rPr lang="en-US" sz="3200" b="1" dirty="0">
                <a:solidFill>
                  <a:srgbClr val="FF0000"/>
                </a:solidFill>
              </a:rPr>
              <a:t>2</a:t>
            </a:r>
          </a:p>
        </p:txBody>
      </p:sp>
      <p:sp>
        <p:nvSpPr>
          <p:cNvPr id="6" name="TextBox 5">
            <a:extLst>
              <a:ext uri="{FF2B5EF4-FFF2-40B4-BE49-F238E27FC236}">
                <a16:creationId xmlns:a16="http://schemas.microsoft.com/office/drawing/2014/main" id="{C28520F2-5903-F972-1485-20C6C06066AC}"/>
              </a:ext>
            </a:extLst>
          </p:cNvPr>
          <p:cNvSpPr txBox="1"/>
          <p:nvPr/>
        </p:nvSpPr>
        <p:spPr>
          <a:xfrm>
            <a:off x="10373556" y="3836634"/>
            <a:ext cx="630315" cy="584775"/>
          </a:xfrm>
          <a:prstGeom prst="rect">
            <a:avLst/>
          </a:prstGeom>
          <a:noFill/>
        </p:spPr>
        <p:txBody>
          <a:bodyPr wrap="square" rtlCol="0">
            <a:spAutoFit/>
          </a:bodyPr>
          <a:lstStyle/>
          <a:p>
            <a:r>
              <a:rPr lang="en-US" sz="3200" b="1" dirty="0">
                <a:solidFill>
                  <a:srgbClr val="FF0000"/>
                </a:solidFill>
              </a:rPr>
              <a:t>3</a:t>
            </a:r>
          </a:p>
        </p:txBody>
      </p:sp>
      <p:sp>
        <p:nvSpPr>
          <p:cNvPr id="7" name="TextBox 6">
            <a:extLst>
              <a:ext uri="{FF2B5EF4-FFF2-40B4-BE49-F238E27FC236}">
                <a16:creationId xmlns:a16="http://schemas.microsoft.com/office/drawing/2014/main" id="{9021710B-FFCC-D188-BBD4-77BA7B7D0403}"/>
              </a:ext>
            </a:extLst>
          </p:cNvPr>
          <p:cNvSpPr txBox="1"/>
          <p:nvPr/>
        </p:nvSpPr>
        <p:spPr>
          <a:xfrm>
            <a:off x="7822706" y="5141651"/>
            <a:ext cx="630315" cy="584775"/>
          </a:xfrm>
          <a:prstGeom prst="rect">
            <a:avLst/>
          </a:prstGeom>
          <a:noFill/>
        </p:spPr>
        <p:txBody>
          <a:bodyPr wrap="square" rtlCol="0">
            <a:spAutoFit/>
          </a:bodyPr>
          <a:lstStyle/>
          <a:p>
            <a:r>
              <a:rPr lang="en-US" sz="3200" b="1" dirty="0">
                <a:solidFill>
                  <a:srgbClr val="FF0000"/>
                </a:solidFill>
              </a:rPr>
              <a:t>1</a:t>
            </a:r>
          </a:p>
        </p:txBody>
      </p:sp>
    </p:spTree>
    <p:extLst>
      <p:ext uri="{BB962C8B-B14F-4D97-AF65-F5344CB8AC3E}">
        <p14:creationId xmlns:p14="http://schemas.microsoft.com/office/powerpoint/2010/main" val="28484386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D297B-D764-9D61-45BB-7E0DAEE02E84}"/>
              </a:ext>
            </a:extLst>
          </p:cNvPr>
          <p:cNvSpPr txBox="1"/>
          <p:nvPr/>
        </p:nvSpPr>
        <p:spPr>
          <a:xfrm>
            <a:off x="204186" y="541538"/>
            <a:ext cx="11842812" cy="5925340"/>
          </a:xfrm>
          <a:prstGeom prst="rect">
            <a:avLst/>
          </a:prstGeom>
          <a:noFill/>
        </p:spPr>
        <p:txBody>
          <a:bodyPr wrap="square">
            <a:spAutoFit/>
          </a:bodyPr>
          <a:lstStyle/>
          <a:p>
            <a:pPr>
              <a:lnSpc>
                <a:spcPct val="150000"/>
              </a:lnSpc>
            </a:pPr>
            <a:r>
              <a:rPr lang="en-US" sz="3200" dirty="0">
                <a:solidFill>
                  <a:schemeClr val="accent5"/>
                </a:solidFill>
              </a:rPr>
              <a:t>a. I have already learned lots from people of the older generations. </a:t>
            </a:r>
          </a:p>
          <a:p>
            <a:pPr>
              <a:lnSpc>
                <a:spcPct val="150000"/>
              </a:lnSpc>
            </a:pPr>
            <a:r>
              <a:rPr lang="en-US" sz="3200" dirty="0">
                <a:solidFill>
                  <a:schemeClr val="accent5"/>
                </a:solidFill>
              </a:rPr>
              <a:t>b. One thing my grandfather taught me was how to start a fire. </a:t>
            </a:r>
          </a:p>
          <a:p>
            <a:pPr>
              <a:lnSpc>
                <a:spcPct val="150000"/>
              </a:lnSpc>
            </a:pPr>
            <a:r>
              <a:rPr lang="en-US" sz="3200" dirty="0">
                <a:solidFill>
                  <a:schemeClr val="accent5"/>
                </a:solidFill>
              </a:rPr>
              <a:t>c. Many different people have taught me new skills that have helped me in life. </a:t>
            </a:r>
          </a:p>
          <a:p>
            <a:pPr>
              <a:lnSpc>
                <a:spcPct val="150000"/>
              </a:lnSpc>
            </a:pPr>
            <a:r>
              <a:rPr lang="en-US" sz="3200" dirty="0">
                <a:solidFill>
                  <a:schemeClr val="accent5"/>
                </a:solidFill>
              </a:rPr>
              <a:t>d. I have learned lots of other skills from other family members and friends, too.</a:t>
            </a:r>
          </a:p>
          <a:p>
            <a:pPr>
              <a:lnSpc>
                <a:spcPct val="150000"/>
              </a:lnSpc>
            </a:pPr>
            <a:r>
              <a:rPr lang="en-US" sz="3200" dirty="0">
                <a:solidFill>
                  <a:schemeClr val="accent5"/>
                </a:solidFill>
              </a:rPr>
              <a:t>e. It's easy and it's really useful when I go camping. </a:t>
            </a:r>
          </a:p>
          <a:p>
            <a:pPr>
              <a:lnSpc>
                <a:spcPct val="150000"/>
              </a:lnSpc>
            </a:pPr>
            <a:endParaRPr lang="en-US" sz="3200" dirty="0">
              <a:solidFill>
                <a:schemeClr val="accent5"/>
              </a:solidFill>
            </a:endParaRPr>
          </a:p>
        </p:txBody>
      </p:sp>
      <p:sp>
        <p:nvSpPr>
          <p:cNvPr id="4" name="TextBox 3">
            <a:extLst>
              <a:ext uri="{FF2B5EF4-FFF2-40B4-BE49-F238E27FC236}">
                <a16:creationId xmlns:a16="http://schemas.microsoft.com/office/drawing/2014/main" id="{56D5200A-560D-B4A7-7AB5-966296C19706}"/>
              </a:ext>
            </a:extLst>
          </p:cNvPr>
          <p:cNvSpPr txBox="1"/>
          <p:nvPr/>
        </p:nvSpPr>
        <p:spPr>
          <a:xfrm>
            <a:off x="11416683" y="658428"/>
            <a:ext cx="630315" cy="584775"/>
          </a:xfrm>
          <a:prstGeom prst="rect">
            <a:avLst/>
          </a:prstGeom>
          <a:noFill/>
        </p:spPr>
        <p:txBody>
          <a:bodyPr wrap="square" rtlCol="0">
            <a:spAutoFit/>
          </a:bodyPr>
          <a:lstStyle/>
          <a:p>
            <a:r>
              <a:rPr lang="en-US" sz="3200" b="1" dirty="0">
                <a:solidFill>
                  <a:srgbClr val="FF0000"/>
                </a:solidFill>
              </a:rPr>
              <a:t>1</a:t>
            </a:r>
          </a:p>
        </p:txBody>
      </p:sp>
      <p:sp>
        <p:nvSpPr>
          <p:cNvPr id="5" name="TextBox 4">
            <a:extLst>
              <a:ext uri="{FF2B5EF4-FFF2-40B4-BE49-F238E27FC236}">
                <a16:creationId xmlns:a16="http://schemas.microsoft.com/office/drawing/2014/main" id="{48987A44-DA36-2981-7DF1-9629F9EB4C71}"/>
              </a:ext>
            </a:extLst>
          </p:cNvPr>
          <p:cNvSpPr txBox="1"/>
          <p:nvPr/>
        </p:nvSpPr>
        <p:spPr>
          <a:xfrm>
            <a:off x="2007832" y="2844225"/>
            <a:ext cx="630315" cy="584775"/>
          </a:xfrm>
          <a:prstGeom prst="rect">
            <a:avLst/>
          </a:prstGeom>
          <a:noFill/>
        </p:spPr>
        <p:txBody>
          <a:bodyPr wrap="square" rtlCol="0">
            <a:spAutoFit/>
          </a:bodyPr>
          <a:lstStyle/>
          <a:p>
            <a:r>
              <a:rPr lang="en-US" sz="3200" b="1" dirty="0">
                <a:solidFill>
                  <a:srgbClr val="FF0000"/>
                </a:solidFill>
              </a:rPr>
              <a:t>2</a:t>
            </a:r>
          </a:p>
        </p:txBody>
      </p:sp>
      <p:sp>
        <p:nvSpPr>
          <p:cNvPr id="6" name="TextBox 5">
            <a:extLst>
              <a:ext uri="{FF2B5EF4-FFF2-40B4-BE49-F238E27FC236}">
                <a16:creationId xmlns:a16="http://schemas.microsoft.com/office/drawing/2014/main" id="{B8C40926-5202-F7FB-64FA-02E35C651DA6}"/>
              </a:ext>
            </a:extLst>
          </p:cNvPr>
          <p:cNvSpPr txBox="1"/>
          <p:nvPr/>
        </p:nvSpPr>
        <p:spPr>
          <a:xfrm>
            <a:off x="10676876" y="1380266"/>
            <a:ext cx="630315" cy="584775"/>
          </a:xfrm>
          <a:prstGeom prst="rect">
            <a:avLst/>
          </a:prstGeom>
          <a:noFill/>
        </p:spPr>
        <p:txBody>
          <a:bodyPr wrap="square" rtlCol="0">
            <a:spAutoFit/>
          </a:bodyPr>
          <a:lstStyle/>
          <a:p>
            <a:r>
              <a:rPr lang="en-US" sz="3200" b="1" dirty="0">
                <a:solidFill>
                  <a:srgbClr val="FF0000"/>
                </a:solidFill>
              </a:rPr>
              <a:t>3</a:t>
            </a:r>
          </a:p>
        </p:txBody>
      </p:sp>
      <p:sp>
        <p:nvSpPr>
          <p:cNvPr id="7" name="TextBox 6">
            <a:extLst>
              <a:ext uri="{FF2B5EF4-FFF2-40B4-BE49-F238E27FC236}">
                <a16:creationId xmlns:a16="http://schemas.microsoft.com/office/drawing/2014/main" id="{55C30A14-A31E-2DA5-B91D-6394C6CDECD0}"/>
              </a:ext>
            </a:extLst>
          </p:cNvPr>
          <p:cNvSpPr txBox="1"/>
          <p:nvPr/>
        </p:nvSpPr>
        <p:spPr>
          <a:xfrm>
            <a:off x="8674963" y="5097263"/>
            <a:ext cx="630315" cy="584775"/>
          </a:xfrm>
          <a:prstGeom prst="rect">
            <a:avLst/>
          </a:prstGeom>
          <a:noFill/>
        </p:spPr>
        <p:txBody>
          <a:bodyPr wrap="square" rtlCol="0">
            <a:spAutoFit/>
          </a:bodyPr>
          <a:lstStyle/>
          <a:p>
            <a:r>
              <a:rPr lang="en-US" sz="3200" b="1" dirty="0">
                <a:solidFill>
                  <a:srgbClr val="FF0000"/>
                </a:solidFill>
              </a:rPr>
              <a:t>4</a:t>
            </a:r>
          </a:p>
        </p:txBody>
      </p:sp>
      <p:sp>
        <p:nvSpPr>
          <p:cNvPr id="8" name="TextBox 7">
            <a:extLst>
              <a:ext uri="{FF2B5EF4-FFF2-40B4-BE49-F238E27FC236}">
                <a16:creationId xmlns:a16="http://schemas.microsoft.com/office/drawing/2014/main" id="{FFBE38DD-5E40-F71F-2978-BD8CF39E8CFE}"/>
              </a:ext>
            </a:extLst>
          </p:cNvPr>
          <p:cNvSpPr txBox="1"/>
          <p:nvPr/>
        </p:nvSpPr>
        <p:spPr>
          <a:xfrm>
            <a:off x="2513859" y="4363163"/>
            <a:ext cx="630315" cy="584775"/>
          </a:xfrm>
          <a:prstGeom prst="rect">
            <a:avLst/>
          </a:prstGeom>
          <a:noFill/>
        </p:spPr>
        <p:txBody>
          <a:bodyPr wrap="square" rtlCol="0">
            <a:spAutoFit/>
          </a:bodyPr>
          <a:lstStyle/>
          <a:p>
            <a:r>
              <a:rPr lang="en-US" sz="3200" b="1" dirty="0">
                <a:solidFill>
                  <a:srgbClr val="FF0000"/>
                </a:solidFill>
              </a:rPr>
              <a:t>5</a:t>
            </a:r>
          </a:p>
        </p:txBody>
      </p:sp>
    </p:spTree>
    <p:extLst>
      <p:ext uri="{BB962C8B-B14F-4D97-AF65-F5344CB8AC3E}">
        <p14:creationId xmlns:p14="http://schemas.microsoft.com/office/powerpoint/2010/main" val="139415094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CADFD-9DEE-1320-98AE-BF1CB4490B0F}"/>
              </a:ext>
            </a:extLst>
          </p:cNvPr>
          <p:cNvSpPr txBox="1"/>
          <p:nvPr/>
        </p:nvSpPr>
        <p:spPr>
          <a:xfrm>
            <a:off x="337351" y="372861"/>
            <a:ext cx="11854650" cy="66640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5"/>
                </a:solidFill>
                <a:effectLst/>
                <a:uLnTx/>
                <a:uFillTx/>
                <a:latin typeface="Calibri" panose="020F0502020204030204"/>
                <a:ea typeface="+mn-ea"/>
                <a:cs typeface="+mn-cs"/>
              </a:rPr>
              <a:t>a. I could help them use technology like computers and tablets better because I know lots about these kinds of technology that my elders may not know.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5"/>
                </a:solidFill>
                <a:effectLst/>
                <a:uLnTx/>
                <a:uFillTx/>
                <a:latin typeface="Calibri" panose="020F0502020204030204"/>
                <a:ea typeface="+mn-ea"/>
                <a:cs typeface="+mn-cs"/>
              </a:rPr>
              <a:t>b. I could also tell them about musical instruments, new fashion, and much more.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5"/>
                </a:solidFill>
                <a:effectLst/>
                <a:uLnTx/>
                <a:uFillTx/>
                <a:latin typeface="Calibri" panose="020F0502020204030204"/>
                <a:ea typeface="+mn-ea"/>
                <a:cs typeface="+mn-cs"/>
              </a:rPr>
              <a:t>c. I think I could show them things that they would benefit from.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accent5"/>
                </a:solidFill>
                <a:effectLst/>
                <a:uLnTx/>
                <a:uFillTx/>
                <a:latin typeface="Calibri" panose="020F0502020204030204"/>
                <a:ea typeface="+mn-ea"/>
                <a:cs typeface="+mn-cs"/>
              </a:rPr>
              <a:t>d. I also believe that there are things that I could help the older generations with.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accent5"/>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1CB4254-4FFB-7DB6-DEC4-DCC0C66D03AE}"/>
              </a:ext>
            </a:extLst>
          </p:cNvPr>
          <p:cNvSpPr txBox="1"/>
          <p:nvPr/>
        </p:nvSpPr>
        <p:spPr>
          <a:xfrm>
            <a:off x="3357238" y="5622936"/>
            <a:ext cx="630315" cy="584775"/>
          </a:xfrm>
          <a:prstGeom prst="rect">
            <a:avLst/>
          </a:prstGeom>
          <a:noFill/>
        </p:spPr>
        <p:txBody>
          <a:bodyPr wrap="square" rtlCol="0">
            <a:spAutoFit/>
          </a:bodyPr>
          <a:lstStyle/>
          <a:p>
            <a:r>
              <a:rPr lang="en-US" sz="3200" b="1" dirty="0">
                <a:solidFill>
                  <a:srgbClr val="FF0000"/>
                </a:solidFill>
              </a:rPr>
              <a:t>1</a:t>
            </a:r>
          </a:p>
        </p:txBody>
      </p:sp>
      <p:sp>
        <p:nvSpPr>
          <p:cNvPr id="5" name="TextBox 4">
            <a:extLst>
              <a:ext uri="{FF2B5EF4-FFF2-40B4-BE49-F238E27FC236}">
                <a16:creationId xmlns:a16="http://schemas.microsoft.com/office/drawing/2014/main" id="{5C9F7684-37E4-EACD-D8B0-4369EA465187}"/>
              </a:ext>
            </a:extLst>
          </p:cNvPr>
          <p:cNvSpPr txBox="1"/>
          <p:nvPr/>
        </p:nvSpPr>
        <p:spPr>
          <a:xfrm>
            <a:off x="2957743" y="2027479"/>
            <a:ext cx="630315" cy="584775"/>
          </a:xfrm>
          <a:prstGeom prst="rect">
            <a:avLst/>
          </a:prstGeom>
          <a:noFill/>
        </p:spPr>
        <p:txBody>
          <a:bodyPr wrap="square" rtlCol="0">
            <a:spAutoFit/>
          </a:bodyPr>
          <a:lstStyle/>
          <a:p>
            <a:r>
              <a:rPr lang="en-US" sz="3200" b="1" dirty="0">
                <a:solidFill>
                  <a:srgbClr val="FF0000"/>
                </a:solidFill>
              </a:rPr>
              <a:t>2</a:t>
            </a:r>
          </a:p>
        </p:txBody>
      </p:sp>
      <p:sp>
        <p:nvSpPr>
          <p:cNvPr id="6" name="TextBox 5">
            <a:extLst>
              <a:ext uri="{FF2B5EF4-FFF2-40B4-BE49-F238E27FC236}">
                <a16:creationId xmlns:a16="http://schemas.microsoft.com/office/drawing/2014/main" id="{97594BF1-7F1E-92BB-F435-F47C4DA6A29F}"/>
              </a:ext>
            </a:extLst>
          </p:cNvPr>
          <p:cNvSpPr txBox="1"/>
          <p:nvPr/>
        </p:nvSpPr>
        <p:spPr>
          <a:xfrm>
            <a:off x="11036422" y="4210234"/>
            <a:ext cx="630315" cy="584775"/>
          </a:xfrm>
          <a:prstGeom prst="rect">
            <a:avLst/>
          </a:prstGeom>
          <a:noFill/>
        </p:spPr>
        <p:txBody>
          <a:bodyPr wrap="square" rtlCol="0">
            <a:spAutoFit/>
          </a:bodyPr>
          <a:lstStyle/>
          <a:p>
            <a:r>
              <a:rPr lang="en-US" sz="3200" b="1" dirty="0">
                <a:solidFill>
                  <a:srgbClr val="FF0000"/>
                </a:solidFill>
              </a:rPr>
              <a:t>3</a:t>
            </a:r>
          </a:p>
        </p:txBody>
      </p:sp>
      <p:sp>
        <p:nvSpPr>
          <p:cNvPr id="7" name="TextBox 6">
            <a:extLst>
              <a:ext uri="{FF2B5EF4-FFF2-40B4-BE49-F238E27FC236}">
                <a16:creationId xmlns:a16="http://schemas.microsoft.com/office/drawing/2014/main" id="{A2004E55-E6E7-975A-D417-66260BDB3B85}"/>
              </a:ext>
            </a:extLst>
          </p:cNvPr>
          <p:cNvSpPr txBox="1"/>
          <p:nvPr/>
        </p:nvSpPr>
        <p:spPr>
          <a:xfrm>
            <a:off x="2540493" y="3463442"/>
            <a:ext cx="630315" cy="584775"/>
          </a:xfrm>
          <a:prstGeom prst="rect">
            <a:avLst/>
          </a:prstGeom>
          <a:noFill/>
        </p:spPr>
        <p:txBody>
          <a:bodyPr wrap="square" rtlCol="0">
            <a:spAutoFit/>
          </a:bodyPr>
          <a:lstStyle/>
          <a:p>
            <a:r>
              <a:rPr lang="en-US" sz="3200" b="1" dirty="0">
                <a:solidFill>
                  <a:srgbClr val="FF0000"/>
                </a:solidFill>
              </a:rPr>
              <a:t>4</a:t>
            </a:r>
          </a:p>
        </p:txBody>
      </p:sp>
    </p:spTree>
    <p:extLst>
      <p:ext uri="{BB962C8B-B14F-4D97-AF65-F5344CB8AC3E}">
        <p14:creationId xmlns:p14="http://schemas.microsoft.com/office/powerpoint/2010/main" val="2562153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92" y="533180"/>
            <a:ext cx="8946502" cy="5964335"/>
          </a:xfrm>
          <a:prstGeom prst="rect">
            <a:avLst/>
          </a:prstGeom>
        </p:spPr>
      </p:pic>
      <p:sp>
        <p:nvSpPr>
          <p:cNvPr id="3" name="TextBox 2"/>
          <p:cNvSpPr txBox="1"/>
          <p:nvPr/>
        </p:nvSpPr>
        <p:spPr>
          <a:xfrm>
            <a:off x="3909168" y="4114805"/>
            <a:ext cx="3256564" cy="830997"/>
          </a:xfrm>
          <a:prstGeom prst="rect">
            <a:avLst/>
          </a:prstGeom>
          <a:noFill/>
        </p:spPr>
        <p:txBody>
          <a:bodyPr wrap="square" rtlCol="0">
            <a:spAutoFit/>
          </a:bodyPr>
          <a:lstStyle/>
          <a:p>
            <a:pPr algn="ctr"/>
            <a:r>
              <a:rPr lang="en-US" sz="4800" dirty="0">
                <a:solidFill>
                  <a:schemeClr val="bg1"/>
                </a:solidFill>
              </a:rPr>
              <a:t>Pre-writing</a:t>
            </a:r>
            <a:endParaRPr lang="en-US" sz="2000" dirty="0">
              <a:solidFill>
                <a:schemeClr val="bg1"/>
              </a:solidFill>
            </a:endParaRPr>
          </a:p>
        </p:txBody>
      </p:sp>
    </p:spTree>
    <p:extLst>
      <p:ext uri="{BB962C8B-B14F-4D97-AF65-F5344CB8AC3E}">
        <p14:creationId xmlns:p14="http://schemas.microsoft.com/office/powerpoint/2010/main" val="357396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57870F-078D-FA4C-BB98-E9790E455309}"/>
              </a:ext>
            </a:extLst>
          </p:cNvPr>
          <p:cNvSpPr/>
          <p:nvPr/>
        </p:nvSpPr>
        <p:spPr>
          <a:xfrm>
            <a:off x="96716" y="503853"/>
            <a:ext cx="1441938" cy="536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Task a</a:t>
            </a:r>
          </a:p>
        </p:txBody>
      </p:sp>
      <p:sp>
        <p:nvSpPr>
          <p:cNvPr id="4" name="TextBox 3">
            <a:extLst>
              <a:ext uri="{FF2B5EF4-FFF2-40B4-BE49-F238E27FC236}">
                <a16:creationId xmlns:a16="http://schemas.microsoft.com/office/drawing/2014/main" id="{32DECC54-893D-97D3-11A4-6FF36C6BD5C2}"/>
              </a:ext>
            </a:extLst>
          </p:cNvPr>
          <p:cNvSpPr txBox="1"/>
          <p:nvPr/>
        </p:nvSpPr>
        <p:spPr>
          <a:xfrm>
            <a:off x="1735584" y="503853"/>
            <a:ext cx="10222637" cy="584775"/>
          </a:xfrm>
          <a:prstGeom prst="rect">
            <a:avLst/>
          </a:prstGeom>
          <a:noFill/>
        </p:spPr>
        <p:txBody>
          <a:bodyPr wrap="square">
            <a:spAutoFit/>
          </a:bodyPr>
          <a:lstStyle/>
          <a:p>
            <a:r>
              <a:rPr lang="en-US" sz="3200" b="1" dirty="0">
                <a:solidFill>
                  <a:schemeClr val="accent5"/>
                </a:solidFill>
              </a:rPr>
              <a:t>Read about giving supporting evidence in body paragraphs.</a:t>
            </a:r>
          </a:p>
        </p:txBody>
      </p:sp>
      <p:pic>
        <p:nvPicPr>
          <p:cNvPr id="6" name="Picture 5">
            <a:extLst>
              <a:ext uri="{FF2B5EF4-FFF2-40B4-BE49-F238E27FC236}">
                <a16:creationId xmlns:a16="http://schemas.microsoft.com/office/drawing/2014/main" id="{6EDF7D4F-C09A-7496-9B32-229F81382DA0}"/>
              </a:ext>
            </a:extLst>
          </p:cNvPr>
          <p:cNvPicPr>
            <a:picLocks noChangeAspect="1"/>
          </p:cNvPicPr>
          <p:nvPr/>
        </p:nvPicPr>
        <p:blipFill>
          <a:blip r:embed="rId2"/>
          <a:stretch>
            <a:fillRect/>
          </a:stretch>
        </p:blipFill>
        <p:spPr>
          <a:xfrm>
            <a:off x="-9939" y="1352137"/>
            <a:ext cx="12136544" cy="4620270"/>
          </a:xfrm>
          <a:prstGeom prst="rect">
            <a:avLst/>
          </a:prstGeom>
        </p:spPr>
      </p:pic>
    </p:spTree>
    <p:extLst>
      <p:ext uri="{BB962C8B-B14F-4D97-AF65-F5344CB8AC3E}">
        <p14:creationId xmlns:p14="http://schemas.microsoft.com/office/powerpoint/2010/main" val="248329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1433</Words>
  <Application>Microsoft Office PowerPoint</Application>
  <PresentationFormat>Widescreen</PresentationFormat>
  <Paragraphs>123</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Hien Kim</cp:lastModifiedBy>
  <cp:revision>42</cp:revision>
  <dcterms:created xsi:type="dcterms:W3CDTF">2023-02-01T04:45:54Z</dcterms:created>
  <dcterms:modified xsi:type="dcterms:W3CDTF">2023-07-24T09:28:33Z</dcterms:modified>
</cp:coreProperties>
</file>