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9" r:id="rId3"/>
    <p:sldId id="267" r:id="rId4"/>
    <p:sldId id="269" r:id="rId5"/>
    <p:sldId id="277" r:id="rId6"/>
    <p:sldId id="270" r:id="rId7"/>
    <p:sldId id="322" r:id="rId8"/>
    <p:sldId id="323" r:id="rId9"/>
    <p:sldId id="318" r:id="rId10"/>
    <p:sldId id="324" r:id="rId11"/>
    <p:sldId id="325" r:id="rId12"/>
    <p:sldId id="326" r:id="rId13"/>
    <p:sldId id="327" r:id="rId14"/>
    <p:sldId id="276" r:id="rId15"/>
    <p:sldId id="279" r:id="rId16"/>
    <p:sldId id="334" r:id="rId17"/>
    <p:sldId id="328" r:id="rId18"/>
    <p:sldId id="329" r:id="rId19"/>
    <p:sldId id="330" r:id="rId20"/>
    <p:sldId id="331" r:id="rId21"/>
    <p:sldId id="332" r:id="rId22"/>
    <p:sldId id="333" r:id="rId23"/>
    <p:sldId id="336" r:id="rId24"/>
    <p:sldId id="337" r:id="rId25"/>
    <p:sldId id="338" r:id="rId26"/>
    <p:sldId id="339" r:id="rId27"/>
    <p:sldId id="335" r:id="rId28"/>
    <p:sldId id="340" r:id="rId29"/>
    <p:sldId id="294" r:id="rId30"/>
    <p:sldId id="321" r:id="rId31"/>
    <p:sldId id="296" r:id="rId32"/>
    <p:sldId id="298" r:id="rId33"/>
    <p:sldId id="299" r:id="rId34"/>
    <p:sldId id="30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8" d="100"/>
          <a:sy n="48" d="100"/>
        </p:scale>
        <p:origin x="48" y="8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1439682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14</a:t>
            </a:fld>
            <a:endParaRPr lang="en-US"/>
          </a:p>
        </p:txBody>
      </p:sp>
    </p:spTree>
    <p:extLst>
      <p:ext uri="{BB962C8B-B14F-4D97-AF65-F5344CB8AC3E}">
        <p14:creationId xmlns:p14="http://schemas.microsoft.com/office/powerpoint/2010/main" val="2574243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16</a:t>
            </a:fld>
            <a:endParaRPr lang="en-US"/>
          </a:p>
        </p:txBody>
      </p:sp>
    </p:spTree>
    <p:extLst>
      <p:ext uri="{BB962C8B-B14F-4D97-AF65-F5344CB8AC3E}">
        <p14:creationId xmlns:p14="http://schemas.microsoft.com/office/powerpoint/2010/main" val="399307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27</a:t>
            </a:fld>
            <a:endParaRPr lang="en-US"/>
          </a:p>
        </p:txBody>
      </p:sp>
    </p:spTree>
    <p:extLst>
      <p:ext uri="{BB962C8B-B14F-4D97-AF65-F5344CB8AC3E}">
        <p14:creationId xmlns:p14="http://schemas.microsoft.com/office/powerpoint/2010/main" val="150708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09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370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7/24/2023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19"/>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347399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Unit 2: Generation</a:t>
            </a:r>
            <a:r>
              <a:rPr lang="en-US" sz="1800" b="0" baseline="0" dirty="0">
                <a:solidFill>
                  <a:schemeClr val="bg1"/>
                </a:solidFill>
              </a:rPr>
              <a:t> gap</a:t>
            </a:r>
            <a:r>
              <a:rPr lang="en-US" sz="1800" b="0" dirty="0">
                <a:solidFill>
                  <a:schemeClr val="bg1"/>
                </a:solidFill>
              </a:rPr>
              <a:t> </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20"/>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836269" y="0"/>
            <a:ext cx="335573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a:t>
            </a:r>
            <a:r>
              <a:rPr lang="vi-VN" sz="1800" b="0" dirty="0">
                <a:solidFill>
                  <a:schemeClr val="bg1"/>
                </a:solidFill>
                <a:latin typeface="Calibri" panose="020F0502020204030204" pitchFamily="34" charset="0"/>
                <a:ea typeface="Calibri" panose="020F0502020204030204" pitchFamily="34" charset="0"/>
                <a:cs typeface="Calibri" panose="020F0502020204030204" pitchFamily="34" charset="0"/>
              </a:rPr>
              <a:t>3</a:t>
            </a:r>
            <a:r>
              <a:rPr lang="en-US" sz="1800" b="0" dirty="0">
                <a:solidFill>
                  <a:schemeClr val="bg1"/>
                </a:solidFill>
              </a:rPr>
              <a:t>.1: </a:t>
            </a:r>
            <a:r>
              <a:rPr lang="vi-VN" sz="1800" b="0" dirty="0">
                <a:solidFill>
                  <a:schemeClr val="bg1"/>
                </a:solidFill>
                <a:latin typeface="Calibri" panose="020F0502020204030204" pitchFamily="34" charset="0"/>
                <a:ea typeface="Calibri" panose="020F0502020204030204" pitchFamily="34" charset="0"/>
                <a:cs typeface="Calibri" panose="020F0502020204030204" pitchFamily="34" charset="0"/>
              </a:rPr>
              <a:t>Listening &amp; Reading</a:t>
            </a:r>
            <a:endParaRPr lang="en-US" sz="18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69" r:id="rId14"/>
    <p:sldLayoutId id="2147483673" r:id="rId15"/>
    <p:sldLayoutId id="2147483675" r:id="rId16"/>
    <p:sldLayoutId id="214748369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6374423" y="3235569"/>
            <a:ext cx="4897316" cy="1384995"/>
          </a:xfrm>
          <a:prstGeom prst="rect">
            <a:avLst/>
          </a:prstGeom>
          <a:noFill/>
        </p:spPr>
        <p:txBody>
          <a:bodyPr wrap="square" rtlCol="0">
            <a:spAutoFit/>
          </a:bodyPr>
          <a:lstStyle/>
          <a:p>
            <a:pPr algn="ctr"/>
            <a:r>
              <a:rPr lang="en-US" sz="2800" dirty="0">
                <a:solidFill>
                  <a:srgbClr val="FF0000"/>
                </a:solidFill>
              </a:rPr>
              <a:t>Unit 2: Generation Gap</a:t>
            </a:r>
          </a:p>
          <a:p>
            <a:pPr algn="ctr"/>
            <a:r>
              <a:rPr lang="en-US" sz="2800" dirty="0">
                <a:solidFill>
                  <a:srgbClr val="00B0F0"/>
                </a:solidFill>
              </a:rPr>
              <a:t>Lesson 1.1: </a:t>
            </a:r>
            <a:r>
              <a:rPr lang="fr-FR" sz="2800" dirty="0" err="1">
                <a:solidFill>
                  <a:srgbClr val="00B0F0"/>
                </a:solidFill>
              </a:rPr>
              <a:t>Listening</a:t>
            </a:r>
            <a:r>
              <a:rPr lang="fr-FR" sz="2800" dirty="0">
                <a:solidFill>
                  <a:srgbClr val="00B0F0"/>
                </a:solidFill>
              </a:rPr>
              <a:t> &amp; Reading </a:t>
            </a:r>
            <a:endParaRPr lang="en-US" sz="2800" dirty="0">
              <a:solidFill>
                <a:srgbClr val="00B0F0"/>
              </a:solidFill>
            </a:endParaRPr>
          </a:p>
          <a:p>
            <a:pPr algn="ctr"/>
            <a:r>
              <a:rPr lang="en-US" sz="2800" dirty="0">
                <a:solidFill>
                  <a:srgbClr val="002060"/>
                </a:solidFill>
              </a:rPr>
              <a:t>Page: 22</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2F5DCB-65FC-AA99-6AF8-D58F912CBFE1}"/>
              </a:ext>
            </a:extLst>
          </p:cNvPr>
          <p:cNvSpPr txBox="1"/>
          <p:nvPr/>
        </p:nvSpPr>
        <p:spPr>
          <a:xfrm>
            <a:off x="2083777" y="503853"/>
            <a:ext cx="72821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4472C4"/>
                </a:solidFill>
                <a:latin typeface="Calibri" panose="020F0502020204030204"/>
              </a:rPr>
              <a:t>L</a:t>
            </a:r>
            <a:r>
              <a:rPr kumimoji="0" lang="en-US" sz="3600" b="1" i="0" u="none" strike="noStrike" kern="1200" cap="none" spc="0" normalizeH="0" baseline="0" noProof="0" dirty="0" err="1">
                <a:ln>
                  <a:noFill/>
                </a:ln>
                <a:solidFill>
                  <a:srgbClr val="4472C4"/>
                </a:solidFill>
                <a:effectLst/>
                <a:uLnTx/>
                <a:uFillTx/>
                <a:latin typeface="Calibri" panose="020F0502020204030204"/>
                <a:ea typeface="+mn-ea"/>
                <a:cs typeface="+mn-cs"/>
              </a:rPr>
              <a:t>isten</a:t>
            </a: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 and circle the correct answers.</a:t>
            </a:r>
          </a:p>
        </p:txBody>
      </p:sp>
      <p:pic>
        <p:nvPicPr>
          <p:cNvPr id="3" name="CD1 TRACK 26">
            <a:hlinkClick r:id="" action="ppaction://media"/>
            <a:extLst>
              <a:ext uri="{FF2B5EF4-FFF2-40B4-BE49-F238E27FC236}">
                <a16:creationId xmlns:a16="http://schemas.microsoft.com/office/drawing/2014/main" id="{5AE9B33A-5AA2-FAA2-5D8D-21BD6AD32E74}"/>
              </a:ext>
            </a:extLst>
          </p:cNvPr>
          <p:cNvPicPr>
            <a:picLocks noChangeAspect="1"/>
          </p:cNvPicPr>
          <p:nvPr>
            <a:audioFile r:link="rId1"/>
            <p:extLst>
              <p:ext uri="{DAA4B4D4-6D71-4841-9C94-3DE7FCFB9230}">
                <p14:media xmlns:p14="http://schemas.microsoft.com/office/powerpoint/2010/main" r:embed="rId2">
                  <p14:trim st="12469" end="49064.5"/>
                </p14:media>
              </p:ext>
            </p:extLst>
          </p:nvPr>
        </p:nvPicPr>
        <p:blipFill>
          <a:blip r:embed="rId4"/>
          <a:stretch>
            <a:fillRect/>
          </a:stretch>
        </p:blipFill>
        <p:spPr>
          <a:xfrm>
            <a:off x="9652986" y="578314"/>
            <a:ext cx="609600" cy="609600"/>
          </a:xfrm>
          <a:prstGeom prst="rect">
            <a:avLst/>
          </a:prstGeom>
        </p:spPr>
      </p:pic>
      <p:sp>
        <p:nvSpPr>
          <p:cNvPr id="5" name="TextBox 4">
            <a:extLst>
              <a:ext uri="{FF2B5EF4-FFF2-40B4-BE49-F238E27FC236}">
                <a16:creationId xmlns:a16="http://schemas.microsoft.com/office/drawing/2014/main" id="{A23D0AD1-E3B4-B174-A7C2-07ED3EDCED32}"/>
              </a:ext>
            </a:extLst>
          </p:cNvPr>
          <p:cNvSpPr txBox="1"/>
          <p:nvPr/>
        </p:nvSpPr>
        <p:spPr>
          <a:xfrm>
            <a:off x="529701" y="1157981"/>
            <a:ext cx="11132598" cy="5196166"/>
          </a:xfrm>
          <a:prstGeom prst="rect">
            <a:avLst/>
          </a:prstGeom>
          <a:noFill/>
        </p:spPr>
        <p:txBody>
          <a:bodyPr wrap="square">
            <a:spAutoFit/>
          </a:bodyPr>
          <a:lstStyle/>
          <a:p>
            <a:pPr>
              <a:lnSpc>
                <a:spcPct val="150000"/>
              </a:lnSpc>
            </a:pPr>
            <a:r>
              <a:rPr lang="en-US" sz="2800" dirty="0">
                <a:solidFill>
                  <a:srgbClr val="0070C0"/>
                </a:solidFill>
              </a:rPr>
              <a:t>1. What did she previously speak about?</a:t>
            </a:r>
          </a:p>
          <a:p>
            <a:pPr>
              <a:lnSpc>
                <a:spcPct val="150000"/>
              </a:lnSpc>
            </a:pPr>
            <a:r>
              <a:rPr lang="en-US" sz="2800" dirty="0">
                <a:solidFill>
                  <a:srgbClr val="0070C0"/>
                </a:solidFill>
              </a:rPr>
              <a:t>a. events of the past </a:t>
            </a:r>
          </a:p>
          <a:p>
            <a:pPr>
              <a:lnSpc>
                <a:spcPct val="150000"/>
              </a:lnSpc>
            </a:pPr>
            <a:r>
              <a:rPr lang="en-US" sz="2800" dirty="0">
                <a:solidFill>
                  <a:srgbClr val="0070C0"/>
                </a:solidFill>
              </a:rPr>
              <a:t>b. how styles have changed</a:t>
            </a:r>
          </a:p>
          <a:p>
            <a:pPr>
              <a:lnSpc>
                <a:spcPct val="150000"/>
              </a:lnSpc>
            </a:pPr>
            <a:r>
              <a:rPr lang="en-US" sz="2800" dirty="0">
                <a:solidFill>
                  <a:srgbClr val="0070C0"/>
                </a:solidFill>
              </a:rPr>
              <a:t>c. what generations can learn from each other</a:t>
            </a:r>
          </a:p>
          <a:p>
            <a:pPr>
              <a:lnSpc>
                <a:spcPct val="150000"/>
              </a:lnSpc>
            </a:pPr>
            <a:r>
              <a:rPr lang="en-US" sz="2800" dirty="0">
                <a:solidFill>
                  <a:srgbClr val="0070C0"/>
                </a:solidFill>
              </a:rPr>
              <a:t>2. What is the first thing she says young generations can learn?</a:t>
            </a:r>
          </a:p>
          <a:p>
            <a:pPr>
              <a:lnSpc>
                <a:spcPct val="150000"/>
              </a:lnSpc>
            </a:pPr>
            <a:r>
              <a:rPr lang="en-US" sz="2800" dirty="0">
                <a:solidFill>
                  <a:srgbClr val="0070C0"/>
                </a:solidFill>
              </a:rPr>
              <a:t>a. dealing with adversity </a:t>
            </a:r>
          </a:p>
          <a:p>
            <a:pPr>
              <a:lnSpc>
                <a:spcPct val="150000"/>
              </a:lnSpc>
            </a:pPr>
            <a:r>
              <a:rPr lang="en-US" sz="2800" dirty="0">
                <a:solidFill>
                  <a:srgbClr val="0070C0"/>
                </a:solidFill>
              </a:rPr>
              <a:t>b. how to start a business </a:t>
            </a:r>
          </a:p>
          <a:p>
            <a:pPr>
              <a:lnSpc>
                <a:spcPct val="150000"/>
              </a:lnSpc>
            </a:pPr>
            <a:r>
              <a:rPr lang="en-US" sz="2800" dirty="0">
                <a:solidFill>
                  <a:srgbClr val="0070C0"/>
                </a:solidFill>
              </a:rPr>
              <a:t>c. how to be happy</a:t>
            </a:r>
          </a:p>
        </p:txBody>
      </p:sp>
      <p:sp>
        <p:nvSpPr>
          <p:cNvPr id="6" name="Oval 5">
            <a:extLst>
              <a:ext uri="{FF2B5EF4-FFF2-40B4-BE49-F238E27FC236}">
                <a16:creationId xmlns:a16="http://schemas.microsoft.com/office/drawing/2014/main" id="{75DCBB6C-DCE7-0584-3F95-C5C23A9BB1BE}"/>
              </a:ext>
            </a:extLst>
          </p:cNvPr>
          <p:cNvSpPr/>
          <p:nvPr/>
        </p:nvSpPr>
        <p:spPr>
          <a:xfrm>
            <a:off x="461639" y="2594499"/>
            <a:ext cx="464456" cy="6066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A25EF50-9185-D093-13ED-EA89F3237F86}"/>
              </a:ext>
            </a:extLst>
          </p:cNvPr>
          <p:cNvSpPr/>
          <p:nvPr/>
        </p:nvSpPr>
        <p:spPr>
          <a:xfrm>
            <a:off x="461639" y="4474323"/>
            <a:ext cx="464456" cy="6066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7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9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A6CE0-32F3-FB59-BBC7-6B917A6BFA6E}"/>
              </a:ext>
            </a:extLst>
          </p:cNvPr>
          <p:cNvSpPr txBox="1"/>
          <p:nvPr/>
        </p:nvSpPr>
        <p:spPr>
          <a:xfrm>
            <a:off x="356586" y="507751"/>
            <a:ext cx="11478827" cy="5842497"/>
          </a:xfrm>
          <a:prstGeom prst="rect">
            <a:avLst/>
          </a:prstGeom>
          <a:noFill/>
        </p:spPr>
        <p:txBody>
          <a:bodyPr wrap="square">
            <a:spAutoFit/>
          </a:bodyPr>
          <a:lstStyle/>
          <a:p>
            <a:pPr>
              <a:lnSpc>
                <a:spcPct val="150000"/>
              </a:lnSpc>
            </a:pPr>
            <a:r>
              <a:rPr lang="en-US" sz="2800" dirty="0">
                <a:solidFill>
                  <a:srgbClr val="0070C0"/>
                </a:solidFill>
              </a:rPr>
              <a:t>3. What reason does she give for why younger people can't make good plans?</a:t>
            </a:r>
          </a:p>
          <a:p>
            <a:pPr>
              <a:lnSpc>
                <a:spcPct val="150000"/>
              </a:lnSpc>
            </a:pPr>
            <a:r>
              <a:rPr lang="en-US" sz="2800" dirty="0">
                <a:solidFill>
                  <a:srgbClr val="0070C0"/>
                </a:solidFill>
              </a:rPr>
              <a:t>a. They haven't done it enough.</a:t>
            </a:r>
          </a:p>
          <a:p>
            <a:pPr>
              <a:lnSpc>
                <a:spcPct val="150000"/>
              </a:lnSpc>
            </a:pPr>
            <a:r>
              <a:rPr lang="en-US" sz="2800" dirty="0">
                <a:solidFill>
                  <a:srgbClr val="0070C0"/>
                </a:solidFill>
              </a:rPr>
              <a:t>b. They haven't lived long enough.</a:t>
            </a:r>
          </a:p>
          <a:p>
            <a:pPr>
              <a:lnSpc>
                <a:spcPct val="150000"/>
              </a:lnSpc>
            </a:pPr>
            <a:r>
              <a:rPr lang="en-US" sz="2800" dirty="0">
                <a:solidFill>
                  <a:srgbClr val="0070C0"/>
                </a:solidFill>
              </a:rPr>
              <a:t>c. They don't see the benefit of it.</a:t>
            </a:r>
          </a:p>
          <a:p>
            <a:pPr>
              <a:lnSpc>
                <a:spcPct val="150000"/>
              </a:lnSpc>
            </a:pPr>
            <a:r>
              <a:rPr lang="en-US" sz="2800" dirty="0">
                <a:solidFill>
                  <a:srgbClr val="0070C0"/>
                </a:solidFill>
              </a:rPr>
              <a:t>4. What is the final thing she says younger people can learn from older generations?</a:t>
            </a:r>
          </a:p>
          <a:p>
            <a:pPr>
              <a:lnSpc>
                <a:spcPct val="150000"/>
              </a:lnSpc>
            </a:pPr>
            <a:r>
              <a:rPr lang="en-US" sz="2800" dirty="0">
                <a:solidFill>
                  <a:srgbClr val="0070C0"/>
                </a:solidFill>
              </a:rPr>
              <a:t>a. how to find husbands and wives</a:t>
            </a:r>
          </a:p>
          <a:p>
            <a:pPr>
              <a:lnSpc>
                <a:spcPct val="150000"/>
              </a:lnSpc>
            </a:pPr>
            <a:r>
              <a:rPr lang="en-US" sz="2800" dirty="0">
                <a:solidFill>
                  <a:srgbClr val="0070C0"/>
                </a:solidFill>
              </a:rPr>
              <a:t>b. how to make plans </a:t>
            </a:r>
          </a:p>
          <a:p>
            <a:pPr>
              <a:lnSpc>
                <a:spcPct val="150000"/>
              </a:lnSpc>
            </a:pPr>
            <a:r>
              <a:rPr lang="en-US" sz="2800" dirty="0">
                <a:solidFill>
                  <a:srgbClr val="0070C0"/>
                </a:solidFill>
              </a:rPr>
              <a:t>c. how to have longer relationships</a:t>
            </a:r>
          </a:p>
        </p:txBody>
      </p:sp>
      <p:sp>
        <p:nvSpPr>
          <p:cNvPr id="4" name="Oval 3">
            <a:extLst>
              <a:ext uri="{FF2B5EF4-FFF2-40B4-BE49-F238E27FC236}">
                <a16:creationId xmlns:a16="http://schemas.microsoft.com/office/drawing/2014/main" id="{7E41957E-2D9B-4432-693A-0276D249B130}"/>
              </a:ext>
            </a:extLst>
          </p:cNvPr>
          <p:cNvSpPr/>
          <p:nvPr/>
        </p:nvSpPr>
        <p:spPr>
          <a:xfrm>
            <a:off x="275208" y="1893163"/>
            <a:ext cx="464456" cy="6066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DF4ECD5-93D0-D203-5DE1-B5F279F08BC0}"/>
              </a:ext>
            </a:extLst>
          </p:cNvPr>
          <p:cNvSpPr/>
          <p:nvPr/>
        </p:nvSpPr>
        <p:spPr>
          <a:xfrm>
            <a:off x="275208" y="5743621"/>
            <a:ext cx="464456" cy="6066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D1 TRACK 26">
            <a:hlinkClick r:id="" action="ppaction://media"/>
            <a:extLst>
              <a:ext uri="{FF2B5EF4-FFF2-40B4-BE49-F238E27FC236}">
                <a16:creationId xmlns:a16="http://schemas.microsoft.com/office/drawing/2014/main" id="{5AE9B33A-5AA2-FAA2-5D8D-21BD6AD32E74}"/>
              </a:ext>
            </a:extLst>
          </p:cNvPr>
          <p:cNvPicPr>
            <a:picLocks noChangeAspect="1"/>
          </p:cNvPicPr>
          <p:nvPr>
            <a:audioFile r:link="rId1"/>
            <p:extLst>
              <p:ext uri="{DAA4B4D4-6D71-4841-9C94-3DE7FCFB9230}">
                <p14:media xmlns:p14="http://schemas.microsoft.com/office/powerpoint/2010/main" r:embed="rId2">
                  <p14:trim st="48047" end="0.5"/>
                </p14:media>
              </p:ext>
            </p:extLst>
          </p:nvPr>
        </p:nvPicPr>
        <p:blipFill>
          <a:blip r:embed="rId4"/>
          <a:stretch>
            <a:fillRect/>
          </a:stretch>
        </p:blipFill>
        <p:spPr>
          <a:xfrm>
            <a:off x="11114038" y="1731253"/>
            <a:ext cx="609600" cy="609600"/>
          </a:xfrm>
          <a:prstGeom prst="rect">
            <a:avLst/>
          </a:prstGeom>
        </p:spPr>
      </p:pic>
    </p:spTree>
    <p:extLst>
      <p:ext uri="{BB962C8B-B14F-4D97-AF65-F5344CB8AC3E}">
        <p14:creationId xmlns:p14="http://schemas.microsoft.com/office/powerpoint/2010/main" val="415860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8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0CC9F2-A203-762B-97A0-7DC81703A146}"/>
              </a:ext>
            </a:extLst>
          </p:cNvPr>
          <p:cNvSpPr txBox="1"/>
          <p:nvPr/>
        </p:nvSpPr>
        <p:spPr>
          <a:xfrm>
            <a:off x="71021" y="1225119"/>
            <a:ext cx="12120979" cy="5013873"/>
          </a:xfrm>
          <a:prstGeom prst="rect">
            <a:avLst/>
          </a:prstGeom>
          <a:noFill/>
        </p:spPr>
        <p:txBody>
          <a:bodyPr wrap="square">
            <a:spAutoFit/>
          </a:bodyPr>
          <a:lstStyle/>
          <a:p>
            <a:pPr>
              <a:lnSpc>
                <a:spcPct val="150000"/>
              </a:lnSpc>
            </a:pPr>
            <a:r>
              <a:rPr lang="en-US" sz="2700" dirty="0">
                <a:solidFill>
                  <a:srgbClr val="0070C0"/>
                </a:solidFill>
              </a:rPr>
              <a:t>Alice: Welcome back to Teen Talk. We are going to continue our topic about the generation gap. We have already spoken about how …………have changed. Now, we are going to talk about what younger generations can learn from the older ones. Older generations have a lot of ………experience. Some have lived through some very difficult times, and some have built ……………… from nothing. The first thing we can learn is how to deal with adversity. By "adversity," I mean “………………. times in our lives." Many of us younger people find it difficult to deal with …………… and adversity. I think older generations could teach us how to stay ……………….. during hard times. </a:t>
            </a:r>
          </a:p>
        </p:txBody>
      </p:sp>
      <p:sp>
        <p:nvSpPr>
          <p:cNvPr id="4" name="TextBox 3">
            <a:extLst>
              <a:ext uri="{FF2B5EF4-FFF2-40B4-BE49-F238E27FC236}">
                <a16:creationId xmlns:a16="http://schemas.microsoft.com/office/drawing/2014/main" id="{AAE2A638-A78F-055A-0FC3-D8FF9F89C6A5}"/>
              </a:ext>
            </a:extLst>
          </p:cNvPr>
          <p:cNvSpPr txBox="1"/>
          <p:nvPr/>
        </p:nvSpPr>
        <p:spPr>
          <a:xfrm>
            <a:off x="2083777" y="503853"/>
            <a:ext cx="80367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4472C4"/>
                </a:solidFill>
                <a:latin typeface="Calibri" panose="020F0502020204030204"/>
              </a:rPr>
              <a:t>L</a:t>
            </a:r>
            <a:r>
              <a:rPr kumimoji="0" lang="en-US" sz="3600" b="1" i="0" u="none" strike="noStrike" kern="1200" cap="none" spc="0" normalizeH="0" baseline="0" noProof="0" dirty="0" err="1">
                <a:ln>
                  <a:noFill/>
                </a:ln>
                <a:solidFill>
                  <a:srgbClr val="4472C4"/>
                </a:solidFill>
                <a:effectLst/>
                <a:uLnTx/>
                <a:uFillTx/>
                <a:latin typeface="Calibri" panose="020F0502020204030204"/>
                <a:ea typeface="+mn-ea"/>
                <a:cs typeface="+mn-cs"/>
              </a:rPr>
              <a:t>isten</a:t>
            </a: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 and fill in each gap with one word.</a:t>
            </a:r>
          </a:p>
        </p:txBody>
      </p:sp>
      <p:pic>
        <p:nvPicPr>
          <p:cNvPr id="5" name="CD1 TRACK 26">
            <a:hlinkClick r:id="" action="ppaction://media"/>
            <a:extLst>
              <a:ext uri="{FF2B5EF4-FFF2-40B4-BE49-F238E27FC236}">
                <a16:creationId xmlns:a16="http://schemas.microsoft.com/office/drawing/2014/main" id="{CEE9FCCD-FBFE-9D76-0675-CE321079218A}"/>
              </a:ext>
            </a:extLst>
          </p:cNvPr>
          <p:cNvPicPr>
            <a:picLocks noChangeAspect="1"/>
          </p:cNvPicPr>
          <p:nvPr>
            <a:audioFile r:link="rId1"/>
            <p:extLst>
              <p:ext uri="{DAA4B4D4-6D71-4841-9C94-3DE7FCFB9230}">
                <p14:media xmlns:p14="http://schemas.microsoft.com/office/powerpoint/2010/main" r:embed="rId2">
                  <p14:trim st="11741" end="39154.5"/>
                </p14:media>
              </p:ext>
            </p:extLst>
          </p:nvPr>
        </p:nvPicPr>
        <p:blipFill>
          <a:blip r:embed="rId4"/>
          <a:stretch>
            <a:fillRect/>
          </a:stretch>
        </p:blipFill>
        <p:spPr>
          <a:xfrm>
            <a:off x="10108223" y="578052"/>
            <a:ext cx="609600" cy="609600"/>
          </a:xfrm>
          <a:prstGeom prst="rect">
            <a:avLst/>
          </a:prstGeom>
        </p:spPr>
      </p:pic>
      <p:sp>
        <p:nvSpPr>
          <p:cNvPr id="6" name="TextBox 5">
            <a:extLst>
              <a:ext uri="{FF2B5EF4-FFF2-40B4-BE49-F238E27FC236}">
                <a16:creationId xmlns:a16="http://schemas.microsoft.com/office/drawing/2014/main" id="{82C5FEE9-FD46-C6EE-7601-EE627BEB60C1}"/>
              </a:ext>
            </a:extLst>
          </p:cNvPr>
          <p:cNvSpPr txBox="1"/>
          <p:nvPr/>
        </p:nvSpPr>
        <p:spPr>
          <a:xfrm>
            <a:off x="7439487" y="1903802"/>
            <a:ext cx="1220680" cy="523220"/>
          </a:xfrm>
          <a:prstGeom prst="rect">
            <a:avLst/>
          </a:prstGeom>
          <a:noFill/>
        </p:spPr>
        <p:txBody>
          <a:bodyPr wrap="square" rtlCol="0">
            <a:spAutoFit/>
          </a:bodyPr>
          <a:lstStyle/>
          <a:p>
            <a:r>
              <a:rPr lang="en-US" sz="2800" dirty="0">
                <a:solidFill>
                  <a:srgbClr val="FF0000"/>
                </a:solidFill>
              </a:rPr>
              <a:t>styles</a:t>
            </a:r>
          </a:p>
        </p:txBody>
      </p:sp>
      <p:sp>
        <p:nvSpPr>
          <p:cNvPr id="7" name="TextBox 6">
            <a:extLst>
              <a:ext uri="{FF2B5EF4-FFF2-40B4-BE49-F238E27FC236}">
                <a16:creationId xmlns:a16="http://schemas.microsoft.com/office/drawing/2014/main" id="{BD2DF932-E174-DDA4-D6C9-979B8E7E764B}"/>
              </a:ext>
            </a:extLst>
          </p:cNvPr>
          <p:cNvSpPr txBox="1"/>
          <p:nvPr/>
        </p:nvSpPr>
        <p:spPr>
          <a:xfrm>
            <a:off x="4500337" y="3133849"/>
            <a:ext cx="708734" cy="523220"/>
          </a:xfrm>
          <a:prstGeom prst="rect">
            <a:avLst/>
          </a:prstGeom>
          <a:noFill/>
        </p:spPr>
        <p:txBody>
          <a:bodyPr wrap="square" rtlCol="0">
            <a:spAutoFit/>
          </a:bodyPr>
          <a:lstStyle/>
          <a:p>
            <a:r>
              <a:rPr lang="en-US" sz="2800" dirty="0">
                <a:solidFill>
                  <a:srgbClr val="FF0000"/>
                </a:solidFill>
              </a:rPr>
              <a:t>life</a:t>
            </a:r>
          </a:p>
        </p:txBody>
      </p:sp>
      <p:sp>
        <p:nvSpPr>
          <p:cNvPr id="8" name="TextBox 7">
            <a:extLst>
              <a:ext uri="{FF2B5EF4-FFF2-40B4-BE49-F238E27FC236}">
                <a16:creationId xmlns:a16="http://schemas.microsoft.com/office/drawing/2014/main" id="{4F66D7DC-4EE4-9578-29B7-B53D859974A8}"/>
              </a:ext>
            </a:extLst>
          </p:cNvPr>
          <p:cNvSpPr txBox="1"/>
          <p:nvPr/>
        </p:nvSpPr>
        <p:spPr>
          <a:xfrm>
            <a:off x="5137212" y="3732055"/>
            <a:ext cx="1503286" cy="523220"/>
          </a:xfrm>
          <a:prstGeom prst="rect">
            <a:avLst/>
          </a:prstGeom>
          <a:noFill/>
        </p:spPr>
        <p:txBody>
          <a:bodyPr wrap="square" rtlCol="0">
            <a:spAutoFit/>
          </a:bodyPr>
          <a:lstStyle/>
          <a:p>
            <a:r>
              <a:rPr lang="en-US" sz="2800" dirty="0">
                <a:solidFill>
                  <a:srgbClr val="FF0000"/>
                </a:solidFill>
              </a:rPr>
              <a:t>business</a:t>
            </a:r>
          </a:p>
        </p:txBody>
      </p:sp>
      <p:sp>
        <p:nvSpPr>
          <p:cNvPr id="9" name="TextBox 8">
            <a:extLst>
              <a:ext uri="{FF2B5EF4-FFF2-40B4-BE49-F238E27FC236}">
                <a16:creationId xmlns:a16="http://schemas.microsoft.com/office/drawing/2014/main" id="{822BF613-C7F2-7FA6-7EF3-020CB97A29EE}"/>
              </a:ext>
            </a:extLst>
          </p:cNvPr>
          <p:cNvSpPr txBox="1"/>
          <p:nvPr/>
        </p:nvSpPr>
        <p:spPr>
          <a:xfrm>
            <a:off x="8337611" y="4369293"/>
            <a:ext cx="1534358" cy="523220"/>
          </a:xfrm>
          <a:prstGeom prst="rect">
            <a:avLst/>
          </a:prstGeom>
          <a:noFill/>
        </p:spPr>
        <p:txBody>
          <a:bodyPr wrap="square" rtlCol="0">
            <a:spAutoFit/>
          </a:bodyPr>
          <a:lstStyle/>
          <a:p>
            <a:r>
              <a:rPr lang="en-US" sz="2800" dirty="0">
                <a:solidFill>
                  <a:srgbClr val="FF0000"/>
                </a:solidFill>
              </a:rPr>
              <a:t>difficult</a:t>
            </a:r>
          </a:p>
        </p:txBody>
      </p:sp>
      <p:sp>
        <p:nvSpPr>
          <p:cNvPr id="10" name="TextBox 9">
            <a:extLst>
              <a:ext uri="{FF2B5EF4-FFF2-40B4-BE49-F238E27FC236}">
                <a16:creationId xmlns:a16="http://schemas.microsoft.com/office/drawing/2014/main" id="{14F15815-0399-5955-B26E-1D1A3CF74CCB}"/>
              </a:ext>
            </a:extLst>
          </p:cNvPr>
          <p:cNvSpPr txBox="1"/>
          <p:nvPr/>
        </p:nvSpPr>
        <p:spPr>
          <a:xfrm>
            <a:off x="8790373" y="4978947"/>
            <a:ext cx="1197006" cy="523220"/>
          </a:xfrm>
          <a:prstGeom prst="rect">
            <a:avLst/>
          </a:prstGeom>
          <a:noFill/>
        </p:spPr>
        <p:txBody>
          <a:bodyPr wrap="square" rtlCol="0">
            <a:spAutoFit/>
          </a:bodyPr>
          <a:lstStyle/>
          <a:p>
            <a:r>
              <a:rPr lang="en-US" sz="2800" dirty="0">
                <a:solidFill>
                  <a:srgbClr val="FF0000"/>
                </a:solidFill>
              </a:rPr>
              <a:t>stress</a:t>
            </a:r>
          </a:p>
        </p:txBody>
      </p:sp>
      <p:sp>
        <p:nvSpPr>
          <p:cNvPr id="11" name="TextBox 10">
            <a:extLst>
              <a:ext uri="{FF2B5EF4-FFF2-40B4-BE49-F238E27FC236}">
                <a16:creationId xmlns:a16="http://schemas.microsoft.com/office/drawing/2014/main" id="{0BC07D85-C5CE-B775-D9F9-99E55E0810E7}"/>
              </a:ext>
            </a:extLst>
          </p:cNvPr>
          <p:cNvSpPr txBox="1"/>
          <p:nvPr/>
        </p:nvSpPr>
        <p:spPr>
          <a:xfrm>
            <a:off x="7309281" y="5603064"/>
            <a:ext cx="1481092" cy="523220"/>
          </a:xfrm>
          <a:prstGeom prst="rect">
            <a:avLst/>
          </a:prstGeom>
          <a:noFill/>
        </p:spPr>
        <p:txBody>
          <a:bodyPr wrap="square" rtlCol="0">
            <a:spAutoFit/>
          </a:bodyPr>
          <a:lstStyle/>
          <a:p>
            <a:r>
              <a:rPr lang="en-US" sz="2800" dirty="0">
                <a:solidFill>
                  <a:srgbClr val="FF0000"/>
                </a:solidFill>
              </a:rPr>
              <a:t>positive</a:t>
            </a:r>
          </a:p>
        </p:txBody>
      </p:sp>
    </p:spTree>
    <p:extLst>
      <p:ext uri="{BB962C8B-B14F-4D97-AF65-F5344CB8AC3E}">
        <p14:creationId xmlns:p14="http://schemas.microsoft.com/office/powerpoint/2010/main" val="86706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3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bldLst>
      <p:bldP spid="6" grpId="0"/>
      <p:bldP spid="7" grpId="0"/>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CBB0DF-10B8-9D95-7D23-5308C1480775}"/>
              </a:ext>
            </a:extLst>
          </p:cNvPr>
          <p:cNvSpPr txBox="1"/>
          <p:nvPr/>
        </p:nvSpPr>
        <p:spPr>
          <a:xfrm>
            <a:off x="230819" y="603682"/>
            <a:ext cx="11567604" cy="519616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The next thing is how to ……….. effectively. We may make many plans for the future, but we haven't lived long enough to see how our ……………….. plans work. Older generations have made plans and seen how …………they worked. We should ask them how to plan our own ………….. better. Finally, they can teach us how to have long, happy ……………………. Older generations on average have much longer marriages. They could give us ………… on how to maintain good relationships. That's all for this segment. Come back after the break to learn about what we can share with the older generations.</a:t>
            </a:r>
          </a:p>
        </p:txBody>
      </p:sp>
      <p:sp>
        <p:nvSpPr>
          <p:cNvPr id="4" name="TextBox 3">
            <a:extLst>
              <a:ext uri="{FF2B5EF4-FFF2-40B4-BE49-F238E27FC236}">
                <a16:creationId xmlns:a16="http://schemas.microsoft.com/office/drawing/2014/main" id="{3E8D08D8-09A3-5143-E07F-76EE4563C82C}"/>
              </a:ext>
            </a:extLst>
          </p:cNvPr>
          <p:cNvSpPr txBox="1"/>
          <p:nvPr/>
        </p:nvSpPr>
        <p:spPr>
          <a:xfrm>
            <a:off x="3915052" y="669396"/>
            <a:ext cx="994299" cy="523220"/>
          </a:xfrm>
          <a:prstGeom prst="rect">
            <a:avLst/>
          </a:prstGeom>
          <a:noFill/>
        </p:spPr>
        <p:txBody>
          <a:bodyPr wrap="square" rtlCol="0">
            <a:spAutoFit/>
          </a:bodyPr>
          <a:lstStyle/>
          <a:p>
            <a:r>
              <a:rPr lang="en-US" sz="2800" dirty="0">
                <a:solidFill>
                  <a:srgbClr val="FF0000"/>
                </a:solidFill>
              </a:rPr>
              <a:t>plan</a:t>
            </a:r>
          </a:p>
        </p:txBody>
      </p:sp>
      <p:sp>
        <p:nvSpPr>
          <p:cNvPr id="5" name="TextBox 4">
            <a:extLst>
              <a:ext uri="{FF2B5EF4-FFF2-40B4-BE49-F238E27FC236}">
                <a16:creationId xmlns:a16="http://schemas.microsoft.com/office/drawing/2014/main" id="{760E95B7-E90E-4442-E39B-9437A1CFE242}"/>
              </a:ext>
            </a:extLst>
          </p:cNvPr>
          <p:cNvSpPr txBox="1"/>
          <p:nvPr/>
        </p:nvSpPr>
        <p:spPr>
          <a:xfrm>
            <a:off x="8566951" y="1291895"/>
            <a:ext cx="1775534" cy="523220"/>
          </a:xfrm>
          <a:prstGeom prst="rect">
            <a:avLst/>
          </a:prstGeom>
          <a:noFill/>
        </p:spPr>
        <p:txBody>
          <a:bodyPr wrap="square" rtlCol="0">
            <a:spAutoFit/>
          </a:bodyPr>
          <a:lstStyle/>
          <a:p>
            <a:r>
              <a:rPr lang="en-US" sz="2800" dirty="0">
                <a:solidFill>
                  <a:srgbClr val="FF0000"/>
                </a:solidFill>
              </a:rPr>
              <a:t>long-term</a:t>
            </a:r>
          </a:p>
        </p:txBody>
      </p:sp>
      <p:sp>
        <p:nvSpPr>
          <p:cNvPr id="6" name="TextBox 5">
            <a:extLst>
              <a:ext uri="{FF2B5EF4-FFF2-40B4-BE49-F238E27FC236}">
                <a16:creationId xmlns:a16="http://schemas.microsoft.com/office/drawing/2014/main" id="{A989F716-0E45-EDA2-8ED2-1B95B57B6691}"/>
              </a:ext>
            </a:extLst>
          </p:cNvPr>
          <p:cNvSpPr txBox="1"/>
          <p:nvPr/>
        </p:nvSpPr>
        <p:spPr>
          <a:xfrm>
            <a:off x="6454067" y="2578769"/>
            <a:ext cx="1189607" cy="523220"/>
          </a:xfrm>
          <a:prstGeom prst="rect">
            <a:avLst/>
          </a:prstGeom>
          <a:noFill/>
        </p:spPr>
        <p:txBody>
          <a:bodyPr wrap="square" rtlCol="0">
            <a:spAutoFit/>
          </a:bodyPr>
          <a:lstStyle/>
          <a:p>
            <a:r>
              <a:rPr lang="en-US" sz="2800" dirty="0">
                <a:solidFill>
                  <a:srgbClr val="FF0000"/>
                </a:solidFill>
              </a:rPr>
              <a:t>future</a:t>
            </a:r>
          </a:p>
        </p:txBody>
      </p:sp>
      <p:sp>
        <p:nvSpPr>
          <p:cNvPr id="7" name="TextBox 6">
            <a:extLst>
              <a:ext uri="{FF2B5EF4-FFF2-40B4-BE49-F238E27FC236}">
                <a16:creationId xmlns:a16="http://schemas.microsoft.com/office/drawing/2014/main" id="{F60DAAAD-E700-B697-A4B6-C90B182DE5F3}"/>
              </a:ext>
            </a:extLst>
          </p:cNvPr>
          <p:cNvSpPr txBox="1"/>
          <p:nvPr/>
        </p:nvSpPr>
        <p:spPr>
          <a:xfrm>
            <a:off x="5202314" y="3207146"/>
            <a:ext cx="2104008" cy="523220"/>
          </a:xfrm>
          <a:prstGeom prst="rect">
            <a:avLst/>
          </a:prstGeom>
          <a:noFill/>
        </p:spPr>
        <p:txBody>
          <a:bodyPr wrap="square" rtlCol="0">
            <a:spAutoFit/>
          </a:bodyPr>
          <a:lstStyle/>
          <a:p>
            <a:r>
              <a:rPr lang="en-US" sz="2800" dirty="0">
                <a:solidFill>
                  <a:srgbClr val="FF0000"/>
                </a:solidFill>
              </a:rPr>
              <a:t>relationships</a:t>
            </a:r>
          </a:p>
        </p:txBody>
      </p:sp>
      <p:sp>
        <p:nvSpPr>
          <p:cNvPr id="8" name="TextBox 7">
            <a:extLst>
              <a:ext uri="{FF2B5EF4-FFF2-40B4-BE49-F238E27FC236}">
                <a16:creationId xmlns:a16="http://schemas.microsoft.com/office/drawing/2014/main" id="{FA41794D-B374-D440-B263-6C16BAE8E9DC}"/>
              </a:ext>
            </a:extLst>
          </p:cNvPr>
          <p:cNvSpPr txBox="1"/>
          <p:nvPr/>
        </p:nvSpPr>
        <p:spPr>
          <a:xfrm>
            <a:off x="7365956" y="3848186"/>
            <a:ext cx="994299" cy="523220"/>
          </a:xfrm>
          <a:prstGeom prst="rect">
            <a:avLst/>
          </a:prstGeom>
          <a:noFill/>
        </p:spPr>
        <p:txBody>
          <a:bodyPr wrap="square" rtlCol="0">
            <a:spAutoFit/>
          </a:bodyPr>
          <a:lstStyle/>
          <a:p>
            <a:r>
              <a:rPr lang="en-US" sz="2800" dirty="0">
                <a:solidFill>
                  <a:srgbClr val="FF0000"/>
                </a:solidFill>
              </a:rPr>
              <a:t>tips</a:t>
            </a:r>
          </a:p>
        </p:txBody>
      </p:sp>
      <p:sp>
        <p:nvSpPr>
          <p:cNvPr id="9" name="TextBox 8">
            <a:extLst>
              <a:ext uri="{FF2B5EF4-FFF2-40B4-BE49-F238E27FC236}">
                <a16:creationId xmlns:a16="http://schemas.microsoft.com/office/drawing/2014/main" id="{F493F5A2-FE12-994F-80B4-20C493457B6F}"/>
              </a:ext>
            </a:extLst>
          </p:cNvPr>
          <p:cNvSpPr txBox="1"/>
          <p:nvPr/>
        </p:nvSpPr>
        <p:spPr>
          <a:xfrm>
            <a:off x="8566951" y="1917576"/>
            <a:ext cx="994299" cy="523220"/>
          </a:xfrm>
          <a:prstGeom prst="rect">
            <a:avLst/>
          </a:prstGeom>
          <a:noFill/>
        </p:spPr>
        <p:txBody>
          <a:bodyPr wrap="square" rtlCol="0">
            <a:spAutoFit/>
          </a:bodyPr>
          <a:lstStyle/>
          <a:p>
            <a:r>
              <a:rPr lang="en-US" sz="2800" dirty="0">
                <a:solidFill>
                  <a:srgbClr val="FF0000"/>
                </a:solidFill>
              </a:rPr>
              <a:t>well</a:t>
            </a:r>
          </a:p>
        </p:txBody>
      </p:sp>
      <p:pic>
        <p:nvPicPr>
          <p:cNvPr id="10" name="CD1 TRACK 26">
            <a:hlinkClick r:id="" action="ppaction://media"/>
            <a:extLst>
              <a:ext uri="{FF2B5EF4-FFF2-40B4-BE49-F238E27FC236}">
                <a16:creationId xmlns:a16="http://schemas.microsoft.com/office/drawing/2014/main" id="{CEE9FCCD-FBFE-9D76-0675-CE321079218A}"/>
              </a:ext>
            </a:extLst>
          </p:cNvPr>
          <p:cNvPicPr>
            <a:picLocks noChangeAspect="1"/>
          </p:cNvPicPr>
          <p:nvPr>
            <a:audioFile r:link="rId1"/>
            <p:extLst>
              <p:ext uri="{DAA4B4D4-6D71-4841-9C94-3DE7FCFB9230}">
                <p14:media xmlns:p14="http://schemas.microsoft.com/office/powerpoint/2010/main" r:embed="rId2">
                  <p14:trim st="57961" end="776.5"/>
                </p14:media>
              </p:ext>
            </p:extLst>
          </p:nvPr>
        </p:nvPicPr>
        <p:blipFill>
          <a:blip r:embed="rId4"/>
          <a:stretch>
            <a:fillRect/>
          </a:stretch>
        </p:blipFill>
        <p:spPr>
          <a:xfrm>
            <a:off x="11188823" y="5413821"/>
            <a:ext cx="609600" cy="609600"/>
          </a:xfrm>
          <a:prstGeom prst="rect">
            <a:avLst/>
          </a:prstGeom>
        </p:spPr>
      </p:pic>
    </p:spTree>
    <p:extLst>
      <p:ext uri="{BB962C8B-B14F-4D97-AF65-F5344CB8AC3E}">
        <p14:creationId xmlns:p14="http://schemas.microsoft.com/office/powerpoint/2010/main" val="20938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9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2003" b="4123"/>
          <a:stretch/>
        </p:blipFill>
        <p:spPr>
          <a:xfrm>
            <a:off x="650630" y="467905"/>
            <a:ext cx="8241325" cy="6008428"/>
          </a:xfrm>
          <a:prstGeom prst="rect">
            <a:avLst/>
          </a:prstGeom>
        </p:spPr>
      </p:pic>
      <p:sp>
        <p:nvSpPr>
          <p:cNvPr id="3" name="TextBox 2"/>
          <p:cNvSpPr txBox="1"/>
          <p:nvPr/>
        </p:nvSpPr>
        <p:spPr>
          <a:xfrm>
            <a:off x="3587263" y="4222087"/>
            <a:ext cx="3328442" cy="707886"/>
          </a:xfrm>
          <a:prstGeom prst="rect">
            <a:avLst/>
          </a:prstGeom>
          <a:noFill/>
        </p:spPr>
        <p:txBody>
          <a:bodyPr wrap="square" rtlCol="0">
            <a:spAutoFit/>
          </a:bodyPr>
          <a:lstStyle/>
          <a:p>
            <a:r>
              <a:rPr lang="vi-VN" sz="4000" dirty="0">
                <a:solidFill>
                  <a:schemeClr val="bg1"/>
                </a:solidFill>
              </a:rPr>
              <a:t>Post-listening</a:t>
            </a:r>
            <a:endParaRPr lang="en-US" sz="4000" dirty="0">
              <a:solidFill>
                <a:schemeClr val="bg1"/>
              </a:solidFill>
            </a:endParaRPr>
          </a:p>
        </p:txBody>
      </p:sp>
    </p:spTree>
    <p:extLst>
      <p:ext uri="{BB962C8B-B14F-4D97-AF65-F5344CB8AC3E}">
        <p14:creationId xmlns:p14="http://schemas.microsoft.com/office/powerpoint/2010/main" val="1863352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910" y="547885"/>
            <a:ext cx="1133752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FF0000"/>
                </a:solidFill>
              </a:rPr>
              <a:t>Work in pairs. </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2070" y="5080503"/>
            <a:ext cx="1927860" cy="122961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79E4E5A5-D4FE-1786-FB37-B8F69FA029CD}"/>
              </a:ext>
            </a:extLst>
          </p:cNvPr>
          <p:cNvSpPr/>
          <p:nvPr/>
        </p:nvSpPr>
        <p:spPr>
          <a:xfrm>
            <a:off x="1260231" y="1890346"/>
            <a:ext cx="4598377" cy="2110154"/>
          </a:xfrm>
          <a:prstGeom prst="wedgeRoundRectCallout">
            <a:avLst>
              <a:gd name="adj1" fmla="val 54502"/>
              <a:gd name="adj2" fmla="val 7541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srgbClr val="0070C0"/>
                </a:solidFill>
              </a:rPr>
              <a:t> </a:t>
            </a:r>
            <a:r>
              <a:rPr lang="en-US" sz="3200" dirty="0">
                <a:solidFill>
                  <a:srgbClr val="0070C0"/>
                </a:solidFill>
              </a:rPr>
              <a:t>What are some things that younger people can share with older generations?</a:t>
            </a:r>
          </a:p>
        </p:txBody>
      </p:sp>
      <p:sp>
        <p:nvSpPr>
          <p:cNvPr id="6" name="Speech Bubble: Rectangle with Corners Rounded 5">
            <a:extLst>
              <a:ext uri="{FF2B5EF4-FFF2-40B4-BE49-F238E27FC236}">
                <a16:creationId xmlns:a16="http://schemas.microsoft.com/office/drawing/2014/main" id="{7CB4E8BE-44B8-E098-622A-5677EBD3FF3F}"/>
              </a:ext>
            </a:extLst>
          </p:cNvPr>
          <p:cNvSpPr/>
          <p:nvPr/>
        </p:nvSpPr>
        <p:spPr>
          <a:xfrm>
            <a:off x="6755423" y="1890346"/>
            <a:ext cx="4598377" cy="2110154"/>
          </a:xfrm>
          <a:prstGeom prst="wedgeRoundRectCallout">
            <a:avLst>
              <a:gd name="adj1" fmla="val -53147"/>
              <a:gd name="adj2" fmla="val 75000"/>
              <a:gd name="adj3" fmla="val 16667"/>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srgbClr val="0070C0"/>
                </a:solidFill>
              </a:rPr>
              <a:t> </a:t>
            </a:r>
            <a:r>
              <a:rPr lang="en-US" sz="3200" dirty="0">
                <a:solidFill>
                  <a:srgbClr val="0070C0"/>
                </a:solidFill>
              </a:rPr>
              <a:t>Young people can share their knowledge about technology with older generations</a:t>
            </a:r>
            <a:r>
              <a:rPr lang="vi-VN" sz="3200" dirty="0">
                <a:solidFill>
                  <a:srgbClr val="0070C0"/>
                </a:solidFill>
              </a:rPr>
              <a:t>.</a:t>
            </a:r>
            <a:endParaRPr lang="en-US" sz="3200" dirty="0">
              <a:solidFill>
                <a:srgbClr val="0070C0"/>
              </a:solidFill>
            </a:endParaRPr>
          </a:p>
        </p:txBody>
      </p:sp>
    </p:spTree>
    <p:extLst>
      <p:ext uri="{BB962C8B-B14F-4D97-AF65-F5344CB8AC3E}">
        <p14:creationId xmlns:p14="http://schemas.microsoft.com/office/powerpoint/2010/main" val="7899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2003" b="4123"/>
          <a:stretch/>
        </p:blipFill>
        <p:spPr>
          <a:xfrm>
            <a:off x="650630" y="467905"/>
            <a:ext cx="8241325" cy="6008428"/>
          </a:xfrm>
          <a:prstGeom prst="rect">
            <a:avLst/>
          </a:prstGeom>
        </p:spPr>
      </p:pic>
      <p:sp>
        <p:nvSpPr>
          <p:cNvPr id="3" name="TextBox 2"/>
          <p:cNvSpPr txBox="1"/>
          <p:nvPr/>
        </p:nvSpPr>
        <p:spPr>
          <a:xfrm>
            <a:off x="3587263" y="4222087"/>
            <a:ext cx="3328442" cy="707886"/>
          </a:xfrm>
          <a:prstGeom prst="rect">
            <a:avLst/>
          </a:prstGeom>
          <a:noFill/>
        </p:spPr>
        <p:txBody>
          <a:bodyPr wrap="square" rtlCol="0">
            <a:spAutoFit/>
          </a:bodyPr>
          <a:lstStyle/>
          <a:p>
            <a:r>
              <a:rPr lang="vi-VN" sz="4000" dirty="0">
                <a:solidFill>
                  <a:schemeClr val="bg1"/>
                </a:solidFill>
              </a:rPr>
              <a:t>Pre-reading</a:t>
            </a:r>
            <a:endParaRPr lang="en-US" sz="4000" dirty="0">
              <a:solidFill>
                <a:schemeClr val="bg1"/>
              </a:solidFill>
            </a:endParaRPr>
          </a:p>
        </p:txBody>
      </p:sp>
    </p:spTree>
    <p:extLst>
      <p:ext uri="{BB962C8B-B14F-4D97-AF65-F5344CB8AC3E}">
        <p14:creationId xmlns:p14="http://schemas.microsoft.com/office/powerpoint/2010/main" val="1326462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FF3CDE-5314-8473-1295-8A05D1390ECC}"/>
              </a:ext>
            </a:extLst>
          </p:cNvPr>
          <p:cNvPicPr>
            <a:picLocks noChangeAspect="1"/>
          </p:cNvPicPr>
          <p:nvPr/>
        </p:nvPicPr>
        <p:blipFill>
          <a:blip r:embed="rId2"/>
          <a:stretch>
            <a:fillRect/>
          </a:stretch>
        </p:blipFill>
        <p:spPr>
          <a:xfrm>
            <a:off x="639192" y="1926386"/>
            <a:ext cx="11428520" cy="1888516"/>
          </a:xfrm>
          <a:prstGeom prst="rect">
            <a:avLst/>
          </a:prstGeom>
        </p:spPr>
      </p:pic>
      <p:sp>
        <p:nvSpPr>
          <p:cNvPr id="6" name="TextBox 5">
            <a:extLst>
              <a:ext uri="{FF2B5EF4-FFF2-40B4-BE49-F238E27FC236}">
                <a16:creationId xmlns:a16="http://schemas.microsoft.com/office/drawing/2014/main" id="{0E80B1C2-6CD3-1A70-ABF9-A496E25FA31B}"/>
              </a:ext>
            </a:extLst>
          </p:cNvPr>
          <p:cNvSpPr txBox="1"/>
          <p:nvPr/>
        </p:nvSpPr>
        <p:spPr>
          <a:xfrm>
            <a:off x="470517" y="621437"/>
            <a:ext cx="11428520" cy="1077218"/>
          </a:xfrm>
          <a:prstGeom prst="rect">
            <a:avLst/>
          </a:prstGeom>
          <a:noFill/>
        </p:spPr>
        <p:txBody>
          <a:bodyPr wrap="square" rtlCol="0">
            <a:spAutoFit/>
          </a:bodyPr>
          <a:lstStyle/>
          <a:p>
            <a:r>
              <a:rPr lang="vi-VN" sz="3200" b="1" dirty="0">
                <a:solidFill>
                  <a:srgbClr val="0070C0"/>
                </a:solidFill>
              </a:rPr>
              <a:t>Read the instruction, underline the key words and figure out what you are going to do.</a:t>
            </a:r>
            <a:endParaRPr lang="en-US" sz="3200" b="1" dirty="0">
              <a:solidFill>
                <a:srgbClr val="0070C0"/>
              </a:solidFill>
            </a:endParaRPr>
          </a:p>
        </p:txBody>
      </p:sp>
      <p:cxnSp>
        <p:nvCxnSpPr>
          <p:cNvPr id="8" name="Straight Connector 7">
            <a:extLst>
              <a:ext uri="{FF2B5EF4-FFF2-40B4-BE49-F238E27FC236}">
                <a16:creationId xmlns:a16="http://schemas.microsoft.com/office/drawing/2014/main" id="{BBD79887-9D56-27FA-55AA-DC6B74BF6C48}"/>
              </a:ext>
            </a:extLst>
          </p:cNvPr>
          <p:cNvCxnSpPr/>
          <p:nvPr/>
        </p:nvCxnSpPr>
        <p:spPr>
          <a:xfrm>
            <a:off x="727969" y="2388093"/>
            <a:ext cx="19353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9A15FD0-76A6-02AF-63C7-6A63F0E9E46C}"/>
              </a:ext>
            </a:extLst>
          </p:cNvPr>
          <p:cNvCxnSpPr>
            <a:cxnSpLocks/>
          </p:cNvCxnSpPr>
          <p:nvPr/>
        </p:nvCxnSpPr>
        <p:spPr>
          <a:xfrm>
            <a:off x="3667957" y="2388093"/>
            <a:ext cx="50055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E02834C-5F5E-D2B0-DA95-14228CD48855}"/>
              </a:ext>
            </a:extLst>
          </p:cNvPr>
          <p:cNvSpPr txBox="1"/>
          <p:nvPr/>
        </p:nvSpPr>
        <p:spPr>
          <a:xfrm>
            <a:off x="543018" y="4042633"/>
            <a:ext cx="11428520" cy="1077218"/>
          </a:xfrm>
          <a:prstGeom prst="rect">
            <a:avLst/>
          </a:prstGeom>
          <a:noFill/>
        </p:spPr>
        <p:txBody>
          <a:bodyPr wrap="square" rtlCol="0">
            <a:spAutoFit/>
          </a:bodyPr>
          <a:lstStyle/>
          <a:p>
            <a:r>
              <a:rPr lang="vi-VN" sz="3200" dirty="0">
                <a:solidFill>
                  <a:srgbClr val="FF0000"/>
                </a:solidFill>
              </a:rPr>
              <a:t>Read the essay and choose the best concluding sentence which restates the main idea of the essay.</a:t>
            </a:r>
            <a:endParaRPr lang="en-US" sz="3200" dirty="0">
              <a:solidFill>
                <a:srgbClr val="FF0000"/>
              </a:solidFill>
            </a:endParaRPr>
          </a:p>
        </p:txBody>
      </p:sp>
    </p:spTree>
    <p:extLst>
      <p:ext uri="{BB962C8B-B14F-4D97-AF65-F5344CB8AC3E}">
        <p14:creationId xmlns:p14="http://schemas.microsoft.com/office/powerpoint/2010/main" val="233864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7F3841-9AB1-890A-075D-C9E627442F70}"/>
              </a:ext>
            </a:extLst>
          </p:cNvPr>
          <p:cNvSpPr/>
          <p:nvPr/>
        </p:nvSpPr>
        <p:spPr>
          <a:xfrm>
            <a:off x="96716" y="503853"/>
            <a:ext cx="1441938"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t>
            </a:r>
            <a:r>
              <a:rPr lang="vi-VN" sz="3200" b="1" dirty="0"/>
              <a:t>a</a:t>
            </a:r>
            <a:endParaRPr lang="en-US" sz="3200" b="1" dirty="0"/>
          </a:p>
        </p:txBody>
      </p:sp>
      <p:sp>
        <p:nvSpPr>
          <p:cNvPr id="4" name="TextBox 3">
            <a:extLst>
              <a:ext uri="{FF2B5EF4-FFF2-40B4-BE49-F238E27FC236}">
                <a16:creationId xmlns:a16="http://schemas.microsoft.com/office/drawing/2014/main" id="{3E357DB1-39DD-D045-6E21-F3CD1F42E5E7}"/>
              </a:ext>
            </a:extLst>
          </p:cNvPr>
          <p:cNvSpPr txBox="1"/>
          <p:nvPr/>
        </p:nvSpPr>
        <p:spPr>
          <a:xfrm>
            <a:off x="1677879" y="503853"/>
            <a:ext cx="10076156" cy="584775"/>
          </a:xfrm>
          <a:prstGeom prst="rect">
            <a:avLst/>
          </a:prstGeom>
          <a:noFill/>
        </p:spPr>
        <p:txBody>
          <a:bodyPr wrap="square">
            <a:spAutoFit/>
          </a:bodyPr>
          <a:lstStyle/>
          <a:p>
            <a:r>
              <a:rPr lang="en-US" sz="3200" b="1" dirty="0">
                <a:solidFill>
                  <a:srgbClr val="0070C0"/>
                </a:solidFill>
              </a:rPr>
              <a:t>Read the essay and choose the best concluding sentence. </a:t>
            </a:r>
            <a:endParaRPr lang="vi-VN" sz="3200" b="1" dirty="0">
              <a:solidFill>
                <a:srgbClr val="0070C0"/>
              </a:solidFill>
            </a:endParaRPr>
          </a:p>
        </p:txBody>
      </p:sp>
      <p:sp>
        <p:nvSpPr>
          <p:cNvPr id="6" name="TextBox 5">
            <a:extLst>
              <a:ext uri="{FF2B5EF4-FFF2-40B4-BE49-F238E27FC236}">
                <a16:creationId xmlns:a16="http://schemas.microsoft.com/office/drawing/2014/main" id="{184D085C-F579-DDDB-7839-7F869398C745}"/>
              </a:ext>
            </a:extLst>
          </p:cNvPr>
          <p:cNvSpPr txBox="1"/>
          <p:nvPr/>
        </p:nvSpPr>
        <p:spPr>
          <a:xfrm>
            <a:off x="173114" y="1040183"/>
            <a:ext cx="11845771" cy="2970685"/>
          </a:xfrm>
          <a:prstGeom prst="rect">
            <a:avLst/>
          </a:prstGeom>
          <a:noFill/>
        </p:spPr>
        <p:txBody>
          <a:bodyPr wrap="square">
            <a:spAutoFit/>
          </a:bodyPr>
          <a:lstStyle/>
          <a:p>
            <a:pPr marL="514350" marR="0" lvl="0" indent="-514350" algn="l" defTabSz="914400" rtl="0" eaLnBrk="1" fontAlgn="auto" latinLnBrk="0" hangingPunct="1">
              <a:lnSpc>
                <a:spcPct val="15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I think older and younger generations have a lot of things they can show each other. </a:t>
            </a:r>
            <a:endParaRPr kumimoji="0" lang="vi-VN" sz="32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a:p>
            <a:pPr marL="514350" marR="0" lvl="0" indent="-514350" algn="l" defTabSz="914400" rtl="0" eaLnBrk="1" fontAlgn="auto" latinLnBrk="0" hangingPunct="1">
              <a:lnSpc>
                <a:spcPct val="15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I think my grandparents and I could show each other a lot of things. </a:t>
            </a:r>
            <a:endParaRPr kumimoji="0" lang="vi-VN" sz="3200" b="0" i="0" u="none" strike="noStrike" kern="1200" cap="none" spc="0" normalizeH="0" baseline="0" noProof="0" dirty="0">
              <a:ln>
                <a:noFill/>
              </a:ln>
              <a:solidFill>
                <a:srgbClr val="0070C0"/>
              </a:solidFill>
              <a:effectLst/>
              <a:uLnTx/>
              <a:uFillTx/>
              <a:latin typeface="Arial" panose="020B0604020202020204" pitchFamily="34" charset="0"/>
              <a:ea typeface="+mn-ea"/>
              <a:cs typeface="+mn-cs"/>
            </a:endParaRPr>
          </a:p>
          <a:p>
            <a:pPr marL="514350" marR="0" lvl="0" indent="-514350" algn="l" defTabSz="914400" rtl="0" eaLnBrk="1" fontAlgn="auto" latinLnBrk="0" hangingPunct="1">
              <a:lnSpc>
                <a:spcPct val="15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The older generations could teach me so much.</a:t>
            </a:r>
            <a:endParaRPr lang="en-US" dirty="0">
              <a:solidFill>
                <a:srgbClr val="0070C0"/>
              </a:solidFill>
            </a:endParaRPr>
          </a:p>
        </p:txBody>
      </p:sp>
      <p:sp>
        <p:nvSpPr>
          <p:cNvPr id="7" name="Oval 6">
            <a:extLst>
              <a:ext uri="{FF2B5EF4-FFF2-40B4-BE49-F238E27FC236}">
                <a16:creationId xmlns:a16="http://schemas.microsoft.com/office/drawing/2014/main" id="{6969E1CD-F286-D30B-0DEA-956B67547F68}"/>
              </a:ext>
            </a:extLst>
          </p:cNvPr>
          <p:cNvSpPr/>
          <p:nvPr/>
        </p:nvSpPr>
        <p:spPr>
          <a:xfrm>
            <a:off x="204185" y="1225118"/>
            <a:ext cx="417251" cy="5363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BA8D5AE-51E4-C912-1C91-C5ABC706E955}"/>
              </a:ext>
            </a:extLst>
          </p:cNvPr>
          <p:cNvSpPr txBox="1"/>
          <p:nvPr/>
        </p:nvSpPr>
        <p:spPr>
          <a:xfrm>
            <a:off x="545976" y="4362532"/>
            <a:ext cx="11287957" cy="584775"/>
          </a:xfrm>
          <a:prstGeom prst="rect">
            <a:avLst/>
          </a:prstGeom>
          <a:noFill/>
        </p:spPr>
        <p:txBody>
          <a:bodyPr wrap="square">
            <a:spAutoFit/>
          </a:bodyPr>
          <a:lstStyle/>
          <a:p>
            <a:r>
              <a:rPr lang="en-US" sz="3200" dirty="0">
                <a:solidFill>
                  <a:srgbClr val="FF0000"/>
                </a:solidFill>
              </a:rPr>
              <a:t>Older and younger generations can share a lot with each other. </a:t>
            </a:r>
          </a:p>
        </p:txBody>
      </p:sp>
    </p:spTree>
    <p:extLst>
      <p:ext uri="{BB962C8B-B14F-4D97-AF65-F5344CB8AC3E}">
        <p14:creationId xmlns:p14="http://schemas.microsoft.com/office/powerpoint/2010/main" val="425829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315C1A-894A-964D-DE37-734AFB225463}"/>
              </a:ext>
            </a:extLst>
          </p:cNvPr>
          <p:cNvSpPr txBox="1"/>
          <p:nvPr/>
        </p:nvSpPr>
        <p:spPr>
          <a:xfrm>
            <a:off x="414733" y="124782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600" i="1" dirty="0">
                <a:solidFill>
                  <a:srgbClr val="0070C0"/>
                </a:solidFill>
              </a:rPr>
              <a:t>spear</a:t>
            </a:r>
            <a:r>
              <a:rPr lang="en-US" sz="3600" i="1" dirty="0">
                <a:solidFill>
                  <a:srgbClr val="0070C0"/>
                </a:solidFill>
              </a:rPr>
              <a:t> </a:t>
            </a:r>
            <a:r>
              <a:rPr lang="en-US" sz="2800" dirty="0"/>
              <a:t>(n) </a:t>
            </a:r>
            <a:r>
              <a:rPr lang="vi-VN" sz="2800" dirty="0">
                <a:solidFill>
                  <a:srgbClr val="FF0000"/>
                </a:solidFill>
              </a:rPr>
              <a:t>/spɪr</a:t>
            </a:r>
            <a:r>
              <a:rPr lang="en-US" sz="2800" dirty="0">
                <a:solidFill>
                  <a:srgbClr val="FF0000"/>
                </a:solidFill>
              </a:rPr>
              <a:t>/</a:t>
            </a:r>
            <a:r>
              <a:rPr lang="en-US" sz="2800" dirty="0"/>
              <a:t> </a:t>
            </a:r>
            <a:r>
              <a:rPr lang="vi-VN" sz="2800" dirty="0"/>
              <a:t>cây giáo, cái xiên (để đi săn)</a:t>
            </a:r>
            <a:endParaRPr lang="en-US" sz="2800" i="1" dirty="0">
              <a:solidFill>
                <a:srgbClr val="0070C0"/>
              </a:solidFill>
            </a:endParaRPr>
          </a:p>
        </p:txBody>
      </p:sp>
      <p:sp>
        <p:nvSpPr>
          <p:cNvPr id="3" name="Rectangle 2">
            <a:extLst>
              <a:ext uri="{FF2B5EF4-FFF2-40B4-BE49-F238E27FC236}">
                <a16:creationId xmlns:a16="http://schemas.microsoft.com/office/drawing/2014/main" id="{58063B1A-466C-8777-BDC3-05B85DF27F61}"/>
              </a:ext>
            </a:extLst>
          </p:cNvPr>
          <p:cNvSpPr/>
          <p:nvPr/>
        </p:nvSpPr>
        <p:spPr>
          <a:xfrm>
            <a:off x="96715" y="503853"/>
            <a:ext cx="2504441"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200" b="1" dirty="0"/>
              <a:t>Vocabulary</a:t>
            </a:r>
            <a:endParaRPr lang="en-US" sz="3200" b="1" dirty="0"/>
          </a:p>
        </p:txBody>
      </p:sp>
      <p:sp>
        <p:nvSpPr>
          <p:cNvPr id="7" name="TextBox 6">
            <a:extLst>
              <a:ext uri="{FF2B5EF4-FFF2-40B4-BE49-F238E27FC236}">
                <a16:creationId xmlns:a16="http://schemas.microsoft.com/office/drawing/2014/main" id="{53A2C8B2-5EEE-2078-B6AC-61A8C77785C6}"/>
              </a:ext>
            </a:extLst>
          </p:cNvPr>
          <p:cNvSpPr txBox="1"/>
          <p:nvPr/>
        </p:nvSpPr>
        <p:spPr>
          <a:xfrm>
            <a:off x="414733" y="2254204"/>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600" i="1" dirty="0">
                <a:solidFill>
                  <a:srgbClr val="0070C0"/>
                </a:solidFill>
              </a:rPr>
              <a:t>survival </a:t>
            </a:r>
            <a:r>
              <a:rPr lang="en-US" sz="2800" dirty="0"/>
              <a:t>(n) </a:t>
            </a:r>
            <a:r>
              <a:rPr lang="vi-VN" sz="2800" dirty="0">
                <a:solidFill>
                  <a:srgbClr val="FF0000"/>
                </a:solidFill>
              </a:rPr>
              <a:t>/səˈvaɪvl/</a:t>
            </a:r>
            <a:r>
              <a:rPr lang="en-US" sz="2800" dirty="0"/>
              <a:t> </a:t>
            </a:r>
            <a:r>
              <a:rPr lang="vi-VN" sz="2800" dirty="0"/>
              <a:t>sinh tồn</a:t>
            </a:r>
            <a:endParaRPr lang="en-US" sz="2800" i="1" dirty="0">
              <a:solidFill>
                <a:srgbClr val="0070C0"/>
              </a:solidFill>
            </a:endParaRPr>
          </a:p>
        </p:txBody>
      </p:sp>
      <p:sp>
        <p:nvSpPr>
          <p:cNvPr id="8" name="TextBox 7">
            <a:extLst>
              <a:ext uri="{FF2B5EF4-FFF2-40B4-BE49-F238E27FC236}">
                <a16:creationId xmlns:a16="http://schemas.microsoft.com/office/drawing/2014/main" id="{E5D1BE0F-A40F-8712-6DF7-EDA6AF354EB5}"/>
              </a:ext>
            </a:extLst>
          </p:cNvPr>
          <p:cNvSpPr txBox="1"/>
          <p:nvPr/>
        </p:nvSpPr>
        <p:spPr>
          <a:xfrm>
            <a:off x="414733" y="3209657"/>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600" i="1" dirty="0">
                <a:solidFill>
                  <a:srgbClr val="0070C0"/>
                </a:solidFill>
              </a:rPr>
              <a:t>elder</a:t>
            </a:r>
            <a:r>
              <a:rPr lang="en-US" sz="3600" i="1" dirty="0">
                <a:solidFill>
                  <a:srgbClr val="0070C0"/>
                </a:solidFill>
              </a:rPr>
              <a:t> </a:t>
            </a:r>
            <a:r>
              <a:rPr lang="en-US" sz="2800" dirty="0"/>
              <a:t>(n) </a:t>
            </a:r>
            <a:r>
              <a:rPr lang="vi-VN" sz="2800" dirty="0">
                <a:solidFill>
                  <a:srgbClr val="FF0000"/>
                </a:solidFill>
              </a:rPr>
              <a:t>/ˈeldər</a:t>
            </a:r>
            <a:r>
              <a:rPr lang="en-US" sz="2800" dirty="0">
                <a:solidFill>
                  <a:srgbClr val="FF0000"/>
                </a:solidFill>
              </a:rPr>
              <a:t>/</a:t>
            </a:r>
            <a:r>
              <a:rPr lang="en-US" sz="2800" dirty="0"/>
              <a:t> </a:t>
            </a:r>
            <a:r>
              <a:rPr lang="vi-VN" sz="2800" dirty="0"/>
              <a:t>người lớn tuổi hơn</a:t>
            </a:r>
            <a:endParaRPr lang="en-US" sz="2800" i="1" dirty="0">
              <a:solidFill>
                <a:srgbClr val="0070C0"/>
              </a:solidFill>
            </a:endParaRPr>
          </a:p>
        </p:txBody>
      </p:sp>
      <p:sp>
        <p:nvSpPr>
          <p:cNvPr id="9" name="TextBox 8">
            <a:extLst>
              <a:ext uri="{FF2B5EF4-FFF2-40B4-BE49-F238E27FC236}">
                <a16:creationId xmlns:a16="http://schemas.microsoft.com/office/drawing/2014/main" id="{F1F97D18-1EC2-E122-6B08-59A6F52B6902}"/>
              </a:ext>
            </a:extLst>
          </p:cNvPr>
          <p:cNvSpPr txBox="1"/>
          <p:nvPr/>
        </p:nvSpPr>
        <p:spPr>
          <a:xfrm>
            <a:off x="414733" y="4165110"/>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vi-VN" sz="3600" i="1" dirty="0">
                <a:solidFill>
                  <a:srgbClr val="0070C0"/>
                </a:solidFill>
              </a:rPr>
              <a:t>benefit</a:t>
            </a:r>
            <a:r>
              <a:rPr lang="en-US" sz="3600" i="1" dirty="0">
                <a:solidFill>
                  <a:srgbClr val="0070C0"/>
                </a:solidFill>
              </a:rPr>
              <a:t> </a:t>
            </a:r>
            <a:r>
              <a:rPr lang="en-US" sz="2800" dirty="0"/>
              <a:t>(</a:t>
            </a:r>
            <a:r>
              <a:rPr lang="vi-VN" sz="2800" dirty="0"/>
              <a:t>v</a:t>
            </a:r>
            <a:r>
              <a:rPr lang="en-US" sz="2800" dirty="0"/>
              <a:t>) </a:t>
            </a:r>
            <a:r>
              <a:rPr lang="vi-VN" sz="2800" dirty="0">
                <a:solidFill>
                  <a:srgbClr val="FF0000"/>
                </a:solidFill>
              </a:rPr>
              <a:t>/ˈbenəfɪt</a:t>
            </a:r>
            <a:r>
              <a:rPr lang="en-US" sz="2800" dirty="0">
                <a:solidFill>
                  <a:srgbClr val="FF0000"/>
                </a:solidFill>
              </a:rPr>
              <a:t>/</a:t>
            </a:r>
            <a:r>
              <a:rPr lang="en-US" sz="2800" dirty="0"/>
              <a:t> </a:t>
            </a:r>
            <a:r>
              <a:rPr lang="vi-VN" sz="2800" dirty="0"/>
              <a:t>giúp ích, có lợi</a:t>
            </a:r>
            <a:endParaRPr lang="en-US" sz="2800" i="1" dirty="0">
              <a:solidFill>
                <a:srgbClr val="0070C0"/>
              </a:solidFill>
            </a:endParaRPr>
          </a:p>
        </p:txBody>
      </p:sp>
    </p:spTree>
    <p:extLst>
      <p:ext uri="{BB962C8B-B14F-4D97-AF65-F5344CB8AC3E}">
        <p14:creationId xmlns:p14="http://schemas.microsoft.com/office/powerpoint/2010/main" val="310664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946551" y="1587819"/>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3946551" y="352848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3" name="Rounded Rectangle 12"/>
          <p:cNvSpPr/>
          <p:nvPr/>
        </p:nvSpPr>
        <p:spPr>
          <a:xfrm>
            <a:off x="3946551" y="452842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3946551" y="552836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3942539" y="2535934"/>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Listening</a:t>
            </a:r>
            <a:endParaRPr lang="en-US" b="1" dirty="0"/>
          </a:p>
        </p:txBody>
      </p:sp>
      <p:sp>
        <p:nvSpPr>
          <p:cNvPr id="16" name="Rounded Rectangle 15"/>
          <p:cNvSpPr/>
          <p:nvPr/>
        </p:nvSpPr>
        <p:spPr>
          <a:xfrm>
            <a:off x="3946551" y="647100"/>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E43830-537D-BA98-015A-29D67DEF2E6F}"/>
              </a:ext>
            </a:extLst>
          </p:cNvPr>
          <p:cNvSpPr txBox="1"/>
          <p:nvPr/>
        </p:nvSpPr>
        <p:spPr>
          <a:xfrm>
            <a:off x="313678" y="1135191"/>
            <a:ext cx="11786586" cy="5186676"/>
          </a:xfrm>
          <a:prstGeom prst="rect">
            <a:avLst/>
          </a:prstGeom>
          <a:noFill/>
        </p:spPr>
        <p:txBody>
          <a:bodyPr wrap="square">
            <a:spAutoFit/>
          </a:bodyPr>
          <a:lstStyle/>
          <a:p>
            <a:pPr>
              <a:lnSpc>
                <a:spcPct val="150000"/>
              </a:lnSpc>
            </a:pPr>
            <a:r>
              <a:rPr lang="en-US" sz="3200" dirty="0">
                <a:solidFill>
                  <a:schemeClr val="accent5"/>
                </a:solidFill>
              </a:rPr>
              <a:t>1. Read and circle the answer that best fits the numbered gap. </a:t>
            </a:r>
          </a:p>
          <a:p>
            <a:pPr>
              <a:lnSpc>
                <a:spcPct val="150000"/>
              </a:lnSpc>
            </a:pPr>
            <a:r>
              <a:rPr lang="en-US" sz="3200" dirty="0">
                <a:solidFill>
                  <a:schemeClr val="accent5"/>
                </a:solidFill>
              </a:rPr>
              <a:t>2. What could the writer's neighbor teach him?</a:t>
            </a:r>
          </a:p>
          <a:p>
            <a:pPr>
              <a:lnSpc>
                <a:spcPct val="150000"/>
              </a:lnSpc>
            </a:pPr>
            <a:r>
              <a:rPr lang="en-US" sz="3200" dirty="0">
                <a:solidFill>
                  <a:schemeClr val="accent5"/>
                </a:solidFill>
              </a:rPr>
              <a:t>3. What did their grandpa teach him?</a:t>
            </a:r>
          </a:p>
          <a:p>
            <a:pPr>
              <a:lnSpc>
                <a:spcPct val="150000"/>
              </a:lnSpc>
            </a:pPr>
            <a:r>
              <a:rPr lang="en-US" sz="3200" dirty="0">
                <a:solidFill>
                  <a:schemeClr val="accent5"/>
                </a:solidFill>
              </a:rPr>
              <a:t>4. What devices does the writer think he could help older</a:t>
            </a:r>
            <a:r>
              <a:rPr lang="vi-VN" sz="3200" dirty="0">
                <a:solidFill>
                  <a:schemeClr val="accent5"/>
                </a:solidFill>
              </a:rPr>
              <a:t> </a:t>
            </a:r>
            <a:r>
              <a:rPr lang="en-US" sz="3200" dirty="0">
                <a:solidFill>
                  <a:schemeClr val="accent5"/>
                </a:solidFill>
              </a:rPr>
              <a:t>generations use better?</a:t>
            </a:r>
          </a:p>
          <a:p>
            <a:pPr>
              <a:lnSpc>
                <a:spcPct val="150000"/>
              </a:lnSpc>
            </a:pPr>
            <a:r>
              <a:rPr lang="en-US" sz="3200" dirty="0">
                <a:solidFill>
                  <a:schemeClr val="accent5"/>
                </a:solidFill>
              </a:rPr>
              <a:t>5. What else does the writer think he could tell the older generations about</a:t>
            </a:r>
            <a:r>
              <a:rPr lang="vi-VN" sz="3200" dirty="0">
                <a:solidFill>
                  <a:schemeClr val="accent5"/>
                </a:solidFill>
              </a:rPr>
              <a:t>?</a:t>
            </a:r>
            <a:endParaRPr lang="en-US" sz="3200" dirty="0">
              <a:solidFill>
                <a:schemeClr val="accent5"/>
              </a:solidFill>
            </a:endParaRPr>
          </a:p>
        </p:txBody>
      </p:sp>
      <p:sp>
        <p:nvSpPr>
          <p:cNvPr id="6" name="TextBox 5">
            <a:extLst>
              <a:ext uri="{FF2B5EF4-FFF2-40B4-BE49-F238E27FC236}">
                <a16:creationId xmlns:a16="http://schemas.microsoft.com/office/drawing/2014/main" id="{A9DBC4E2-3A63-FD23-F7FE-F8ECD4B41641}"/>
              </a:ext>
            </a:extLst>
          </p:cNvPr>
          <p:cNvSpPr txBox="1"/>
          <p:nvPr/>
        </p:nvSpPr>
        <p:spPr>
          <a:xfrm>
            <a:off x="301841" y="550416"/>
            <a:ext cx="10360241" cy="584775"/>
          </a:xfrm>
          <a:prstGeom prst="rect">
            <a:avLst/>
          </a:prstGeom>
          <a:noFill/>
        </p:spPr>
        <p:txBody>
          <a:bodyPr wrap="square" rtlCol="0">
            <a:spAutoFit/>
          </a:bodyPr>
          <a:lstStyle/>
          <a:p>
            <a:pPr algn="ctr"/>
            <a:r>
              <a:rPr lang="vi-VN" sz="3200" b="1" dirty="0">
                <a:solidFill>
                  <a:schemeClr val="accent5"/>
                </a:solidFill>
              </a:rPr>
              <a:t>Read the questions and underline the key words.</a:t>
            </a:r>
            <a:endParaRPr lang="en-US" sz="3200" b="1" dirty="0">
              <a:solidFill>
                <a:schemeClr val="accent5"/>
              </a:solidFill>
            </a:endParaRPr>
          </a:p>
        </p:txBody>
      </p:sp>
      <p:cxnSp>
        <p:nvCxnSpPr>
          <p:cNvPr id="7" name="Straight Connector 6">
            <a:extLst>
              <a:ext uri="{FF2B5EF4-FFF2-40B4-BE49-F238E27FC236}">
                <a16:creationId xmlns:a16="http://schemas.microsoft.com/office/drawing/2014/main" id="{F08928A7-EAF2-5A25-BF73-3430AED04343}"/>
              </a:ext>
            </a:extLst>
          </p:cNvPr>
          <p:cNvCxnSpPr>
            <a:cxnSpLocks/>
          </p:cNvCxnSpPr>
          <p:nvPr/>
        </p:nvCxnSpPr>
        <p:spPr>
          <a:xfrm>
            <a:off x="2467992" y="1837677"/>
            <a:ext cx="27254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891FA95-AC38-04F4-C387-26123AF1503D}"/>
              </a:ext>
            </a:extLst>
          </p:cNvPr>
          <p:cNvCxnSpPr>
            <a:cxnSpLocks/>
          </p:cNvCxnSpPr>
          <p:nvPr/>
        </p:nvCxnSpPr>
        <p:spPr>
          <a:xfrm>
            <a:off x="6096000" y="1837677"/>
            <a:ext cx="1316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040E68-362C-1F98-F1F9-3B1A86D0A453}"/>
              </a:ext>
            </a:extLst>
          </p:cNvPr>
          <p:cNvCxnSpPr>
            <a:cxnSpLocks/>
          </p:cNvCxnSpPr>
          <p:nvPr/>
        </p:nvCxnSpPr>
        <p:spPr>
          <a:xfrm>
            <a:off x="8149701" y="1837677"/>
            <a:ext cx="24236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D21D384-4468-7BED-4B45-A5DCFE6B7447}"/>
              </a:ext>
            </a:extLst>
          </p:cNvPr>
          <p:cNvCxnSpPr>
            <a:cxnSpLocks/>
          </p:cNvCxnSpPr>
          <p:nvPr/>
        </p:nvCxnSpPr>
        <p:spPr>
          <a:xfrm>
            <a:off x="896645" y="2565647"/>
            <a:ext cx="8167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1AB728E-0DB6-BFFC-EEE2-CD18624D3E5E}"/>
              </a:ext>
            </a:extLst>
          </p:cNvPr>
          <p:cNvCxnSpPr>
            <a:cxnSpLocks/>
          </p:cNvCxnSpPr>
          <p:nvPr/>
        </p:nvCxnSpPr>
        <p:spPr>
          <a:xfrm>
            <a:off x="3488925" y="2565647"/>
            <a:ext cx="26899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8D4719F-F6C4-8F3F-046D-5847D912C496}"/>
              </a:ext>
            </a:extLst>
          </p:cNvPr>
          <p:cNvCxnSpPr>
            <a:cxnSpLocks/>
          </p:cNvCxnSpPr>
          <p:nvPr/>
        </p:nvCxnSpPr>
        <p:spPr>
          <a:xfrm>
            <a:off x="6347534" y="2565647"/>
            <a:ext cx="16690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78DBFB1-D817-82FD-0EF8-93D454AEC3DD}"/>
              </a:ext>
            </a:extLst>
          </p:cNvPr>
          <p:cNvCxnSpPr>
            <a:cxnSpLocks/>
          </p:cNvCxnSpPr>
          <p:nvPr/>
        </p:nvCxnSpPr>
        <p:spPr>
          <a:xfrm>
            <a:off x="896645" y="3258104"/>
            <a:ext cx="8167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8D6EDD9-0C3B-D8AD-05D9-775A16115F0D}"/>
              </a:ext>
            </a:extLst>
          </p:cNvPr>
          <p:cNvCxnSpPr>
            <a:cxnSpLocks/>
          </p:cNvCxnSpPr>
          <p:nvPr/>
        </p:nvCxnSpPr>
        <p:spPr>
          <a:xfrm>
            <a:off x="2467992" y="3258104"/>
            <a:ext cx="21395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6E692C4-5FB1-03D3-A690-F0BA4B34242F}"/>
              </a:ext>
            </a:extLst>
          </p:cNvPr>
          <p:cNvCxnSpPr>
            <a:cxnSpLocks/>
          </p:cNvCxnSpPr>
          <p:nvPr/>
        </p:nvCxnSpPr>
        <p:spPr>
          <a:xfrm>
            <a:off x="4820575" y="3258104"/>
            <a:ext cx="16246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8F2B941-82DA-A70D-FCD1-9C164FDDFA51}"/>
              </a:ext>
            </a:extLst>
          </p:cNvPr>
          <p:cNvCxnSpPr/>
          <p:nvPr/>
        </p:nvCxnSpPr>
        <p:spPr>
          <a:xfrm>
            <a:off x="896645" y="4021584"/>
            <a:ext cx="19353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0FBA553-B71C-B5EF-6FC5-0F6336FBDBB5}"/>
              </a:ext>
            </a:extLst>
          </p:cNvPr>
          <p:cNvCxnSpPr>
            <a:cxnSpLocks/>
          </p:cNvCxnSpPr>
          <p:nvPr/>
        </p:nvCxnSpPr>
        <p:spPr>
          <a:xfrm flipV="1">
            <a:off x="6658252" y="4003828"/>
            <a:ext cx="2237173" cy="177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6D1249-F637-6E53-2570-B35A91BF29B9}"/>
              </a:ext>
            </a:extLst>
          </p:cNvPr>
          <p:cNvCxnSpPr>
            <a:cxnSpLocks/>
          </p:cNvCxnSpPr>
          <p:nvPr/>
        </p:nvCxnSpPr>
        <p:spPr>
          <a:xfrm>
            <a:off x="9099612" y="4021584"/>
            <a:ext cx="27254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97DB0D-23A1-BF08-F52A-A1E1FF6F9730}"/>
              </a:ext>
            </a:extLst>
          </p:cNvPr>
          <p:cNvCxnSpPr>
            <a:cxnSpLocks/>
          </p:cNvCxnSpPr>
          <p:nvPr/>
        </p:nvCxnSpPr>
        <p:spPr>
          <a:xfrm>
            <a:off x="435006" y="4731797"/>
            <a:ext cx="16690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B2E8B0A-3FAF-E750-AFB4-258B3CBA1B9F}"/>
              </a:ext>
            </a:extLst>
          </p:cNvPr>
          <p:cNvCxnSpPr>
            <a:cxnSpLocks/>
          </p:cNvCxnSpPr>
          <p:nvPr/>
        </p:nvCxnSpPr>
        <p:spPr>
          <a:xfrm>
            <a:off x="896645" y="5459767"/>
            <a:ext cx="15713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19BD1AE-F63C-1416-799B-670FD0CC3F98}"/>
              </a:ext>
            </a:extLst>
          </p:cNvPr>
          <p:cNvCxnSpPr/>
          <p:nvPr/>
        </p:nvCxnSpPr>
        <p:spPr>
          <a:xfrm>
            <a:off x="6214369" y="5495277"/>
            <a:ext cx="19353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A1C1125-B636-60D9-5768-9D920C4A4A46}"/>
              </a:ext>
            </a:extLst>
          </p:cNvPr>
          <p:cNvCxnSpPr>
            <a:cxnSpLocks/>
          </p:cNvCxnSpPr>
          <p:nvPr/>
        </p:nvCxnSpPr>
        <p:spPr>
          <a:xfrm>
            <a:off x="8895425" y="5504154"/>
            <a:ext cx="27343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28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 calcmode="lin" valueType="num">
                                      <p:cBhvr additive="base">
                                        <p:cTn id="85" dur="500" fill="hold"/>
                                        <p:tgtEl>
                                          <p:spTgt spid="36"/>
                                        </p:tgtEl>
                                        <p:attrNameLst>
                                          <p:attrName>ppt_x</p:attrName>
                                        </p:attrNameLst>
                                      </p:cBhvr>
                                      <p:tavLst>
                                        <p:tav tm="0">
                                          <p:val>
                                            <p:strVal val="#ppt_x"/>
                                          </p:val>
                                        </p:tav>
                                        <p:tav tm="100000">
                                          <p:val>
                                            <p:strVal val="#ppt_x"/>
                                          </p:val>
                                        </p:tav>
                                      </p:tavLst>
                                    </p:anim>
                                    <p:anim calcmode="lin" valueType="num">
                                      <p:cBhvr additive="base">
                                        <p:cTn id="8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9"/>
                                        </p:tgtEl>
                                        <p:attrNameLst>
                                          <p:attrName>style.visibility</p:attrName>
                                        </p:attrNameLst>
                                      </p:cBhvr>
                                      <p:to>
                                        <p:strVal val="visible"/>
                                      </p:to>
                                    </p:set>
                                    <p:anim calcmode="lin" valueType="num">
                                      <p:cBhvr additive="base">
                                        <p:cTn id="97" dur="500" fill="hold"/>
                                        <p:tgtEl>
                                          <p:spTgt spid="39"/>
                                        </p:tgtEl>
                                        <p:attrNameLst>
                                          <p:attrName>ppt_x</p:attrName>
                                        </p:attrNameLst>
                                      </p:cBhvr>
                                      <p:tavLst>
                                        <p:tav tm="0">
                                          <p:val>
                                            <p:strVal val="#ppt_x"/>
                                          </p:val>
                                        </p:tav>
                                        <p:tav tm="100000">
                                          <p:val>
                                            <p:strVal val="#ppt_x"/>
                                          </p:val>
                                        </p:tav>
                                      </p:tavLst>
                                    </p:anim>
                                    <p:anim calcmode="lin" valueType="num">
                                      <p:cBhvr additive="base">
                                        <p:cTn id="9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18197F-B35D-EF45-62DD-C2C2BA9B0EE5}"/>
              </a:ext>
            </a:extLst>
          </p:cNvPr>
          <p:cNvSpPr txBox="1"/>
          <p:nvPr/>
        </p:nvSpPr>
        <p:spPr>
          <a:xfrm>
            <a:off x="5655076" y="1415067"/>
            <a:ext cx="6134470" cy="3539430"/>
          </a:xfrm>
          <a:prstGeom prst="rect">
            <a:avLst/>
          </a:prstGeom>
          <a:solidFill>
            <a:schemeClr val="accent6">
              <a:lumMod val="20000"/>
              <a:lumOff val="80000"/>
            </a:schemeClr>
          </a:solidFill>
        </p:spPr>
        <p:txBody>
          <a:bodyPr wrap="square">
            <a:spAutoFit/>
          </a:bodyPr>
          <a:lstStyle/>
          <a:p>
            <a:r>
              <a:rPr lang="en-US" sz="3200" dirty="0"/>
              <a:t>Older and younger generations can share a lot with each other. I learned very different things in school than older generations did. They also have many years of (1) _____________ doing things that I have never even tried.</a:t>
            </a:r>
          </a:p>
        </p:txBody>
      </p:sp>
      <p:sp>
        <p:nvSpPr>
          <p:cNvPr id="7" name="TextBox 6">
            <a:extLst>
              <a:ext uri="{FF2B5EF4-FFF2-40B4-BE49-F238E27FC236}">
                <a16:creationId xmlns:a16="http://schemas.microsoft.com/office/drawing/2014/main" id="{71B58D06-239E-3500-6C5A-048FB0E00D35}"/>
              </a:ext>
            </a:extLst>
          </p:cNvPr>
          <p:cNvSpPr txBox="1"/>
          <p:nvPr/>
        </p:nvSpPr>
        <p:spPr>
          <a:xfrm>
            <a:off x="96716" y="1549453"/>
            <a:ext cx="5535227" cy="2967479"/>
          </a:xfrm>
          <a:prstGeom prst="rect">
            <a:avLst/>
          </a:prstGeom>
          <a:noFill/>
        </p:spPr>
        <p:txBody>
          <a:bodyPr wrap="square">
            <a:spAutoFit/>
          </a:bodyPr>
          <a:lstStyle/>
          <a:p>
            <a:pPr>
              <a:lnSpc>
                <a:spcPct val="150000"/>
              </a:lnSpc>
            </a:pPr>
            <a:r>
              <a:rPr kumimoji="0" lang="en-US" sz="3200" b="0" i="0" u="none" strike="noStrike" kern="1200" cap="none" spc="0" normalizeH="0" baseline="0" noProof="0" dirty="0">
                <a:ln>
                  <a:noFill/>
                </a:ln>
                <a:solidFill>
                  <a:srgbClr val="4472C4"/>
                </a:solidFill>
                <a:effectLst/>
                <a:uLnTx/>
                <a:uFillTx/>
                <a:ea typeface="+mn-ea"/>
                <a:cs typeface="+mn-cs"/>
              </a:rPr>
              <a:t>1. Read and circle the answer that best fits the numbered gap.</a:t>
            </a:r>
            <a:endParaRPr kumimoji="0" lang="vi-VN" sz="3200" b="0" i="0" u="none" strike="noStrike" kern="1200" cap="none" spc="0" normalizeH="0" baseline="0" noProof="0" dirty="0">
              <a:ln>
                <a:noFill/>
              </a:ln>
              <a:solidFill>
                <a:srgbClr val="4472C4"/>
              </a:solidFill>
              <a:effectLst/>
              <a:uLnTx/>
              <a:uFillTx/>
              <a:ea typeface="+mn-ea"/>
              <a:cs typeface="+mn-cs"/>
            </a:endParaRPr>
          </a:p>
          <a:p>
            <a:pPr>
              <a:lnSpc>
                <a:spcPct val="150000"/>
              </a:lnSpc>
            </a:pPr>
            <a:r>
              <a:rPr lang="vi-VN" sz="3200" dirty="0">
                <a:solidFill>
                  <a:schemeClr val="accent5"/>
                </a:solidFill>
              </a:rPr>
              <a:t>a. </a:t>
            </a:r>
            <a:r>
              <a:rPr lang="en-US" sz="3200" dirty="0">
                <a:solidFill>
                  <a:schemeClr val="accent5"/>
                </a:solidFill>
              </a:rPr>
              <a:t>time </a:t>
            </a:r>
            <a:r>
              <a:rPr lang="vi-VN" sz="3200" dirty="0">
                <a:solidFill>
                  <a:schemeClr val="accent5"/>
                </a:solidFill>
              </a:rPr>
              <a:t>          </a:t>
            </a:r>
            <a:r>
              <a:rPr lang="en-US" sz="3200" dirty="0">
                <a:solidFill>
                  <a:schemeClr val="accent5"/>
                </a:solidFill>
              </a:rPr>
              <a:t>b. experience </a:t>
            </a:r>
            <a:endParaRPr lang="vi-VN" sz="3200" dirty="0">
              <a:solidFill>
                <a:schemeClr val="accent5"/>
              </a:solidFill>
            </a:endParaRPr>
          </a:p>
          <a:p>
            <a:pPr>
              <a:lnSpc>
                <a:spcPct val="150000"/>
              </a:lnSpc>
            </a:pPr>
            <a:r>
              <a:rPr lang="en-US" sz="3200" dirty="0">
                <a:solidFill>
                  <a:schemeClr val="accent5"/>
                </a:solidFill>
              </a:rPr>
              <a:t>c. jobs </a:t>
            </a:r>
            <a:r>
              <a:rPr lang="vi-VN" sz="3200" dirty="0">
                <a:solidFill>
                  <a:schemeClr val="accent5"/>
                </a:solidFill>
              </a:rPr>
              <a:t>           </a:t>
            </a:r>
            <a:r>
              <a:rPr lang="en-US" sz="3200" dirty="0">
                <a:solidFill>
                  <a:schemeClr val="accent5"/>
                </a:solidFill>
              </a:rPr>
              <a:t>d. school</a:t>
            </a:r>
          </a:p>
        </p:txBody>
      </p:sp>
      <p:sp>
        <p:nvSpPr>
          <p:cNvPr id="8" name="Rectangle 7">
            <a:extLst>
              <a:ext uri="{FF2B5EF4-FFF2-40B4-BE49-F238E27FC236}">
                <a16:creationId xmlns:a16="http://schemas.microsoft.com/office/drawing/2014/main" id="{E71087BF-F1B8-8F5D-67A9-4F1ABE67D4AE}"/>
              </a:ext>
            </a:extLst>
          </p:cNvPr>
          <p:cNvSpPr/>
          <p:nvPr/>
        </p:nvSpPr>
        <p:spPr>
          <a:xfrm>
            <a:off x="96716" y="503853"/>
            <a:ext cx="1441938"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t>
            </a:r>
            <a:r>
              <a:rPr lang="vi-VN" sz="3200" b="1" dirty="0"/>
              <a:t>b</a:t>
            </a:r>
            <a:endParaRPr lang="en-US" sz="3200" b="1" dirty="0"/>
          </a:p>
        </p:txBody>
      </p:sp>
      <p:sp>
        <p:nvSpPr>
          <p:cNvPr id="10" name="TextBox 9">
            <a:extLst>
              <a:ext uri="{FF2B5EF4-FFF2-40B4-BE49-F238E27FC236}">
                <a16:creationId xmlns:a16="http://schemas.microsoft.com/office/drawing/2014/main" id="{1FE42F0B-9124-3BFC-91AA-BF2689C2A5F2}"/>
              </a:ext>
            </a:extLst>
          </p:cNvPr>
          <p:cNvSpPr txBox="1"/>
          <p:nvPr/>
        </p:nvSpPr>
        <p:spPr>
          <a:xfrm>
            <a:off x="1640747" y="587352"/>
            <a:ext cx="5535227" cy="584775"/>
          </a:xfrm>
          <a:prstGeom prst="rect">
            <a:avLst/>
          </a:prstGeom>
          <a:noFill/>
        </p:spPr>
        <p:txBody>
          <a:bodyPr wrap="square">
            <a:spAutoFit/>
          </a:bodyPr>
          <a:lstStyle/>
          <a:p>
            <a:r>
              <a:rPr lang="vi-VN" sz="3200" b="1" dirty="0">
                <a:solidFill>
                  <a:schemeClr val="accent5"/>
                </a:solidFill>
              </a:rPr>
              <a:t>R</a:t>
            </a:r>
            <a:r>
              <a:rPr lang="en-US" sz="3200" b="1" dirty="0" err="1">
                <a:solidFill>
                  <a:schemeClr val="accent5"/>
                </a:solidFill>
              </a:rPr>
              <a:t>ead</a:t>
            </a:r>
            <a:r>
              <a:rPr lang="en-US" sz="3200" b="1" dirty="0">
                <a:solidFill>
                  <a:schemeClr val="accent5"/>
                </a:solidFill>
              </a:rPr>
              <a:t> and answer the questions</a:t>
            </a:r>
          </a:p>
        </p:txBody>
      </p:sp>
      <p:sp>
        <p:nvSpPr>
          <p:cNvPr id="11" name="Oval 10">
            <a:extLst>
              <a:ext uri="{FF2B5EF4-FFF2-40B4-BE49-F238E27FC236}">
                <a16:creationId xmlns:a16="http://schemas.microsoft.com/office/drawing/2014/main" id="{A9310674-9341-42E6-11A6-028F1F24DB2B}"/>
              </a:ext>
            </a:extLst>
          </p:cNvPr>
          <p:cNvSpPr/>
          <p:nvPr/>
        </p:nvSpPr>
        <p:spPr>
          <a:xfrm>
            <a:off x="2485748" y="3249227"/>
            <a:ext cx="470516" cy="4793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8B70265-B783-B614-BF9B-04E25C1A1082}"/>
              </a:ext>
            </a:extLst>
          </p:cNvPr>
          <p:cNvCxnSpPr/>
          <p:nvPr/>
        </p:nvCxnSpPr>
        <p:spPr>
          <a:xfrm>
            <a:off x="8318377" y="3870664"/>
            <a:ext cx="16956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1B53AB8-9A9D-869B-8BCE-8C81ED3898C2}"/>
              </a:ext>
            </a:extLst>
          </p:cNvPr>
          <p:cNvCxnSpPr/>
          <p:nvPr/>
        </p:nvCxnSpPr>
        <p:spPr>
          <a:xfrm>
            <a:off x="8559553" y="4387049"/>
            <a:ext cx="16956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64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115B44-597F-2263-E4EE-3359B9088BDA}"/>
              </a:ext>
            </a:extLst>
          </p:cNvPr>
          <p:cNvSpPr txBox="1"/>
          <p:nvPr/>
        </p:nvSpPr>
        <p:spPr>
          <a:xfrm>
            <a:off x="5228948" y="507751"/>
            <a:ext cx="6963052" cy="5842497"/>
          </a:xfrm>
          <a:prstGeom prst="rect">
            <a:avLst/>
          </a:prstGeom>
          <a:solidFill>
            <a:schemeClr val="accent6">
              <a:lumMod val="20000"/>
              <a:lumOff val="80000"/>
            </a:schemeClr>
          </a:solidFill>
        </p:spPr>
        <p:txBody>
          <a:bodyPr wrap="square">
            <a:spAutoFit/>
          </a:bodyPr>
          <a:lstStyle/>
          <a:p>
            <a:pPr>
              <a:lnSpc>
                <a:spcPct val="150000"/>
              </a:lnSpc>
            </a:pPr>
            <a:r>
              <a:rPr lang="en-US" sz="2800" dirty="0"/>
              <a:t>Older generations could teach me lots of skills, such as teaching me interesting and useful outdoor and survival skills. My neighbor could teach me how to fish using a spear, which I think would be a really cool thing to learn. I think I would really enjoy learning how to do it, as well as learning a lot of other useful skills from people with more life experience than me.</a:t>
            </a:r>
          </a:p>
        </p:txBody>
      </p:sp>
      <p:sp>
        <p:nvSpPr>
          <p:cNvPr id="4" name="TextBox 3">
            <a:extLst>
              <a:ext uri="{FF2B5EF4-FFF2-40B4-BE49-F238E27FC236}">
                <a16:creationId xmlns:a16="http://schemas.microsoft.com/office/drawing/2014/main" id="{AD22CC46-2F6F-4922-FD8F-33087B8BBD7A}"/>
              </a:ext>
            </a:extLst>
          </p:cNvPr>
          <p:cNvSpPr txBox="1"/>
          <p:nvPr/>
        </p:nvSpPr>
        <p:spPr>
          <a:xfrm>
            <a:off x="134646" y="1275059"/>
            <a:ext cx="5668391" cy="223202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2. What could the writer's neighbor teach him?</a:t>
            </a:r>
            <a:endParaRPr kumimoji="0" lang="vi-VN" sz="3200" b="0"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6A91276D-95A5-06F3-D6E4-6A0CD7A748AC}"/>
              </a:ext>
            </a:extLst>
          </p:cNvPr>
          <p:cNvCxnSpPr>
            <a:cxnSpLocks/>
          </p:cNvCxnSpPr>
          <p:nvPr/>
        </p:nvCxnSpPr>
        <p:spPr>
          <a:xfrm>
            <a:off x="9146958" y="2423604"/>
            <a:ext cx="28911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9653C85-C647-3592-411D-B073C5C7CB37}"/>
              </a:ext>
            </a:extLst>
          </p:cNvPr>
          <p:cNvCxnSpPr>
            <a:cxnSpLocks/>
          </p:cNvCxnSpPr>
          <p:nvPr/>
        </p:nvCxnSpPr>
        <p:spPr>
          <a:xfrm>
            <a:off x="5228948" y="3036162"/>
            <a:ext cx="51312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509EF4-DF9C-05C6-6127-E55F3F4F3A0D}"/>
              </a:ext>
            </a:extLst>
          </p:cNvPr>
          <p:cNvSpPr txBox="1"/>
          <p:nvPr/>
        </p:nvSpPr>
        <p:spPr>
          <a:xfrm>
            <a:off x="134646" y="2922305"/>
            <a:ext cx="5339918" cy="584775"/>
          </a:xfrm>
          <a:prstGeom prst="rect">
            <a:avLst/>
          </a:prstGeom>
          <a:noFill/>
        </p:spPr>
        <p:txBody>
          <a:bodyPr wrap="square" rtlCol="0">
            <a:spAutoFit/>
          </a:bodyPr>
          <a:lstStyle/>
          <a:p>
            <a:r>
              <a:rPr lang="en-US" sz="3200" dirty="0">
                <a:solidFill>
                  <a:srgbClr val="FF0000"/>
                </a:solidFill>
              </a:rPr>
              <a:t>how to fish using a spear</a:t>
            </a:r>
          </a:p>
        </p:txBody>
      </p:sp>
    </p:spTree>
    <p:extLst>
      <p:ext uri="{BB962C8B-B14F-4D97-AF65-F5344CB8AC3E}">
        <p14:creationId xmlns:p14="http://schemas.microsoft.com/office/powerpoint/2010/main" val="72365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305928-C5D4-CB3C-9121-295FA7AEEA89}"/>
              </a:ext>
            </a:extLst>
          </p:cNvPr>
          <p:cNvSpPr txBox="1"/>
          <p:nvPr/>
        </p:nvSpPr>
        <p:spPr>
          <a:xfrm>
            <a:off x="177555" y="1224164"/>
            <a:ext cx="4927106" cy="149335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3. What did their grandpa teach him?</a:t>
            </a:r>
          </a:p>
        </p:txBody>
      </p:sp>
      <p:sp>
        <p:nvSpPr>
          <p:cNvPr id="4" name="TextBox 3">
            <a:extLst>
              <a:ext uri="{FF2B5EF4-FFF2-40B4-BE49-F238E27FC236}">
                <a16:creationId xmlns:a16="http://schemas.microsoft.com/office/drawing/2014/main" id="{CC5F2EB5-A44F-B5CD-69F1-7769985F49EB}"/>
              </a:ext>
            </a:extLst>
          </p:cNvPr>
          <p:cNvSpPr txBox="1"/>
          <p:nvPr/>
        </p:nvSpPr>
        <p:spPr>
          <a:xfrm>
            <a:off x="5566297" y="830917"/>
            <a:ext cx="6529526" cy="5196166"/>
          </a:xfrm>
          <a:prstGeom prst="rect">
            <a:avLst/>
          </a:prstGeom>
          <a:solidFill>
            <a:schemeClr val="accent6">
              <a:lumMod val="20000"/>
              <a:lumOff val="80000"/>
            </a:schemeClr>
          </a:solidFill>
        </p:spPr>
        <p:txBody>
          <a:bodyPr wrap="square">
            <a:spAutoFit/>
          </a:bodyPr>
          <a:lstStyle/>
          <a:p>
            <a:pPr>
              <a:lnSpc>
                <a:spcPct val="150000"/>
              </a:lnSpc>
            </a:pPr>
            <a:r>
              <a:rPr lang="en-US" sz="2800" dirty="0"/>
              <a:t>I have already learned lots from people of the older generations. Many different people have taught me new skills that have</a:t>
            </a:r>
            <a:r>
              <a:rPr lang="vi-VN" sz="2800" dirty="0"/>
              <a:t> </a:t>
            </a:r>
            <a:r>
              <a:rPr lang="en-US" sz="2800" dirty="0"/>
              <a:t>helped me in life. One thing my grandfather taught me was how to start a fire. It's easy and it's really useful when I go camping. I have learned lots of other skills from other family members and friends, too.</a:t>
            </a:r>
          </a:p>
        </p:txBody>
      </p:sp>
      <p:cxnSp>
        <p:nvCxnSpPr>
          <p:cNvPr id="5" name="Straight Connector 4">
            <a:extLst>
              <a:ext uri="{FF2B5EF4-FFF2-40B4-BE49-F238E27FC236}">
                <a16:creationId xmlns:a16="http://schemas.microsoft.com/office/drawing/2014/main" id="{04F2A4EC-862B-C1B9-36E7-F0B0472B0B16}"/>
              </a:ext>
            </a:extLst>
          </p:cNvPr>
          <p:cNvCxnSpPr>
            <a:cxnSpLocks/>
          </p:cNvCxnSpPr>
          <p:nvPr/>
        </p:nvCxnSpPr>
        <p:spPr>
          <a:xfrm>
            <a:off x="8256233" y="3374031"/>
            <a:ext cx="35865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EDB7825-5C1C-18F6-661A-9CA5CC1E9C45}"/>
              </a:ext>
            </a:extLst>
          </p:cNvPr>
          <p:cNvCxnSpPr>
            <a:cxnSpLocks/>
          </p:cNvCxnSpPr>
          <p:nvPr/>
        </p:nvCxnSpPr>
        <p:spPr>
          <a:xfrm>
            <a:off x="5737933" y="4012647"/>
            <a:ext cx="475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AE787A4-519D-045A-D42F-A88B1BB71E59}"/>
              </a:ext>
            </a:extLst>
          </p:cNvPr>
          <p:cNvSpPr txBox="1"/>
          <p:nvPr/>
        </p:nvSpPr>
        <p:spPr>
          <a:xfrm>
            <a:off x="257452" y="3117154"/>
            <a:ext cx="5339918" cy="584775"/>
          </a:xfrm>
          <a:prstGeom prst="rect">
            <a:avLst/>
          </a:prstGeom>
          <a:noFill/>
        </p:spPr>
        <p:txBody>
          <a:bodyPr wrap="square" rtlCol="0">
            <a:spAutoFit/>
          </a:bodyPr>
          <a:lstStyle/>
          <a:p>
            <a:r>
              <a:rPr lang="en-US" sz="3200" dirty="0">
                <a:solidFill>
                  <a:srgbClr val="FF0000"/>
                </a:solidFill>
              </a:rPr>
              <a:t>how to </a:t>
            </a: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start a fire</a:t>
            </a:r>
            <a:endPar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816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F6720E-FE62-36F3-2BD1-8F13B97ADF5E}"/>
              </a:ext>
            </a:extLst>
          </p:cNvPr>
          <p:cNvSpPr txBox="1"/>
          <p:nvPr/>
        </p:nvSpPr>
        <p:spPr>
          <a:xfrm>
            <a:off x="4989250" y="507751"/>
            <a:ext cx="7025196" cy="5842497"/>
          </a:xfrm>
          <a:prstGeom prst="rect">
            <a:avLst/>
          </a:prstGeom>
          <a:solidFill>
            <a:schemeClr val="accent6">
              <a:lumMod val="20000"/>
              <a:lumOff val="80000"/>
            </a:schemeClr>
          </a:solidFill>
        </p:spPr>
        <p:txBody>
          <a:bodyPr wrap="square">
            <a:spAutoFit/>
          </a:bodyPr>
          <a:lstStyle/>
          <a:p>
            <a:pPr>
              <a:lnSpc>
                <a:spcPct val="150000"/>
              </a:lnSpc>
            </a:pPr>
            <a:r>
              <a:rPr lang="en-US" sz="2800" dirty="0"/>
              <a:t>I also believe that there are things that I could help the older generations with. I could help them use technology like computers and tablets better because I know lots about these kinds of technology that my elders may not know. I think I could show them things that they would benefit from. I could also tell them about musical instruments, new fashion, and much more.</a:t>
            </a:r>
          </a:p>
        </p:txBody>
      </p:sp>
      <p:sp>
        <p:nvSpPr>
          <p:cNvPr id="6" name="TextBox 5">
            <a:extLst>
              <a:ext uri="{FF2B5EF4-FFF2-40B4-BE49-F238E27FC236}">
                <a16:creationId xmlns:a16="http://schemas.microsoft.com/office/drawing/2014/main" id="{478326CD-BD4E-ECD4-C57A-22CE90D2BCA7}"/>
              </a:ext>
            </a:extLst>
          </p:cNvPr>
          <p:cNvSpPr txBox="1"/>
          <p:nvPr/>
        </p:nvSpPr>
        <p:spPr>
          <a:xfrm>
            <a:off x="210106" y="801269"/>
            <a:ext cx="4634143" cy="297068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4. What devices does the writer think he could help older</a:t>
            </a:r>
            <a:r>
              <a:rPr kumimoji="0" lang="vi-VN" sz="32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generations use better?</a:t>
            </a:r>
          </a:p>
        </p:txBody>
      </p:sp>
      <p:cxnSp>
        <p:nvCxnSpPr>
          <p:cNvPr id="7" name="Straight Connector 6">
            <a:extLst>
              <a:ext uri="{FF2B5EF4-FFF2-40B4-BE49-F238E27FC236}">
                <a16:creationId xmlns:a16="http://schemas.microsoft.com/office/drawing/2014/main" id="{6CB0AC67-82EE-928A-EF37-1FDD8E283257}"/>
              </a:ext>
            </a:extLst>
          </p:cNvPr>
          <p:cNvCxnSpPr>
            <a:cxnSpLocks/>
          </p:cNvCxnSpPr>
          <p:nvPr/>
        </p:nvCxnSpPr>
        <p:spPr>
          <a:xfrm>
            <a:off x="7807909" y="1100830"/>
            <a:ext cx="37197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5F1ED6-6538-508B-97BA-B3CFB53369F6}"/>
              </a:ext>
            </a:extLst>
          </p:cNvPr>
          <p:cNvCxnSpPr>
            <a:cxnSpLocks/>
          </p:cNvCxnSpPr>
          <p:nvPr/>
        </p:nvCxnSpPr>
        <p:spPr>
          <a:xfrm>
            <a:off x="5131292" y="1748901"/>
            <a:ext cx="64629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896D635-C1BA-35E1-6B26-DDA713D6A394}"/>
              </a:ext>
            </a:extLst>
          </p:cNvPr>
          <p:cNvCxnSpPr>
            <a:cxnSpLocks/>
          </p:cNvCxnSpPr>
          <p:nvPr/>
        </p:nvCxnSpPr>
        <p:spPr>
          <a:xfrm>
            <a:off x="5131292" y="2379216"/>
            <a:ext cx="5814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CE49FB-8DB6-83CF-8FAC-C328F7C881E0}"/>
              </a:ext>
            </a:extLst>
          </p:cNvPr>
          <p:cNvCxnSpPr>
            <a:cxnSpLocks/>
          </p:cNvCxnSpPr>
          <p:nvPr/>
        </p:nvCxnSpPr>
        <p:spPr>
          <a:xfrm>
            <a:off x="5131292" y="3036163"/>
            <a:ext cx="18643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E0F926A-0937-FF2B-4CE1-E19E5C8A60E3}"/>
              </a:ext>
            </a:extLst>
          </p:cNvPr>
          <p:cNvSpPr txBox="1"/>
          <p:nvPr/>
        </p:nvSpPr>
        <p:spPr>
          <a:xfrm>
            <a:off x="177554" y="3992439"/>
            <a:ext cx="5339918" cy="584775"/>
          </a:xfrm>
          <a:prstGeom prst="rect">
            <a:avLst/>
          </a:prstGeom>
          <a:noFill/>
        </p:spPr>
        <p:txBody>
          <a:bodyPr wrap="square" rtlCol="0">
            <a:spAutoFit/>
          </a:bodyPr>
          <a:lstStyle/>
          <a:p>
            <a:r>
              <a:rPr lang="en-US" sz="3200" dirty="0">
                <a:solidFill>
                  <a:srgbClr val="FF0000"/>
                </a:solidFill>
              </a:rPr>
              <a:t>computers and tablets</a:t>
            </a:r>
            <a:endPar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274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110C09-8037-A729-F325-243469F9C85E}"/>
              </a:ext>
            </a:extLst>
          </p:cNvPr>
          <p:cNvSpPr txBox="1"/>
          <p:nvPr/>
        </p:nvSpPr>
        <p:spPr>
          <a:xfrm>
            <a:off x="341790" y="492451"/>
            <a:ext cx="4647460" cy="296747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5. What else does the writer think he could tell the older generations about</a:t>
            </a:r>
            <a:r>
              <a:rPr kumimoji="0" lang="vi-VN" sz="32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236FDF3-A1E3-A715-0B42-D0C3FD64CFC7}"/>
              </a:ext>
            </a:extLst>
          </p:cNvPr>
          <p:cNvSpPr txBox="1"/>
          <p:nvPr/>
        </p:nvSpPr>
        <p:spPr>
          <a:xfrm>
            <a:off x="4998127" y="414594"/>
            <a:ext cx="7025196" cy="5842497"/>
          </a:xfrm>
          <a:prstGeom prst="rect">
            <a:avLst/>
          </a:prstGeom>
          <a:solidFill>
            <a:schemeClr val="accent6">
              <a:lumMod val="20000"/>
              <a:lumOff val="80000"/>
            </a:schemeClr>
          </a:solidFill>
        </p:spPr>
        <p:txBody>
          <a:bodyPr wrap="square">
            <a:spAutoFit/>
          </a:bodyPr>
          <a:lstStyle/>
          <a:p>
            <a:pPr>
              <a:lnSpc>
                <a:spcPct val="150000"/>
              </a:lnSpc>
            </a:pPr>
            <a:r>
              <a:rPr lang="en-US" sz="2800" dirty="0"/>
              <a:t>I also believe that there are things that I could help the older generations with. I could help them use technology like computers and tablets better because I know lots about these kinds of technology that my elders may not know. I think I could show them things that they would benefit from. I could also tell them about musical instruments, new fashion, and much more.</a:t>
            </a:r>
          </a:p>
        </p:txBody>
      </p:sp>
      <p:cxnSp>
        <p:nvCxnSpPr>
          <p:cNvPr id="5" name="Straight Connector 4">
            <a:extLst>
              <a:ext uri="{FF2B5EF4-FFF2-40B4-BE49-F238E27FC236}">
                <a16:creationId xmlns:a16="http://schemas.microsoft.com/office/drawing/2014/main" id="{E9896091-60BA-5ADF-C651-023223472F2C}"/>
              </a:ext>
            </a:extLst>
          </p:cNvPr>
          <p:cNvCxnSpPr>
            <a:cxnSpLocks/>
          </p:cNvCxnSpPr>
          <p:nvPr/>
        </p:nvCxnSpPr>
        <p:spPr>
          <a:xfrm>
            <a:off x="8821444" y="4873840"/>
            <a:ext cx="28349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79666CE-02E4-F855-FE99-A220449F8C40}"/>
              </a:ext>
            </a:extLst>
          </p:cNvPr>
          <p:cNvCxnSpPr>
            <a:cxnSpLocks/>
          </p:cNvCxnSpPr>
          <p:nvPr/>
        </p:nvCxnSpPr>
        <p:spPr>
          <a:xfrm>
            <a:off x="5163844" y="5530788"/>
            <a:ext cx="57113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2DE8DF-7930-2817-2D72-70AB9C830278}"/>
              </a:ext>
            </a:extLst>
          </p:cNvPr>
          <p:cNvSpPr txBox="1"/>
          <p:nvPr/>
        </p:nvSpPr>
        <p:spPr>
          <a:xfrm>
            <a:off x="168677" y="3992439"/>
            <a:ext cx="4647460" cy="1077218"/>
          </a:xfrm>
          <a:prstGeom prst="rect">
            <a:avLst/>
          </a:prstGeom>
          <a:noFill/>
        </p:spPr>
        <p:txBody>
          <a:bodyPr wrap="square" rtlCol="0">
            <a:spAutoFit/>
          </a:bodyPr>
          <a:lstStyle/>
          <a:p>
            <a:r>
              <a:rPr lang="en-US" sz="3200" dirty="0">
                <a:solidFill>
                  <a:srgbClr val="FF0000"/>
                </a:solidFill>
              </a:rPr>
              <a:t>musical instruments and </a:t>
            </a:r>
          </a:p>
          <a:p>
            <a:r>
              <a:rPr lang="en-US" sz="3200" dirty="0">
                <a:solidFill>
                  <a:srgbClr val="FF0000"/>
                </a:solidFill>
              </a:rPr>
              <a:t>new fashion</a:t>
            </a:r>
            <a:endPar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223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5CB659-5BB5-B631-FB6F-5ECBB2D51637}"/>
              </a:ext>
            </a:extLst>
          </p:cNvPr>
          <p:cNvSpPr txBox="1"/>
          <p:nvPr/>
        </p:nvSpPr>
        <p:spPr>
          <a:xfrm>
            <a:off x="1833240" y="441709"/>
            <a:ext cx="2969579" cy="584775"/>
          </a:xfrm>
          <a:prstGeom prst="rect">
            <a:avLst/>
          </a:prstGeom>
          <a:noFill/>
        </p:spPr>
        <p:txBody>
          <a:bodyPr wrap="square">
            <a:spAutoFit/>
          </a:bodyPr>
          <a:lstStyle/>
          <a:p>
            <a:r>
              <a:rPr lang="en-US" sz="3200" b="1" dirty="0">
                <a:solidFill>
                  <a:srgbClr val="0070C0"/>
                </a:solidFill>
              </a:rPr>
              <a:t>Listen and read.</a:t>
            </a:r>
          </a:p>
        </p:txBody>
      </p:sp>
      <p:sp>
        <p:nvSpPr>
          <p:cNvPr id="4" name="Rectangle 3">
            <a:extLst>
              <a:ext uri="{FF2B5EF4-FFF2-40B4-BE49-F238E27FC236}">
                <a16:creationId xmlns:a16="http://schemas.microsoft.com/office/drawing/2014/main" id="{E7911D76-337A-2F0C-6093-C2B45CF25ADC}"/>
              </a:ext>
            </a:extLst>
          </p:cNvPr>
          <p:cNvSpPr/>
          <p:nvPr/>
        </p:nvSpPr>
        <p:spPr>
          <a:xfrm>
            <a:off x="161277" y="441709"/>
            <a:ext cx="1441938"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a:t>
            </a:r>
            <a:r>
              <a:rPr lang="vi-VN" sz="3200" b="1" dirty="0"/>
              <a:t> c</a:t>
            </a:r>
            <a:endParaRPr lang="en-US" sz="3200" b="1" dirty="0"/>
          </a:p>
        </p:txBody>
      </p:sp>
      <p:pic>
        <p:nvPicPr>
          <p:cNvPr id="5" name="CD1 TRACK 27">
            <a:hlinkClick r:id="" action="ppaction://media"/>
            <a:extLst>
              <a:ext uri="{FF2B5EF4-FFF2-40B4-BE49-F238E27FC236}">
                <a16:creationId xmlns:a16="http://schemas.microsoft.com/office/drawing/2014/main" id="{746B4278-7E43-E75A-9959-A980E4950D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54354" y="476559"/>
            <a:ext cx="609600" cy="609600"/>
          </a:xfrm>
          <a:prstGeom prst="rect">
            <a:avLst/>
          </a:prstGeom>
        </p:spPr>
      </p:pic>
      <p:sp>
        <p:nvSpPr>
          <p:cNvPr id="7" name="TextBox 6">
            <a:extLst>
              <a:ext uri="{FF2B5EF4-FFF2-40B4-BE49-F238E27FC236}">
                <a16:creationId xmlns:a16="http://schemas.microsoft.com/office/drawing/2014/main" id="{712FBEEA-72D1-5D19-677E-C28F415D2B15}"/>
              </a:ext>
            </a:extLst>
          </p:cNvPr>
          <p:cNvSpPr txBox="1"/>
          <p:nvPr/>
        </p:nvSpPr>
        <p:spPr>
          <a:xfrm>
            <a:off x="127245" y="978039"/>
            <a:ext cx="11981897" cy="5509200"/>
          </a:xfrm>
          <a:prstGeom prst="rect">
            <a:avLst/>
          </a:prstGeom>
          <a:solidFill>
            <a:schemeClr val="accent6">
              <a:lumMod val="20000"/>
              <a:lumOff val="80000"/>
            </a:schemeClr>
          </a:solidFill>
        </p:spPr>
        <p:txBody>
          <a:bodyPr wrap="square">
            <a:spAutoFit/>
          </a:bodyPr>
          <a:lstStyle/>
          <a:p>
            <a:r>
              <a:rPr lang="en-US" sz="2200" dirty="0"/>
              <a:t>Older and younger generations can share a lot with each other. I learned very different things in school than older generations did. They also have many years of (1)___________ doing things that I have never even tried.</a:t>
            </a:r>
          </a:p>
          <a:p>
            <a:r>
              <a:rPr lang="en-US" sz="2200" dirty="0"/>
              <a:t>Older generations could teach me lots of skills, such as teaching me interesting and useful outdoor and survival skills. My neighbor could teach me how to fish using a spear, which I think would be a really cool thing to learn. I think I would really enjoy learning how to do it, as well as learning a lot of other useful skills from people with more life experience than me.</a:t>
            </a:r>
          </a:p>
          <a:p>
            <a:r>
              <a:rPr lang="en-US" sz="2200" dirty="0"/>
              <a:t>I have already learned lots from people of the older generations. Many different people have taught me new skills that have helped me in life. One thing my grandfather taught me was how to start a fire. It's easy and it's really useful when I go camping. I have learned lots of other skills from other family members and friends, too.</a:t>
            </a:r>
            <a:r>
              <a:rPr lang="vi-VN" sz="2200" dirty="0"/>
              <a:t> </a:t>
            </a:r>
            <a:r>
              <a:rPr lang="en-US" sz="2200" dirty="0"/>
              <a:t>I also believe that there are things that I could help the older generations with. I could help them use technology like computers and tablets better because I know lots about these kinds of technology that my elders may not know. I think I could show them things that they would benefit from. I could also tell them about musical instruments, new fashion, and much more.</a:t>
            </a:r>
            <a:r>
              <a:rPr lang="vi-VN" sz="2200" dirty="0"/>
              <a:t> </a:t>
            </a:r>
            <a:r>
              <a:rPr lang="en-US" sz="2200" dirty="0"/>
              <a:t>I</a:t>
            </a:r>
          </a:p>
          <a:p>
            <a:r>
              <a:rPr lang="en-US" sz="2200" dirty="0"/>
              <a:t>________________________________________________________________________________. I should spend more time with the older generations and see how we can improve each other's lives.</a:t>
            </a:r>
          </a:p>
        </p:txBody>
      </p:sp>
      <p:sp>
        <p:nvSpPr>
          <p:cNvPr id="8" name="TextBox 7">
            <a:extLst>
              <a:ext uri="{FF2B5EF4-FFF2-40B4-BE49-F238E27FC236}">
                <a16:creationId xmlns:a16="http://schemas.microsoft.com/office/drawing/2014/main" id="{2E86F714-9CE9-7F60-E9AE-5A03B7C02083}"/>
              </a:ext>
            </a:extLst>
          </p:cNvPr>
          <p:cNvSpPr txBox="1"/>
          <p:nvPr/>
        </p:nvSpPr>
        <p:spPr>
          <a:xfrm>
            <a:off x="7007088" y="1302026"/>
            <a:ext cx="2395330" cy="430887"/>
          </a:xfrm>
          <a:prstGeom prst="rect">
            <a:avLst/>
          </a:prstGeom>
          <a:noFill/>
        </p:spPr>
        <p:txBody>
          <a:bodyPr wrap="square" rtlCol="0">
            <a:spAutoFit/>
          </a:bodyPr>
          <a:lstStyle/>
          <a:p>
            <a:r>
              <a:rPr lang="en-US" sz="2200" dirty="0"/>
              <a:t>experience</a:t>
            </a:r>
          </a:p>
        </p:txBody>
      </p:sp>
      <p:sp>
        <p:nvSpPr>
          <p:cNvPr id="9" name="TextBox 8">
            <a:extLst>
              <a:ext uri="{FF2B5EF4-FFF2-40B4-BE49-F238E27FC236}">
                <a16:creationId xmlns:a16="http://schemas.microsoft.com/office/drawing/2014/main" id="{78BF8FE6-F757-4701-9F91-CF4E3602812B}"/>
              </a:ext>
            </a:extLst>
          </p:cNvPr>
          <p:cNvSpPr txBox="1"/>
          <p:nvPr/>
        </p:nvSpPr>
        <p:spPr>
          <a:xfrm flipH="1">
            <a:off x="204241" y="5666270"/>
            <a:ext cx="10309826" cy="427382"/>
          </a:xfrm>
          <a:prstGeom prst="rect">
            <a:avLst/>
          </a:prstGeom>
          <a:noFill/>
        </p:spPr>
        <p:txBody>
          <a:bodyPr wrap="square" rtlCol="0">
            <a:spAutoFit/>
          </a:bodyPr>
          <a:lstStyle/>
          <a:p>
            <a:r>
              <a:rPr lang="en-US" sz="2200" dirty="0"/>
              <a:t>I think older and younger generations have a lot of things they can show each other.</a:t>
            </a:r>
          </a:p>
        </p:txBody>
      </p:sp>
    </p:spTree>
    <p:extLst>
      <p:ext uri="{BB962C8B-B14F-4D97-AF65-F5344CB8AC3E}">
        <p14:creationId xmlns:p14="http://schemas.microsoft.com/office/powerpoint/2010/main" val="241786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58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2003" b="4123"/>
          <a:stretch/>
        </p:blipFill>
        <p:spPr>
          <a:xfrm>
            <a:off x="650630" y="467905"/>
            <a:ext cx="8241325" cy="6008428"/>
          </a:xfrm>
          <a:prstGeom prst="rect">
            <a:avLst/>
          </a:prstGeom>
        </p:spPr>
      </p:pic>
      <p:sp>
        <p:nvSpPr>
          <p:cNvPr id="3" name="TextBox 2"/>
          <p:cNvSpPr txBox="1"/>
          <p:nvPr/>
        </p:nvSpPr>
        <p:spPr>
          <a:xfrm>
            <a:off x="3587263" y="4222087"/>
            <a:ext cx="3328442" cy="707886"/>
          </a:xfrm>
          <a:prstGeom prst="rect">
            <a:avLst/>
          </a:prstGeom>
          <a:noFill/>
        </p:spPr>
        <p:txBody>
          <a:bodyPr wrap="square" rtlCol="0">
            <a:spAutoFit/>
          </a:bodyPr>
          <a:lstStyle/>
          <a:p>
            <a:r>
              <a:rPr lang="vi-VN" sz="4000" dirty="0">
                <a:solidFill>
                  <a:schemeClr val="bg1"/>
                </a:solidFill>
              </a:rPr>
              <a:t>Post-reading</a:t>
            </a:r>
            <a:endParaRPr lang="en-US" sz="4000" dirty="0">
              <a:solidFill>
                <a:schemeClr val="bg1"/>
              </a:solidFill>
            </a:endParaRPr>
          </a:p>
        </p:txBody>
      </p:sp>
    </p:spTree>
    <p:extLst>
      <p:ext uri="{BB962C8B-B14F-4D97-AF65-F5344CB8AC3E}">
        <p14:creationId xmlns:p14="http://schemas.microsoft.com/office/powerpoint/2010/main" val="3137362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B5158E-DCB5-3B66-3689-EDEC1AC6A81E}"/>
              </a:ext>
            </a:extLst>
          </p:cNvPr>
          <p:cNvSpPr txBox="1"/>
          <p:nvPr/>
        </p:nvSpPr>
        <p:spPr>
          <a:xfrm>
            <a:off x="235258" y="502458"/>
            <a:ext cx="11767352" cy="1077218"/>
          </a:xfrm>
          <a:prstGeom prst="rect">
            <a:avLst/>
          </a:prstGeom>
          <a:noFill/>
        </p:spPr>
        <p:txBody>
          <a:bodyPr wrap="square">
            <a:spAutoFit/>
          </a:bodyPr>
          <a:lstStyle/>
          <a:p>
            <a:r>
              <a:rPr lang="en-US" sz="3200" b="1" dirty="0">
                <a:solidFill>
                  <a:srgbClr val="0070C0"/>
                </a:solidFill>
              </a:rPr>
              <a:t>In pairs: Do you agree with all the points in the essay? Why (not)? What else could they show each other?</a:t>
            </a:r>
          </a:p>
        </p:txBody>
      </p:sp>
      <p:sp>
        <p:nvSpPr>
          <p:cNvPr id="4" name="Speech Bubble: Oval 3">
            <a:extLst>
              <a:ext uri="{FF2B5EF4-FFF2-40B4-BE49-F238E27FC236}">
                <a16:creationId xmlns:a16="http://schemas.microsoft.com/office/drawing/2014/main" id="{6600D608-63DB-EEA1-4EAC-A78EFABD8EA1}"/>
              </a:ext>
            </a:extLst>
          </p:cNvPr>
          <p:cNvSpPr/>
          <p:nvPr/>
        </p:nvSpPr>
        <p:spPr>
          <a:xfrm>
            <a:off x="1455938" y="2183907"/>
            <a:ext cx="10063514" cy="2902998"/>
          </a:xfrm>
          <a:prstGeom prst="wedgeEllipseCallo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rgbClr val="0070C0"/>
                </a:solidFill>
              </a:rPr>
              <a:t>Young people can show older generation how to use social media such as Facebook, Twitter, ...</a:t>
            </a:r>
          </a:p>
        </p:txBody>
      </p:sp>
    </p:spTree>
    <p:extLst>
      <p:ext uri="{BB962C8B-B14F-4D97-AF65-F5344CB8AC3E}">
        <p14:creationId xmlns:p14="http://schemas.microsoft.com/office/powerpoint/2010/main" val="119827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7809"/>
            <a:ext cx="8790639" cy="6157528"/>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0" y="367542"/>
            <a:ext cx="5976258" cy="6151175"/>
          </a:xfrm>
          <a:prstGeom prst="rect">
            <a:avLst/>
          </a:prstGeom>
        </p:spPr>
      </p:pic>
      <p:sp>
        <p:nvSpPr>
          <p:cNvPr id="3" name="TextBox 2"/>
          <p:cNvSpPr txBox="1"/>
          <p:nvPr/>
        </p:nvSpPr>
        <p:spPr>
          <a:xfrm>
            <a:off x="6195531" y="588368"/>
            <a:ext cx="5980924" cy="3693319"/>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r>
              <a:rPr lang="en-US" sz="3600" dirty="0">
                <a:solidFill>
                  <a:srgbClr val="0070C0"/>
                </a:solidFill>
              </a:rPr>
              <a:t>- practice listening and reading for gist and specific information.</a:t>
            </a:r>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189153-61E1-6C7B-948C-AAA11491900B}"/>
              </a:ext>
            </a:extLst>
          </p:cNvPr>
          <p:cNvSpPr/>
          <p:nvPr/>
        </p:nvSpPr>
        <p:spPr>
          <a:xfrm>
            <a:off x="846981" y="645000"/>
            <a:ext cx="10560825"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a:t>
            </a:r>
            <a:r>
              <a:rPr lang="vi-VN" sz="3600" i="1" dirty="0">
                <a:solidFill>
                  <a:srgbClr val="0070C0"/>
                </a:solidFill>
                <a:latin typeface="Calibri" panose="020F0502020204030204" pitchFamily="34" charset="0"/>
                <a:ea typeface="Calibri" panose="020F0502020204030204" pitchFamily="34" charset="0"/>
                <a:cs typeface="Calibri" panose="020F0502020204030204" pitchFamily="34" charset="0"/>
              </a:rPr>
              <a:t>a summary </a:t>
            </a:r>
            <a:r>
              <a:rPr lang="en-US" sz="3600" i="1" dirty="0">
                <a:solidFill>
                  <a:srgbClr val="0070C0"/>
                </a:solidFill>
              </a:rPr>
              <a:t>about </a:t>
            </a:r>
            <a:r>
              <a:rPr lang="vi-VN" sz="3600" i="1" dirty="0">
                <a:solidFill>
                  <a:srgbClr val="0070C0"/>
                </a:solidFill>
                <a:latin typeface="Calibri" panose="020F0502020204030204" pitchFamily="34" charset="0"/>
                <a:ea typeface="Calibri" panose="020F0502020204030204" pitchFamily="34" charset="0"/>
                <a:cs typeface="Calibri" panose="020F0502020204030204" pitchFamily="34" charset="0"/>
              </a:rPr>
              <a:t>things that young generation and the elders can help each other.</a:t>
            </a:r>
            <a:endParaRPr lang="en-US" sz="3600" i="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BBB592B-4A58-71C7-9673-2B9329EE0422}"/>
              </a:ext>
            </a:extLst>
          </p:cNvPr>
          <p:cNvSpPr txBox="1"/>
          <p:nvPr/>
        </p:nvSpPr>
        <p:spPr>
          <a:xfrm>
            <a:off x="514905" y="2181127"/>
            <a:ext cx="11070454" cy="4031873"/>
          </a:xfrm>
          <a:prstGeom prst="rect">
            <a:avLst/>
          </a:prstGeom>
          <a:noFill/>
        </p:spPr>
        <p:txBody>
          <a:bodyPr wrap="square" rtlCol="0">
            <a:spAutoFit/>
          </a:bodyPr>
          <a:lstStyle/>
          <a:p>
            <a:r>
              <a:rPr lang="en-US" sz="3200" u="sng" dirty="0">
                <a:solidFill>
                  <a:srgbClr val="0070C0"/>
                </a:solidFill>
              </a:rPr>
              <a:t>For example</a:t>
            </a:r>
            <a:r>
              <a:rPr lang="en-US" sz="3200" dirty="0">
                <a:solidFill>
                  <a:srgbClr val="0070C0"/>
                </a:solidFill>
              </a:rPr>
              <a:t>:</a:t>
            </a:r>
          </a:p>
          <a:p>
            <a:r>
              <a:rPr lang="vi-VN" sz="3200" dirty="0">
                <a:solidFill>
                  <a:srgbClr val="0070C0"/>
                </a:solidFill>
                <a:latin typeface="Calibri" panose="020F0502020204030204" pitchFamily="34" charset="0"/>
                <a:ea typeface="Calibri" panose="020F0502020204030204" pitchFamily="34" charset="0"/>
                <a:cs typeface="Calibri" panose="020F0502020204030204" pitchFamily="34" charset="0"/>
              </a:rPr>
              <a:t>Old people can help their children or grandchildren with survival skills. For example, they can teach them how to catch fish using a spear or how to start a fire. On the other hand, young generation can help the elders with </a:t>
            </a:r>
            <a:r>
              <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rPr>
              <a:t>technology</a:t>
            </a:r>
            <a:r>
              <a:rPr lang="vi-VN" sz="3200" dirty="0">
                <a:solidFill>
                  <a:srgbClr val="0070C0"/>
                </a:solidFill>
                <a:latin typeface="Calibri" panose="020F0502020204030204" pitchFamily="34" charset="0"/>
                <a:ea typeface="Calibri" panose="020F0502020204030204" pitchFamily="34" charset="0"/>
                <a:cs typeface="Calibri" panose="020F0502020204030204" pitchFamily="34" charset="0"/>
              </a:rPr>
              <a:t>. For instance, they can show them how to use computers and tablets. They can also tell them about </a:t>
            </a:r>
            <a:r>
              <a:rPr lang="en-US" sz="3200" dirty="0">
                <a:solidFill>
                  <a:srgbClr val="0070C0"/>
                </a:solidFill>
              </a:rPr>
              <a:t>musical instruments and new fashion</a:t>
            </a:r>
            <a:r>
              <a:rPr lang="vi-VN" sz="3200" dirty="0">
                <a:solidFill>
                  <a:srgbClr val="0070C0"/>
                </a:solidFill>
              </a:rPr>
              <a:t>.</a:t>
            </a:r>
            <a:endParaRPr lang="en-US" sz="3200" dirty="0">
              <a:solidFill>
                <a:srgbClr val="0070C0"/>
              </a:solidFill>
            </a:endParaRPr>
          </a:p>
          <a:p>
            <a:endParaRPr lang="en-US" sz="3200" dirty="0">
              <a:solidFill>
                <a:srgbClr val="0070C0"/>
              </a:solidFill>
            </a:endParaRPr>
          </a:p>
        </p:txBody>
      </p:sp>
    </p:spTree>
    <p:extLst>
      <p:ext uri="{BB962C8B-B14F-4D97-AF65-F5344CB8AC3E}">
        <p14:creationId xmlns:p14="http://schemas.microsoft.com/office/powerpoint/2010/main" val="212637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89036"/>
            <a:ext cx="8978189" cy="6121492"/>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2243918"/>
            <a:ext cx="9715501"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Listening: </a:t>
            </a:r>
          </a:p>
          <a:p>
            <a:pPr marL="571500" indent="-571500">
              <a:buFontTx/>
              <a:buChar char="-"/>
            </a:pPr>
            <a:r>
              <a:rPr lang="en-US" sz="3600" i="1" dirty="0">
                <a:solidFill>
                  <a:srgbClr val="0070C0"/>
                </a:solidFill>
              </a:rPr>
              <a:t>Listening for main idea and specific information</a:t>
            </a:r>
          </a:p>
          <a:p>
            <a:r>
              <a:rPr lang="vi-VN" sz="3600" i="1" dirty="0">
                <a:solidFill>
                  <a:srgbClr val="0070C0"/>
                </a:solidFill>
                <a:latin typeface="Calibri" panose="020F0502020204030204" pitchFamily="34" charset="0"/>
                <a:ea typeface="Calibri" panose="020F0502020204030204" pitchFamily="34" charset="0"/>
                <a:cs typeface="Calibri" panose="020F0502020204030204" pitchFamily="34" charset="0"/>
              </a:rPr>
              <a:t>Reading</a:t>
            </a:r>
            <a:r>
              <a:rPr lang="en-US" sz="3600" i="1" dirty="0">
                <a:solidFill>
                  <a:srgbClr val="0070C0"/>
                </a:solidFill>
              </a:rPr>
              <a:t>:</a:t>
            </a:r>
          </a:p>
          <a:p>
            <a:pPr marL="571500" indent="-571500">
              <a:buFontTx/>
              <a:buChar char="-"/>
            </a:pPr>
            <a:r>
              <a:rPr lang="vi-VN" sz="3600" i="1" dirty="0">
                <a:solidFill>
                  <a:srgbClr val="0070C0"/>
                </a:solidFill>
                <a:latin typeface="Calibri" panose="020F0502020204030204" pitchFamily="34" charset="0"/>
                <a:ea typeface="Calibri" panose="020F0502020204030204" pitchFamily="34" charset="0"/>
                <a:cs typeface="Calibri" panose="020F0502020204030204" pitchFamily="34" charset="0"/>
              </a:rPr>
              <a:t>Reading for main idea and specific information</a:t>
            </a:r>
            <a:r>
              <a:rPr lang="vi-VN" sz="3600" i="1" dirty="0">
                <a:solidFill>
                  <a:srgbClr val="0070C0"/>
                </a:solidFill>
              </a:rPr>
              <a:t>.</a:t>
            </a:r>
            <a:endParaRPr lang="en-US" sz="3600" i="1" dirty="0">
              <a:solidFill>
                <a:srgbClr val="0070C0"/>
              </a:solidFill>
            </a:endParaRP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539496" y="1646758"/>
            <a:ext cx="11500105"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exercises on page </a:t>
            </a:r>
            <a:r>
              <a:rPr lang="vi-VN" sz="3600" i="1" dirty="0">
                <a:solidFill>
                  <a:srgbClr val="0070C0"/>
                </a:solidFill>
                <a:latin typeface="Calibri" panose="020F0502020204030204" pitchFamily="34" charset="0"/>
                <a:ea typeface="Calibri" panose="020F0502020204030204" pitchFamily="34" charset="0"/>
                <a:cs typeface="Calibri" panose="020F0502020204030204" pitchFamily="34" charset="0"/>
              </a:rPr>
              <a:t>12</a:t>
            </a:r>
            <a:r>
              <a:rPr lang="en-US" sz="3600" i="1" dirty="0">
                <a:solidFill>
                  <a:srgbClr val="0070C0"/>
                </a:solidFill>
              </a:rPr>
              <a:t> WB.</a:t>
            </a:r>
          </a:p>
          <a:p>
            <a:pPr marL="571500" indent="-571500">
              <a:buFontTx/>
              <a:buChar char="-"/>
            </a:pPr>
            <a:r>
              <a:rPr lang="en-US" sz="3600" i="1" dirty="0">
                <a:solidFill>
                  <a:srgbClr val="0070C0"/>
                </a:solidFill>
              </a:rPr>
              <a:t>Prepare the next lesson (page </a:t>
            </a:r>
            <a:r>
              <a:rPr lang="vi-VN" sz="3600" i="1" dirty="0">
                <a:solidFill>
                  <a:srgbClr val="0070C0"/>
                </a:solidFill>
                <a:latin typeface="Calibri" panose="020F0502020204030204" pitchFamily="34" charset="0"/>
                <a:ea typeface="Calibri" panose="020F0502020204030204" pitchFamily="34" charset="0"/>
                <a:cs typeface="Calibri" panose="020F0502020204030204" pitchFamily="34" charset="0"/>
              </a:rPr>
              <a:t>23</a:t>
            </a:r>
            <a:r>
              <a:rPr lang="vi-VN" sz="3600" i="1" dirty="0">
                <a:solidFill>
                  <a:srgbClr val="0070C0"/>
                </a:solidFill>
              </a:rPr>
              <a:t> </a:t>
            </a:r>
            <a:r>
              <a:rPr lang="en-US" sz="3600" i="1" dirty="0">
                <a:solidFill>
                  <a:srgbClr val="0070C0"/>
                </a:solidFill>
              </a:rPr>
              <a:t>SB)</a:t>
            </a:r>
          </a:p>
          <a:p>
            <a:pPr marL="571500" indent="-571500">
              <a:buFontTx/>
              <a:buChar char="-"/>
            </a:pPr>
            <a:r>
              <a:rPr lang="en-US" sz="3600" i="1" dirty="0">
                <a:solidFill>
                  <a:srgbClr val="0070C0"/>
                </a:solidFill>
              </a:rPr>
              <a:t>Play the consolidation games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2870200" y="5774083"/>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576"/>
            <a:ext cx="9315117" cy="6209444"/>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237268" y="3768314"/>
            <a:ext cx="5762948" cy="2062103"/>
          </a:xfrm>
          <a:prstGeom prst="rect">
            <a:avLst/>
          </a:prstGeom>
        </p:spPr>
        <p:txBody>
          <a:bodyPr wrap="square">
            <a:spAutoFit/>
          </a:bodyPr>
          <a:lstStyle/>
          <a:p>
            <a:r>
              <a:rPr lang="en-US" sz="3200" b="1" i="1" dirty="0">
                <a:solidFill>
                  <a:srgbClr val="0070C0"/>
                </a:solidFill>
              </a:rPr>
              <a:t>1. What is the girl showing her grandfather? </a:t>
            </a:r>
          </a:p>
          <a:p>
            <a:r>
              <a:rPr lang="en-US" sz="3200" b="1" i="1" dirty="0">
                <a:solidFill>
                  <a:srgbClr val="0070C0"/>
                </a:solidFill>
              </a:rPr>
              <a:t>2. What do you think they can learn from each other?</a:t>
            </a:r>
          </a:p>
        </p:txBody>
      </p:sp>
      <p:sp>
        <p:nvSpPr>
          <p:cNvPr id="7" name="TextBox 6">
            <a:extLst>
              <a:ext uri="{FF2B5EF4-FFF2-40B4-BE49-F238E27FC236}">
                <a16:creationId xmlns:a16="http://schemas.microsoft.com/office/drawing/2014/main" id="{85B8494A-04FD-C6C6-D65C-0689BC851CDB}"/>
              </a:ext>
            </a:extLst>
          </p:cNvPr>
          <p:cNvSpPr txBox="1"/>
          <p:nvPr/>
        </p:nvSpPr>
        <p:spPr>
          <a:xfrm>
            <a:off x="263770" y="2215661"/>
            <a:ext cx="481668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Calibri" panose="020F0502020204030204"/>
                <a:ea typeface="+mn-ea"/>
                <a:cs typeface="+mn-cs"/>
              </a:rPr>
              <a:t>Look at the pictures and answer the questions: </a:t>
            </a:r>
          </a:p>
        </p:txBody>
      </p:sp>
      <p:pic>
        <p:nvPicPr>
          <p:cNvPr id="9" name="Picture 8">
            <a:extLst>
              <a:ext uri="{FF2B5EF4-FFF2-40B4-BE49-F238E27FC236}">
                <a16:creationId xmlns:a16="http://schemas.microsoft.com/office/drawing/2014/main" id="{6884CC4F-8A86-7DDC-51C5-7FD66ACE0E6F}"/>
              </a:ext>
            </a:extLst>
          </p:cNvPr>
          <p:cNvPicPr>
            <a:picLocks noChangeAspect="1"/>
          </p:cNvPicPr>
          <p:nvPr/>
        </p:nvPicPr>
        <p:blipFill>
          <a:blip r:embed="rId2"/>
          <a:stretch>
            <a:fillRect/>
          </a:stretch>
        </p:blipFill>
        <p:spPr>
          <a:xfrm>
            <a:off x="6889598" y="787893"/>
            <a:ext cx="4816689" cy="5282213"/>
          </a:xfrm>
          <a:prstGeom prst="rect">
            <a:avLst/>
          </a:prstGeom>
        </p:spPr>
      </p:pic>
    </p:spTree>
    <p:extLst>
      <p:ext uri="{BB962C8B-B14F-4D97-AF65-F5344CB8AC3E}">
        <p14:creationId xmlns:p14="http://schemas.microsoft.com/office/powerpoint/2010/main" val="4007998167"/>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92" y="533180"/>
            <a:ext cx="8946502" cy="5964335"/>
          </a:xfrm>
          <a:prstGeom prst="rect">
            <a:avLst/>
          </a:prstGeom>
        </p:spPr>
      </p:pic>
      <p:sp>
        <p:nvSpPr>
          <p:cNvPr id="3" name="TextBox 2"/>
          <p:cNvSpPr txBox="1"/>
          <p:nvPr/>
        </p:nvSpPr>
        <p:spPr>
          <a:xfrm>
            <a:off x="3909168" y="4114805"/>
            <a:ext cx="3256564" cy="1569660"/>
          </a:xfrm>
          <a:prstGeom prst="rect">
            <a:avLst/>
          </a:prstGeom>
          <a:noFill/>
        </p:spPr>
        <p:txBody>
          <a:bodyPr wrap="square" rtlCol="0">
            <a:spAutoFit/>
          </a:bodyPr>
          <a:lstStyle/>
          <a:p>
            <a:pPr algn="ctr"/>
            <a:r>
              <a:rPr lang="en-US" sz="4800" dirty="0">
                <a:solidFill>
                  <a:schemeClr val="bg1"/>
                </a:solidFill>
              </a:rPr>
              <a:t>Pre -Listening</a:t>
            </a:r>
            <a:endParaRPr lang="en-US" sz="2000" dirty="0">
              <a:solidFill>
                <a:schemeClr val="bg1"/>
              </a:solidFill>
            </a:endParaRPr>
          </a:p>
        </p:txBody>
      </p:sp>
    </p:spTree>
    <p:extLst>
      <p:ext uri="{BB962C8B-B14F-4D97-AF65-F5344CB8AC3E}">
        <p14:creationId xmlns:p14="http://schemas.microsoft.com/office/powerpoint/2010/main" val="3573960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11ACE6-BA24-767E-3A07-2D42924596C3}"/>
              </a:ext>
            </a:extLst>
          </p:cNvPr>
          <p:cNvSpPr/>
          <p:nvPr/>
        </p:nvSpPr>
        <p:spPr>
          <a:xfrm>
            <a:off x="96716" y="503853"/>
            <a:ext cx="1441938"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a:t>
            </a:r>
          </a:p>
        </p:txBody>
      </p:sp>
      <p:sp>
        <p:nvSpPr>
          <p:cNvPr id="5" name="TextBox 4">
            <a:extLst>
              <a:ext uri="{FF2B5EF4-FFF2-40B4-BE49-F238E27FC236}">
                <a16:creationId xmlns:a16="http://schemas.microsoft.com/office/drawing/2014/main" id="{094FE4D7-6A9D-B6B0-3934-5D9EFF064EE6}"/>
              </a:ext>
            </a:extLst>
          </p:cNvPr>
          <p:cNvSpPr txBox="1"/>
          <p:nvPr/>
        </p:nvSpPr>
        <p:spPr>
          <a:xfrm>
            <a:off x="2083777" y="503853"/>
            <a:ext cx="885385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Read the instruction and guess where you would likely hear this.</a:t>
            </a:r>
          </a:p>
        </p:txBody>
      </p:sp>
      <p:pic>
        <p:nvPicPr>
          <p:cNvPr id="7" name="Picture 6">
            <a:extLst>
              <a:ext uri="{FF2B5EF4-FFF2-40B4-BE49-F238E27FC236}">
                <a16:creationId xmlns:a16="http://schemas.microsoft.com/office/drawing/2014/main" id="{0A23AED4-5AEB-ACFA-F6E6-A547F16C6F9B}"/>
              </a:ext>
            </a:extLst>
          </p:cNvPr>
          <p:cNvPicPr>
            <a:picLocks noChangeAspect="1"/>
          </p:cNvPicPr>
          <p:nvPr/>
        </p:nvPicPr>
        <p:blipFill>
          <a:blip r:embed="rId4"/>
          <a:stretch>
            <a:fillRect/>
          </a:stretch>
        </p:blipFill>
        <p:spPr>
          <a:xfrm>
            <a:off x="1008940" y="2254203"/>
            <a:ext cx="10174120" cy="1781424"/>
          </a:xfrm>
          <a:prstGeom prst="rect">
            <a:avLst/>
          </a:prstGeom>
        </p:spPr>
      </p:pic>
      <p:sp>
        <p:nvSpPr>
          <p:cNvPr id="10" name="TextBox 9">
            <a:extLst>
              <a:ext uri="{FF2B5EF4-FFF2-40B4-BE49-F238E27FC236}">
                <a16:creationId xmlns:a16="http://schemas.microsoft.com/office/drawing/2014/main" id="{470BD342-A07F-693C-AEF1-809F816CF959}"/>
              </a:ext>
            </a:extLst>
          </p:cNvPr>
          <p:cNvSpPr txBox="1"/>
          <p:nvPr/>
        </p:nvSpPr>
        <p:spPr>
          <a:xfrm>
            <a:off x="730872" y="4390621"/>
            <a:ext cx="3725718" cy="646331"/>
          </a:xfrm>
          <a:prstGeom prst="rect">
            <a:avLst/>
          </a:prstGeom>
          <a:noFill/>
        </p:spPr>
        <p:txBody>
          <a:bodyPr wrap="square">
            <a:spAutoFit/>
          </a:bodyPr>
          <a:lstStyle/>
          <a:p>
            <a:r>
              <a:rPr lang="en-US" sz="3600" b="1" dirty="0">
                <a:solidFill>
                  <a:schemeClr val="accent5"/>
                </a:solidFill>
              </a:rPr>
              <a:t>Listen and check.</a:t>
            </a:r>
          </a:p>
        </p:txBody>
      </p:sp>
      <p:pic>
        <p:nvPicPr>
          <p:cNvPr id="11" name="CD1 TRACK 26">
            <a:hlinkClick r:id="" action="ppaction://media"/>
            <a:extLst>
              <a:ext uri="{FF2B5EF4-FFF2-40B4-BE49-F238E27FC236}">
                <a16:creationId xmlns:a16="http://schemas.microsoft.com/office/drawing/2014/main" id="{9B460C35-63AE-AE0D-A8F8-4D5814CF225A}"/>
              </a:ext>
            </a:extLst>
          </p:cNvPr>
          <p:cNvPicPr>
            <a:picLocks noChangeAspect="1"/>
          </p:cNvPicPr>
          <p:nvPr>
            <a:audioFile r:link="rId1"/>
            <p:extLst>
              <p:ext uri="{DAA4B4D4-6D71-4841-9C94-3DE7FCFB9230}">
                <p14:media xmlns:p14="http://schemas.microsoft.com/office/powerpoint/2010/main" r:embed="rId2">
                  <p14:trim st="11538"/>
                </p14:media>
              </p:ext>
            </p:extLst>
          </p:nvPr>
        </p:nvPicPr>
        <p:blipFill>
          <a:blip r:embed="rId5"/>
          <a:stretch>
            <a:fillRect/>
          </a:stretch>
        </p:blipFill>
        <p:spPr>
          <a:xfrm>
            <a:off x="4456590" y="4500505"/>
            <a:ext cx="609600" cy="609600"/>
          </a:xfrm>
          <a:prstGeom prst="rect">
            <a:avLst/>
          </a:prstGeom>
        </p:spPr>
      </p:pic>
      <p:sp>
        <p:nvSpPr>
          <p:cNvPr id="12" name="Oval 11">
            <a:extLst>
              <a:ext uri="{FF2B5EF4-FFF2-40B4-BE49-F238E27FC236}">
                <a16:creationId xmlns:a16="http://schemas.microsoft.com/office/drawing/2014/main" id="{683A4B64-4737-E70F-8725-F61E39AAD2FF}"/>
              </a:ext>
            </a:extLst>
          </p:cNvPr>
          <p:cNvSpPr/>
          <p:nvPr/>
        </p:nvSpPr>
        <p:spPr>
          <a:xfrm>
            <a:off x="1074198" y="3429000"/>
            <a:ext cx="464456" cy="6066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015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9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1F6830-0646-F08D-18BC-FC67DFF9FD6F}"/>
              </a:ext>
            </a:extLst>
          </p:cNvPr>
          <p:cNvSpPr/>
          <p:nvPr/>
        </p:nvSpPr>
        <p:spPr>
          <a:xfrm>
            <a:off x="96716" y="503853"/>
            <a:ext cx="1441938" cy="536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b</a:t>
            </a:r>
          </a:p>
        </p:txBody>
      </p:sp>
      <p:sp>
        <p:nvSpPr>
          <p:cNvPr id="7" name="TextBox 6">
            <a:extLst>
              <a:ext uri="{FF2B5EF4-FFF2-40B4-BE49-F238E27FC236}">
                <a16:creationId xmlns:a16="http://schemas.microsoft.com/office/drawing/2014/main" id="{6F083700-7051-419A-4476-06503076ADB9}"/>
              </a:ext>
            </a:extLst>
          </p:cNvPr>
          <p:cNvSpPr txBox="1"/>
          <p:nvPr/>
        </p:nvSpPr>
        <p:spPr>
          <a:xfrm>
            <a:off x="2083777" y="503853"/>
            <a:ext cx="951933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libri" panose="020F0502020204030204"/>
                <a:ea typeface="+mn-ea"/>
                <a:cs typeface="+mn-cs"/>
              </a:rPr>
              <a:t>Read the questions and underline the key words.</a:t>
            </a:r>
          </a:p>
        </p:txBody>
      </p:sp>
      <p:sp>
        <p:nvSpPr>
          <p:cNvPr id="9" name="TextBox 8">
            <a:extLst>
              <a:ext uri="{FF2B5EF4-FFF2-40B4-BE49-F238E27FC236}">
                <a16:creationId xmlns:a16="http://schemas.microsoft.com/office/drawing/2014/main" id="{8DAE982E-9ACE-5636-6536-D7FE3CCE02EB}"/>
              </a:ext>
            </a:extLst>
          </p:cNvPr>
          <p:cNvSpPr txBox="1"/>
          <p:nvPr/>
        </p:nvSpPr>
        <p:spPr>
          <a:xfrm>
            <a:off x="408372" y="1331650"/>
            <a:ext cx="11327907" cy="4448013"/>
          </a:xfrm>
          <a:prstGeom prst="rect">
            <a:avLst/>
          </a:prstGeom>
          <a:noFill/>
        </p:spPr>
        <p:txBody>
          <a:bodyPr wrap="square">
            <a:spAutoFit/>
          </a:bodyPr>
          <a:lstStyle/>
          <a:p>
            <a:pPr marL="342900" indent="-342900">
              <a:lnSpc>
                <a:spcPct val="150000"/>
              </a:lnSpc>
              <a:buAutoNum type="arabicPeriod"/>
            </a:pPr>
            <a:r>
              <a:rPr lang="en-US" sz="3200" dirty="0">
                <a:solidFill>
                  <a:srgbClr val="0070C0"/>
                </a:solidFill>
              </a:rPr>
              <a:t>What did she previously speak about?</a:t>
            </a:r>
          </a:p>
          <a:p>
            <a:pPr marL="342900" indent="-342900">
              <a:lnSpc>
                <a:spcPct val="150000"/>
              </a:lnSpc>
              <a:buAutoNum type="arabicPeriod"/>
            </a:pPr>
            <a:r>
              <a:rPr lang="en-US" sz="3200" dirty="0">
                <a:solidFill>
                  <a:srgbClr val="0070C0"/>
                </a:solidFill>
              </a:rPr>
              <a:t>What is the first thing she says young generations can learn?</a:t>
            </a:r>
          </a:p>
          <a:p>
            <a:pPr marL="342900" indent="-342900">
              <a:lnSpc>
                <a:spcPct val="150000"/>
              </a:lnSpc>
              <a:buAutoNum type="arabicPeriod"/>
            </a:pPr>
            <a:r>
              <a:rPr lang="en-US" sz="3200" dirty="0">
                <a:solidFill>
                  <a:srgbClr val="0070C0"/>
                </a:solidFill>
              </a:rPr>
              <a:t>What reason does she give for why younger people can't make good plans?</a:t>
            </a:r>
          </a:p>
          <a:p>
            <a:pPr marL="342900" indent="-342900">
              <a:lnSpc>
                <a:spcPct val="150000"/>
              </a:lnSpc>
              <a:buAutoNum type="arabicPeriod"/>
            </a:pPr>
            <a:r>
              <a:rPr lang="en-US" sz="3200" dirty="0">
                <a:solidFill>
                  <a:srgbClr val="0070C0"/>
                </a:solidFill>
              </a:rPr>
              <a:t>What is the final thing she says younger people can learn from older generations?</a:t>
            </a:r>
          </a:p>
        </p:txBody>
      </p:sp>
      <p:cxnSp>
        <p:nvCxnSpPr>
          <p:cNvPr id="11" name="Straight Connector 10">
            <a:extLst>
              <a:ext uri="{FF2B5EF4-FFF2-40B4-BE49-F238E27FC236}">
                <a16:creationId xmlns:a16="http://schemas.microsoft.com/office/drawing/2014/main" id="{9DD3F241-EC8D-6BCF-9678-04D6B18FDDAE}"/>
              </a:ext>
            </a:extLst>
          </p:cNvPr>
          <p:cNvCxnSpPr/>
          <p:nvPr/>
        </p:nvCxnSpPr>
        <p:spPr>
          <a:xfrm>
            <a:off x="932155" y="2041864"/>
            <a:ext cx="6835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6FB255-3EAA-56BA-189B-7CDE1CF06D4F}"/>
              </a:ext>
            </a:extLst>
          </p:cNvPr>
          <p:cNvCxnSpPr>
            <a:cxnSpLocks/>
          </p:cNvCxnSpPr>
          <p:nvPr/>
        </p:nvCxnSpPr>
        <p:spPr>
          <a:xfrm>
            <a:off x="3215196" y="2016711"/>
            <a:ext cx="1427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C1970A-29E2-6296-3EB9-221115260E63}"/>
              </a:ext>
            </a:extLst>
          </p:cNvPr>
          <p:cNvCxnSpPr>
            <a:cxnSpLocks/>
          </p:cNvCxnSpPr>
          <p:nvPr/>
        </p:nvCxnSpPr>
        <p:spPr>
          <a:xfrm>
            <a:off x="4981852" y="2016711"/>
            <a:ext cx="18628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200152-DDBE-C98A-CC83-1BE22F6DB9C9}"/>
              </a:ext>
            </a:extLst>
          </p:cNvPr>
          <p:cNvCxnSpPr/>
          <p:nvPr/>
        </p:nvCxnSpPr>
        <p:spPr>
          <a:xfrm>
            <a:off x="1016351" y="2744680"/>
            <a:ext cx="6835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58FEE07-37FF-3E2E-3A06-0E85A3289BF3}"/>
              </a:ext>
            </a:extLst>
          </p:cNvPr>
          <p:cNvCxnSpPr>
            <a:cxnSpLocks/>
          </p:cNvCxnSpPr>
          <p:nvPr/>
        </p:nvCxnSpPr>
        <p:spPr>
          <a:xfrm>
            <a:off x="2806823" y="2744680"/>
            <a:ext cx="1525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CA0B39-1528-1ED7-72A2-9CB878FA4A2D}"/>
              </a:ext>
            </a:extLst>
          </p:cNvPr>
          <p:cNvCxnSpPr>
            <a:cxnSpLocks/>
          </p:cNvCxnSpPr>
          <p:nvPr/>
        </p:nvCxnSpPr>
        <p:spPr>
          <a:xfrm>
            <a:off x="6002784" y="2744680"/>
            <a:ext cx="30435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63642A-13B7-6362-205B-46B00C6CB4B4}"/>
              </a:ext>
            </a:extLst>
          </p:cNvPr>
          <p:cNvCxnSpPr>
            <a:cxnSpLocks/>
          </p:cNvCxnSpPr>
          <p:nvPr/>
        </p:nvCxnSpPr>
        <p:spPr>
          <a:xfrm>
            <a:off x="9790043" y="2744680"/>
            <a:ext cx="8046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415A3DE-2429-8269-6732-955B589856BD}"/>
              </a:ext>
            </a:extLst>
          </p:cNvPr>
          <p:cNvCxnSpPr>
            <a:cxnSpLocks/>
          </p:cNvCxnSpPr>
          <p:nvPr/>
        </p:nvCxnSpPr>
        <p:spPr>
          <a:xfrm>
            <a:off x="1865789" y="3448235"/>
            <a:ext cx="9410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CED16CE-A1AE-450F-ECEE-9AE87C8C8C40}"/>
              </a:ext>
            </a:extLst>
          </p:cNvPr>
          <p:cNvCxnSpPr>
            <a:cxnSpLocks/>
          </p:cNvCxnSpPr>
          <p:nvPr/>
        </p:nvCxnSpPr>
        <p:spPr>
          <a:xfrm>
            <a:off x="6718852" y="3448235"/>
            <a:ext cx="2561497" cy="14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DCBED7-321D-9B82-515B-F5A7B52D6812}"/>
              </a:ext>
            </a:extLst>
          </p:cNvPr>
          <p:cNvCxnSpPr>
            <a:cxnSpLocks/>
          </p:cNvCxnSpPr>
          <p:nvPr/>
        </p:nvCxnSpPr>
        <p:spPr>
          <a:xfrm>
            <a:off x="9372600" y="3467470"/>
            <a:ext cx="18310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0E465B3-9D5C-E738-876B-8EDEA72EA30C}"/>
              </a:ext>
            </a:extLst>
          </p:cNvPr>
          <p:cNvCxnSpPr>
            <a:cxnSpLocks/>
          </p:cNvCxnSpPr>
          <p:nvPr/>
        </p:nvCxnSpPr>
        <p:spPr>
          <a:xfrm>
            <a:off x="914707" y="4191740"/>
            <a:ext cx="17283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1266549-3F6E-16FE-5636-979710D915FB}"/>
              </a:ext>
            </a:extLst>
          </p:cNvPr>
          <p:cNvCxnSpPr>
            <a:cxnSpLocks/>
          </p:cNvCxnSpPr>
          <p:nvPr/>
        </p:nvCxnSpPr>
        <p:spPr>
          <a:xfrm>
            <a:off x="2846579" y="4937464"/>
            <a:ext cx="15254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C0A6989-BE12-ED96-6265-63683E163E32}"/>
              </a:ext>
            </a:extLst>
          </p:cNvPr>
          <p:cNvCxnSpPr>
            <a:cxnSpLocks/>
          </p:cNvCxnSpPr>
          <p:nvPr/>
        </p:nvCxnSpPr>
        <p:spPr>
          <a:xfrm>
            <a:off x="6122052" y="4937464"/>
            <a:ext cx="24576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5DA762C-68DF-1B77-0B2C-E18A88A22B78}"/>
              </a:ext>
            </a:extLst>
          </p:cNvPr>
          <p:cNvCxnSpPr>
            <a:cxnSpLocks/>
          </p:cNvCxnSpPr>
          <p:nvPr/>
        </p:nvCxnSpPr>
        <p:spPr>
          <a:xfrm flipV="1">
            <a:off x="9447320" y="4937464"/>
            <a:ext cx="1543235" cy="14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FFA2549-E67C-D4A8-0D98-789345B1111B}"/>
              </a:ext>
            </a:extLst>
          </p:cNvPr>
          <p:cNvCxnSpPr>
            <a:cxnSpLocks/>
          </p:cNvCxnSpPr>
          <p:nvPr/>
        </p:nvCxnSpPr>
        <p:spPr>
          <a:xfrm flipV="1">
            <a:off x="855073" y="5668616"/>
            <a:ext cx="2838038"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51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500" fill="hold"/>
                                        <p:tgtEl>
                                          <p:spTgt spid="34"/>
                                        </p:tgtEl>
                                        <p:attrNameLst>
                                          <p:attrName>ppt_x</p:attrName>
                                        </p:attrNameLst>
                                      </p:cBhvr>
                                      <p:tavLst>
                                        <p:tav tm="0">
                                          <p:val>
                                            <p:strVal val="#ppt_x"/>
                                          </p:val>
                                        </p:tav>
                                        <p:tav tm="100000">
                                          <p:val>
                                            <p:strVal val="#ppt_x"/>
                                          </p:val>
                                        </p:tav>
                                      </p:tavLst>
                                    </p:anim>
                                    <p:anim calcmode="lin" valueType="num">
                                      <p:cBhvr additive="base">
                                        <p:cTn id="8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22003" b="4123"/>
          <a:stretch/>
        </p:blipFill>
        <p:spPr>
          <a:xfrm>
            <a:off x="650630" y="467905"/>
            <a:ext cx="8241325" cy="6008428"/>
          </a:xfrm>
          <a:prstGeom prst="rect">
            <a:avLst/>
          </a:prstGeom>
        </p:spPr>
      </p:pic>
      <p:sp>
        <p:nvSpPr>
          <p:cNvPr id="3" name="TextBox 2"/>
          <p:cNvSpPr txBox="1"/>
          <p:nvPr/>
        </p:nvSpPr>
        <p:spPr>
          <a:xfrm>
            <a:off x="3446585" y="4222087"/>
            <a:ext cx="4528038" cy="769441"/>
          </a:xfrm>
          <a:prstGeom prst="rect">
            <a:avLst/>
          </a:prstGeom>
          <a:noFill/>
        </p:spPr>
        <p:txBody>
          <a:bodyPr wrap="square" rtlCol="0">
            <a:spAutoFit/>
          </a:bodyPr>
          <a:lstStyle/>
          <a:p>
            <a:r>
              <a:rPr lang="en-US" sz="4400" dirty="0">
                <a:solidFill>
                  <a:schemeClr val="bg1"/>
                </a:solidFill>
              </a:rPr>
              <a:t>While-listening</a:t>
            </a:r>
          </a:p>
        </p:txBody>
      </p:sp>
    </p:spTree>
    <p:extLst>
      <p:ext uri="{BB962C8B-B14F-4D97-AF65-F5344CB8AC3E}">
        <p14:creationId xmlns:p14="http://schemas.microsoft.com/office/powerpoint/2010/main" val="3575460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TotalTime>
  <Words>1778</Words>
  <Application>Microsoft Office PowerPoint</Application>
  <PresentationFormat>Widescreen</PresentationFormat>
  <Paragraphs>134</Paragraphs>
  <Slides>34</Slides>
  <Notes>4</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Hien Kim</cp:lastModifiedBy>
  <cp:revision>36</cp:revision>
  <dcterms:created xsi:type="dcterms:W3CDTF">2023-02-01T04:45:54Z</dcterms:created>
  <dcterms:modified xsi:type="dcterms:W3CDTF">2023-07-24T09:27:55Z</dcterms:modified>
</cp:coreProperties>
</file>