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7" r:id="rId4"/>
    <p:sldId id="269" r:id="rId5"/>
    <p:sldId id="301" r:id="rId6"/>
    <p:sldId id="303" r:id="rId7"/>
    <p:sldId id="270" r:id="rId8"/>
    <p:sldId id="304" r:id="rId9"/>
    <p:sldId id="322" r:id="rId10"/>
    <p:sldId id="306" r:id="rId11"/>
    <p:sldId id="274" r:id="rId12"/>
    <p:sldId id="307" r:id="rId13"/>
    <p:sldId id="323" r:id="rId14"/>
    <p:sldId id="327" r:id="rId15"/>
    <p:sldId id="326" r:id="rId16"/>
    <p:sldId id="325" r:id="rId17"/>
    <p:sldId id="324" r:id="rId18"/>
    <p:sldId id="328" r:id="rId19"/>
    <p:sldId id="329" r:id="rId20"/>
    <p:sldId id="330" r:id="rId21"/>
    <p:sldId id="275" r:id="rId22"/>
    <p:sldId id="310" r:id="rId23"/>
    <p:sldId id="334" r:id="rId24"/>
    <p:sldId id="335" r:id="rId25"/>
    <p:sldId id="336" r:id="rId26"/>
    <p:sldId id="317" r:id="rId27"/>
    <p:sldId id="277" r:id="rId28"/>
    <p:sldId id="294" r:id="rId29"/>
    <p:sldId id="321" r:id="rId30"/>
    <p:sldId id="296" r:id="rId31"/>
    <p:sldId id="298" r:id="rId32"/>
    <p:sldId id="299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8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278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9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347399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2: Generation</a:t>
            </a:r>
            <a:r>
              <a:rPr lang="en-US" sz="1800" b="0" baseline="0" dirty="0">
                <a:solidFill>
                  <a:schemeClr val="bg1"/>
                </a:solidFill>
              </a:rPr>
              <a:t> gap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153401" y="0"/>
            <a:ext cx="40386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2.3: Pronunciation &amp; Speaking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71" r:id="rId15"/>
    <p:sldLayoutId id="2147483672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0" y="3130060"/>
            <a:ext cx="567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Unit 2: Generation Gap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2.3: Pronunciation &amp; Speaking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Pages: 20 &amp; 21 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0DE0EB-5DF6-D2F1-64ED-A4064F27418F}"/>
              </a:ext>
            </a:extLst>
          </p:cNvPr>
          <p:cNvSpPr txBox="1"/>
          <p:nvPr/>
        </p:nvSpPr>
        <p:spPr>
          <a:xfrm>
            <a:off x="2839915" y="606669"/>
            <a:ext cx="8229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Listen and cross out the sentence with the wrong sound changes.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D927E4-C7CD-8E44-4966-09F8C92D798E}"/>
              </a:ext>
            </a:extLst>
          </p:cNvPr>
          <p:cNvSpPr/>
          <p:nvPr/>
        </p:nvSpPr>
        <p:spPr>
          <a:xfrm>
            <a:off x="298938" y="606669"/>
            <a:ext cx="1872762" cy="6154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E8D96-D1F6-36AD-7A34-8CE059F63DA8}"/>
              </a:ext>
            </a:extLst>
          </p:cNvPr>
          <p:cNvSpPr txBox="1"/>
          <p:nvPr/>
        </p:nvSpPr>
        <p:spPr>
          <a:xfrm>
            <a:off x="2690446" y="2129889"/>
            <a:ext cx="837906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/>
                </a:solidFill>
              </a:rPr>
              <a:t>He should've left earlier.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/>
                </a:solidFill>
              </a:rPr>
              <a:t>I should've checked my phone more often.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D22EAD-710C-F309-9621-7B11E93D8CD9}"/>
              </a:ext>
            </a:extLst>
          </p:cNvPr>
          <p:cNvCxnSpPr>
            <a:cxnSpLocks/>
          </p:cNvCxnSpPr>
          <p:nvPr/>
        </p:nvCxnSpPr>
        <p:spPr>
          <a:xfrm>
            <a:off x="2690446" y="2672862"/>
            <a:ext cx="45803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7EB983-21B2-FECF-3C61-088BD8A94834}"/>
              </a:ext>
            </a:extLst>
          </p:cNvPr>
          <p:cNvSpPr txBox="1"/>
          <p:nvPr/>
        </p:nvSpPr>
        <p:spPr>
          <a:xfrm>
            <a:off x="2839915" y="4563180"/>
            <a:ext cx="8150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Read the sentences with the correct </a:t>
            </a:r>
          </a:p>
          <a:p>
            <a:r>
              <a:rPr lang="en-US" sz="3600" b="1" dirty="0">
                <a:solidFill>
                  <a:schemeClr val="accent5"/>
                </a:solidFill>
              </a:rPr>
              <a:t>sound changes to a partner.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1779C6-52A8-DB72-8976-20DDDD2A2AD0}"/>
              </a:ext>
            </a:extLst>
          </p:cNvPr>
          <p:cNvSpPr/>
          <p:nvPr/>
        </p:nvSpPr>
        <p:spPr>
          <a:xfrm>
            <a:off x="298938" y="4689230"/>
            <a:ext cx="1872762" cy="6154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 d</a:t>
            </a:r>
          </a:p>
        </p:txBody>
      </p:sp>
      <p:pic>
        <p:nvPicPr>
          <p:cNvPr id="2" name="CD1 TRACK 25">
            <a:hlinkClick r:id="" action="ppaction://media"/>
            <a:extLst>
              <a:ext uri="{FF2B5EF4-FFF2-40B4-BE49-F238E27FC236}">
                <a16:creationId xmlns:a16="http://schemas.microsoft.com/office/drawing/2014/main" id="{BA1B949B-3F1F-5449-69FF-B309CFB01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6835" y="1275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2" y="433503"/>
            <a:ext cx="8437477" cy="598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1DBE2-EDB5-FFB9-0737-FE9C64910700}"/>
              </a:ext>
            </a:extLst>
          </p:cNvPr>
          <p:cNvSpPr txBox="1"/>
          <p:nvPr/>
        </p:nvSpPr>
        <p:spPr>
          <a:xfrm>
            <a:off x="2213981" y="484193"/>
            <a:ext cx="95586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Take turns asking what the people should have done differently. Use the prompts to say what they should've and shouldn't have done.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2EC98-636B-4990-1B1F-D42BAF9E9E73}"/>
              </a:ext>
            </a:extLst>
          </p:cNvPr>
          <p:cNvSpPr/>
          <p:nvPr/>
        </p:nvSpPr>
        <p:spPr>
          <a:xfrm>
            <a:off x="165516" y="653561"/>
            <a:ext cx="1872762" cy="6154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124C9-A470-E7D7-A91D-5BD31855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08" y="1898538"/>
            <a:ext cx="4096322" cy="4305901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230227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1714456" y="4634779"/>
            <a:ext cx="5510926" cy="1569660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 should've studied harder.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He shouldn't have played games.</a:t>
            </a:r>
          </a:p>
        </p:txBody>
      </p:sp>
    </p:spTree>
    <p:extLst>
      <p:ext uri="{BB962C8B-B14F-4D97-AF65-F5344CB8AC3E}">
        <p14:creationId xmlns:p14="http://schemas.microsoft.com/office/powerpoint/2010/main" val="7928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she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 should’ve saved money.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She shouldn't have spent all money.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C02D9-4B56-C535-7BD1-8CAEC7F9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20" y="833075"/>
            <a:ext cx="4915586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 should’ve come home on time. He shouldn't have stayed out late.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34C48-0831-849F-1F45-B4BE5D29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83" y="628241"/>
            <a:ext cx="5001323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 should’ve bought nicer clothes. He shouldn't have bought expensive torn jeans.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644BC-840D-7610-19B8-30C10EBD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746" y="804496"/>
            <a:ext cx="5087060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she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 should’ve played music quietly. She shouldn't have played loud rock music.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3F24B-61C2-3ACA-5E0C-ACB32D12B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861" y="799733"/>
            <a:ext cx="5010849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 should’ve cleaned his room. He shouldn't have made his room so messy.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F4EFD-4ACA-6CF5-6816-B6E6E769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440" y="747338"/>
            <a:ext cx="5048955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CFDAC9-2F27-1672-439D-00348739ECCA}"/>
              </a:ext>
            </a:extLst>
          </p:cNvPr>
          <p:cNvSpPr txBox="1"/>
          <p:nvPr/>
        </p:nvSpPr>
        <p:spPr>
          <a:xfrm>
            <a:off x="2237173" y="543303"/>
            <a:ext cx="9019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Discuss what can be done to avoid these situations.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443DEB-C43E-C196-1D12-C1A925517F57}"/>
              </a:ext>
            </a:extLst>
          </p:cNvPr>
          <p:cNvSpPr/>
          <p:nvPr/>
        </p:nvSpPr>
        <p:spPr>
          <a:xfrm>
            <a:off x="218782" y="543303"/>
            <a:ext cx="1872762" cy="6154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F9D29-5054-CE24-D501-869E6D102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00" y="1278421"/>
            <a:ext cx="10269383" cy="4105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91DB45-B136-AB4F-0811-06B3872B8018}"/>
              </a:ext>
            </a:extLst>
          </p:cNvPr>
          <p:cNvSpPr txBox="1"/>
          <p:nvPr/>
        </p:nvSpPr>
        <p:spPr>
          <a:xfrm>
            <a:off x="766000" y="5384269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should make a habit of studying before playing.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03290-0382-524D-97F0-879EA68967D4}"/>
              </a:ext>
            </a:extLst>
          </p:cNvPr>
          <p:cNvSpPr txBox="1"/>
          <p:nvPr/>
        </p:nvSpPr>
        <p:spPr>
          <a:xfrm>
            <a:off x="6137430" y="5384269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should make a plan to spend money better.</a:t>
            </a:r>
          </a:p>
        </p:txBody>
      </p:sp>
    </p:spTree>
    <p:extLst>
      <p:ext uri="{BB962C8B-B14F-4D97-AF65-F5344CB8AC3E}">
        <p14:creationId xmlns:p14="http://schemas.microsoft.com/office/powerpoint/2010/main" val="17446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76EEA-6E86-9C63-5EED-719C9528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90" y="763516"/>
            <a:ext cx="4934639" cy="4086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E50BF-6FCD-0FB2-A2BA-7D567B26F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17" y="763516"/>
            <a:ext cx="4887007" cy="4096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483B70-D492-58C4-F3B7-CF14136422AB}"/>
              </a:ext>
            </a:extLst>
          </p:cNvPr>
          <p:cNvSpPr txBox="1"/>
          <p:nvPr/>
        </p:nvSpPr>
        <p:spPr>
          <a:xfrm>
            <a:off x="1050086" y="4949263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should make a habit of coming home early.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E0BE8-DC5A-39EC-9478-25E45BD2A49C}"/>
              </a:ext>
            </a:extLst>
          </p:cNvPr>
          <p:cNvSpPr txBox="1"/>
          <p:nvPr/>
        </p:nvSpPr>
        <p:spPr>
          <a:xfrm>
            <a:off x="6580874" y="5017266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shouldn’t buy expensive clothes.</a:t>
            </a:r>
          </a:p>
        </p:txBody>
      </p:sp>
    </p:spTree>
    <p:extLst>
      <p:ext uri="{BB962C8B-B14F-4D97-AF65-F5344CB8AC3E}">
        <p14:creationId xmlns:p14="http://schemas.microsoft.com/office/powerpoint/2010/main" val="27640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67811" y="156144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67811" y="257453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67811" y="463408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67811" y="560117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467811" y="362099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67811" y="59434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2AB1A0-6DC7-B0A2-A304-EE4C7DF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566910"/>
            <a:ext cx="10240804" cy="4143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D7867C-45B6-6A48-9E2A-6191FF2FBD85}"/>
              </a:ext>
            </a:extLst>
          </p:cNvPr>
          <p:cNvSpPr txBox="1"/>
          <p:nvPr/>
        </p:nvSpPr>
        <p:spPr>
          <a:xfrm>
            <a:off x="497150" y="4949263"/>
            <a:ext cx="545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should make a habit of playing music with low volume.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F1994-A20A-7BE0-17B2-51F063158143}"/>
              </a:ext>
            </a:extLst>
          </p:cNvPr>
          <p:cNvSpPr txBox="1"/>
          <p:nvPr/>
        </p:nvSpPr>
        <p:spPr>
          <a:xfrm>
            <a:off x="6318449" y="4949263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should make a habit of tidying his room regularly.</a:t>
            </a:r>
          </a:p>
        </p:txBody>
      </p:sp>
    </p:spTree>
    <p:extLst>
      <p:ext uri="{BB962C8B-B14F-4D97-AF65-F5344CB8AC3E}">
        <p14:creationId xmlns:p14="http://schemas.microsoft.com/office/powerpoint/2010/main" val="31846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434584"/>
            <a:ext cx="7947169" cy="604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2477" y="3820868"/>
            <a:ext cx="279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006B1D-9DCF-36DB-57AB-70EA01855C17}"/>
              </a:ext>
            </a:extLst>
          </p:cNvPr>
          <p:cNvSpPr txBox="1"/>
          <p:nvPr/>
        </p:nvSpPr>
        <p:spPr>
          <a:xfrm>
            <a:off x="744415" y="589056"/>
            <a:ext cx="1046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FAMILY ARGUMENTS: WHAT THEY SHOULD'VE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F6FDF-9F62-5E0E-E4B5-EE8494E3DEC9}"/>
              </a:ext>
            </a:extLst>
          </p:cNvPr>
          <p:cNvSpPr txBox="1"/>
          <p:nvPr/>
        </p:nvSpPr>
        <p:spPr>
          <a:xfrm>
            <a:off x="337352" y="1235387"/>
            <a:ext cx="116741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 pairs: Read the situation and discuss what the people should have done differently. Then, think of a solution for each situation.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1053A-8288-0BEE-790B-307BE72A347A}"/>
              </a:ext>
            </a:extLst>
          </p:cNvPr>
          <p:cNvSpPr txBox="1"/>
          <p:nvPr/>
        </p:nvSpPr>
        <p:spPr>
          <a:xfrm>
            <a:off x="7341834" y="2778711"/>
            <a:ext cx="435893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Tom got in trouble for hanging out with a friend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his dad doesn't like. But Tom's dad never told him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why he didn't like his friend.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7E74A-6B79-2AB4-4A8B-1A7B0A5C059B}"/>
              </a:ext>
            </a:extLst>
          </p:cNvPr>
          <p:cNvSpPr txBox="1"/>
          <p:nvPr/>
        </p:nvSpPr>
        <p:spPr>
          <a:xfrm>
            <a:off x="216022" y="2501712"/>
            <a:ext cx="693050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A: What should Tom have done differently?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B: Tom shouldn't have ignored his dad's advice.</a:t>
            </a:r>
          </a:p>
          <a:p>
            <a:r>
              <a:rPr lang="en-US" sz="3000" dirty="0">
                <a:solidFill>
                  <a:srgbClr val="FF0000"/>
                </a:solidFill>
              </a:rPr>
              <a:t>A: Yes, but his dad should've explained why he didn't like Tom's friend.</a:t>
            </a:r>
          </a:p>
          <a:p>
            <a:r>
              <a:rPr lang="en-US" sz="3000" dirty="0">
                <a:solidFill>
                  <a:srgbClr val="FF0000"/>
                </a:solidFill>
              </a:rPr>
              <a:t>B: That's right. I think in the future, Tom should …</a:t>
            </a:r>
          </a:p>
        </p:txBody>
      </p:sp>
    </p:spTree>
    <p:extLst>
      <p:ext uri="{BB962C8B-B14F-4D97-AF65-F5344CB8AC3E}">
        <p14:creationId xmlns:p14="http://schemas.microsoft.com/office/powerpoint/2010/main" val="24301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11053A-8288-0BEE-790B-307BE72A347A}"/>
              </a:ext>
            </a:extLst>
          </p:cNvPr>
          <p:cNvSpPr txBox="1"/>
          <p:nvPr/>
        </p:nvSpPr>
        <p:spPr>
          <a:xfrm>
            <a:off x="7439487" y="2006353"/>
            <a:ext cx="4350059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Mary's mom bought clothes for her. Mary doesn't like the clothes and never wears them. Her mom is angry.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7E74A-6B79-2AB4-4A8B-1A7B0A5C059B}"/>
              </a:ext>
            </a:extLst>
          </p:cNvPr>
          <p:cNvSpPr txBox="1"/>
          <p:nvPr/>
        </p:nvSpPr>
        <p:spPr>
          <a:xfrm>
            <a:off x="322554" y="1303227"/>
            <a:ext cx="693050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A: What should Mary have done differently?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B: Mary should have worn the clothes her mom bought.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A: Yes, but her mom should have asked her what kind of clothes she likes.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B: That’s right. I think in the future Mary should …</a:t>
            </a:r>
          </a:p>
        </p:txBody>
      </p:sp>
    </p:spTree>
    <p:extLst>
      <p:ext uri="{BB962C8B-B14F-4D97-AF65-F5344CB8AC3E}">
        <p14:creationId xmlns:p14="http://schemas.microsoft.com/office/powerpoint/2010/main" val="33860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11053A-8288-0BEE-790B-307BE72A347A}"/>
              </a:ext>
            </a:extLst>
          </p:cNvPr>
          <p:cNvSpPr txBox="1"/>
          <p:nvPr/>
        </p:nvSpPr>
        <p:spPr>
          <a:xfrm>
            <a:off x="7510509" y="1594787"/>
            <a:ext cx="435893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Jane went to see a movie without telling her dad.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She broke her curfew and didn't answer her dad's phone calls. He was very angry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7E74A-6B79-2AB4-4A8B-1A7B0A5C059B}"/>
              </a:ext>
            </a:extLst>
          </p:cNvPr>
          <p:cNvSpPr txBox="1"/>
          <p:nvPr/>
        </p:nvSpPr>
        <p:spPr>
          <a:xfrm>
            <a:off x="260410" y="1275191"/>
            <a:ext cx="693050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A: What should Jane have done differently?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B: Jane should have told her dad before going to see a movie.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A: Yes, and she should have answered her dad’s phone calls.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B: That’s right. I think in the future Jane should …</a:t>
            </a:r>
          </a:p>
        </p:txBody>
      </p:sp>
    </p:spTree>
    <p:extLst>
      <p:ext uri="{BB962C8B-B14F-4D97-AF65-F5344CB8AC3E}">
        <p14:creationId xmlns:p14="http://schemas.microsoft.com/office/powerpoint/2010/main" val="36105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11053A-8288-0BEE-790B-307BE72A347A}"/>
              </a:ext>
            </a:extLst>
          </p:cNvPr>
          <p:cNvSpPr txBox="1"/>
          <p:nvPr/>
        </p:nvSpPr>
        <p:spPr>
          <a:xfrm>
            <a:off x="7395100" y="2151727"/>
            <a:ext cx="4358936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John's mom wanted to check on him. She came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into his bedroom without knocking, and John was not happy.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7E74A-6B79-2AB4-4A8B-1A7B0A5C059B}"/>
              </a:ext>
            </a:extLst>
          </p:cNvPr>
          <p:cNvSpPr txBox="1"/>
          <p:nvPr/>
        </p:nvSpPr>
        <p:spPr>
          <a:xfrm>
            <a:off x="304798" y="1536173"/>
            <a:ext cx="69305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A: What should John’s mom have done differently?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B: John’s mom shouldn’t have come into his bedroom without knocking. </a:t>
            </a:r>
          </a:p>
          <a:p>
            <a:r>
              <a:rPr lang="en-US" sz="3000" dirty="0">
                <a:solidFill>
                  <a:srgbClr val="FF0000"/>
                </a:solidFill>
              </a:rPr>
              <a:t>A: Yes, but John should have told his mom why he doesn’t like that.</a:t>
            </a:r>
          </a:p>
          <a:p>
            <a:r>
              <a:rPr lang="en-US" sz="3000" dirty="0">
                <a:solidFill>
                  <a:srgbClr val="FF0000"/>
                </a:solidFill>
              </a:rPr>
              <a:t>B: That’s right. I think in the future John should …</a:t>
            </a:r>
          </a:p>
        </p:txBody>
      </p:sp>
    </p:spTree>
    <p:extLst>
      <p:ext uri="{BB962C8B-B14F-4D97-AF65-F5344CB8AC3E}">
        <p14:creationId xmlns:p14="http://schemas.microsoft.com/office/powerpoint/2010/main" val="11578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434584"/>
            <a:ext cx="7947169" cy="604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539" y="3820868"/>
            <a:ext cx="328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59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2921" y="465204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3F3CE07-63CB-8033-8048-3C1B5DBF1E3A}"/>
              </a:ext>
            </a:extLst>
          </p:cNvPr>
          <p:cNvSpPr/>
          <p:nvPr/>
        </p:nvSpPr>
        <p:spPr>
          <a:xfrm>
            <a:off x="245616" y="1477958"/>
            <a:ext cx="6190696" cy="1951042"/>
          </a:xfrm>
          <a:prstGeom prst="wedgeEllipseCallout">
            <a:avLst>
              <a:gd name="adj1" fmla="val 32581"/>
              <a:gd name="adj2" fmla="val 5780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Which of the above situations have you been in? What did you and your parents do? Why?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C485E20-1964-1C98-942B-E677139F9B8A}"/>
              </a:ext>
            </a:extLst>
          </p:cNvPr>
          <p:cNvSpPr/>
          <p:nvPr/>
        </p:nvSpPr>
        <p:spPr>
          <a:xfrm>
            <a:off x="5536707" y="3178206"/>
            <a:ext cx="6409677" cy="3053919"/>
          </a:xfrm>
          <a:prstGeom prst="wedgeEllipseCallout">
            <a:avLst>
              <a:gd name="adj1" fmla="val -42804"/>
              <a:gd name="adj2" fmla="val -4258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I have been in the second situation. I told my mom that I didn’t like those clothes. Therefore, she let me choose my favorite items whenever we go shopping for clothes. </a:t>
            </a: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49"/>
            <a:ext cx="8790639" cy="61622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189153-61E1-6C7B-948C-AAA11491900B}"/>
              </a:ext>
            </a:extLst>
          </p:cNvPr>
          <p:cNvSpPr/>
          <p:nvPr/>
        </p:nvSpPr>
        <p:spPr>
          <a:xfrm>
            <a:off x="846981" y="645000"/>
            <a:ext cx="1056082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sentences about the problems you have with your parents and suggest solutions for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F41D8-872B-1D0A-10F1-F0320BFF3672}"/>
              </a:ext>
            </a:extLst>
          </p:cNvPr>
          <p:cNvSpPr txBox="1"/>
          <p:nvPr/>
        </p:nvSpPr>
        <p:spPr>
          <a:xfrm>
            <a:off x="846981" y="2725445"/>
            <a:ext cx="107383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</a:rPr>
              <a:t>For example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My parents are angry when I go out without asking for permission. I think I should make a habit of asking for permission before going out.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I feel uncomfortable when my parents go into my room without knocking the door. I think I should talk with them about how I feel about that and tell them that I sometimes need privacy.</a:t>
            </a:r>
          </a:p>
        </p:txBody>
      </p:sp>
    </p:spTree>
    <p:extLst>
      <p:ext uri="{BB962C8B-B14F-4D97-AF65-F5344CB8AC3E}">
        <p14:creationId xmlns:p14="http://schemas.microsoft.com/office/powerpoint/2010/main" val="21263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sound changes.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talking about family problems and thinking of solutions.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099" y="2243918"/>
            <a:ext cx="971550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Pronunciation: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Pronunciation of “should have”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Talking about family problems and solutions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talking about family problems and solutions, using </a:t>
            </a:r>
            <a:r>
              <a:rPr lang="en-US" sz="3600" b="1" i="1" dirty="0">
                <a:solidFill>
                  <a:srgbClr val="0070C0"/>
                </a:solidFill>
              </a:rPr>
              <a:t>should</a:t>
            </a:r>
            <a:r>
              <a:rPr lang="en-US" sz="3600" i="1" dirty="0">
                <a:solidFill>
                  <a:srgbClr val="0070C0"/>
                </a:solidFill>
              </a:rPr>
              <a:t> or </a:t>
            </a:r>
            <a:r>
              <a:rPr lang="en-US" sz="3600" b="1" i="1" dirty="0">
                <a:solidFill>
                  <a:srgbClr val="0070C0"/>
                </a:solidFill>
              </a:rPr>
              <a:t>should have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22 &amp; 23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200" y="5634935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0B5A1C-D1D3-0953-3970-75CC04169EEE}"/>
              </a:ext>
            </a:extLst>
          </p:cNvPr>
          <p:cNvSpPr txBox="1"/>
          <p:nvPr/>
        </p:nvSpPr>
        <p:spPr>
          <a:xfrm>
            <a:off x="112143" y="379562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Choose the word whose underlined part is pronounced differently form that of the others.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65854-EA44-AEF4-1D20-06DAD9B25632}"/>
              </a:ext>
            </a:extLst>
          </p:cNvPr>
          <p:cNvSpPr txBox="1"/>
          <p:nvPr/>
        </p:nvSpPr>
        <p:spPr>
          <a:xfrm>
            <a:off x="207035" y="1673525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sugg</a:t>
            </a:r>
            <a:r>
              <a:rPr lang="en-US" sz="3600" u="sng" dirty="0">
                <a:solidFill>
                  <a:prstClr val="black"/>
                </a:solidFill>
              </a:rPr>
              <a:t>e</a:t>
            </a:r>
            <a:r>
              <a:rPr lang="en-US" sz="3600" dirty="0">
                <a:solidFill>
                  <a:prstClr val="black"/>
                </a:solidFill>
              </a:rPr>
              <a:t>st          B. r</a:t>
            </a:r>
            <a:r>
              <a:rPr lang="en-US" sz="3600" u="sng" dirty="0">
                <a:solidFill>
                  <a:prstClr val="black"/>
                </a:solidFill>
              </a:rPr>
              <a:t>e</a:t>
            </a:r>
            <a:r>
              <a:rPr lang="en-US" sz="3600" dirty="0">
                <a:solidFill>
                  <a:prstClr val="black"/>
                </a:solidFill>
              </a:rPr>
              <a:t>ply            C. resp</a:t>
            </a:r>
            <a:r>
              <a:rPr lang="en-US" sz="3600" u="sng" dirty="0">
                <a:solidFill>
                  <a:prstClr val="black"/>
                </a:solidFill>
              </a:rPr>
              <a:t>e</a:t>
            </a:r>
            <a:r>
              <a:rPr lang="en-US" sz="3600" dirty="0">
                <a:solidFill>
                  <a:prstClr val="black"/>
                </a:solidFill>
              </a:rPr>
              <a:t>ct              D. requ</a:t>
            </a:r>
            <a:r>
              <a:rPr lang="en-US" sz="3600" u="sng" dirty="0">
                <a:solidFill>
                  <a:prstClr val="black"/>
                </a:solidFill>
              </a:rPr>
              <a:t>e</a:t>
            </a:r>
            <a:r>
              <a:rPr lang="en-US" sz="3600" dirty="0">
                <a:solidFill>
                  <a:prstClr val="black"/>
                </a:solidFill>
              </a:rPr>
              <a:t>st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/</a:t>
            </a:r>
            <a:r>
              <a:rPr lang="en-US" sz="3600" dirty="0" err="1">
                <a:solidFill>
                  <a:srgbClr val="FF0000"/>
                </a:solidFill>
              </a:rPr>
              <a:t>səˈdʒest</a:t>
            </a:r>
            <a:r>
              <a:rPr lang="en-US" sz="3600" dirty="0">
                <a:solidFill>
                  <a:srgbClr val="FF0000"/>
                </a:solidFill>
              </a:rPr>
              <a:t>/        /</a:t>
            </a:r>
            <a:r>
              <a:rPr lang="en-US" sz="3600" dirty="0" err="1">
                <a:solidFill>
                  <a:srgbClr val="FF0000"/>
                </a:solidFill>
              </a:rPr>
              <a:t>rɪˈplaɪ</a:t>
            </a:r>
            <a:r>
              <a:rPr lang="en-US" sz="3600" dirty="0">
                <a:solidFill>
                  <a:srgbClr val="FF0000"/>
                </a:solidFill>
              </a:rPr>
              <a:t>/             /</a:t>
            </a:r>
            <a:r>
              <a:rPr lang="en-US" sz="3600" dirty="0" err="1">
                <a:solidFill>
                  <a:srgbClr val="FF0000"/>
                </a:solidFill>
              </a:rPr>
              <a:t>rɪˈspekt</a:t>
            </a:r>
            <a:r>
              <a:rPr lang="en-US" sz="3600" dirty="0">
                <a:solidFill>
                  <a:srgbClr val="FF0000"/>
                </a:solidFill>
              </a:rPr>
              <a:t>/              /</a:t>
            </a:r>
            <a:r>
              <a:rPr lang="en-US" sz="3600" dirty="0" err="1">
                <a:solidFill>
                  <a:srgbClr val="FF0000"/>
                </a:solidFill>
              </a:rPr>
              <a:t>rɪˈkwest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2. A. c</a:t>
            </a:r>
            <a:r>
              <a:rPr lang="en-US" sz="3600" u="sng" dirty="0">
                <a:solidFill>
                  <a:prstClr val="black"/>
                </a:solidFill>
              </a:rPr>
              <a:t>u</a:t>
            </a:r>
            <a:r>
              <a:rPr lang="en-US" sz="3600" dirty="0">
                <a:solidFill>
                  <a:prstClr val="black"/>
                </a:solidFill>
              </a:rPr>
              <a:t>rfew           B. m</a:t>
            </a:r>
            <a:r>
              <a:rPr lang="en-US" sz="3600" u="sng" dirty="0">
                <a:solidFill>
                  <a:prstClr val="black"/>
                </a:solidFill>
              </a:rPr>
              <a:t>u</a:t>
            </a:r>
            <a:r>
              <a:rPr lang="en-US" sz="3600" dirty="0">
                <a:solidFill>
                  <a:prstClr val="black"/>
                </a:solidFill>
              </a:rPr>
              <a:t>sic           C. h</a:t>
            </a:r>
            <a:r>
              <a:rPr lang="en-US" sz="3600" u="sng" dirty="0">
                <a:solidFill>
                  <a:prstClr val="black"/>
                </a:solidFill>
              </a:rPr>
              <a:t>u</a:t>
            </a:r>
            <a:r>
              <a:rPr lang="en-US" sz="3600" dirty="0">
                <a:solidFill>
                  <a:prstClr val="black"/>
                </a:solidFill>
              </a:rPr>
              <a:t>mor               D. C</a:t>
            </a:r>
            <a:r>
              <a:rPr lang="en-US" sz="3600" u="sng" dirty="0">
                <a:solidFill>
                  <a:prstClr val="black"/>
                </a:solidFill>
              </a:rPr>
              <a:t>u</a:t>
            </a:r>
            <a:r>
              <a:rPr lang="en-US" sz="3600" dirty="0">
                <a:solidFill>
                  <a:prstClr val="black"/>
                </a:solidFill>
              </a:rPr>
              <a:t>ba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/ˈ</a:t>
            </a:r>
            <a:r>
              <a:rPr lang="en-US" sz="3600" dirty="0" err="1">
                <a:solidFill>
                  <a:srgbClr val="FF0000"/>
                </a:solidFill>
              </a:rPr>
              <a:t>kɜːfju</a:t>
            </a:r>
            <a:r>
              <a:rPr lang="en-US" sz="3600" dirty="0">
                <a:solidFill>
                  <a:srgbClr val="FF0000"/>
                </a:solidFill>
              </a:rPr>
              <a:t>/          /ˈ</a:t>
            </a:r>
            <a:r>
              <a:rPr lang="en-US" sz="3600" dirty="0" err="1">
                <a:solidFill>
                  <a:srgbClr val="FF0000"/>
                </a:solidFill>
              </a:rPr>
              <a:t>mjuːzɪk</a:t>
            </a:r>
            <a:r>
              <a:rPr lang="en-US" sz="3600" dirty="0">
                <a:solidFill>
                  <a:srgbClr val="FF0000"/>
                </a:solidFill>
              </a:rPr>
              <a:t>/            /ˈ</a:t>
            </a:r>
            <a:r>
              <a:rPr lang="en-US" sz="3600" dirty="0" err="1">
                <a:solidFill>
                  <a:srgbClr val="FF0000"/>
                </a:solidFill>
              </a:rPr>
              <a:t>hjuːmə</a:t>
            </a:r>
            <a:r>
              <a:rPr lang="en-US" sz="3600" dirty="0">
                <a:solidFill>
                  <a:srgbClr val="FF0000"/>
                </a:solidFill>
              </a:rPr>
              <a:t>/            /ˈ</a:t>
            </a:r>
            <a:r>
              <a:rPr lang="en-US" sz="3600" dirty="0" err="1">
                <a:solidFill>
                  <a:srgbClr val="FF0000"/>
                </a:solidFill>
              </a:rPr>
              <a:t>kjuːbə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</a:t>
            </a:r>
            <a:r>
              <a:rPr lang="en-US" sz="3600" u="sng" dirty="0">
                <a:solidFill>
                  <a:prstClr val="black"/>
                </a:solidFill>
              </a:rPr>
              <a:t>i</a:t>
            </a:r>
            <a:r>
              <a:rPr lang="en-US" sz="3600" dirty="0">
                <a:solidFill>
                  <a:prstClr val="black"/>
                </a:solidFill>
              </a:rPr>
              <a:t>nstrument   B. d</a:t>
            </a:r>
            <a:r>
              <a:rPr lang="en-US" sz="3600" u="sng" dirty="0">
                <a:solidFill>
                  <a:prstClr val="black"/>
                </a:solidFill>
              </a:rPr>
              <a:t>i</a:t>
            </a:r>
            <a:r>
              <a:rPr lang="en-US" sz="3600" dirty="0">
                <a:solidFill>
                  <a:prstClr val="black"/>
                </a:solidFill>
              </a:rPr>
              <a:t>ary             C. m</a:t>
            </a:r>
            <a:r>
              <a:rPr lang="en-US" sz="3600" u="sng" dirty="0">
                <a:solidFill>
                  <a:prstClr val="black"/>
                </a:solidFill>
              </a:rPr>
              <a:t>i</a:t>
            </a:r>
            <a:r>
              <a:rPr lang="en-US" sz="3600" dirty="0">
                <a:solidFill>
                  <a:prstClr val="black"/>
                </a:solidFill>
              </a:rPr>
              <a:t>niskirt            D. benef</a:t>
            </a:r>
            <a:r>
              <a:rPr lang="en-US" sz="3600" u="sng" dirty="0">
                <a:solidFill>
                  <a:prstClr val="black"/>
                </a:solidFill>
              </a:rPr>
              <a:t>i</a:t>
            </a:r>
            <a:r>
              <a:rPr lang="en-US" sz="3600" dirty="0">
                <a:solidFill>
                  <a:prstClr val="black"/>
                </a:solidFill>
              </a:rPr>
              <a:t>t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ɪnstrəmənt</a:t>
            </a:r>
            <a:r>
              <a:rPr lang="en-US" sz="3600" dirty="0">
                <a:solidFill>
                  <a:srgbClr val="FF0000"/>
                </a:solidFill>
              </a:rPr>
              <a:t>/   /ˈ</a:t>
            </a:r>
            <a:r>
              <a:rPr lang="en-US" sz="3600" dirty="0" err="1">
                <a:solidFill>
                  <a:srgbClr val="FF0000"/>
                </a:solidFill>
              </a:rPr>
              <a:t>daɪri</a:t>
            </a:r>
            <a:r>
              <a:rPr lang="en-US" sz="3600" dirty="0">
                <a:solidFill>
                  <a:srgbClr val="FF0000"/>
                </a:solidFill>
              </a:rPr>
              <a:t>/              /ˈ</a:t>
            </a:r>
            <a:r>
              <a:rPr lang="en-US" sz="3600" dirty="0" err="1">
                <a:solidFill>
                  <a:srgbClr val="FF0000"/>
                </a:solidFill>
              </a:rPr>
              <a:t>mɪniskɜːt</a:t>
            </a:r>
            <a:r>
              <a:rPr lang="en-US" sz="3600" dirty="0">
                <a:solidFill>
                  <a:srgbClr val="FF0000"/>
                </a:solidFill>
              </a:rPr>
              <a:t>/          /ˈ</a:t>
            </a:r>
            <a:r>
              <a:rPr lang="en-US" sz="3600" dirty="0" err="1">
                <a:solidFill>
                  <a:srgbClr val="FF0000"/>
                </a:solidFill>
              </a:rPr>
              <a:t>benəfɪt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0EDB48-15A9-D727-2688-26081A4B3499}"/>
              </a:ext>
            </a:extLst>
          </p:cNvPr>
          <p:cNvSpPr/>
          <p:nvPr/>
        </p:nvSpPr>
        <p:spPr>
          <a:xfrm>
            <a:off x="3485479" y="1747279"/>
            <a:ext cx="633047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BFA0A2-55C8-6523-126D-DAC82D1761D1}"/>
              </a:ext>
            </a:extLst>
          </p:cNvPr>
          <p:cNvSpPr/>
          <p:nvPr/>
        </p:nvSpPr>
        <p:spPr>
          <a:xfrm>
            <a:off x="589538" y="2857500"/>
            <a:ext cx="633047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A51495-4D5F-2CDA-4476-F784A7B2137E}"/>
              </a:ext>
            </a:extLst>
          </p:cNvPr>
          <p:cNvSpPr/>
          <p:nvPr/>
        </p:nvSpPr>
        <p:spPr>
          <a:xfrm>
            <a:off x="3425869" y="3915764"/>
            <a:ext cx="633047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1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5B40A-7BFB-0D4E-39D6-4AFF500D0E5C}"/>
              </a:ext>
            </a:extLst>
          </p:cNvPr>
          <p:cNvSpPr txBox="1"/>
          <p:nvPr/>
        </p:nvSpPr>
        <p:spPr>
          <a:xfrm>
            <a:off x="261667" y="370935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C614D-D614-2CB1-9973-ECC9A9D80E3B}"/>
              </a:ext>
            </a:extLst>
          </p:cNvPr>
          <p:cNvSpPr txBox="1"/>
          <p:nvPr/>
        </p:nvSpPr>
        <p:spPr>
          <a:xfrm>
            <a:off x="155275" y="2194273"/>
            <a:ext cx="1195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ignore               B. discuss           C. focus                D. afford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ɪɡˈnɔːr</a:t>
            </a:r>
            <a:r>
              <a:rPr lang="en-US" sz="3600" dirty="0">
                <a:solidFill>
                  <a:srgbClr val="FF0000"/>
                </a:solidFill>
              </a:rPr>
              <a:t>/                  /</a:t>
            </a:r>
            <a:r>
              <a:rPr lang="en-US" sz="3600" dirty="0" err="1">
                <a:solidFill>
                  <a:srgbClr val="FF0000"/>
                </a:solidFill>
              </a:rPr>
              <a:t>dɪˈskʌs</a:t>
            </a:r>
            <a:r>
              <a:rPr lang="en-US" sz="3600" dirty="0">
                <a:solidFill>
                  <a:srgbClr val="FF0000"/>
                </a:solidFill>
              </a:rPr>
              <a:t>/            /ˈ</a:t>
            </a:r>
            <a:r>
              <a:rPr lang="en-US" sz="3600" dirty="0" err="1">
                <a:solidFill>
                  <a:srgbClr val="FF0000"/>
                </a:solidFill>
              </a:rPr>
              <a:t>foʊkəs</a:t>
            </a:r>
            <a:r>
              <a:rPr lang="en-US" sz="3600" dirty="0">
                <a:solidFill>
                  <a:srgbClr val="FF0000"/>
                </a:solidFill>
              </a:rPr>
              <a:t>/               /</a:t>
            </a:r>
            <a:r>
              <a:rPr lang="en-US" sz="3600" dirty="0" err="1">
                <a:solidFill>
                  <a:srgbClr val="FF0000"/>
                </a:solidFill>
              </a:rPr>
              <a:t>əˈfɔːrd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2. A. permission      B. influence        C. appearance    D. survival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/</a:t>
            </a:r>
            <a:r>
              <a:rPr lang="en-US" sz="3600" dirty="0" err="1">
                <a:solidFill>
                  <a:srgbClr val="FF0000"/>
                </a:solidFill>
              </a:rPr>
              <a:t>pəˈmɪʃən</a:t>
            </a:r>
            <a:r>
              <a:rPr lang="en-US" sz="3600" dirty="0">
                <a:solidFill>
                  <a:srgbClr val="FF0000"/>
                </a:solidFill>
              </a:rPr>
              <a:t>/             /ˈ</a:t>
            </a:r>
            <a:r>
              <a:rPr lang="en-US" sz="3600" dirty="0" err="1">
                <a:solidFill>
                  <a:srgbClr val="FF0000"/>
                </a:solidFill>
              </a:rPr>
              <a:t>ɪnfluəns</a:t>
            </a:r>
            <a:r>
              <a:rPr lang="en-US" sz="3600" dirty="0">
                <a:solidFill>
                  <a:srgbClr val="FF0000"/>
                </a:solidFill>
              </a:rPr>
              <a:t>/          /</a:t>
            </a:r>
            <a:r>
              <a:rPr lang="en-US" sz="3600" dirty="0" err="1">
                <a:solidFill>
                  <a:srgbClr val="FF0000"/>
                </a:solidFill>
              </a:rPr>
              <a:t>əˈpɪrəns</a:t>
            </a:r>
            <a:r>
              <a:rPr lang="en-US" sz="3600" dirty="0">
                <a:solidFill>
                  <a:srgbClr val="FF0000"/>
                </a:solidFill>
              </a:rPr>
              <a:t>/          /</a:t>
            </a:r>
            <a:r>
              <a:rPr lang="en-US" sz="3600" dirty="0" err="1">
                <a:solidFill>
                  <a:srgbClr val="FF0000"/>
                </a:solidFill>
              </a:rPr>
              <a:t>səˈvaɪvəl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argument        B. attention        C. privacy            D. teenager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/ˈ</a:t>
            </a:r>
            <a:r>
              <a:rPr lang="en-US" sz="3600" dirty="0" err="1">
                <a:solidFill>
                  <a:srgbClr val="FF0000"/>
                </a:solidFill>
              </a:rPr>
              <a:t>ɑːrɡjəmənt</a:t>
            </a:r>
            <a:r>
              <a:rPr lang="en-US" sz="3600" dirty="0">
                <a:solidFill>
                  <a:srgbClr val="FF0000"/>
                </a:solidFill>
              </a:rPr>
              <a:t>/        /</a:t>
            </a:r>
            <a:r>
              <a:rPr lang="en-US" sz="3600" dirty="0" err="1">
                <a:solidFill>
                  <a:srgbClr val="FF0000"/>
                </a:solidFill>
              </a:rPr>
              <a:t>əˈtenʃən</a:t>
            </a:r>
            <a:r>
              <a:rPr lang="en-US" sz="3600" dirty="0">
                <a:solidFill>
                  <a:srgbClr val="FF0000"/>
                </a:solidFill>
              </a:rPr>
              <a:t>/          /ˈpraɪ.və.si/       /ˈ</a:t>
            </a:r>
            <a:r>
              <a:rPr lang="en-US" sz="3600" dirty="0" err="1">
                <a:solidFill>
                  <a:srgbClr val="FF0000"/>
                </a:solidFill>
              </a:rPr>
              <a:t>tiːneɪdʒər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CEEC0-AABE-8E8C-7BD9-F2F0AD2A17FA}"/>
              </a:ext>
            </a:extLst>
          </p:cNvPr>
          <p:cNvSpPr/>
          <p:nvPr/>
        </p:nvSpPr>
        <p:spPr>
          <a:xfrm>
            <a:off x="6679507" y="2194273"/>
            <a:ext cx="633047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A86668-4950-154F-6E61-648BB8332C5C}"/>
              </a:ext>
            </a:extLst>
          </p:cNvPr>
          <p:cNvSpPr/>
          <p:nvPr/>
        </p:nvSpPr>
        <p:spPr>
          <a:xfrm>
            <a:off x="3609285" y="3330933"/>
            <a:ext cx="633047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9EB8A4-293C-0DCB-665C-41C93512BA72}"/>
              </a:ext>
            </a:extLst>
          </p:cNvPr>
          <p:cNvSpPr/>
          <p:nvPr/>
        </p:nvSpPr>
        <p:spPr>
          <a:xfrm>
            <a:off x="3609285" y="4458212"/>
            <a:ext cx="633047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90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533180"/>
            <a:ext cx="8946502" cy="5964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9167" y="411480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1CBB9-668C-4476-C7EB-BE8FE2DBC15C}"/>
              </a:ext>
            </a:extLst>
          </p:cNvPr>
          <p:cNvSpPr txBox="1"/>
          <p:nvPr/>
        </p:nvSpPr>
        <p:spPr>
          <a:xfrm>
            <a:off x="1745459" y="1960872"/>
            <a:ext cx="7007469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You </a:t>
            </a:r>
            <a:r>
              <a:rPr lang="en-US" sz="3600" u="sng" dirty="0">
                <a:solidFill>
                  <a:srgbClr val="0070C0"/>
                </a:solidFill>
              </a:rPr>
              <a:t>should've</a:t>
            </a:r>
            <a:r>
              <a:rPr lang="en-US" sz="3600" dirty="0">
                <a:solidFill>
                  <a:srgbClr val="0070C0"/>
                </a:solidFill>
              </a:rPr>
              <a:t> called your mom.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He </a:t>
            </a:r>
            <a:r>
              <a:rPr lang="en-US" sz="3600" u="sng" dirty="0">
                <a:solidFill>
                  <a:srgbClr val="0070C0"/>
                </a:solidFill>
              </a:rPr>
              <a:t>should've</a:t>
            </a:r>
            <a:r>
              <a:rPr lang="en-US" sz="3600" dirty="0">
                <a:solidFill>
                  <a:srgbClr val="0070C0"/>
                </a:solidFill>
              </a:rPr>
              <a:t> studied for the exam.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2F6CE-B30D-3D41-8229-53E030E6DF51}"/>
              </a:ext>
            </a:extLst>
          </p:cNvPr>
          <p:cNvSpPr txBox="1"/>
          <p:nvPr/>
        </p:nvSpPr>
        <p:spPr>
          <a:xfrm>
            <a:off x="639735" y="604327"/>
            <a:ext cx="11291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to the questions and  notice the sound changes of the underlined word.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7B357-27F6-A5E3-836D-3252C7E73E2E}"/>
              </a:ext>
            </a:extLst>
          </p:cNvPr>
          <p:cNvSpPr txBox="1"/>
          <p:nvPr/>
        </p:nvSpPr>
        <p:spPr>
          <a:xfrm>
            <a:off x="639735" y="3942633"/>
            <a:ext cx="107419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After a consonant, </a:t>
            </a:r>
            <a:r>
              <a:rPr lang="en-US" sz="3600" dirty="0">
                <a:solidFill>
                  <a:srgbClr val="FF0000"/>
                </a:solidFill>
              </a:rPr>
              <a:t>'… have …' </a:t>
            </a:r>
            <a:r>
              <a:rPr lang="en-US" sz="3600" dirty="0">
                <a:solidFill>
                  <a:srgbClr val="0070C0"/>
                </a:solidFill>
              </a:rPr>
              <a:t>is often contracted to </a:t>
            </a:r>
            <a:r>
              <a:rPr lang="en-US" sz="3600" dirty="0">
                <a:solidFill>
                  <a:srgbClr val="FF0000"/>
                </a:solidFill>
              </a:rPr>
              <a:t>('ve)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and is pronounced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əv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chemeClr val="accent5"/>
                </a:solidFill>
              </a:rPr>
              <a:t>.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'… should have …' </a:t>
            </a:r>
            <a:r>
              <a:rPr lang="en-US" sz="3600" dirty="0">
                <a:solidFill>
                  <a:srgbClr val="0070C0"/>
                </a:solidFill>
              </a:rPr>
              <a:t>is written </a:t>
            </a:r>
            <a:r>
              <a:rPr lang="en-US" sz="3600" dirty="0">
                <a:solidFill>
                  <a:srgbClr val="FF0000"/>
                </a:solidFill>
              </a:rPr>
              <a:t>'… should've …' </a:t>
            </a:r>
            <a:r>
              <a:rPr lang="en-US" sz="3600" dirty="0">
                <a:solidFill>
                  <a:srgbClr val="0070C0"/>
                </a:solidFill>
              </a:rPr>
              <a:t>and sounds like </a:t>
            </a:r>
            <a:r>
              <a:rPr lang="en-US" sz="3600" dirty="0">
                <a:solidFill>
                  <a:srgbClr val="FF0000"/>
                </a:solidFill>
              </a:rPr>
              <a:t>/'</a:t>
            </a:r>
            <a:r>
              <a:rPr lang="en-US" sz="3600" dirty="0" err="1">
                <a:solidFill>
                  <a:srgbClr val="FF0000"/>
                </a:solidFill>
              </a:rPr>
              <a:t>ʃʊdəv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CD1 TRACK 24">
            <a:hlinkClick r:id="" action="ppaction://media"/>
            <a:extLst>
              <a:ext uri="{FF2B5EF4-FFF2-40B4-BE49-F238E27FC236}">
                <a16:creationId xmlns:a16="http://schemas.microsoft.com/office/drawing/2014/main" id="{158267BE-6C2A-921C-3BDA-8EF140B363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2109" y="1273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D225D-BE08-F42D-3BF8-0B86442DCC85}"/>
              </a:ext>
            </a:extLst>
          </p:cNvPr>
          <p:cNvSpPr txBox="1"/>
          <p:nvPr/>
        </p:nvSpPr>
        <p:spPr>
          <a:xfrm>
            <a:off x="3782984" y="604327"/>
            <a:ext cx="386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repeat.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561A0-3B44-82F8-951B-7C16F421510A}"/>
              </a:ext>
            </a:extLst>
          </p:cNvPr>
          <p:cNvSpPr txBox="1"/>
          <p:nvPr/>
        </p:nvSpPr>
        <p:spPr>
          <a:xfrm>
            <a:off x="1745459" y="1960872"/>
            <a:ext cx="7007469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You </a:t>
            </a:r>
            <a:r>
              <a:rPr lang="en-US" sz="3600" u="sng" dirty="0">
                <a:solidFill>
                  <a:srgbClr val="0070C0"/>
                </a:solidFill>
              </a:rPr>
              <a:t>should've</a:t>
            </a:r>
            <a:r>
              <a:rPr lang="en-US" sz="3600" dirty="0">
                <a:solidFill>
                  <a:srgbClr val="0070C0"/>
                </a:solidFill>
              </a:rPr>
              <a:t> called your mom.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He </a:t>
            </a:r>
            <a:r>
              <a:rPr lang="en-US" sz="3600" u="sng" dirty="0">
                <a:solidFill>
                  <a:srgbClr val="0070C0"/>
                </a:solidFill>
              </a:rPr>
              <a:t>should've</a:t>
            </a:r>
            <a:r>
              <a:rPr lang="en-US" sz="3600" dirty="0">
                <a:solidFill>
                  <a:srgbClr val="0070C0"/>
                </a:solidFill>
              </a:rPr>
              <a:t> studied for the exam.</a:t>
            </a:r>
          </a:p>
        </p:txBody>
      </p:sp>
      <p:pic>
        <p:nvPicPr>
          <p:cNvPr id="4" name="CD1 TRACK 24">
            <a:hlinkClick r:id="" action="ppaction://media"/>
            <a:extLst>
              <a:ext uri="{FF2B5EF4-FFF2-40B4-BE49-F238E27FC236}">
                <a16:creationId xmlns:a16="http://schemas.microsoft.com/office/drawing/2014/main" id="{C33D3ECA-FCBA-D1EB-0BE6-22D6DC74F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4911" y="702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1173</Words>
  <Application>Microsoft Office PowerPoint</Application>
  <PresentationFormat>Widescreen</PresentationFormat>
  <Paragraphs>124</Paragraphs>
  <Slides>33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Hien Kim</cp:lastModifiedBy>
  <cp:revision>28</cp:revision>
  <dcterms:created xsi:type="dcterms:W3CDTF">2023-02-01T04:45:54Z</dcterms:created>
  <dcterms:modified xsi:type="dcterms:W3CDTF">2023-07-24T09:27:31Z</dcterms:modified>
</cp:coreProperties>
</file>