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2" r:id="rId3"/>
    <p:sldId id="267" r:id="rId4"/>
    <p:sldId id="268" r:id="rId5"/>
    <p:sldId id="269" r:id="rId6"/>
    <p:sldId id="302" r:id="rId7"/>
    <p:sldId id="270" r:id="rId8"/>
    <p:sldId id="301" r:id="rId9"/>
    <p:sldId id="303" r:id="rId10"/>
    <p:sldId id="304" r:id="rId11"/>
    <p:sldId id="305" r:id="rId12"/>
    <p:sldId id="306" r:id="rId13"/>
    <p:sldId id="271" r:id="rId14"/>
    <p:sldId id="307" r:id="rId15"/>
    <p:sldId id="308" r:id="rId16"/>
    <p:sldId id="272" r:id="rId17"/>
    <p:sldId id="309" r:id="rId18"/>
    <p:sldId id="310" r:id="rId19"/>
    <p:sldId id="311" r:id="rId20"/>
    <p:sldId id="313" r:id="rId21"/>
    <p:sldId id="314" r:id="rId22"/>
    <p:sldId id="315" r:id="rId23"/>
    <p:sldId id="273" r:id="rId24"/>
    <p:sldId id="316" r:id="rId25"/>
    <p:sldId id="294" r:id="rId26"/>
    <p:sldId id="321" r:id="rId27"/>
    <p:sldId id="296" r:id="rId28"/>
    <p:sldId id="297" r:id="rId29"/>
    <p:sldId id="298" r:id="rId30"/>
    <p:sldId id="299"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6" d="100"/>
          <a:sy n="56" d="100"/>
        </p:scale>
        <p:origin x="210" y="8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62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0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507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8"/>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347399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2: Generation</a:t>
            </a:r>
            <a:r>
              <a:rPr lang="en-US" sz="1800" b="0" baseline="0" dirty="0">
                <a:solidFill>
                  <a:schemeClr val="bg1"/>
                </a:solidFill>
              </a:rPr>
              <a:t> gap</a:t>
            </a:r>
            <a:r>
              <a:rPr lang="en-US" sz="1800" b="0" dirty="0">
                <a:solidFill>
                  <a:schemeClr val="bg1"/>
                </a:solidFill>
              </a:rPr>
              <a:t> </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2.1: Vocabulary &amp; Reading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8" r:id="rId13"/>
    <p:sldLayoutId id="2147483669" r:id="rId14"/>
    <p:sldLayoutId id="2147483670" r:id="rId15"/>
    <p:sldLayoutId id="214748369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9.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14.xm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35569"/>
            <a:ext cx="5073162" cy="1384995"/>
          </a:xfrm>
          <a:prstGeom prst="rect">
            <a:avLst/>
          </a:prstGeom>
          <a:noFill/>
        </p:spPr>
        <p:txBody>
          <a:bodyPr wrap="square" rtlCol="0">
            <a:spAutoFit/>
          </a:bodyPr>
          <a:lstStyle/>
          <a:p>
            <a:pPr algn="ctr"/>
            <a:r>
              <a:rPr lang="en-US" sz="2800" dirty="0">
                <a:solidFill>
                  <a:srgbClr val="FF0000"/>
                </a:solidFill>
              </a:rPr>
              <a:t>Unit 2: Generation Gap</a:t>
            </a:r>
            <a:r>
              <a:rPr lang="en-US" sz="2800" dirty="0"/>
              <a:t> </a:t>
            </a:r>
          </a:p>
          <a:p>
            <a:pPr algn="ctr"/>
            <a:r>
              <a:rPr lang="en-US" sz="2800" dirty="0">
                <a:solidFill>
                  <a:srgbClr val="00B0F0"/>
                </a:solidFill>
              </a:rPr>
              <a:t>Lesson 2.1: Vocabulary &amp; Reading</a:t>
            </a:r>
          </a:p>
          <a:p>
            <a:pPr algn="ctr"/>
            <a:r>
              <a:rPr lang="en-US" sz="2800" dirty="0">
                <a:solidFill>
                  <a:srgbClr val="002060"/>
                </a:solidFill>
              </a:rPr>
              <a:t>Pages: 18 &amp; 19</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63A0A-154F-B18A-92F5-1F5D222E0444}"/>
              </a:ext>
            </a:extLst>
          </p:cNvPr>
          <p:cNvSpPr txBox="1"/>
          <p:nvPr/>
        </p:nvSpPr>
        <p:spPr>
          <a:xfrm>
            <a:off x="1881553" y="676980"/>
            <a:ext cx="10199078" cy="584775"/>
          </a:xfrm>
          <a:prstGeom prst="rect">
            <a:avLst/>
          </a:prstGeom>
          <a:noFill/>
        </p:spPr>
        <p:txBody>
          <a:bodyPr wrap="square">
            <a:spAutoFit/>
          </a:bodyPr>
          <a:lstStyle/>
          <a:p>
            <a:r>
              <a:rPr lang="en-US" sz="3200" b="1" dirty="0">
                <a:solidFill>
                  <a:srgbClr val="0070C0"/>
                </a:solidFill>
              </a:rPr>
              <a:t>Read the words and definitions, then fill in the blanks.</a:t>
            </a:r>
          </a:p>
        </p:txBody>
      </p:sp>
      <p:sp>
        <p:nvSpPr>
          <p:cNvPr id="4" name="Rectangle 3">
            <a:extLst>
              <a:ext uri="{FF2B5EF4-FFF2-40B4-BE49-F238E27FC236}">
                <a16:creationId xmlns:a16="http://schemas.microsoft.com/office/drawing/2014/main" id="{1A20B1B0-E2CE-46F7-0388-C913644C9A27}"/>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6" name="TextBox 5">
            <a:extLst>
              <a:ext uri="{FF2B5EF4-FFF2-40B4-BE49-F238E27FC236}">
                <a16:creationId xmlns:a16="http://schemas.microsoft.com/office/drawing/2014/main" id="{5D8F9081-9C25-595D-5627-F263EF8C3D09}"/>
              </a:ext>
            </a:extLst>
          </p:cNvPr>
          <p:cNvSpPr txBox="1"/>
          <p:nvPr/>
        </p:nvSpPr>
        <p:spPr>
          <a:xfrm>
            <a:off x="394188" y="2268416"/>
            <a:ext cx="11430000" cy="3709349"/>
          </a:xfrm>
          <a:prstGeom prst="rect">
            <a:avLst/>
          </a:prstGeom>
          <a:noFill/>
        </p:spPr>
        <p:txBody>
          <a:bodyPr wrap="square">
            <a:spAutoFit/>
          </a:bodyPr>
          <a:lstStyle/>
          <a:p>
            <a:pPr>
              <a:lnSpc>
                <a:spcPct val="150000"/>
              </a:lnSpc>
            </a:pPr>
            <a:r>
              <a:rPr lang="en-US" sz="3200" dirty="0">
                <a:solidFill>
                  <a:srgbClr val="0070C0"/>
                </a:solidFill>
              </a:rPr>
              <a:t>1. When working in teams, you should ________ other people's opinions and not make decisions on your own. </a:t>
            </a:r>
          </a:p>
          <a:p>
            <a:pPr>
              <a:lnSpc>
                <a:spcPct val="150000"/>
              </a:lnSpc>
            </a:pPr>
            <a:r>
              <a:rPr lang="en-US" sz="3200" dirty="0">
                <a:solidFill>
                  <a:srgbClr val="0070C0"/>
                </a:solidFill>
              </a:rPr>
              <a:t>2. I need to get my mom's ____________ when I want to go out with my friends.</a:t>
            </a:r>
          </a:p>
          <a:p>
            <a:pPr>
              <a:lnSpc>
                <a:spcPct val="150000"/>
              </a:lnSpc>
            </a:pPr>
            <a:r>
              <a:rPr lang="en-US" sz="3200" dirty="0">
                <a:solidFill>
                  <a:srgbClr val="0070C0"/>
                </a:solidFill>
              </a:rPr>
              <a:t>3. Sarah has a 9:30 p.m. ________. She has to be home before that.</a:t>
            </a:r>
          </a:p>
        </p:txBody>
      </p:sp>
      <p:sp>
        <p:nvSpPr>
          <p:cNvPr id="7" name="TextBox 6">
            <a:extLst>
              <a:ext uri="{FF2B5EF4-FFF2-40B4-BE49-F238E27FC236}">
                <a16:creationId xmlns:a16="http://schemas.microsoft.com/office/drawing/2014/main" id="{A9130851-38B4-F56E-C993-A76964EB75C2}"/>
              </a:ext>
            </a:extLst>
          </p:cNvPr>
          <p:cNvSpPr txBox="1"/>
          <p:nvPr/>
        </p:nvSpPr>
        <p:spPr>
          <a:xfrm>
            <a:off x="6901962" y="2430936"/>
            <a:ext cx="1644162" cy="584775"/>
          </a:xfrm>
          <a:prstGeom prst="rect">
            <a:avLst/>
          </a:prstGeom>
          <a:noFill/>
        </p:spPr>
        <p:txBody>
          <a:bodyPr wrap="square" rtlCol="0">
            <a:spAutoFit/>
          </a:bodyPr>
          <a:lstStyle/>
          <a:p>
            <a:r>
              <a:rPr lang="en-US" sz="3200" dirty="0">
                <a:solidFill>
                  <a:srgbClr val="FF0000"/>
                </a:solidFill>
              </a:rPr>
              <a:t>respect</a:t>
            </a:r>
          </a:p>
        </p:txBody>
      </p:sp>
      <p:sp>
        <p:nvSpPr>
          <p:cNvPr id="8" name="TextBox 7">
            <a:extLst>
              <a:ext uri="{FF2B5EF4-FFF2-40B4-BE49-F238E27FC236}">
                <a16:creationId xmlns:a16="http://schemas.microsoft.com/office/drawing/2014/main" id="{8AA3A68A-5238-A7B9-7F8B-05097BB04647}"/>
              </a:ext>
            </a:extLst>
          </p:cNvPr>
          <p:cNvSpPr txBox="1"/>
          <p:nvPr/>
        </p:nvSpPr>
        <p:spPr>
          <a:xfrm>
            <a:off x="5008684" y="3906615"/>
            <a:ext cx="2066192" cy="584775"/>
          </a:xfrm>
          <a:prstGeom prst="rect">
            <a:avLst/>
          </a:prstGeom>
          <a:noFill/>
        </p:spPr>
        <p:txBody>
          <a:bodyPr wrap="square" rtlCol="0">
            <a:spAutoFit/>
          </a:bodyPr>
          <a:lstStyle/>
          <a:p>
            <a:r>
              <a:rPr lang="en-US" sz="3200" dirty="0">
                <a:solidFill>
                  <a:srgbClr val="FF0000"/>
                </a:solidFill>
              </a:rPr>
              <a:t>permission</a:t>
            </a:r>
          </a:p>
        </p:txBody>
      </p:sp>
      <p:sp>
        <p:nvSpPr>
          <p:cNvPr id="9" name="TextBox 8">
            <a:extLst>
              <a:ext uri="{FF2B5EF4-FFF2-40B4-BE49-F238E27FC236}">
                <a16:creationId xmlns:a16="http://schemas.microsoft.com/office/drawing/2014/main" id="{8D2A3C17-42C4-30A6-BAD2-83FC486BCBEE}"/>
              </a:ext>
            </a:extLst>
          </p:cNvPr>
          <p:cNvSpPr txBox="1"/>
          <p:nvPr/>
        </p:nvSpPr>
        <p:spPr>
          <a:xfrm>
            <a:off x="4560278" y="5356681"/>
            <a:ext cx="1644162" cy="584775"/>
          </a:xfrm>
          <a:prstGeom prst="rect">
            <a:avLst/>
          </a:prstGeom>
          <a:noFill/>
        </p:spPr>
        <p:txBody>
          <a:bodyPr wrap="square" rtlCol="0">
            <a:spAutoFit/>
          </a:bodyPr>
          <a:lstStyle/>
          <a:p>
            <a:r>
              <a:rPr lang="en-US" sz="3200" dirty="0">
                <a:solidFill>
                  <a:srgbClr val="FF0000"/>
                </a:solidFill>
              </a:rPr>
              <a:t>curfew</a:t>
            </a:r>
          </a:p>
        </p:txBody>
      </p:sp>
      <p:cxnSp>
        <p:nvCxnSpPr>
          <p:cNvPr id="11" name="Straight Connector 10">
            <a:extLst>
              <a:ext uri="{FF2B5EF4-FFF2-40B4-BE49-F238E27FC236}">
                <a16:creationId xmlns:a16="http://schemas.microsoft.com/office/drawing/2014/main" id="{8418C707-E3A5-4F71-C64C-F0F1671CA478}"/>
              </a:ext>
            </a:extLst>
          </p:cNvPr>
          <p:cNvCxnSpPr>
            <a:cxnSpLocks/>
          </p:cNvCxnSpPr>
          <p:nvPr/>
        </p:nvCxnSpPr>
        <p:spPr>
          <a:xfrm>
            <a:off x="1951892" y="2931174"/>
            <a:ext cx="28586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17449F-24EB-2D98-AC1F-9B8E4B517983}"/>
              </a:ext>
            </a:extLst>
          </p:cNvPr>
          <p:cNvCxnSpPr>
            <a:cxnSpLocks/>
          </p:cNvCxnSpPr>
          <p:nvPr/>
        </p:nvCxnSpPr>
        <p:spPr>
          <a:xfrm>
            <a:off x="8709737" y="2931174"/>
            <a:ext cx="23006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B2310F-40A1-CA9B-0105-532D7049DE4C}"/>
              </a:ext>
            </a:extLst>
          </p:cNvPr>
          <p:cNvCxnSpPr>
            <a:cxnSpLocks/>
          </p:cNvCxnSpPr>
          <p:nvPr/>
        </p:nvCxnSpPr>
        <p:spPr>
          <a:xfrm>
            <a:off x="517280" y="3689097"/>
            <a:ext cx="1434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73BA86-8683-6DF7-9504-841CD48C6525}"/>
              </a:ext>
            </a:extLst>
          </p:cNvPr>
          <p:cNvCxnSpPr>
            <a:cxnSpLocks/>
          </p:cNvCxnSpPr>
          <p:nvPr/>
        </p:nvCxnSpPr>
        <p:spPr>
          <a:xfrm>
            <a:off x="2781237" y="3679158"/>
            <a:ext cx="5272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4F738B-9BDC-3B01-6AEA-256DADCF2C79}"/>
              </a:ext>
            </a:extLst>
          </p:cNvPr>
          <p:cNvCxnSpPr>
            <a:cxnSpLocks/>
          </p:cNvCxnSpPr>
          <p:nvPr/>
        </p:nvCxnSpPr>
        <p:spPr>
          <a:xfrm>
            <a:off x="3106615" y="4397892"/>
            <a:ext cx="16324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A43D19-D2A9-A7E1-78BD-2E5FDE50E61D}"/>
              </a:ext>
            </a:extLst>
          </p:cNvPr>
          <p:cNvCxnSpPr>
            <a:cxnSpLocks/>
          </p:cNvCxnSpPr>
          <p:nvPr/>
        </p:nvCxnSpPr>
        <p:spPr>
          <a:xfrm>
            <a:off x="8616462" y="4397892"/>
            <a:ext cx="24237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23EE4A-89CB-0E94-AE10-33B1264EF034}"/>
              </a:ext>
            </a:extLst>
          </p:cNvPr>
          <p:cNvCxnSpPr>
            <a:cxnSpLocks/>
          </p:cNvCxnSpPr>
          <p:nvPr/>
        </p:nvCxnSpPr>
        <p:spPr>
          <a:xfrm>
            <a:off x="2830932" y="5871883"/>
            <a:ext cx="15796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946690-D956-C781-A432-46C500DD0355}"/>
              </a:ext>
            </a:extLst>
          </p:cNvPr>
          <p:cNvCxnSpPr/>
          <p:nvPr/>
        </p:nvCxnSpPr>
        <p:spPr>
          <a:xfrm>
            <a:off x="7074876" y="5877918"/>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4309DE0-3033-5932-7D21-C5CC4F8C0138}"/>
              </a:ext>
            </a:extLst>
          </p:cNvPr>
          <p:cNvSpPr txBox="1"/>
          <p:nvPr/>
        </p:nvSpPr>
        <p:spPr>
          <a:xfrm>
            <a:off x="394188" y="1436696"/>
            <a:ext cx="10991850" cy="584775"/>
          </a:xfrm>
          <a:prstGeom prst="rect">
            <a:avLst/>
          </a:prstGeom>
          <a:solidFill>
            <a:schemeClr val="accent6">
              <a:lumMod val="20000"/>
              <a:lumOff val="80000"/>
            </a:schemeClr>
          </a:solidFill>
        </p:spPr>
        <p:txBody>
          <a:bodyPr wrap="square" rtlCol="0">
            <a:spAutoFit/>
          </a:bodyPr>
          <a:lstStyle/>
          <a:p>
            <a:r>
              <a:rPr lang="en-US" sz="3200" dirty="0">
                <a:solidFill>
                  <a:srgbClr val="0070C0"/>
                </a:solidFill>
              </a:rPr>
              <a:t>Influence, behavior, respect, ignore, curfew, permission, privacy </a:t>
            </a:r>
          </a:p>
        </p:txBody>
      </p:sp>
    </p:spTree>
    <p:extLst>
      <p:ext uri="{BB962C8B-B14F-4D97-AF65-F5344CB8AC3E}">
        <p14:creationId xmlns:p14="http://schemas.microsoft.com/office/powerpoint/2010/main" val="22862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1468A0-BEDA-B6D2-F483-6B198C205F1D}"/>
              </a:ext>
            </a:extLst>
          </p:cNvPr>
          <p:cNvSpPr txBox="1"/>
          <p:nvPr/>
        </p:nvSpPr>
        <p:spPr>
          <a:xfrm>
            <a:off x="96716" y="1020141"/>
            <a:ext cx="12095284" cy="5560753"/>
          </a:xfrm>
          <a:prstGeom prst="rect">
            <a:avLst/>
          </a:prstGeom>
          <a:noFill/>
        </p:spPr>
        <p:txBody>
          <a:bodyPr wrap="square">
            <a:spAutoFit/>
          </a:bodyPr>
          <a:lstStyle/>
          <a:p>
            <a:pPr>
              <a:lnSpc>
                <a:spcPct val="150000"/>
              </a:lnSpc>
            </a:pPr>
            <a:r>
              <a:rPr lang="en-US" sz="3000" dirty="0">
                <a:solidFill>
                  <a:srgbClr val="0070C0"/>
                </a:solidFill>
              </a:rPr>
              <a:t>4. As children get older, they want to have more ________ and stop sharing everything with their parents.</a:t>
            </a:r>
          </a:p>
          <a:p>
            <a:pPr>
              <a:lnSpc>
                <a:spcPct val="150000"/>
              </a:lnSpc>
            </a:pPr>
            <a:r>
              <a:rPr lang="en-US" sz="3000" dirty="0">
                <a:solidFill>
                  <a:srgbClr val="0070C0"/>
                </a:solidFill>
              </a:rPr>
              <a:t>5. Tom's ___________ has become quite strange. He doesn't talk much and always stays in his room. </a:t>
            </a:r>
          </a:p>
          <a:p>
            <a:pPr>
              <a:lnSpc>
                <a:spcPct val="150000"/>
              </a:lnSpc>
            </a:pPr>
            <a:r>
              <a:rPr lang="en-US" sz="3000" dirty="0">
                <a:solidFill>
                  <a:srgbClr val="0070C0"/>
                </a:solidFill>
              </a:rPr>
              <a:t>6. Why did you ________ my messages? I sent you so many, and you </a:t>
            </a:r>
          </a:p>
          <a:p>
            <a:pPr>
              <a:lnSpc>
                <a:spcPct val="150000"/>
              </a:lnSpc>
            </a:pPr>
            <a:r>
              <a:rPr lang="en-US" sz="3000" dirty="0">
                <a:solidFill>
                  <a:srgbClr val="0070C0"/>
                </a:solidFill>
              </a:rPr>
              <a:t>never replied!</a:t>
            </a:r>
          </a:p>
          <a:p>
            <a:pPr>
              <a:lnSpc>
                <a:spcPct val="150000"/>
              </a:lnSpc>
            </a:pPr>
            <a:r>
              <a:rPr lang="en-US" sz="3000" dirty="0">
                <a:solidFill>
                  <a:srgbClr val="0070C0"/>
                </a:solidFill>
              </a:rPr>
              <a:t>7. Movies can be a bad _________ on children. Parents should know what their children are watching.</a:t>
            </a:r>
          </a:p>
        </p:txBody>
      </p:sp>
      <p:sp>
        <p:nvSpPr>
          <p:cNvPr id="4" name="TextBox 3">
            <a:extLst>
              <a:ext uri="{FF2B5EF4-FFF2-40B4-BE49-F238E27FC236}">
                <a16:creationId xmlns:a16="http://schemas.microsoft.com/office/drawing/2014/main" id="{115EA492-A0C2-2DCF-89F0-5A4F5C6E672A}"/>
              </a:ext>
            </a:extLst>
          </p:cNvPr>
          <p:cNvSpPr txBox="1"/>
          <p:nvPr/>
        </p:nvSpPr>
        <p:spPr>
          <a:xfrm>
            <a:off x="7710855" y="1151791"/>
            <a:ext cx="1644162" cy="584775"/>
          </a:xfrm>
          <a:prstGeom prst="rect">
            <a:avLst/>
          </a:prstGeom>
          <a:noFill/>
        </p:spPr>
        <p:txBody>
          <a:bodyPr wrap="square" rtlCol="0">
            <a:spAutoFit/>
          </a:bodyPr>
          <a:lstStyle/>
          <a:p>
            <a:r>
              <a:rPr lang="en-US" sz="3200" dirty="0">
                <a:solidFill>
                  <a:srgbClr val="FF0000"/>
                </a:solidFill>
              </a:rPr>
              <a:t>privacy</a:t>
            </a:r>
          </a:p>
        </p:txBody>
      </p:sp>
      <p:sp>
        <p:nvSpPr>
          <p:cNvPr id="5" name="TextBox 4">
            <a:extLst>
              <a:ext uri="{FF2B5EF4-FFF2-40B4-BE49-F238E27FC236}">
                <a16:creationId xmlns:a16="http://schemas.microsoft.com/office/drawing/2014/main" id="{DE58CADC-9726-D1AD-3FDA-BA61832C8A76}"/>
              </a:ext>
            </a:extLst>
          </p:cNvPr>
          <p:cNvSpPr txBox="1"/>
          <p:nvPr/>
        </p:nvSpPr>
        <p:spPr>
          <a:xfrm>
            <a:off x="1582614" y="2507904"/>
            <a:ext cx="1907931" cy="584775"/>
          </a:xfrm>
          <a:prstGeom prst="rect">
            <a:avLst/>
          </a:prstGeom>
          <a:noFill/>
        </p:spPr>
        <p:txBody>
          <a:bodyPr wrap="square" rtlCol="0">
            <a:spAutoFit/>
          </a:bodyPr>
          <a:lstStyle/>
          <a:p>
            <a:r>
              <a:rPr lang="en-US" sz="3200" dirty="0">
                <a:solidFill>
                  <a:srgbClr val="FF0000"/>
                </a:solidFill>
              </a:rPr>
              <a:t>behavior</a:t>
            </a:r>
          </a:p>
        </p:txBody>
      </p:sp>
      <p:sp>
        <p:nvSpPr>
          <p:cNvPr id="6" name="TextBox 5">
            <a:extLst>
              <a:ext uri="{FF2B5EF4-FFF2-40B4-BE49-F238E27FC236}">
                <a16:creationId xmlns:a16="http://schemas.microsoft.com/office/drawing/2014/main" id="{B95552A6-72ED-84C9-9F1A-B348731B9E3E}"/>
              </a:ext>
            </a:extLst>
          </p:cNvPr>
          <p:cNvSpPr txBox="1"/>
          <p:nvPr/>
        </p:nvSpPr>
        <p:spPr>
          <a:xfrm>
            <a:off x="2642089" y="3861547"/>
            <a:ext cx="1644162" cy="584775"/>
          </a:xfrm>
          <a:prstGeom prst="rect">
            <a:avLst/>
          </a:prstGeom>
          <a:noFill/>
        </p:spPr>
        <p:txBody>
          <a:bodyPr wrap="square" rtlCol="0">
            <a:spAutoFit/>
          </a:bodyPr>
          <a:lstStyle/>
          <a:p>
            <a:r>
              <a:rPr lang="en-US" sz="3200" dirty="0">
                <a:solidFill>
                  <a:srgbClr val="FF0000"/>
                </a:solidFill>
              </a:rPr>
              <a:t>ignore</a:t>
            </a:r>
          </a:p>
        </p:txBody>
      </p:sp>
      <p:sp>
        <p:nvSpPr>
          <p:cNvPr id="7" name="TextBox 6">
            <a:extLst>
              <a:ext uri="{FF2B5EF4-FFF2-40B4-BE49-F238E27FC236}">
                <a16:creationId xmlns:a16="http://schemas.microsoft.com/office/drawing/2014/main" id="{5C078196-66A2-8357-98D4-0F1F059D5752}"/>
              </a:ext>
            </a:extLst>
          </p:cNvPr>
          <p:cNvSpPr txBox="1"/>
          <p:nvPr/>
        </p:nvSpPr>
        <p:spPr>
          <a:xfrm>
            <a:off x="3754315" y="5270915"/>
            <a:ext cx="1827336" cy="584775"/>
          </a:xfrm>
          <a:prstGeom prst="rect">
            <a:avLst/>
          </a:prstGeom>
          <a:noFill/>
        </p:spPr>
        <p:txBody>
          <a:bodyPr wrap="square" rtlCol="0">
            <a:spAutoFit/>
          </a:bodyPr>
          <a:lstStyle/>
          <a:p>
            <a:r>
              <a:rPr lang="en-US" sz="3200" dirty="0">
                <a:solidFill>
                  <a:srgbClr val="FF0000"/>
                </a:solidFill>
              </a:rPr>
              <a:t>influence</a:t>
            </a:r>
          </a:p>
        </p:txBody>
      </p:sp>
      <p:sp>
        <p:nvSpPr>
          <p:cNvPr id="8" name="TextBox 7">
            <a:extLst>
              <a:ext uri="{FF2B5EF4-FFF2-40B4-BE49-F238E27FC236}">
                <a16:creationId xmlns:a16="http://schemas.microsoft.com/office/drawing/2014/main" id="{CA518E3C-09F2-D91A-02A1-D96E34490DC6}"/>
              </a:ext>
            </a:extLst>
          </p:cNvPr>
          <p:cNvSpPr txBox="1"/>
          <p:nvPr/>
        </p:nvSpPr>
        <p:spPr>
          <a:xfrm>
            <a:off x="359018" y="501191"/>
            <a:ext cx="10991850" cy="584775"/>
          </a:xfrm>
          <a:prstGeom prst="rect">
            <a:avLst/>
          </a:prstGeom>
          <a:solidFill>
            <a:schemeClr val="accent6">
              <a:lumMod val="20000"/>
              <a:lumOff val="80000"/>
            </a:schemeClr>
          </a:solidFill>
        </p:spPr>
        <p:txBody>
          <a:bodyPr wrap="square" rtlCol="0">
            <a:spAutoFit/>
          </a:bodyPr>
          <a:lstStyle/>
          <a:p>
            <a:r>
              <a:rPr lang="en-US" sz="3200" dirty="0">
                <a:solidFill>
                  <a:srgbClr val="0070C0"/>
                </a:solidFill>
              </a:rPr>
              <a:t>Influence, behavior, respect, ignore, curfew, permission, privacy </a:t>
            </a:r>
          </a:p>
        </p:txBody>
      </p:sp>
      <p:cxnSp>
        <p:nvCxnSpPr>
          <p:cNvPr id="9" name="Straight Connector 8">
            <a:extLst>
              <a:ext uri="{FF2B5EF4-FFF2-40B4-BE49-F238E27FC236}">
                <a16:creationId xmlns:a16="http://schemas.microsoft.com/office/drawing/2014/main" id="{E5A423D3-C87A-A0D2-A803-765C357D0A6B}"/>
              </a:ext>
            </a:extLst>
          </p:cNvPr>
          <p:cNvCxnSpPr/>
          <p:nvPr/>
        </p:nvCxnSpPr>
        <p:spPr>
          <a:xfrm>
            <a:off x="1115157" y="1656183"/>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105F74-FBE8-1B47-7124-71FA68E71611}"/>
              </a:ext>
            </a:extLst>
          </p:cNvPr>
          <p:cNvCxnSpPr>
            <a:cxnSpLocks/>
          </p:cNvCxnSpPr>
          <p:nvPr/>
        </p:nvCxnSpPr>
        <p:spPr>
          <a:xfrm>
            <a:off x="4759570" y="1666122"/>
            <a:ext cx="2696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2A0D9B-5081-33FC-919C-8B0CBC788485}"/>
              </a:ext>
            </a:extLst>
          </p:cNvPr>
          <p:cNvCxnSpPr>
            <a:cxnSpLocks/>
          </p:cNvCxnSpPr>
          <p:nvPr/>
        </p:nvCxnSpPr>
        <p:spPr>
          <a:xfrm>
            <a:off x="9917723" y="1666122"/>
            <a:ext cx="1907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333FD5-6055-9CD0-FE75-81BB1E01FC99}"/>
              </a:ext>
            </a:extLst>
          </p:cNvPr>
          <p:cNvCxnSpPr>
            <a:cxnSpLocks/>
          </p:cNvCxnSpPr>
          <p:nvPr/>
        </p:nvCxnSpPr>
        <p:spPr>
          <a:xfrm>
            <a:off x="4345885" y="3040252"/>
            <a:ext cx="33821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3D3C4D-C746-F35E-B2D2-760164A36134}"/>
              </a:ext>
            </a:extLst>
          </p:cNvPr>
          <p:cNvCxnSpPr/>
          <p:nvPr/>
        </p:nvCxnSpPr>
        <p:spPr>
          <a:xfrm>
            <a:off x="8434757" y="3040252"/>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97C1F5-57C3-6A4A-EF1E-788B276EB0DF}"/>
              </a:ext>
            </a:extLst>
          </p:cNvPr>
          <p:cNvCxnSpPr/>
          <p:nvPr/>
        </p:nvCxnSpPr>
        <p:spPr>
          <a:xfrm>
            <a:off x="1327638" y="3734714"/>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CF5805-B45D-FC14-18B3-5C73E2D7637F}"/>
              </a:ext>
            </a:extLst>
          </p:cNvPr>
          <p:cNvCxnSpPr>
            <a:cxnSpLocks/>
          </p:cNvCxnSpPr>
          <p:nvPr/>
        </p:nvCxnSpPr>
        <p:spPr>
          <a:xfrm>
            <a:off x="4186604" y="4406566"/>
            <a:ext cx="22054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EF6194-AF4F-6768-68A1-5E375E8E082D}"/>
              </a:ext>
            </a:extLst>
          </p:cNvPr>
          <p:cNvCxnSpPr>
            <a:cxnSpLocks/>
          </p:cNvCxnSpPr>
          <p:nvPr/>
        </p:nvCxnSpPr>
        <p:spPr>
          <a:xfrm>
            <a:off x="228600" y="5092870"/>
            <a:ext cx="1969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386FE1-1A51-323C-9CB6-6C5B236E8926}"/>
              </a:ext>
            </a:extLst>
          </p:cNvPr>
          <p:cNvCxnSpPr>
            <a:cxnSpLocks/>
          </p:cNvCxnSpPr>
          <p:nvPr/>
        </p:nvCxnSpPr>
        <p:spPr>
          <a:xfrm>
            <a:off x="565639" y="5786117"/>
            <a:ext cx="10961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6D6A63-5AC8-BD20-9C89-4E1ABFF72102}"/>
              </a:ext>
            </a:extLst>
          </p:cNvPr>
          <p:cNvCxnSpPr>
            <a:cxnSpLocks/>
          </p:cNvCxnSpPr>
          <p:nvPr/>
        </p:nvCxnSpPr>
        <p:spPr>
          <a:xfrm flipV="1">
            <a:off x="7644914" y="5781635"/>
            <a:ext cx="3097824" cy="44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699E5D-40C9-6DA6-6519-6A39E24BC7AE}"/>
              </a:ext>
            </a:extLst>
          </p:cNvPr>
          <p:cNvCxnSpPr>
            <a:cxnSpLocks/>
          </p:cNvCxnSpPr>
          <p:nvPr/>
        </p:nvCxnSpPr>
        <p:spPr>
          <a:xfrm>
            <a:off x="1009650" y="6440452"/>
            <a:ext cx="31754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arn(inVertical)">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BF275-BD61-831F-BFE6-EB900BC922F0}"/>
              </a:ext>
            </a:extLst>
          </p:cNvPr>
          <p:cNvSpPr txBox="1"/>
          <p:nvPr/>
        </p:nvSpPr>
        <p:spPr>
          <a:xfrm>
            <a:off x="1939771" y="547481"/>
            <a:ext cx="10338047" cy="1077218"/>
          </a:xfrm>
          <a:prstGeom prst="rect">
            <a:avLst/>
          </a:prstGeom>
          <a:noFill/>
        </p:spPr>
        <p:txBody>
          <a:bodyPr wrap="square">
            <a:spAutoFit/>
          </a:bodyPr>
          <a:lstStyle/>
          <a:p>
            <a:r>
              <a:rPr lang="en-US" sz="3200" b="1" dirty="0">
                <a:solidFill>
                  <a:schemeClr val="accent5"/>
                </a:solidFill>
              </a:rPr>
              <a:t>In pairs: What behavior is not accepted in your family? </a:t>
            </a:r>
          </a:p>
          <a:p>
            <a:r>
              <a:rPr lang="en-US" sz="3200" b="1" dirty="0">
                <a:solidFill>
                  <a:schemeClr val="accent5"/>
                </a:solidFill>
              </a:rPr>
              <a:t>When do you have to ask for permission from your parents? </a:t>
            </a:r>
          </a:p>
        </p:txBody>
      </p:sp>
      <p:sp>
        <p:nvSpPr>
          <p:cNvPr id="4" name="Rectangle 3">
            <a:extLst>
              <a:ext uri="{FF2B5EF4-FFF2-40B4-BE49-F238E27FC236}">
                <a16:creationId xmlns:a16="http://schemas.microsoft.com/office/drawing/2014/main" id="{B0967BBA-DF60-EF1B-D7AB-B4C3455E8D56}"/>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5" name="Speech Bubble: Oval 4">
            <a:extLst>
              <a:ext uri="{FF2B5EF4-FFF2-40B4-BE49-F238E27FC236}">
                <a16:creationId xmlns:a16="http://schemas.microsoft.com/office/drawing/2014/main" id="{B8FAFF7B-7476-A2C8-2225-8CBD3C40DECF}"/>
              </a:ext>
            </a:extLst>
          </p:cNvPr>
          <p:cNvSpPr/>
          <p:nvPr/>
        </p:nvSpPr>
        <p:spPr>
          <a:xfrm>
            <a:off x="506027" y="2352583"/>
            <a:ext cx="5060272" cy="2627790"/>
          </a:xfrm>
          <a:prstGeom prst="wedgeEllipseCallout">
            <a:avLst>
              <a:gd name="adj1" fmla="val 48641"/>
              <a:gd name="adj2" fmla="val 78378"/>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solidFill>
                  <a:schemeClr val="accent5"/>
                </a:solidFill>
              </a:rPr>
              <a:t>I can't ignore my parents' messages.</a:t>
            </a:r>
          </a:p>
        </p:txBody>
      </p:sp>
      <p:sp>
        <p:nvSpPr>
          <p:cNvPr id="6" name="Speech Bubble: Oval 5">
            <a:extLst>
              <a:ext uri="{FF2B5EF4-FFF2-40B4-BE49-F238E27FC236}">
                <a16:creationId xmlns:a16="http://schemas.microsoft.com/office/drawing/2014/main" id="{CAE9FCEA-92A8-D227-8BE2-A2A19B1E59E8}"/>
              </a:ext>
            </a:extLst>
          </p:cNvPr>
          <p:cNvSpPr/>
          <p:nvPr/>
        </p:nvSpPr>
        <p:spPr>
          <a:xfrm>
            <a:off x="6365288" y="2352583"/>
            <a:ext cx="5060272" cy="2627790"/>
          </a:xfrm>
          <a:prstGeom prst="wedgeEllipseCallout">
            <a:avLst>
              <a:gd name="adj1" fmla="val -41535"/>
              <a:gd name="adj2" fmla="val 74662"/>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I can’t go out without asking for permission.</a:t>
            </a:r>
          </a:p>
        </p:txBody>
      </p:sp>
    </p:spTree>
    <p:extLst>
      <p:ext uri="{BB962C8B-B14F-4D97-AF65-F5344CB8AC3E}">
        <p14:creationId xmlns:p14="http://schemas.microsoft.com/office/powerpoint/2010/main" val="13021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645" y="597657"/>
            <a:ext cx="8744279" cy="5829519"/>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pPr algn="ctr"/>
            <a:r>
              <a:rPr lang="en-US" sz="5400" dirty="0">
                <a:solidFill>
                  <a:schemeClr val="bg1"/>
                </a:solidFill>
              </a:rPr>
              <a:t>Pre-reading</a:t>
            </a:r>
            <a:endParaRPr lang="en-US" sz="2400" dirty="0">
              <a:solidFill>
                <a:schemeClr val="bg1"/>
              </a:solidFill>
            </a:endParaRPr>
          </a:p>
        </p:txBody>
      </p:sp>
    </p:spTree>
    <p:extLst>
      <p:ext uri="{BB962C8B-B14F-4D97-AF65-F5344CB8AC3E}">
        <p14:creationId xmlns:p14="http://schemas.microsoft.com/office/powerpoint/2010/main" val="274032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3F1DB-640F-F14B-2BB7-E3A99AAD1CBC}"/>
              </a:ext>
            </a:extLst>
          </p:cNvPr>
          <p:cNvSpPr txBox="1"/>
          <p:nvPr/>
        </p:nvSpPr>
        <p:spPr>
          <a:xfrm>
            <a:off x="372861" y="648070"/>
            <a:ext cx="11691892" cy="584775"/>
          </a:xfrm>
          <a:prstGeom prst="rect">
            <a:avLst/>
          </a:prstGeom>
          <a:noFill/>
        </p:spPr>
        <p:txBody>
          <a:bodyPr wrap="square" rtlCol="0">
            <a:spAutoFit/>
          </a:bodyPr>
          <a:lstStyle/>
          <a:p>
            <a:r>
              <a:rPr lang="en-US" sz="3200" b="1" dirty="0">
                <a:solidFill>
                  <a:schemeClr val="accent5"/>
                </a:solidFill>
              </a:rPr>
              <a:t>Work in pairs: List the problems you usually have with your parents.</a:t>
            </a:r>
          </a:p>
        </p:txBody>
      </p:sp>
      <p:sp>
        <p:nvSpPr>
          <p:cNvPr id="3" name="TextBox 2">
            <a:extLst>
              <a:ext uri="{FF2B5EF4-FFF2-40B4-BE49-F238E27FC236}">
                <a16:creationId xmlns:a16="http://schemas.microsoft.com/office/drawing/2014/main" id="{1E84F574-9714-D626-B2FD-302477DD9AB6}"/>
              </a:ext>
            </a:extLst>
          </p:cNvPr>
          <p:cNvSpPr txBox="1"/>
          <p:nvPr/>
        </p:nvSpPr>
        <p:spPr>
          <a:xfrm>
            <a:off x="3861786" y="1819922"/>
            <a:ext cx="4456591" cy="4062651"/>
          </a:xfrm>
          <a:prstGeom prst="rect">
            <a:avLst/>
          </a:prstGeom>
          <a:noFill/>
        </p:spPr>
        <p:txBody>
          <a:bodyPr wrap="square" rtlCol="0">
            <a:spAutoFit/>
          </a:bodyPr>
          <a:lstStyle/>
          <a:p>
            <a:pPr marL="285750" indent="-285750">
              <a:lnSpc>
                <a:spcPct val="150000"/>
              </a:lnSpc>
              <a:buFontTx/>
              <a:buChar char="-"/>
            </a:pPr>
            <a:r>
              <a:rPr lang="en-US" sz="3200" dirty="0">
                <a:solidFill>
                  <a:schemeClr val="accent5"/>
                </a:solidFill>
              </a:rPr>
              <a:t>Playing games</a:t>
            </a:r>
          </a:p>
          <a:p>
            <a:pPr marL="285750" indent="-285750">
              <a:lnSpc>
                <a:spcPct val="150000"/>
              </a:lnSpc>
              <a:buFontTx/>
              <a:buChar char="-"/>
            </a:pPr>
            <a:r>
              <a:rPr lang="en-US" sz="3200" dirty="0">
                <a:solidFill>
                  <a:schemeClr val="accent5"/>
                </a:solidFill>
              </a:rPr>
              <a:t>Doing housework</a:t>
            </a:r>
          </a:p>
          <a:p>
            <a:pPr marL="285750" indent="-285750">
              <a:lnSpc>
                <a:spcPct val="150000"/>
              </a:lnSpc>
              <a:buFontTx/>
              <a:buChar char="-"/>
            </a:pPr>
            <a:r>
              <a:rPr lang="en-US" sz="3200" dirty="0">
                <a:solidFill>
                  <a:schemeClr val="accent5"/>
                </a:solidFill>
              </a:rPr>
              <a:t>Studying </a:t>
            </a:r>
          </a:p>
          <a:p>
            <a:pPr marL="285750" indent="-285750">
              <a:lnSpc>
                <a:spcPct val="150000"/>
              </a:lnSpc>
              <a:buFontTx/>
              <a:buChar char="-"/>
            </a:pPr>
            <a:r>
              <a:rPr lang="en-US" sz="3200" dirty="0">
                <a:solidFill>
                  <a:schemeClr val="accent5"/>
                </a:solidFill>
              </a:rPr>
              <a:t>Choosing friends</a:t>
            </a:r>
          </a:p>
          <a:p>
            <a:pPr marL="285750" indent="-285750">
              <a:lnSpc>
                <a:spcPct val="150000"/>
              </a:lnSpc>
              <a:buFontTx/>
              <a:buChar char="-"/>
            </a:pPr>
            <a:r>
              <a:rPr lang="en-US" sz="3200" dirty="0">
                <a:solidFill>
                  <a:schemeClr val="accent5"/>
                </a:solidFill>
              </a:rPr>
              <a:t>Spending money</a:t>
            </a:r>
          </a:p>
          <a:p>
            <a:pPr marL="285750" indent="-285750">
              <a:buFontTx/>
              <a:buChar char="-"/>
            </a:pPr>
            <a:endParaRPr lang="en-US" dirty="0"/>
          </a:p>
        </p:txBody>
      </p:sp>
    </p:spTree>
    <p:extLst>
      <p:ext uri="{BB962C8B-B14F-4D97-AF65-F5344CB8AC3E}">
        <p14:creationId xmlns:p14="http://schemas.microsoft.com/office/powerpoint/2010/main" val="340488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982E29-FC97-279B-7A53-2B14CEEC203C}"/>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4" name="TextBox 3">
            <a:extLst>
              <a:ext uri="{FF2B5EF4-FFF2-40B4-BE49-F238E27FC236}">
                <a16:creationId xmlns:a16="http://schemas.microsoft.com/office/drawing/2014/main" id="{180E6A9F-A3F5-24C1-65AB-22A08F9E9250}"/>
              </a:ext>
            </a:extLst>
          </p:cNvPr>
          <p:cNvSpPr txBox="1"/>
          <p:nvPr/>
        </p:nvSpPr>
        <p:spPr>
          <a:xfrm>
            <a:off x="1433744" y="1446420"/>
            <a:ext cx="9485790" cy="1077218"/>
          </a:xfrm>
          <a:prstGeom prst="rect">
            <a:avLst/>
          </a:prstGeom>
          <a:noFill/>
        </p:spPr>
        <p:txBody>
          <a:bodyPr wrap="square">
            <a:spAutoFit/>
          </a:bodyPr>
          <a:lstStyle/>
          <a:p>
            <a:r>
              <a:rPr lang="en-US" sz="3200" b="1" dirty="0">
                <a:solidFill>
                  <a:schemeClr val="accent5"/>
                </a:solidFill>
              </a:rPr>
              <a:t>Which of the following is </a:t>
            </a:r>
            <a:r>
              <a:rPr lang="en-US" sz="3200" b="1" dirty="0">
                <a:solidFill>
                  <a:srgbClr val="FF0000"/>
                </a:solidFill>
              </a:rPr>
              <a:t>NOT</a:t>
            </a:r>
            <a:r>
              <a:rPr lang="en-US" sz="3200" b="1" dirty="0">
                <a:solidFill>
                  <a:schemeClr val="accent5"/>
                </a:solidFill>
              </a:rPr>
              <a:t> mentioned as a problem between Donna and her daughter?</a:t>
            </a:r>
          </a:p>
        </p:txBody>
      </p:sp>
      <p:sp>
        <p:nvSpPr>
          <p:cNvPr id="6" name="TextBox 5">
            <a:extLst>
              <a:ext uri="{FF2B5EF4-FFF2-40B4-BE49-F238E27FC236}">
                <a16:creationId xmlns:a16="http://schemas.microsoft.com/office/drawing/2014/main" id="{B5EDB2BD-93DA-CDB2-9CD8-9B2EBF79630F}"/>
              </a:ext>
            </a:extLst>
          </p:cNvPr>
          <p:cNvSpPr txBox="1"/>
          <p:nvPr/>
        </p:nvSpPr>
        <p:spPr>
          <a:xfrm>
            <a:off x="2423604" y="2743199"/>
            <a:ext cx="6902388" cy="2232021"/>
          </a:xfrm>
          <a:prstGeom prst="rect">
            <a:avLst/>
          </a:prstGeom>
          <a:noFill/>
        </p:spPr>
        <p:txBody>
          <a:bodyPr wrap="square">
            <a:spAutoFit/>
          </a:bodyPr>
          <a:lstStyle/>
          <a:p>
            <a:pPr marL="342900" indent="-342900">
              <a:lnSpc>
                <a:spcPct val="150000"/>
              </a:lnSpc>
              <a:buAutoNum type="alphaLcPeriod"/>
            </a:pPr>
            <a:r>
              <a:rPr lang="en-US" sz="3200" dirty="0">
                <a:solidFill>
                  <a:schemeClr val="accent5"/>
                </a:solidFill>
              </a:rPr>
              <a:t>how her daughter spends money </a:t>
            </a:r>
          </a:p>
          <a:p>
            <a:pPr marL="342900" indent="-342900">
              <a:lnSpc>
                <a:spcPct val="150000"/>
              </a:lnSpc>
              <a:buAutoNum type="alphaLcPeriod"/>
            </a:pPr>
            <a:r>
              <a:rPr lang="en-US" sz="3200" dirty="0">
                <a:solidFill>
                  <a:schemeClr val="accent5"/>
                </a:solidFill>
              </a:rPr>
              <a:t>her daughter's musical taste </a:t>
            </a:r>
          </a:p>
          <a:p>
            <a:pPr marL="342900" indent="-342900">
              <a:lnSpc>
                <a:spcPct val="150000"/>
              </a:lnSpc>
              <a:buAutoNum type="alphaLcPeriod"/>
            </a:pPr>
            <a:r>
              <a:rPr lang="en-US" sz="3200" dirty="0">
                <a:solidFill>
                  <a:schemeClr val="accent5"/>
                </a:solidFill>
              </a:rPr>
              <a:t>her daughter's grades</a:t>
            </a:r>
          </a:p>
        </p:txBody>
      </p:sp>
      <p:sp>
        <p:nvSpPr>
          <p:cNvPr id="7" name="TextBox 6">
            <a:extLst>
              <a:ext uri="{FF2B5EF4-FFF2-40B4-BE49-F238E27FC236}">
                <a16:creationId xmlns:a16="http://schemas.microsoft.com/office/drawing/2014/main" id="{B6124C16-2189-BF9F-18D6-D78B9896BA7E}"/>
              </a:ext>
            </a:extLst>
          </p:cNvPr>
          <p:cNvSpPr txBox="1"/>
          <p:nvPr/>
        </p:nvSpPr>
        <p:spPr>
          <a:xfrm>
            <a:off x="2050742" y="547481"/>
            <a:ext cx="8584707" cy="584775"/>
          </a:xfrm>
          <a:prstGeom prst="rect">
            <a:avLst/>
          </a:prstGeom>
          <a:noFill/>
        </p:spPr>
        <p:txBody>
          <a:bodyPr wrap="square" rtlCol="0">
            <a:spAutoFit/>
          </a:bodyPr>
          <a:lstStyle/>
          <a:p>
            <a:r>
              <a:rPr lang="en-US" sz="3200" b="1" dirty="0">
                <a:solidFill>
                  <a:schemeClr val="accent5"/>
                </a:solidFill>
              </a:rPr>
              <a:t>Guess the answer to the following question.</a:t>
            </a:r>
          </a:p>
        </p:txBody>
      </p:sp>
    </p:spTree>
    <p:extLst>
      <p:ext uri="{BB962C8B-B14F-4D97-AF65-F5344CB8AC3E}">
        <p14:creationId xmlns:p14="http://schemas.microsoft.com/office/powerpoint/2010/main" val="1443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385" y="568349"/>
            <a:ext cx="8788240" cy="5858827"/>
          </a:xfrm>
          <a:prstGeom prst="rect">
            <a:avLst/>
          </a:prstGeom>
        </p:spPr>
      </p:pic>
      <p:sp>
        <p:nvSpPr>
          <p:cNvPr id="3" name="TextBox 2"/>
          <p:cNvSpPr txBox="1"/>
          <p:nvPr/>
        </p:nvSpPr>
        <p:spPr>
          <a:xfrm>
            <a:off x="3733150" y="3617655"/>
            <a:ext cx="3750905" cy="1754326"/>
          </a:xfrm>
          <a:prstGeom prst="rect">
            <a:avLst/>
          </a:prstGeom>
          <a:noFill/>
        </p:spPr>
        <p:txBody>
          <a:bodyPr wrap="square" rtlCol="0">
            <a:spAutoFit/>
          </a:bodyPr>
          <a:lstStyle/>
          <a:p>
            <a:pPr algn="ctr"/>
            <a:r>
              <a:rPr lang="en-US" sz="5400" dirty="0">
                <a:solidFill>
                  <a:schemeClr val="bg1"/>
                </a:solidFill>
              </a:rPr>
              <a:t>While-reading</a:t>
            </a:r>
            <a:endParaRPr lang="en-US" sz="2400" dirty="0">
              <a:solidFill>
                <a:schemeClr val="bg1"/>
              </a:solidFill>
            </a:endParaRPr>
          </a:p>
        </p:txBody>
      </p:sp>
    </p:spTree>
    <p:extLst>
      <p:ext uri="{BB962C8B-B14F-4D97-AF65-F5344CB8AC3E}">
        <p14:creationId xmlns:p14="http://schemas.microsoft.com/office/powerpoint/2010/main" val="18009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5F0E7-1717-460D-3DF3-69E02CC2FDAA}"/>
              </a:ext>
            </a:extLst>
          </p:cNvPr>
          <p:cNvSpPr txBox="1"/>
          <p:nvPr/>
        </p:nvSpPr>
        <p:spPr>
          <a:xfrm>
            <a:off x="79900" y="440949"/>
            <a:ext cx="3142694" cy="584775"/>
          </a:xfrm>
          <a:prstGeom prst="rect">
            <a:avLst/>
          </a:prstGeom>
          <a:noFill/>
        </p:spPr>
        <p:txBody>
          <a:bodyPr wrap="square" rtlCol="0">
            <a:spAutoFit/>
          </a:bodyPr>
          <a:lstStyle/>
          <a:p>
            <a:r>
              <a:rPr lang="en-US" sz="3200" b="1">
                <a:solidFill>
                  <a:schemeClr val="accent5"/>
                </a:solidFill>
              </a:rPr>
              <a:t>Read and check.</a:t>
            </a:r>
            <a:endParaRPr lang="en-US" sz="3200" b="1" dirty="0">
              <a:solidFill>
                <a:schemeClr val="accent5"/>
              </a:solidFill>
            </a:endParaRPr>
          </a:p>
        </p:txBody>
      </p:sp>
      <p:pic>
        <p:nvPicPr>
          <p:cNvPr id="4" name="Picture 3">
            <a:extLst>
              <a:ext uri="{FF2B5EF4-FFF2-40B4-BE49-F238E27FC236}">
                <a16:creationId xmlns:a16="http://schemas.microsoft.com/office/drawing/2014/main" id="{8A7AEAE4-6BA1-A106-C6FE-AF5A26D19EB4}"/>
              </a:ext>
            </a:extLst>
          </p:cNvPr>
          <p:cNvPicPr>
            <a:picLocks noChangeAspect="1"/>
          </p:cNvPicPr>
          <p:nvPr/>
        </p:nvPicPr>
        <p:blipFill>
          <a:blip r:embed="rId2"/>
          <a:stretch>
            <a:fillRect/>
          </a:stretch>
        </p:blipFill>
        <p:spPr>
          <a:xfrm>
            <a:off x="1242875" y="1025724"/>
            <a:ext cx="9880372" cy="5391327"/>
          </a:xfrm>
          <a:prstGeom prst="rect">
            <a:avLst/>
          </a:prstGeom>
        </p:spPr>
      </p:pic>
      <p:cxnSp>
        <p:nvCxnSpPr>
          <p:cNvPr id="6" name="Straight Connector 5">
            <a:extLst>
              <a:ext uri="{FF2B5EF4-FFF2-40B4-BE49-F238E27FC236}">
                <a16:creationId xmlns:a16="http://schemas.microsoft.com/office/drawing/2014/main" id="{32D48B1B-5FF6-C4A1-DEE2-F5469660E785}"/>
              </a:ext>
            </a:extLst>
          </p:cNvPr>
          <p:cNvCxnSpPr/>
          <p:nvPr/>
        </p:nvCxnSpPr>
        <p:spPr>
          <a:xfrm>
            <a:off x="3941685" y="4465468"/>
            <a:ext cx="461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47B43C-C9DD-7EB5-ADB3-81701832E759}"/>
              </a:ext>
            </a:extLst>
          </p:cNvPr>
          <p:cNvCxnSpPr>
            <a:cxnSpLocks/>
          </p:cNvCxnSpPr>
          <p:nvPr/>
        </p:nvCxnSpPr>
        <p:spPr>
          <a:xfrm>
            <a:off x="1651247" y="4733278"/>
            <a:ext cx="25212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3BA5F3-C862-48AC-1ABA-686FFD62FBBB}"/>
              </a:ext>
            </a:extLst>
          </p:cNvPr>
          <p:cNvCxnSpPr>
            <a:cxnSpLocks/>
          </p:cNvCxnSpPr>
          <p:nvPr/>
        </p:nvCxnSpPr>
        <p:spPr>
          <a:xfrm>
            <a:off x="1581704" y="4999608"/>
            <a:ext cx="2919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8202F-1F84-202B-7C6D-DE973FF82D47}"/>
              </a:ext>
            </a:extLst>
          </p:cNvPr>
          <p:cNvCxnSpPr/>
          <p:nvPr/>
        </p:nvCxnSpPr>
        <p:spPr>
          <a:xfrm>
            <a:off x="6704120" y="3588059"/>
            <a:ext cx="461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D56EBF-7313-8D76-E36F-1E80FDA3A726}"/>
              </a:ext>
            </a:extLst>
          </p:cNvPr>
          <p:cNvCxnSpPr>
            <a:cxnSpLocks/>
          </p:cNvCxnSpPr>
          <p:nvPr/>
        </p:nvCxnSpPr>
        <p:spPr>
          <a:xfrm>
            <a:off x="4782844" y="3836632"/>
            <a:ext cx="2626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C11F52-0EB6-FE28-14B3-780178853285}"/>
              </a:ext>
            </a:extLst>
          </p:cNvPr>
          <p:cNvCxnSpPr>
            <a:cxnSpLocks/>
          </p:cNvCxnSpPr>
          <p:nvPr/>
        </p:nvCxnSpPr>
        <p:spPr>
          <a:xfrm>
            <a:off x="4782844" y="4111841"/>
            <a:ext cx="2626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8047D0-24DC-BACC-C399-309CFC5981F1}"/>
              </a:ext>
            </a:extLst>
          </p:cNvPr>
          <p:cNvCxnSpPr/>
          <p:nvPr/>
        </p:nvCxnSpPr>
        <p:spPr>
          <a:xfrm>
            <a:off x="4782844" y="4360416"/>
            <a:ext cx="461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1F66A1-DC19-075B-DE96-EF68DD1B4DD9}"/>
              </a:ext>
            </a:extLst>
          </p:cNvPr>
          <p:cNvSpPr txBox="1"/>
          <p:nvPr/>
        </p:nvSpPr>
        <p:spPr>
          <a:xfrm>
            <a:off x="3222594" y="266617"/>
            <a:ext cx="6174418" cy="75469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 her daughter's grades</a:t>
            </a:r>
          </a:p>
        </p:txBody>
      </p:sp>
    </p:spTree>
    <p:extLst>
      <p:ext uri="{BB962C8B-B14F-4D97-AF65-F5344CB8AC3E}">
        <p14:creationId xmlns:p14="http://schemas.microsoft.com/office/powerpoint/2010/main" val="49433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fltVal val="0"/>
                                          </p:val>
                                        </p:tav>
                                        <p:tav tm="100000">
                                          <p:val>
                                            <p:strVal val="#ppt_w"/>
                                          </p:val>
                                        </p:tav>
                                      </p:tavLst>
                                    </p:anim>
                                    <p:anim calcmode="lin" valueType="num">
                                      <p:cBhvr>
                                        <p:cTn id="33" dur="1000" fill="hold"/>
                                        <p:tgtEl>
                                          <p:spTgt spid="18"/>
                                        </p:tgtEl>
                                        <p:attrNameLst>
                                          <p:attrName>ppt_h</p:attrName>
                                        </p:attrNameLst>
                                      </p:cBhvr>
                                      <p:tavLst>
                                        <p:tav tm="0">
                                          <p:val>
                                            <p:fltVal val="0"/>
                                          </p:val>
                                        </p:tav>
                                        <p:tav tm="100000">
                                          <p:val>
                                            <p:strVal val="#ppt_h"/>
                                          </p:val>
                                        </p:tav>
                                      </p:tavLst>
                                    </p:anim>
                                    <p:anim calcmode="lin" valueType="num">
                                      <p:cBhvr>
                                        <p:cTn id="34" dur="1000" fill="hold"/>
                                        <p:tgtEl>
                                          <p:spTgt spid="18"/>
                                        </p:tgtEl>
                                        <p:attrNameLst>
                                          <p:attrName>style.rotation</p:attrName>
                                        </p:attrNameLst>
                                      </p:cBhvr>
                                      <p:tavLst>
                                        <p:tav tm="0">
                                          <p:val>
                                            <p:fltVal val="90"/>
                                          </p:val>
                                        </p:tav>
                                        <p:tav tm="100000">
                                          <p:val>
                                            <p:fltVal val="0"/>
                                          </p:val>
                                        </p:tav>
                                      </p:tavLst>
                                    </p:anim>
                                    <p:animEffect transition="in" filter="fade">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A32EA-48DA-AE00-EA82-168AAF4B837F}"/>
              </a:ext>
            </a:extLst>
          </p:cNvPr>
          <p:cNvSpPr txBox="1"/>
          <p:nvPr/>
        </p:nvSpPr>
        <p:spPr>
          <a:xfrm>
            <a:off x="1895383" y="614324"/>
            <a:ext cx="8615778" cy="584775"/>
          </a:xfrm>
          <a:prstGeom prst="rect">
            <a:avLst/>
          </a:prstGeom>
          <a:noFill/>
        </p:spPr>
        <p:txBody>
          <a:bodyPr wrap="square">
            <a:spAutoFit/>
          </a:bodyPr>
          <a:lstStyle/>
          <a:p>
            <a:r>
              <a:rPr lang="en-US" sz="3200" b="1" dirty="0">
                <a:solidFill>
                  <a:srgbClr val="0070C0"/>
                </a:solidFill>
              </a:rPr>
              <a:t>Read and underline the key words.</a:t>
            </a:r>
          </a:p>
        </p:txBody>
      </p:sp>
      <p:sp>
        <p:nvSpPr>
          <p:cNvPr id="4" name="Rectangle 3">
            <a:extLst>
              <a:ext uri="{FF2B5EF4-FFF2-40B4-BE49-F238E27FC236}">
                <a16:creationId xmlns:a16="http://schemas.microsoft.com/office/drawing/2014/main" id="{67590228-48E4-E972-62EA-E5079FDF285E}"/>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b</a:t>
            </a:r>
          </a:p>
        </p:txBody>
      </p:sp>
      <p:sp>
        <p:nvSpPr>
          <p:cNvPr id="6" name="TextBox 5">
            <a:extLst>
              <a:ext uri="{FF2B5EF4-FFF2-40B4-BE49-F238E27FC236}">
                <a16:creationId xmlns:a16="http://schemas.microsoft.com/office/drawing/2014/main" id="{1095B1FE-BADB-BE7F-A1CE-1AF5A45F024E}"/>
              </a:ext>
            </a:extLst>
          </p:cNvPr>
          <p:cNvSpPr txBox="1"/>
          <p:nvPr/>
        </p:nvSpPr>
        <p:spPr>
          <a:xfrm>
            <a:off x="328474" y="1455938"/>
            <a:ext cx="11718524" cy="3709349"/>
          </a:xfrm>
          <a:prstGeom prst="rect">
            <a:avLst/>
          </a:prstGeom>
          <a:noFill/>
        </p:spPr>
        <p:txBody>
          <a:bodyPr wrap="square">
            <a:spAutoFit/>
          </a:bodyPr>
          <a:lstStyle/>
          <a:p>
            <a:pPr>
              <a:lnSpc>
                <a:spcPct val="150000"/>
              </a:lnSpc>
            </a:pPr>
            <a:r>
              <a:rPr lang="en-US" sz="3200" dirty="0">
                <a:solidFill>
                  <a:srgbClr val="0070C0"/>
                </a:solidFill>
              </a:rPr>
              <a:t>1. Donna thinks her daughter spent too much money on clothes.</a:t>
            </a:r>
          </a:p>
          <a:p>
            <a:pPr>
              <a:lnSpc>
                <a:spcPct val="150000"/>
              </a:lnSpc>
            </a:pPr>
            <a:r>
              <a:rPr lang="en-US" sz="3200" dirty="0">
                <a:solidFill>
                  <a:srgbClr val="0070C0"/>
                </a:solidFill>
              </a:rPr>
              <a:t>2. Donna's daughter likes to listen to classical music. </a:t>
            </a:r>
          </a:p>
          <a:p>
            <a:pPr>
              <a:lnSpc>
                <a:spcPct val="150000"/>
              </a:lnSpc>
            </a:pPr>
            <a:r>
              <a:rPr lang="en-US" sz="3200" dirty="0">
                <a:solidFill>
                  <a:srgbClr val="0070C0"/>
                </a:solidFill>
              </a:rPr>
              <a:t>3. Donna often argues with her daughter about her friends. </a:t>
            </a:r>
          </a:p>
          <a:p>
            <a:pPr>
              <a:lnSpc>
                <a:spcPct val="150000"/>
              </a:lnSpc>
            </a:pPr>
            <a:r>
              <a:rPr lang="en-US" sz="3200" dirty="0">
                <a:solidFill>
                  <a:srgbClr val="0070C0"/>
                </a:solidFill>
              </a:rPr>
              <a:t>4. Donna didn't give her daughter permission to go home late. </a:t>
            </a:r>
          </a:p>
          <a:p>
            <a:pPr>
              <a:lnSpc>
                <a:spcPct val="150000"/>
              </a:lnSpc>
            </a:pPr>
            <a:r>
              <a:rPr lang="en-US" sz="3200" dirty="0">
                <a:solidFill>
                  <a:srgbClr val="0070C0"/>
                </a:solidFill>
              </a:rPr>
              <a:t>5. Donna regrets reading her daughter's diary. </a:t>
            </a:r>
          </a:p>
        </p:txBody>
      </p:sp>
      <p:cxnSp>
        <p:nvCxnSpPr>
          <p:cNvPr id="8" name="Straight Connector 7">
            <a:extLst>
              <a:ext uri="{FF2B5EF4-FFF2-40B4-BE49-F238E27FC236}">
                <a16:creationId xmlns:a16="http://schemas.microsoft.com/office/drawing/2014/main" id="{01F03BDD-D7F5-9403-D3D3-0C19A6A064BC}"/>
              </a:ext>
            </a:extLst>
          </p:cNvPr>
          <p:cNvCxnSpPr/>
          <p:nvPr/>
        </p:nvCxnSpPr>
        <p:spPr>
          <a:xfrm>
            <a:off x="3799643" y="2148396"/>
            <a:ext cx="1251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769066-4266-ED70-83DB-817FAFBAA425}"/>
              </a:ext>
            </a:extLst>
          </p:cNvPr>
          <p:cNvCxnSpPr>
            <a:cxnSpLocks/>
          </p:cNvCxnSpPr>
          <p:nvPr/>
        </p:nvCxnSpPr>
        <p:spPr>
          <a:xfrm>
            <a:off x="5390225" y="2140998"/>
            <a:ext cx="553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D89A081-26A7-AC90-62B2-60C841F2A32E}"/>
              </a:ext>
            </a:extLst>
          </p:cNvPr>
          <p:cNvCxnSpPr/>
          <p:nvPr/>
        </p:nvCxnSpPr>
        <p:spPr>
          <a:xfrm>
            <a:off x="2318552" y="2868966"/>
            <a:ext cx="1251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6BF27B-DBD6-ACC6-5587-D43D1C4F8B5A}"/>
              </a:ext>
            </a:extLst>
          </p:cNvPr>
          <p:cNvCxnSpPr>
            <a:cxnSpLocks/>
          </p:cNvCxnSpPr>
          <p:nvPr/>
        </p:nvCxnSpPr>
        <p:spPr>
          <a:xfrm>
            <a:off x="3799643" y="2868966"/>
            <a:ext cx="816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A6D924-6526-6051-290B-49B742635979}"/>
              </a:ext>
            </a:extLst>
          </p:cNvPr>
          <p:cNvCxnSpPr>
            <a:cxnSpLocks/>
          </p:cNvCxnSpPr>
          <p:nvPr/>
        </p:nvCxnSpPr>
        <p:spPr>
          <a:xfrm>
            <a:off x="6535445" y="2868966"/>
            <a:ext cx="24097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072B1F-D68A-5ACA-9288-A011ACF879C9}"/>
              </a:ext>
            </a:extLst>
          </p:cNvPr>
          <p:cNvCxnSpPr>
            <a:cxnSpLocks/>
          </p:cNvCxnSpPr>
          <p:nvPr/>
        </p:nvCxnSpPr>
        <p:spPr>
          <a:xfrm>
            <a:off x="3019887" y="3614691"/>
            <a:ext cx="9928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6FD12C-5059-378F-0149-92AD6543A79A}"/>
              </a:ext>
            </a:extLst>
          </p:cNvPr>
          <p:cNvCxnSpPr>
            <a:cxnSpLocks/>
          </p:cNvCxnSpPr>
          <p:nvPr/>
        </p:nvCxnSpPr>
        <p:spPr>
          <a:xfrm>
            <a:off x="7227903" y="3614691"/>
            <a:ext cx="29103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CB79AC-667C-BA8A-3D58-A2B5E0687B83}"/>
              </a:ext>
            </a:extLst>
          </p:cNvPr>
          <p:cNvCxnSpPr>
            <a:cxnSpLocks/>
          </p:cNvCxnSpPr>
          <p:nvPr/>
        </p:nvCxnSpPr>
        <p:spPr>
          <a:xfrm flipV="1">
            <a:off x="2009313" y="4343400"/>
            <a:ext cx="1790330" cy="81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0D30DA-3E88-E082-5062-4563C34023B1}"/>
              </a:ext>
            </a:extLst>
          </p:cNvPr>
          <p:cNvCxnSpPr>
            <a:cxnSpLocks/>
          </p:cNvCxnSpPr>
          <p:nvPr/>
        </p:nvCxnSpPr>
        <p:spPr>
          <a:xfrm>
            <a:off x="6096000" y="4335262"/>
            <a:ext cx="4415161" cy="162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4F1135-A70D-B749-9B0B-CF55FF5D3BEC}"/>
              </a:ext>
            </a:extLst>
          </p:cNvPr>
          <p:cNvCxnSpPr>
            <a:cxnSpLocks/>
          </p:cNvCxnSpPr>
          <p:nvPr/>
        </p:nvCxnSpPr>
        <p:spPr>
          <a:xfrm>
            <a:off x="835980" y="5061751"/>
            <a:ext cx="10594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CEF57C-F4A8-2345-1B82-E67D9535B3F3}"/>
              </a:ext>
            </a:extLst>
          </p:cNvPr>
          <p:cNvCxnSpPr>
            <a:cxnSpLocks/>
          </p:cNvCxnSpPr>
          <p:nvPr/>
        </p:nvCxnSpPr>
        <p:spPr>
          <a:xfrm>
            <a:off x="2009313" y="5054353"/>
            <a:ext cx="11245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86577E-9E6D-BCB1-FA65-008FB5E07B77}"/>
              </a:ext>
            </a:extLst>
          </p:cNvPr>
          <p:cNvCxnSpPr>
            <a:cxnSpLocks/>
          </p:cNvCxnSpPr>
          <p:nvPr/>
        </p:nvCxnSpPr>
        <p:spPr>
          <a:xfrm>
            <a:off x="3295095" y="5054353"/>
            <a:ext cx="4481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92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33C8-0A19-C767-5C3F-D06AA4C40FD5}"/>
              </a:ext>
            </a:extLst>
          </p:cNvPr>
          <p:cNvSpPr txBox="1"/>
          <p:nvPr/>
        </p:nvSpPr>
        <p:spPr>
          <a:xfrm>
            <a:off x="1895383" y="614324"/>
            <a:ext cx="8615778" cy="584775"/>
          </a:xfrm>
          <a:prstGeom prst="rect">
            <a:avLst/>
          </a:prstGeom>
          <a:noFill/>
        </p:spPr>
        <p:txBody>
          <a:bodyPr wrap="square">
            <a:spAutoFit/>
          </a:bodyPr>
          <a:lstStyle/>
          <a:p>
            <a:r>
              <a:rPr lang="en-US" sz="3200" b="1" dirty="0">
                <a:solidFill>
                  <a:srgbClr val="0070C0"/>
                </a:solidFill>
              </a:rPr>
              <a:t>Read and write True, False, or Doesn't say.</a:t>
            </a:r>
          </a:p>
        </p:txBody>
      </p:sp>
      <p:sp>
        <p:nvSpPr>
          <p:cNvPr id="4" name="TextBox 3">
            <a:extLst>
              <a:ext uri="{FF2B5EF4-FFF2-40B4-BE49-F238E27FC236}">
                <a16:creationId xmlns:a16="http://schemas.microsoft.com/office/drawing/2014/main" id="{A5A9E295-147D-CA76-7033-AFEE3FB12863}"/>
              </a:ext>
            </a:extLst>
          </p:cNvPr>
          <p:cNvSpPr txBox="1"/>
          <p:nvPr/>
        </p:nvSpPr>
        <p:spPr>
          <a:xfrm>
            <a:off x="523042" y="1039342"/>
            <a:ext cx="11145915" cy="7546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 Donna thinks her daughter spent too much money on clothes.</a:t>
            </a:r>
          </a:p>
        </p:txBody>
      </p:sp>
      <p:sp>
        <p:nvSpPr>
          <p:cNvPr id="6" name="TextBox 5">
            <a:extLst>
              <a:ext uri="{FF2B5EF4-FFF2-40B4-BE49-F238E27FC236}">
                <a16:creationId xmlns:a16="http://schemas.microsoft.com/office/drawing/2014/main" id="{B97BFFB8-1D5B-5487-4A7A-C6D809C739F2}"/>
              </a:ext>
            </a:extLst>
          </p:cNvPr>
          <p:cNvSpPr txBox="1"/>
          <p:nvPr/>
        </p:nvSpPr>
        <p:spPr>
          <a:xfrm>
            <a:off x="630314" y="1902829"/>
            <a:ext cx="11145915" cy="4448013"/>
          </a:xfrm>
          <a:prstGeom prst="rect">
            <a:avLst/>
          </a:prstGeom>
          <a:solidFill>
            <a:schemeClr val="accent6">
              <a:lumMod val="20000"/>
              <a:lumOff val="80000"/>
            </a:schemeClr>
          </a:solidFill>
        </p:spPr>
        <p:txBody>
          <a:bodyPr wrap="square">
            <a:spAutoFit/>
          </a:bodyPr>
          <a:lstStyle/>
          <a:p>
            <a:pPr>
              <a:lnSpc>
                <a:spcPct val="150000"/>
              </a:lnSpc>
            </a:pPr>
            <a:r>
              <a:rPr lang="en-US" sz="3200" dirty="0"/>
              <a:t>She pays more attention to her appearance now, and her clothes are  just … Well, I can't understand the younger generation's fashion. She has bought so many new clothes, but I think she should've saved her money. So I talked to her about it, and we argued. I decided to stop giving her money for a month, and now she's really angry. </a:t>
            </a:r>
          </a:p>
        </p:txBody>
      </p:sp>
      <p:sp>
        <p:nvSpPr>
          <p:cNvPr id="7" name="TextBox 6">
            <a:extLst>
              <a:ext uri="{FF2B5EF4-FFF2-40B4-BE49-F238E27FC236}">
                <a16:creationId xmlns:a16="http://schemas.microsoft.com/office/drawing/2014/main" id="{5A150145-897A-C71E-20AA-F9577886411E}"/>
              </a:ext>
            </a:extLst>
          </p:cNvPr>
          <p:cNvSpPr txBox="1"/>
          <p:nvPr/>
        </p:nvSpPr>
        <p:spPr>
          <a:xfrm>
            <a:off x="11377474" y="1199099"/>
            <a:ext cx="506028" cy="584775"/>
          </a:xfrm>
          <a:prstGeom prst="rect">
            <a:avLst/>
          </a:prstGeom>
          <a:noFill/>
        </p:spPr>
        <p:txBody>
          <a:bodyPr wrap="square" rtlCol="0">
            <a:spAutoFit/>
          </a:bodyPr>
          <a:lstStyle/>
          <a:p>
            <a:r>
              <a:rPr lang="en-US" sz="3200" b="1" dirty="0">
                <a:solidFill>
                  <a:srgbClr val="FF0000"/>
                </a:solidFill>
              </a:rPr>
              <a:t>T</a:t>
            </a:r>
          </a:p>
        </p:txBody>
      </p:sp>
      <p:cxnSp>
        <p:nvCxnSpPr>
          <p:cNvPr id="9" name="Straight Connector 8">
            <a:extLst>
              <a:ext uri="{FF2B5EF4-FFF2-40B4-BE49-F238E27FC236}">
                <a16:creationId xmlns:a16="http://schemas.microsoft.com/office/drawing/2014/main" id="{9B3A8330-A6FE-A5F7-ABE6-8BF1BC1A83BD}"/>
              </a:ext>
            </a:extLst>
          </p:cNvPr>
          <p:cNvCxnSpPr/>
          <p:nvPr/>
        </p:nvCxnSpPr>
        <p:spPr>
          <a:xfrm>
            <a:off x="3284738" y="394168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A99901-73D4-CC11-44B0-EF94C07903F7}"/>
              </a:ext>
            </a:extLst>
          </p:cNvPr>
          <p:cNvCxnSpPr/>
          <p:nvPr/>
        </p:nvCxnSpPr>
        <p:spPr>
          <a:xfrm>
            <a:off x="2157274" y="4020302"/>
            <a:ext cx="85491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9F584C-AC23-561D-42C2-1EFF078CBC8E}"/>
              </a:ext>
            </a:extLst>
          </p:cNvPr>
          <p:cNvCxnSpPr>
            <a:cxnSpLocks/>
          </p:cNvCxnSpPr>
          <p:nvPr/>
        </p:nvCxnSpPr>
        <p:spPr>
          <a:xfrm>
            <a:off x="782715" y="4794139"/>
            <a:ext cx="44373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31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67811" y="153506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467811" y="244940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467811" y="438035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467811" y="5345835"/>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467811" y="341488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467811" y="620723"/>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706370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582D6F-5C10-7B99-86B9-DEDEA85F8859}"/>
              </a:ext>
            </a:extLst>
          </p:cNvPr>
          <p:cNvSpPr txBox="1"/>
          <p:nvPr/>
        </p:nvSpPr>
        <p:spPr>
          <a:xfrm>
            <a:off x="545976" y="318641"/>
            <a:ext cx="9556811" cy="7546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2. Donna's daughter likes to listen to classical music. </a:t>
            </a:r>
          </a:p>
        </p:txBody>
      </p:sp>
      <p:sp>
        <p:nvSpPr>
          <p:cNvPr id="7" name="TextBox 6">
            <a:extLst>
              <a:ext uri="{FF2B5EF4-FFF2-40B4-BE49-F238E27FC236}">
                <a16:creationId xmlns:a16="http://schemas.microsoft.com/office/drawing/2014/main" id="{58D34DDE-66AE-6FE4-0ACA-66A7108CD96B}"/>
              </a:ext>
            </a:extLst>
          </p:cNvPr>
          <p:cNvSpPr txBox="1"/>
          <p:nvPr/>
        </p:nvSpPr>
        <p:spPr>
          <a:xfrm>
            <a:off x="545976" y="1322774"/>
            <a:ext cx="11066016" cy="4549835"/>
          </a:xfrm>
          <a:prstGeom prst="rect">
            <a:avLst/>
          </a:prstGeom>
          <a:solidFill>
            <a:schemeClr val="accent6">
              <a:lumMod val="20000"/>
              <a:lumOff val="80000"/>
            </a:schemeClr>
          </a:solidFill>
        </p:spPr>
        <p:txBody>
          <a:bodyPr wrap="square">
            <a:spAutoFit/>
          </a:bodyPr>
          <a:lstStyle/>
          <a:p>
            <a:pPr>
              <a:lnSpc>
                <a:spcPct val="150000"/>
              </a:lnSpc>
            </a:pPr>
            <a:r>
              <a:rPr lang="en-US" sz="2800" dirty="0"/>
              <a:t>She also spends a lot of time in her room. I wouldn't mind if she was studying, but I don't think she is. She plays music loudly, and her music is just … not good at all. When I suggested she should play classical music to help her focus better, she refused. She said it's boring. Last Friday, I was so tired and she wouldn't turn off her music, so I shouted at her. I was wrong to shout, but she shouldn't have ignored me. I feel like she doesn't respect my opinions anymore.</a:t>
            </a:r>
          </a:p>
        </p:txBody>
      </p:sp>
      <p:sp>
        <p:nvSpPr>
          <p:cNvPr id="8" name="TextBox 7">
            <a:extLst>
              <a:ext uri="{FF2B5EF4-FFF2-40B4-BE49-F238E27FC236}">
                <a16:creationId xmlns:a16="http://schemas.microsoft.com/office/drawing/2014/main" id="{BCCEF67B-1682-525E-EB9E-5DB2E92A926A}"/>
              </a:ext>
            </a:extLst>
          </p:cNvPr>
          <p:cNvSpPr txBox="1"/>
          <p:nvPr/>
        </p:nvSpPr>
        <p:spPr>
          <a:xfrm>
            <a:off x="9454718" y="488560"/>
            <a:ext cx="506028" cy="584775"/>
          </a:xfrm>
          <a:prstGeom prst="rect">
            <a:avLst/>
          </a:prstGeom>
          <a:noFill/>
        </p:spPr>
        <p:txBody>
          <a:bodyPr wrap="square" rtlCol="0">
            <a:spAutoFit/>
          </a:bodyPr>
          <a:lstStyle/>
          <a:p>
            <a:r>
              <a:rPr lang="en-US" sz="3200" b="1" dirty="0">
                <a:solidFill>
                  <a:srgbClr val="FF0000"/>
                </a:solidFill>
              </a:rPr>
              <a:t>F</a:t>
            </a:r>
          </a:p>
        </p:txBody>
      </p:sp>
      <p:cxnSp>
        <p:nvCxnSpPr>
          <p:cNvPr id="9" name="Straight Connector 8">
            <a:extLst>
              <a:ext uri="{FF2B5EF4-FFF2-40B4-BE49-F238E27FC236}">
                <a16:creationId xmlns:a16="http://schemas.microsoft.com/office/drawing/2014/main" id="{6167A712-1F8C-C2BB-0EDA-EFB24D244706}"/>
              </a:ext>
            </a:extLst>
          </p:cNvPr>
          <p:cNvCxnSpPr>
            <a:cxnSpLocks/>
          </p:cNvCxnSpPr>
          <p:nvPr/>
        </p:nvCxnSpPr>
        <p:spPr>
          <a:xfrm>
            <a:off x="3897298" y="3221312"/>
            <a:ext cx="73862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4462E9-93DF-37EC-4242-492CC240C909}"/>
              </a:ext>
            </a:extLst>
          </p:cNvPr>
          <p:cNvCxnSpPr>
            <a:cxnSpLocks/>
          </p:cNvCxnSpPr>
          <p:nvPr/>
        </p:nvCxnSpPr>
        <p:spPr>
          <a:xfrm>
            <a:off x="674703" y="3860504"/>
            <a:ext cx="48116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74BAF9-7605-01E9-0DE9-12601173444B}"/>
              </a:ext>
            </a:extLst>
          </p:cNvPr>
          <p:cNvSpPr txBox="1"/>
          <p:nvPr/>
        </p:nvSpPr>
        <p:spPr>
          <a:xfrm>
            <a:off x="363244" y="2420034"/>
            <a:ext cx="11465511" cy="3903504"/>
          </a:xfrm>
          <a:prstGeom prst="rect">
            <a:avLst/>
          </a:prstGeom>
          <a:solidFill>
            <a:schemeClr val="accent6">
              <a:lumMod val="20000"/>
              <a:lumOff val="80000"/>
            </a:schemeClr>
          </a:solidFill>
        </p:spPr>
        <p:txBody>
          <a:bodyPr wrap="square">
            <a:spAutoFit/>
          </a:bodyPr>
          <a:lstStyle/>
          <a:p>
            <a:pPr>
              <a:lnSpc>
                <a:spcPct val="150000"/>
              </a:lnSpc>
            </a:pPr>
            <a:r>
              <a:rPr lang="en-US" sz="2800" dirty="0"/>
              <a:t>The biggest problem between us, however, is her request to have "privacy." She never talks to me about her school or friends, and she wants to change her curfew to 10 p.m. I'm worried that she might meet someone who is a bad influence. Yesterday, when I was cleaning her room, I found her diary. I started to read it and then put it down. I know I shouldn't have done it, but I just wanted to know what's going on with her.</a:t>
            </a:r>
          </a:p>
        </p:txBody>
      </p:sp>
      <p:sp>
        <p:nvSpPr>
          <p:cNvPr id="4" name="TextBox 3">
            <a:extLst>
              <a:ext uri="{FF2B5EF4-FFF2-40B4-BE49-F238E27FC236}">
                <a16:creationId xmlns:a16="http://schemas.microsoft.com/office/drawing/2014/main" id="{8F112EA1-3FFE-79EE-FCD7-C6A66062DB36}"/>
              </a:ext>
            </a:extLst>
          </p:cNvPr>
          <p:cNvSpPr txBox="1"/>
          <p:nvPr/>
        </p:nvSpPr>
        <p:spPr>
          <a:xfrm>
            <a:off x="363244" y="386029"/>
            <a:ext cx="11465511" cy="196451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3. Donna often argues with her daughter about her friends.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4. Donna didn't give her daughter permission to go home late.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5. Donna regrets reading her daughter's diary. </a:t>
            </a:r>
          </a:p>
        </p:txBody>
      </p:sp>
      <p:sp>
        <p:nvSpPr>
          <p:cNvPr id="5" name="TextBox 4">
            <a:extLst>
              <a:ext uri="{FF2B5EF4-FFF2-40B4-BE49-F238E27FC236}">
                <a16:creationId xmlns:a16="http://schemas.microsoft.com/office/drawing/2014/main" id="{70D4CBA8-FDC0-921B-BA90-596E1031822A}"/>
              </a:ext>
            </a:extLst>
          </p:cNvPr>
          <p:cNvSpPr txBox="1"/>
          <p:nvPr/>
        </p:nvSpPr>
        <p:spPr>
          <a:xfrm>
            <a:off x="9170632" y="386029"/>
            <a:ext cx="736848" cy="584775"/>
          </a:xfrm>
          <a:prstGeom prst="rect">
            <a:avLst/>
          </a:prstGeom>
          <a:noFill/>
        </p:spPr>
        <p:txBody>
          <a:bodyPr wrap="square" rtlCol="0">
            <a:spAutoFit/>
          </a:bodyPr>
          <a:lstStyle/>
          <a:p>
            <a:r>
              <a:rPr lang="en-US" sz="3200" b="1" dirty="0">
                <a:solidFill>
                  <a:srgbClr val="FF0000"/>
                </a:solidFill>
              </a:rPr>
              <a:t>DS</a:t>
            </a:r>
          </a:p>
        </p:txBody>
      </p:sp>
      <p:sp>
        <p:nvSpPr>
          <p:cNvPr id="6" name="TextBox 5">
            <a:extLst>
              <a:ext uri="{FF2B5EF4-FFF2-40B4-BE49-F238E27FC236}">
                <a16:creationId xmlns:a16="http://schemas.microsoft.com/office/drawing/2014/main" id="{54938E98-AA14-2011-9DEE-E56ACBEDA4A4}"/>
              </a:ext>
            </a:extLst>
          </p:cNvPr>
          <p:cNvSpPr txBox="1"/>
          <p:nvPr/>
        </p:nvSpPr>
        <p:spPr>
          <a:xfrm>
            <a:off x="9490229" y="1075897"/>
            <a:ext cx="958788" cy="584775"/>
          </a:xfrm>
          <a:prstGeom prst="rect">
            <a:avLst/>
          </a:prstGeom>
          <a:noFill/>
        </p:spPr>
        <p:txBody>
          <a:bodyPr wrap="square" rtlCol="0">
            <a:spAutoFit/>
          </a:bodyPr>
          <a:lstStyle/>
          <a:p>
            <a:r>
              <a:rPr lang="en-US" sz="3200" b="1" dirty="0">
                <a:solidFill>
                  <a:srgbClr val="FF0000"/>
                </a:solidFill>
              </a:rPr>
              <a:t>DS</a:t>
            </a:r>
          </a:p>
        </p:txBody>
      </p:sp>
      <p:sp>
        <p:nvSpPr>
          <p:cNvPr id="7" name="TextBox 6">
            <a:extLst>
              <a:ext uri="{FF2B5EF4-FFF2-40B4-BE49-F238E27FC236}">
                <a16:creationId xmlns:a16="http://schemas.microsoft.com/office/drawing/2014/main" id="{64882B8D-30F9-4C02-998E-143B28C4CD1A}"/>
              </a:ext>
            </a:extLst>
          </p:cNvPr>
          <p:cNvSpPr txBox="1"/>
          <p:nvPr/>
        </p:nvSpPr>
        <p:spPr>
          <a:xfrm>
            <a:off x="7244178" y="1800512"/>
            <a:ext cx="506028" cy="584775"/>
          </a:xfrm>
          <a:prstGeom prst="rect">
            <a:avLst/>
          </a:prstGeom>
          <a:noFill/>
        </p:spPr>
        <p:txBody>
          <a:bodyPr wrap="square" rtlCol="0">
            <a:spAutoFit/>
          </a:bodyPr>
          <a:lstStyle/>
          <a:p>
            <a:r>
              <a:rPr lang="en-US" sz="3200" b="1" dirty="0">
                <a:solidFill>
                  <a:srgbClr val="FF0000"/>
                </a:solidFill>
              </a:rPr>
              <a:t>T</a:t>
            </a:r>
          </a:p>
        </p:txBody>
      </p:sp>
      <p:cxnSp>
        <p:nvCxnSpPr>
          <p:cNvPr id="8" name="Straight Connector 7">
            <a:extLst>
              <a:ext uri="{FF2B5EF4-FFF2-40B4-BE49-F238E27FC236}">
                <a16:creationId xmlns:a16="http://schemas.microsoft.com/office/drawing/2014/main" id="{A8E3A409-8E70-F55A-FA1D-FBDAECD05DAB}"/>
              </a:ext>
            </a:extLst>
          </p:cNvPr>
          <p:cNvCxnSpPr>
            <a:cxnSpLocks/>
          </p:cNvCxnSpPr>
          <p:nvPr/>
        </p:nvCxnSpPr>
        <p:spPr>
          <a:xfrm>
            <a:off x="506028" y="3682951"/>
            <a:ext cx="70577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4556E8-CA7C-7E76-1C97-2E0BA594C6A3}"/>
              </a:ext>
            </a:extLst>
          </p:cNvPr>
          <p:cNvCxnSpPr>
            <a:cxnSpLocks/>
          </p:cNvCxnSpPr>
          <p:nvPr/>
        </p:nvCxnSpPr>
        <p:spPr>
          <a:xfrm>
            <a:off x="7750206" y="3681669"/>
            <a:ext cx="3559945" cy="12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7E1567-CD0B-DA99-69B4-69C2E09073F2}"/>
              </a:ext>
            </a:extLst>
          </p:cNvPr>
          <p:cNvCxnSpPr>
            <a:cxnSpLocks/>
          </p:cNvCxnSpPr>
          <p:nvPr/>
        </p:nvCxnSpPr>
        <p:spPr>
          <a:xfrm>
            <a:off x="506028" y="4348776"/>
            <a:ext cx="30095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294051-2829-66F2-A5B2-A17B66B98A2D}"/>
              </a:ext>
            </a:extLst>
          </p:cNvPr>
          <p:cNvCxnSpPr>
            <a:cxnSpLocks/>
          </p:cNvCxnSpPr>
          <p:nvPr/>
        </p:nvCxnSpPr>
        <p:spPr>
          <a:xfrm>
            <a:off x="3586579" y="4961335"/>
            <a:ext cx="78567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59D640-40F8-EE16-896C-F3330F335975}"/>
              </a:ext>
            </a:extLst>
          </p:cNvPr>
          <p:cNvCxnSpPr>
            <a:cxnSpLocks/>
          </p:cNvCxnSpPr>
          <p:nvPr/>
        </p:nvCxnSpPr>
        <p:spPr>
          <a:xfrm>
            <a:off x="506028" y="5600527"/>
            <a:ext cx="88599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0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964B24-F128-0C6C-D9E4-110AB4B64BD9}"/>
              </a:ext>
            </a:extLst>
          </p:cNvPr>
          <p:cNvSpPr txBox="1"/>
          <p:nvPr/>
        </p:nvSpPr>
        <p:spPr>
          <a:xfrm>
            <a:off x="263769" y="1177055"/>
            <a:ext cx="1396355" cy="1569660"/>
          </a:xfrm>
          <a:prstGeom prst="rect">
            <a:avLst/>
          </a:prstGeom>
          <a:noFill/>
        </p:spPr>
        <p:txBody>
          <a:bodyPr wrap="square">
            <a:spAutoFit/>
          </a:bodyPr>
          <a:lstStyle/>
          <a:p>
            <a:r>
              <a:rPr lang="en-US" dirty="0"/>
              <a:t> </a:t>
            </a:r>
            <a:r>
              <a:rPr lang="en-US" sz="3200" b="1" dirty="0">
                <a:solidFill>
                  <a:schemeClr val="accent5"/>
                </a:solidFill>
              </a:rPr>
              <a:t>Listen and read.</a:t>
            </a:r>
          </a:p>
        </p:txBody>
      </p:sp>
      <p:sp>
        <p:nvSpPr>
          <p:cNvPr id="4" name="Rectangle 3">
            <a:extLst>
              <a:ext uri="{FF2B5EF4-FFF2-40B4-BE49-F238E27FC236}">
                <a16:creationId xmlns:a16="http://schemas.microsoft.com/office/drawing/2014/main" id="{6FB08C6F-C363-7A2F-0D62-BBD78C5ED0B7}"/>
              </a:ext>
            </a:extLst>
          </p:cNvPr>
          <p:cNvSpPr/>
          <p:nvPr/>
        </p:nvSpPr>
        <p:spPr>
          <a:xfrm>
            <a:off x="192619" y="518935"/>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c</a:t>
            </a:r>
          </a:p>
        </p:txBody>
      </p:sp>
      <p:pic>
        <p:nvPicPr>
          <p:cNvPr id="6" name="Picture 5">
            <a:extLst>
              <a:ext uri="{FF2B5EF4-FFF2-40B4-BE49-F238E27FC236}">
                <a16:creationId xmlns:a16="http://schemas.microsoft.com/office/drawing/2014/main" id="{2D43D70B-2449-1E6E-7CB5-9AED5733D764}"/>
              </a:ext>
            </a:extLst>
          </p:cNvPr>
          <p:cNvPicPr>
            <a:picLocks noChangeAspect="1"/>
          </p:cNvPicPr>
          <p:nvPr/>
        </p:nvPicPr>
        <p:blipFill>
          <a:blip r:embed="rId4"/>
          <a:stretch>
            <a:fillRect/>
          </a:stretch>
        </p:blipFill>
        <p:spPr>
          <a:xfrm>
            <a:off x="1802423" y="582447"/>
            <a:ext cx="10311451" cy="5693105"/>
          </a:xfrm>
          <a:prstGeom prst="rect">
            <a:avLst/>
          </a:prstGeom>
        </p:spPr>
      </p:pic>
      <p:pic>
        <p:nvPicPr>
          <p:cNvPr id="7" name="CD1 TRACK 22">
            <a:hlinkClick r:id="" action="ppaction://media"/>
            <a:extLst>
              <a:ext uri="{FF2B5EF4-FFF2-40B4-BE49-F238E27FC236}">
                <a16:creationId xmlns:a16="http://schemas.microsoft.com/office/drawing/2014/main" id="{79EB1B64-5492-2824-71E8-529A75E26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2346" y="2893404"/>
            <a:ext cx="609600" cy="609600"/>
          </a:xfrm>
          <a:prstGeom prst="rect">
            <a:avLst/>
          </a:prstGeom>
        </p:spPr>
      </p:pic>
    </p:spTree>
    <p:extLst>
      <p:ext uri="{BB962C8B-B14F-4D97-AF65-F5344CB8AC3E}">
        <p14:creationId xmlns:p14="http://schemas.microsoft.com/office/powerpoint/2010/main" val="33112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15" y="412780"/>
            <a:ext cx="9186756" cy="6084735"/>
          </a:xfrm>
          <a:prstGeom prst="rect">
            <a:avLst/>
          </a:prstGeom>
        </p:spPr>
      </p:pic>
      <p:sp>
        <p:nvSpPr>
          <p:cNvPr id="3" name="TextBox 2"/>
          <p:cNvSpPr txBox="1"/>
          <p:nvPr/>
        </p:nvSpPr>
        <p:spPr>
          <a:xfrm>
            <a:off x="3150791" y="3958108"/>
            <a:ext cx="3764403" cy="923330"/>
          </a:xfrm>
          <a:prstGeom prst="rect">
            <a:avLst/>
          </a:prstGeom>
          <a:noFill/>
        </p:spPr>
        <p:txBody>
          <a:bodyPr wrap="square" rtlCol="0">
            <a:spAutoFit/>
          </a:bodyPr>
          <a:lstStyle/>
          <a:p>
            <a:r>
              <a:rPr lang="en-US" sz="5400" dirty="0">
                <a:solidFill>
                  <a:schemeClr val="bg1"/>
                </a:solidFill>
              </a:rPr>
              <a:t>Post-reading</a:t>
            </a:r>
            <a:endParaRPr lang="en-US" sz="2400" dirty="0">
              <a:solidFill>
                <a:schemeClr val="bg1"/>
              </a:solidFill>
            </a:endParaRPr>
          </a:p>
        </p:txBody>
      </p:sp>
    </p:spTree>
    <p:extLst>
      <p:ext uri="{BB962C8B-B14F-4D97-AF65-F5344CB8AC3E}">
        <p14:creationId xmlns:p14="http://schemas.microsoft.com/office/powerpoint/2010/main" val="361800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DC9B79-5A85-C604-A94D-3ECC623A11ED}"/>
              </a:ext>
            </a:extLst>
          </p:cNvPr>
          <p:cNvSpPr txBox="1"/>
          <p:nvPr/>
        </p:nvSpPr>
        <p:spPr>
          <a:xfrm>
            <a:off x="2024109" y="626656"/>
            <a:ext cx="9357063" cy="584775"/>
          </a:xfrm>
          <a:prstGeom prst="rect">
            <a:avLst/>
          </a:prstGeom>
          <a:noFill/>
        </p:spPr>
        <p:txBody>
          <a:bodyPr wrap="square">
            <a:spAutoFit/>
          </a:bodyPr>
          <a:lstStyle/>
          <a:p>
            <a:r>
              <a:rPr lang="en-US" sz="3200" b="1" dirty="0"/>
              <a:t> </a:t>
            </a:r>
            <a:r>
              <a:rPr lang="en-US" sz="3200" b="1" dirty="0">
                <a:solidFill>
                  <a:schemeClr val="accent5"/>
                </a:solidFill>
              </a:rPr>
              <a:t>In pairs: What do you think Donna should do? Why?</a:t>
            </a:r>
          </a:p>
        </p:txBody>
      </p:sp>
      <p:sp>
        <p:nvSpPr>
          <p:cNvPr id="4" name="Rectangle 3">
            <a:extLst>
              <a:ext uri="{FF2B5EF4-FFF2-40B4-BE49-F238E27FC236}">
                <a16:creationId xmlns:a16="http://schemas.microsoft.com/office/drawing/2014/main" id="{BE3FBA4B-DEFC-7734-F670-B08BE4402152}"/>
              </a:ext>
            </a:extLst>
          </p:cNvPr>
          <p:cNvSpPr/>
          <p:nvPr/>
        </p:nvSpPr>
        <p:spPr>
          <a:xfrm>
            <a:off x="192619" y="518935"/>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d</a:t>
            </a:r>
          </a:p>
        </p:txBody>
      </p:sp>
      <p:sp>
        <p:nvSpPr>
          <p:cNvPr id="5" name="Speech Bubble: Oval 4">
            <a:extLst>
              <a:ext uri="{FF2B5EF4-FFF2-40B4-BE49-F238E27FC236}">
                <a16:creationId xmlns:a16="http://schemas.microsoft.com/office/drawing/2014/main" id="{8F22BDD8-E98C-F073-92F8-04AB26C4EE89}"/>
              </a:ext>
            </a:extLst>
          </p:cNvPr>
          <p:cNvSpPr/>
          <p:nvPr/>
        </p:nvSpPr>
        <p:spPr>
          <a:xfrm>
            <a:off x="1429304" y="1793290"/>
            <a:ext cx="8842160" cy="352443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chemeClr val="accent5"/>
                </a:solidFill>
              </a:rPr>
              <a:t>I think Donna should spend more time with her daughter and talk with her like a friend so that she can know her hobbies as well as problems and give useful advice.</a:t>
            </a:r>
          </a:p>
        </p:txBody>
      </p:sp>
    </p:spTree>
    <p:extLst>
      <p:ext uri="{BB962C8B-B14F-4D97-AF65-F5344CB8AC3E}">
        <p14:creationId xmlns:p14="http://schemas.microsoft.com/office/powerpoint/2010/main" val="42721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687"/>
            <a:ext cx="8790639" cy="6102625"/>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189153-61E1-6C7B-948C-AAA11491900B}"/>
              </a:ext>
            </a:extLst>
          </p:cNvPr>
          <p:cNvSpPr/>
          <p:nvPr/>
        </p:nvSpPr>
        <p:spPr>
          <a:xfrm>
            <a:off x="846981" y="645000"/>
            <a:ext cx="1056082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four sentences about problems you usually have with your parents, using the new words in the lesson</a:t>
            </a:r>
          </a:p>
        </p:txBody>
      </p:sp>
      <p:sp>
        <p:nvSpPr>
          <p:cNvPr id="3" name="TextBox 2">
            <a:extLst>
              <a:ext uri="{FF2B5EF4-FFF2-40B4-BE49-F238E27FC236}">
                <a16:creationId xmlns:a16="http://schemas.microsoft.com/office/drawing/2014/main" id="{3BBB592B-4A58-71C7-9673-2B9329EE0422}"/>
              </a:ext>
            </a:extLst>
          </p:cNvPr>
          <p:cNvSpPr txBox="1"/>
          <p:nvPr/>
        </p:nvSpPr>
        <p:spPr>
          <a:xfrm>
            <a:off x="846981" y="2725445"/>
            <a:ext cx="10738378" cy="3046988"/>
          </a:xfrm>
          <a:prstGeom prst="rect">
            <a:avLst/>
          </a:prstGeom>
          <a:noFill/>
        </p:spPr>
        <p:txBody>
          <a:bodyPr wrap="square" rtlCol="0">
            <a:spAutoFit/>
          </a:bodyPr>
          <a:lstStyle/>
          <a:p>
            <a:r>
              <a:rPr lang="en-US" sz="3200" u="sng" dirty="0">
                <a:solidFill>
                  <a:srgbClr val="0070C0"/>
                </a:solidFill>
              </a:rPr>
              <a:t>For example</a:t>
            </a:r>
            <a:r>
              <a:rPr lang="en-US" sz="3200" dirty="0">
                <a:solidFill>
                  <a:srgbClr val="0070C0"/>
                </a:solidFill>
              </a:rPr>
              <a:t>:</a:t>
            </a:r>
          </a:p>
          <a:p>
            <a:r>
              <a:rPr lang="en-US" sz="3200" dirty="0">
                <a:solidFill>
                  <a:srgbClr val="0070C0"/>
                </a:solidFill>
              </a:rPr>
              <a:t>My parents usually complain about my behaviors. I rarely ask for permission when I want to go out.</a:t>
            </a:r>
          </a:p>
          <a:p>
            <a:r>
              <a:rPr lang="en-US" sz="3200" dirty="0">
                <a:solidFill>
                  <a:srgbClr val="0070C0"/>
                </a:solidFill>
              </a:rPr>
              <a:t>  </a:t>
            </a:r>
          </a:p>
          <a:p>
            <a:r>
              <a:rPr lang="en-US" sz="3200" dirty="0">
                <a:solidFill>
                  <a:srgbClr val="0070C0"/>
                </a:solidFill>
              </a:rPr>
              <a:t>I feel uncomfortable when my parents don’t respect my privacy. They always go into my room without </a:t>
            </a:r>
            <a:r>
              <a:rPr lang="en-US" sz="3200">
                <a:solidFill>
                  <a:srgbClr val="0070C0"/>
                </a:solidFill>
              </a:rPr>
              <a:t>knocking the door.</a:t>
            </a:r>
            <a:endParaRPr lang="en-US" sz="3200" dirty="0">
              <a:solidFill>
                <a:srgbClr val="0070C0"/>
              </a:solidFill>
            </a:endParaRPr>
          </a:p>
        </p:txBody>
      </p:sp>
    </p:spTree>
    <p:extLst>
      <p:ext uri="{BB962C8B-B14F-4D97-AF65-F5344CB8AC3E}">
        <p14:creationId xmlns:p14="http://schemas.microsoft.com/office/powerpoint/2010/main" val="21263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89036"/>
            <a:ext cx="8978189" cy="612149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651199" y="1011864"/>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dirty="0">
                <a:solidFill>
                  <a:srgbClr val="0070C0"/>
                </a:solidFill>
              </a:rPr>
              <a:t>Influence</a:t>
            </a:r>
          </a:p>
          <a:p>
            <a:r>
              <a:rPr lang="en-US" sz="3600" i="1" dirty="0">
                <a:solidFill>
                  <a:srgbClr val="0070C0"/>
                </a:solidFill>
              </a:rPr>
              <a:t>Behavior</a:t>
            </a:r>
          </a:p>
          <a:p>
            <a:r>
              <a:rPr lang="en-US" sz="3600" i="1" dirty="0">
                <a:solidFill>
                  <a:srgbClr val="0070C0"/>
                </a:solidFill>
              </a:rPr>
              <a:t>Respect</a:t>
            </a:r>
          </a:p>
          <a:p>
            <a:r>
              <a:rPr lang="en-US" sz="3600" i="1" dirty="0">
                <a:solidFill>
                  <a:srgbClr val="0070C0"/>
                </a:solidFill>
              </a:rPr>
              <a:t>Ignore</a:t>
            </a:r>
          </a:p>
          <a:p>
            <a:r>
              <a:rPr lang="en-US" sz="3600" i="1" dirty="0">
                <a:solidFill>
                  <a:srgbClr val="0070C0"/>
                </a:solidFill>
              </a:rPr>
              <a:t>Curfew</a:t>
            </a:r>
          </a:p>
          <a:p>
            <a:r>
              <a:rPr lang="en-US" sz="3600" i="1" dirty="0">
                <a:solidFill>
                  <a:srgbClr val="0070C0"/>
                </a:solidFill>
              </a:rPr>
              <a:t>Permission </a:t>
            </a:r>
          </a:p>
          <a:p>
            <a:r>
              <a:rPr lang="en-US" sz="3600" i="1" dirty="0">
                <a:solidFill>
                  <a:srgbClr val="0070C0"/>
                </a:solidFill>
              </a:rPr>
              <a:t>Privacy </a:t>
            </a:r>
          </a:p>
        </p:txBody>
      </p:sp>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0070C0"/>
                </a:solidFill>
              </a:rPr>
              <a:t>Speaking:</a:t>
            </a:r>
          </a:p>
          <a:p>
            <a:r>
              <a:rPr lang="en-US" sz="3600" i="1" dirty="0">
                <a:solidFill>
                  <a:srgbClr val="0070C0"/>
                </a:solidFill>
              </a:rPr>
              <a:t>-    Talking about generation gap</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0" y="367542"/>
            <a:ext cx="5976258" cy="6151175"/>
          </a:xfrm>
          <a:prstGeom prst="rect">
            <a:avLst/>
          </a:prstGeom>
        </p:spPr>
      </p:pic>
      <p:sp>
        <p:nvSpPr>
          <p:cNvPr id="3" name="TextBox 2"/>
          <p:cNvSpPr txBox="1"/>
          <p:nvPr/>
        </p:nvSpPr>
        <p:spPr>
          <a:xfrm>
            <a:off x="6195531" y="588368"/>
            <a:ext cx="5980924"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practice and learn vocab. related to generations.</a:t>
            </a:r>
          </a:p>
          <a:p>
            <a:r>
              <a:rPr lang="en-US" sz="3600" dirty="0">
                <a:solidFill>
                  <a:srgbClr val="0070C0"/>
                </a:solidFill>
              </a:rPr>
              <a:t>- practice reading for specific information.</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 </a:t>
            </a:r>
          </a:p>
          <a:p>
            <a:pPr marL="571500" indent="-571500">
              <a:buFontTx/>
              <a:buChar char="-"/>
            </a:pPr>
            <a:r>
              <a:rPr lang="en-US" sz="3600" i="1" dirty="0">
                <a:solidFill>
                  <a:srgbClr val="0070C0"/>
                </a:solidFill>
              </a:rPr>
              <a:t>Do the exercises on page 10 WB.</a:t>
            </a:r>
          </a:p>
          <a:p>
            <a:pPr marL="571500" indent="-571500">
              <a:buFontTx/>
              <a:buChar char="-"/>
            </a:pPr>
            <a:r>
              <a:rPr lang="en-US" sz="3600" i="1" dirty="0">
                <a:solidFill>
                  <a:srgbClr val="0070C0"/>
                </a:solidFill>
              </a:rPr>
              <a:t>Prepare the next lesson (pages 19 &amp; 20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2965450" y="5734326"/>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6346"/>
            <a:ext cx="9324286" cy="6175968"/>
          </a:xfrm>
          <a:prstGeom prst="rect">
            <a:avLst/>
          </a:prstGeom>
        </p:spPr>
      </p:pic>
      <p:sp>
        <p:nvSpPr>
          <p:cNvPr id="3" name="Rectangle 2"/>
          <p:cNvSpPr/>
          <p:nvPr/>
        </p:nvSpPr>
        <p:spPr>
          <a:xfrm>
            <a:off x="7738191" y="1434293"/>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r>
              <a:rPr lang="en-US" sz="3600" i="1" dirty="0">
                <a:solidFill>
                  <a:srgbClr val="0070C0"/>
                </a:solidFill>
              </a:rPr>
              <a:t>Influence</a:t>
            </a:r>
          </a:p>
          <a:p>
            <a:r>
              <a:rPr lang="en-US" sz="3600" i="1" dirty="0">
                <a:solidFill>
                  <a:srgbClr val="0070C0"/>
                </a:solidFill>
              </a:rPr>
              <a:t>Behavior</a:t>
            </a:r>
          </a:p>
          <a:p>
            <a:r>
              <a:rPr lang="en-US" sz="3600" i="1" dirty="0">
                <a:solidFill>
                  <a:srgbClr val="0070C0"/>
                </a:solidFill>
              </a:rPr>
              <a:t>Respect</a:t>
            </a:r>
          </a:p>
          <a:p>
            <a:r>
              <a:rPr lang="en-US" sz="3600" i="1" dirty="0">
                <a:solidFill>
                  <a:srgbClr val="0070C0"/>
                </a:solidFill>
              </a:rPr>
              <a:t>Ignore</a:t>
            </a:r>
          </a:p>
          <a:p>
            <a:r>
              <a:rPr lang="en-US" sz="3600" i="1" dirty="0">
                <a:solidFill>
                  <a:srgbClr val="0070C0"/>
                </a:solidFill>
              </a:rPr>
              <a:t>Curfew</a:t>
            </a:r>
          </a:p>
          <a:p>
            <a:r>
              <a:rPr lang="en-US" sz="3600" i="1" dirty="0">
                <a:solidFill>
                  <a:srgbClr val="0070C0"/>
                </a:solidFill>
              </a:rPr>
              <a:t>Permission </a:t>
            </a:r>
          </a:p>
          <a:p>
            <a:r>
              <a:rPr lang="en-US" sz="3600" i="1" dirty="0">
                <a:solidFill>
                  <a:srgbClr val="0070C0"/>
                </a:solidFill>
              </a:rPr>
              <a:t>Privacy </a:t>
            </a: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1374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333052" y="4126312"/>
            <a:ext cx="11615694" cy="1754326"/>
          </a:xfrm>
          <a:prstGeom prst="rect">
            <a:avLst/>
          </a:prstGeom>
        </p:spPr>
        <p:txBody>
          <a:bodyPr wrap="square">
            <a:spAutoFit/>
          </a:bodyPr>
          <a:lstStyle/>
          <a:p>
            <a:r>
              <a:rPr lang="en-US" sz="3600" b="1" i="1" dirty="0">
                <a:solidFill>
                  <a:srgbClr val="0070C0"/>
                </a:solidFill>
              </a:rPr>
              <a:t>1. What's the problem in the picture?</a:t>
            </a:r>
          </a:p>
          <a:p>
            <a:r>
              <a:rPr lang="en-US" sz="3600" b="1" i="1" dirty="0">
                <a:solidFill>
                  <a:srgbClr val="0070C0"/>
                </a:solidFill>
              </a:rPr>
              <a:t>2. What are some other reasons for arguments between parents and teenagers?</a:t>
            </a:r>
          </a:p>
        </p:txBody>
      </p:sp>
      <p:sp>
        <p:nvSpPr>
          <p:cNvPr id="7" name="TextBox 6">
            <a:extLst>
              <a:ext uri="{FF2B5EF4-FFF2-40B4-BE49-F238E27FC236}">
                <a16:creationId xmlns:a16="http://schemas.microsoft.com/office/drawing/2014/main" id="{85B8494A-04FD-C6C6-D65C-0689BC851CDB}"/>
              </a:ext>
            </a:extLst>
          </p:cNvPr>
          <p:cNvSpPr txBox="1"/>
          <p:nvPr/>
        </p:nvSpPr>
        <p:spPr>
          <a:xfrm>
            <a:off x="263770" y="2215661"/>
            <a:ext cx="48166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Look at the picture and answer the questions: </a:t>
            </a:r>
          </a:p>
        </p:txBody>
      </p:sp>
      <p:pic>
        <p:nvPicPr>
          <p:cNvPr id="6" name="Picture 5">
            <a:extLst>
              <a:ext uri="{FF2B5EF4-FFF2-40B4-BE49-F238E27FC236}">
                <a16:creationId xmlns:a16="http://schemas.microsoft.com/office/drawing/2014/main" id="{F405D9CB-48AA-98E7-5A88-AFC82B4BCB14}"/>
              </a:ext>
            </a:extLst>
          </p:cNvPr>
          <p:cNvPicPr>
            <a:picLocks noChangeAspect="1"/>
          </p:cNvPicPr>
          <p:nvPr/>
        </p:nvPicPr>
        <p:blipFill>
          <a:blip r:embed="rId2"/>
          <a:stretch>
            <a:fillRect/>
          </a:stretch>
        </p:blipFill>
        <p:spPr>
          <a:xfrm>
            <a:off x="5161083" y="816896"/>
            <a:ext cx="6899031" cy="3049786"/>
          </a:xfrm>
          <a:prstGeom prst="rect">
            <a:avLst/>
          </a:prstGeom>
        </p:spPr>
      </p:pic>
    </p:spTree>
    <p:extLst>
      <p:ext uri="{BB962C8B-B14F-4D97-AF65-F5344CB8AC3E}">
        <p14:creationId xmlns:p14="http://schemas.microsoft.com/office/powerpoint/2010/main" val="3331114446"/>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92" y="533180"/>
            <a:ext cx="8946502" cy="5964335"/>
          </a:xfrm>
          <a:prstGeom prst="rect">
            <a:avLst/>
          </a:prstGeom>
        </p:spPr>
      </p:pic>
      <p:sp>
        <p:nvSpPr>
          <p:cNvPr id="3" name="TextBox 2"/>
          <p:cNvSpPr txBox="1"/>
          <p:nvPr/>
        </p:nvSpPr>
        <p:spPr>
          <a:xfrm>
            <a:off x="3909167" y="4114805"/>
            <a:ext cx="3750905" cy="830997"/>
          </a:xfrm>
          <a:prstGeom prst="rect">
            <a:avLst/>
          </a:prstGeom>
          <a:noFill/>
        </p:spPr>
        <p:txBody>
          <a:bodyPr wrap="square" rtlCol="0">
            <a:spAutoFit/>
          </a:bodyPr>
          <a:lstStyle/>
          <a:p>
            <a:r>
              <a:rPr lang="en-US" sz="4800" dirty="0">
                <a:solidFill>
                  <a:schemeClr val="bg1"/>
                </a:solidFill>
              </a:rPr>
              <a:t>Vocabulary </a:t>
            </a:r>
            <a:endParaRPr lang="en-US" sz="2000" dirty="0">
              <a:solidFill>
                <a:schemeClr val="bg1"/>
              </a:solidFill>
            </a:endParaRPr>
          </a:p>
        </p:txBody>
      </p:sp>
    </p:spTree>
    <p:extLst>
      <p:ext uri="{BB962C8B-B14F-4D97-AF65-F5344CB8AC3E}">
        <p14:creationId xmlns:p14="http://schemas.microsoft.com/office/powerpoint/2010/main" val="357396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2CB9C-52B3-EE3C-13A7-B63DB04C1FF6}"/>
              </a:ext>
            </a:extLst>
          </p:cNvPr>
          <p:cNvSpPr/>
          <p:nvPr/>
        </p:nvSpPr>
        <p:spPr>
          <a:xfrm>
            <a:off x="451817" y="1323949"/>
            <a:ext cx="2434357" cy="454983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lnSpc>
                <a:spcPct val="150000"/>
              </a:lnSpc>
            </a:pPr>
            <a:r>
              <a:rPr lang="en-US" sz="2800" i="1" dirty="0">
                <a:solidFill>
                  <a:srgbClr val="0070C0"/>
                </a:solidFill>
              </a:rPr>
              <a:t>1. Influence</a:t>
            </a:r>
          </a:p>
          <a:p>
            <a:pPr lvl="0">
              <a:lnSpc>
                <a:spcPct val="150000"/>
              </a:lnSpc>
            </a:pPr>
            <a:r>
              <a:rPr lang="en-US" sz="2800" i="1" dirty="0">
                <a:solidFill>
                  <a:srgbClr val="0070C0"/>
                </a:solidFill>
              </a:rPr>
              <a:t>2. Behavior</a:t>
            </a:r>
          </a:p>
          <a:p>
            <a:pPr lvl="0">
              <a:lnSpc>
                <a:spcPct val="150000"/>
              </a:lnSpc>
            </a:pPr>
            <a:r>
              <a:rPr lang="en-US" sz="2800" i="1" dirty="0">
                <a:solidFill>
                  <a:srgbClr val="0070C0"/>
                </a:solidFill>
              </a:rPr>
              <a:t>3. Respect</a:t>
            </a:r>
          </a:p>
          <a:p>
            <a:pPr lvl="0">
              <a:lnSpc>
                <a:spcPct val="150000"/>
              </a:lnSpc>
            </a:pPr>
            <a:r>
              <a:rPr lang="en-US" sz="2800" i="1" dirty="0">
                <a:solidFill>
                  <a:srgbClr val="0070C0"/>
                </a:solidFill>
              </a:rPr>
              <a:t>4. Ignore</a:t>
            </a:r>
          </a:p>
          <a:p>
            <a:pPr lvl="0">
              <a:lnSpc>
                <a:spcPct val="150000"/>
              </a:lnSpc>
            </a:pPr>
            <a:r>
              <a:rPr lang="en-US" sz="2800" i="1" dirty="0">
                <a:solidFill>
                  <a:srgbClr val="0070C0"/>
                </a:solidFill>
              </a:rPr>
              <a:t>5. Curfew</a:t>
            </a:r>
          </a:p>
          <a:p>
            <a:pPr lvl="0">
              <a:lnSpc>
                <a:spcPct val="150000"/>
              </a:lnSpc>
            </a:pPr>
            <a:r>
              <a:rPr lang="en-US" sz="2800" i="1" dirty="0">
                <a:solidFill>
                  <a:srgbClr val="0070C0"/>
                </a:solidFill>
              </a:rPr>
              <a:t>6. Permission </a:t>
            </a:r>
          </a:p>
          <a:p>
            <a:pPr lvl="0">
              <a:lnSpc>
                <a:spcPct val="150000"/>
              </a:lnSpc>
            </a:pPr>
            <a:r>
              <a:rPr lang="en-US" sz="2800" i="1" dirty="0">
                <a:solidFill>
                  <a:srgbClr val="0070C0"/>
                </a:solidFill>
              </a:rPr>
              <a:t>7. Privacy</a:t>
            </a:r>
          </a:p>
        </p:txBody>
      </p:sp>
      <p:sp>
        <p:nvSpPr>
          <p:cNvPr id="3" name="Rectangle 2">
            <a:extLst>
              <a:ext uri="{FF2B5EF4-FFF2-40B4-BE49-F238E27FC236}">
                <a16:creationId xmlns:a16="http://schemas.microsoft.com/office/drawing/2014/main" id="{2AAD67D2-8CAB-DECC-A29A-0F76F52CDF9A}"/>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Match the words with the correct definitions. </a:t>
            </a:r>
          </a:p>
        </p:txBody>
      </p:sp>
      <p:sp>
        <p:nvSpPr>
          <p:cNvPr id="4" name="Rectangle 3">
            <a:extLst>
              <a:ext uri="{FF2B5EF4-FFF2-40B4-BE49-F238E27FC236}">
                <a16:creationId xmlns:a16="http://schemas.microsoft.com/office/drawing/2014/main" id="{8FFEBEA4-90F0-0710-A69A-516A67B17395}"/>
              </a:ext>
            </a:extLst>
          </p:cNvPr>
          <p:cNvSpPr/>
          <p:nvPr/>
        </p:nvSpPr>
        <p:spPr>
          <a:xfrm>
            <a:off x="4106007" y="1359444"/>
            <a:ext cx="7983415" cy="483209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r>
              <a:rPr lang="en-US" sz="2800" i="1" dirty="0">
                <a:solidFill>
                  <a:srgbClr val="0070C0"/>
                </a:solidFill>
              </a:rPr>
              <a:t>a. how someone acts</a:t>
            </a:r>
          </a:p>
          <a:p>
            <a:pPr lvl="0"/>
            <a:r>
              <a:rPr lang="en-US" sz="2800" i="1" dirty="0">
                <a:solidFill>
                  <a:srgbClr val="0070C0"/>
                </a:solidFill>
              </a:rPr>
              <a:t>b. pay no attention to something</a:t>
            </a:r>
          </a:p>
          <a:p>
            <a:pPr lvl="0"/>
            <a:r>
              <a:rPr lang="en-US" sz="2800" i="1" dirty="0">
                <a:solidFill>
                  <a:srgbClr val="0070C0"/>
                </a:solidFill>
              </a:rPr>
              <a:t>c. the effect that somebody or something has on the way someone thinks or acts</a:t>
            </a:r>
          </a:p>
          <a:p>
            <a:pPr lvl="0"/>
            <a:r>
              <a:rPr lang="en-US" sz="2800" i="1" dirty="0">
                <a:solidFill>
                  <a:srgbClr val="0070C0"/>
                </a:solidFill>
              </a:rPr>
              <a:t>d. the state of being alone and not watched by other people</a:t>
            </a:r>
          </a:p>
          <a:p>
            <a:pPr lvl="0"/>
            <a:r>
              <a:rPr lang="en-US" sz="2800" i="1" dirty="0">
                <a:solidFill>
                  <a:srgbClr val="0070C0"/>
                </a:solidFill>
              </a:rPr>
              <a:t>e. act in a way that shows you are aware of someone's rights, wishes, etc.</a:t>
            </a:r>
          </a:p>
          <a:p>
            <a:pPr lvl="0"/>
            <a:r>
              <a:rPr lang="en-US" sz="2800" i="1" dirty="0">
                <a:solidFill>
                  <a:srgbClr val="0070C0"/>
                </a:solidFill>
              </a:rPr>
              <a:t>f. a time when children must be home in the evening</a:t>
            </a:r>
          </a:p>
          <a:p>
            <a:pPr lvl="0"/>
            <a:r>
              <a:rPr lang="en-US" sz="2800" i="1" dirty="0">
                <a:solidFill>
                  <a:srgbClr val="0070C0"/>
                </a:solidFill>
              </a:rPr>
              <a:t>g. the right to do something that is given to you by someone else</a:t>
            </a:r>
          </a:p>
        </p:txBody>
      </p:sp>
      <p:cxnSp>
        <p:nvCxnSpPr>
          <p:cNvPr id="6" name="Straight Connector 5">
            <a:extLst>
              <a:ext uri="{FF2B5EF4-FFF2-40B4-BE49-F238E27FC236}">
                <a16:creationId xmlns:a16="http://schemas.microsoft.com/office/drawing/2014/main" id="{AE907268-6C10-99EE-C2F7-F58934046A60}"/>
              </a:ext>
            </a:extLst>
          </p:cNvPr>
          <p:cNvCxnSpPr>
            <a:cxnSpLocks/>
          </p:cNvCxnSpPr>
          <p:nvPr/>
        </p:nvCxnSpPr>
        <p:spPr>
          <a:xfrm>
            <a:off x="2268415" y="1842823"/>
            <a:ext cx="1837592" cy="63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29C070-F85E-8888-5AF3-5F6E94EE505E}"/>
              </a:ext>
            </a:extLst>
          </p:cNvPr>
          <p:cNvCxnSpPr>
            <a:cxnSpLocks/>
          </p:cNvCxnSpPr>
          <p:nvPr/>
        </p:nvCxnSpPr>
        <p:spPr>
          <a:xfrm flipV="1">
            <a:off x="2314308" y="1669058"/>
            <a:ext cx="1862038" cy="737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237900-E6A6-C568-3C77-E160C43C6962}"/>
              </a:ext>
            </a:extLst>
          </p:cNvPr>
          <p:cNvCxnSpPr>
            <a:cxnSpLocks/>
          </p:cNvCxnSpPr>
          <p:nvPr/>
        </p:nvCxnSpPr>
        <p:spPr>
          <a:xfrm>
            <a:off x="2028825" y="3080333"/>
            <a:ext cx="2195132" cy="117036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8F7B98-3EB1-8B74-5B8F-CF71B5686661}"/>
              </a:ext>
            </a:extLst>
          </p:cNvPr>
          <p:cNvCxnSpPr>
            <a:cxnSpLocks/>
          </p:cNvCxnSpPr>
          <p:nvPr/>
        </p:nvCxnSpPr>
        <p:spPr>
          <a:xfrm flipV="1">
            <a:off x="1837211" y="2037959"/>
            <a:ext cx="2339135" cy="169052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28CBC9-6FD8-95D0-A20C-9BB1CE35234A}"/>
              </a:ext>
            </a:extLst>
          </p:cNvPr>
          <p:cNvCxnSpPr>
            <a:cxnSpLocks/>
          </p:cNvCxnSpPr>
          <p:nvPr/>
        </p:nvCxnSpPr>
        <p:spPr>
          <a:xfrm>
            <a:off x="1930011" y="4277816"/>
            <a:ext cx="2246335" cy="7865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053383-D47E-B0EA-D4A9-16FA68B396C4}"/>
              </a:ext>
            </a:extLst>
          </p:cNvPr>
          <p:cNvCxnSpPr>
            <a:cxnSpLocks/>
          </p:cNvCxnSpPr>
          <p:nvPr/>
        </p:nvCxnSpPr>
        <p:spPr>
          <a:xfrm>
            <a:off x="2457500" y="5004064"/>
            <a:ext cx="1718846" cy="52998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2F4165-2C5F-8DA4-9F6A-4DDC5C1004FB}"/>
              </a:ext>
            </a:extLst>
          </p:cNvPr>
          <p:cNvCxnSpPr/>
          <p:nvPr/>
        </p:nvCxnSpPr>
        <p:spPr>
          <a:xfrm flipV="1">
            <a:off x="2110154" y="3286355"/>
            <a:ext cx="2066192" cy="23583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2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2BBF4-1BB3-0A54-9D41-CCBF2875B034}"/>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Click on each phrase to hear the sound. </a:t>
            </a:r>
          </a:p>
        </p:txBody>
      </p:sp>
      <p:sp>
        <p:nvSpPr>
          <p:cNvPr id="3" name="TextBox 2">
            <a:extLst>
              <a:ext uri="{FF2B5EF4-FFF2-40B4-BE49-F238E27FC236}">
                <a16:creationId xmlns:a16="http://schemas.microsoft.com/office/drawing/2014/main" id="{6E05C19A-5D14-1F1D-B66F-F049BBF0206B}"/>
              </a:ext>
            </a:extLst>
          </p:cNvPr>
          <p:cNvSpPr txBox="1"/>
          <p:nvPr/>
        </p:nvSpPr>
        <p:spPr>
          <a:xfrm>
            <a:off x="414733" y="147278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influence </a:t>
            </a:r>
            <a:r>
              <a:rPr lang="en-US" sz="2800" dirty="0"/>
              <a:t>(n) </a:t>
            </a:r>
            <a:r>
              <a:rPr lang="vi-VN" sz="2800" dirty="0">
                <a:solidFill>
                  <a:srgbClr val="FF0000"/>
                </a:solidFill>
              </a:rPr>
              <a:t>/ˈɪnfluəns</a:t>
            </a:r>
            <a:r>
              <a:rPr lang="en-US" sz="2800" dirty="0">
                <a:solidFill>
                  <a:srgbClr val="FF0000"/>
                </a:solidFill>
              </a:rPr>
              <a:t>/</a:t>
            </a:r>
            <a:r>
              <a:rPr lang="en-US" sz="2800" dirty="0"/>
              <a:t> </a:t>
            </a:r>
            <a:r>
              <a:rPr lang="vi-VN" sz="2800" dirty="0"/>
              <a:t>sự ảnh hưởng</a:t>
            </a:r>
            <a:endParaRPr lang="en-US" sz="2800" i="1" dirty="0">
              <a:solidFill>
                <a:srgbClr val="0070C0"/>
              </a:solidFill>
            </a:endParaRPr>
          </a:p>
        </p:txBody>
      </p:sp>
      <p:sp>
        <p:nvSpPr>
          <p:cNvPr id="4" name="TextBox 3">
            <a:extLst>
              <a:ext uri="{FF2B5EF4-FFF2-40B4-BE49-F238E27FC236}">
                <a16:creationId xmlns:a16="http://schemas.microsoft.com/office/drawing/2014/main" id="{9B84F5F4-5FAE-FEDF-AAB6-F1BF59BB84C6}"/>
              </a:ext>
            </a:extLst>
          </p:cNvPr>
          <p:cNvSpPr txBox="1"/>
          <p:nvPr/>
        </p:nvSpPr>
        <p:spPr>
          <a:xfrm>
            <a:off x="414733" y="218359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behavior </a:t>
            </a:r>
            <a:r>
              <a:rPr lang="en-US" sz="2800" dirty="0"/>
              <a:t>(n) </a:t>
            </a:r>
            <a:r>
              <a:rPr lang="vi-VN" sz="2800" dirty="0">
                <a:solidFill>
                  <a:srgbClr val="FF0000"/>
                </a:solidFill>
              </a:rPr>
              <a:t>/bɪˈheɪvjə</a:t>
            </a:r>
            <a:r>
              <a:rPr lang="en-US" sz="2800" dirty="0">
                <a:solidFill>
                  <a:srgbClr val="FF0000"/>
                </a:solidFill>
              </a:rPr>
              <a:t>/</a:t>
            </a:r>
            <a:r>
              <a:rPr lang="en-US" sz="2800" dirty="0"/>
              <a:t> </a:t>
            </a:r>
            <a:r>
              <a:rPr lang="vi-VN" sz="2800" dirty="0"/>
              <a:t>hành vi</a:t>
            </a:r>
            <a:endParaRPr lang="en-US" sz="2800" i="1" dirty="0">
              <a:solidFill>
                <a:srgbClr val="0070C0"/>
              </a:solidFill>
            </a:endParaRPr>
          </a:p>
        </p:txBody>
      </p:sp>
      <p:sp>
        <p:nvSpPr>
          <p:cNvPr id="5" name="TextBox 4">
            <a:extLst>
              <a:ext uri="{FF2B5EF4-FFF2-40B4-BE49-F238E27FC236}">
                <a16:creationId xmlns:a16="http://schemas.microsoft.com/office/drawing/2014/main" id="{DC405348-0656-BC68-2A59-5D5F043402BA}"/>
              </a:ext>
            </a:extLst>
          </p:cNvPr>
          <p:cNvSpPr txBox="1"/>
          <p:nvPr/>
        </p:nvSpPr>
        <p:spPr>
          <a:xfrm>
            <a:off x="414733" y="288250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respect </a:t>
            </a:r>
            <a:r>
              <a:rPr lang="en-US" sz="2800" dirty="0"/>
              <a:t>(v) </a:t>
            </a:r>
            <a:r>
              <a:rPr lang="vi-VN" sz="2800" dirty="0">
                <a:solidFill>
                  <a:srgbClr val="FF0000"/>
                </a:solidFill>
              </a:rPr>
              <a:t>/rɪˈspekt/</a:t>
            </a:r>
            <a:r>
              <a:rPr lang="en-US" sz="2800" dirty="0"/>
              <a:t> </a:t>
            </a:r>
            <a:r>
              <a:rPr lang="vi-VN" sz="2800" dirty="0"/>
              <a:t>tôn trọng</a:t>
            </a:r>
            <a:endParaRPr lang="en-US" sz="2800" i="1" dirty="0">
              <a:solidFill>
                <a:srgbClr val="0070C0"/>
              </a:solidFill>
            </a:endParaRPr>
          </a:p>
        </p:txBody>
      </p:sp>
      <p:sp>
        <p:nvSpPr>
          <p:cNvPr id="6" name="TextBox 5">
            <a:extLst>
              <a:ext uri="{FF2B5EF4-FFF2-40B4-BE49-F238E27FC236}">
                <a16:creationId xmlns:a16="http://schemas.microsoft.com/office/drawing/2014/main" id="{E5F3221E-7789-F46E-2A5D-DDF5CD19BB2D}"/>
              </a:ext>
            </a:extLst>
          </p:cNvPr>
          <p:cNvSpPr txBox="1"/>
          <p:nvPr/>
        </p:nvSpPr>
        <p:spPr>
          <a:xfrm>
            <a:off x="414733" y="358142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ignore </a:t>
            </a:r>
            <a:r>
              <a:rPr lang="en-US" sz="2800" dirty="0"/>
              <a:t>(v) </a:t>
            </a:r>
            <a:r>
              <a:rPr lang="vi-VN" sz="2800" dirty="0">
                <a:solidFill>
                  <a:srgbClr val="FF0000"/>
                </a:solidFill>
              </a:rPr>
              <a:t>/ɪgˈnɔːr/</a:t>
            </a:r>
            <a:r>
              <a:rPr lang="en-US" sz="2800" dirty="0">
                <a:solidFill>
                  <a:srgbClr val="FF0000"/>
                </a:solidFill>
              </a:rPr>
              <a:t>/</a:t>
            </a:r>
            <a:r>
              <a:rPr lang="en-US" sz="2800" dirty="0"/>
              <a:t> </a:t>
            </a:r>
            <a:r>
              <a:rPr lang="vi-VN" sz="2800" dirty="0"/>
              <a:t>làm ngơ, bỏ qua</a:t>
            </a:r>
            <a:endParaRPr lang="en-US" sz="2800" i="1" dirty="0">
              <a:solidFill>
                <a:srgbClr val="0070C0"/>
              </a:solidFill>
            </a:endParaRPr>
          </a:p>
        </p:txBody>
      </p:sp>
      <p:sp>
        <p:nvSpPr>
          <p:cNvPr id="7" name="TextBox 6">
            <a:extLst>
              <a:ext uri="{FF2B5EF4-FFF2-40B4-BE49-F238E27FC236}">
                <a16:creationId xmlns:a16="http://schemas.microsoft.com/office/drawing/2014/main" id="{063763AD-B697-67EA-EA48-9C7AA676B456}"/>
              </a:ext>
            </a:extLst>
          </p:cNvPr>
          <p:cNvSpPr txBox="1"/>
          <p:nvPr/>
        </p:nvSpPr>
        <p:spPr>
          <a:xfrm>
            <a:off x="414733" y="428033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curfew </a:t>
            </a:r>
            <a:r>
              <a:rPr lang="en-US" sz="2800" dirty="0"/>
              <a:t>(n) </a:t>
            </a:r>
            <a:r>
              <a:rPr lang="vi-VN" sz="2800" dirty="0">
                <a:solidFill>
                  <a:srgbClr val="FF0000"/>
                </a:solidFill>
              </a:rPr>
              <a:t>/ˈkɜːfjuː</a:t>
            </a:r>
            <a:r>
              <a:rPr lang="en-US" sz="2800" dirty="0">
                <a:solidFill>
                  <a:srgbClr val="FF0000"/>
                </a:solidFill>
              </a:rPr>
              <a:t>/</a:t>
            </a:r>
            <a:r>
              <a:rPr lang="en-US" sz="2800" dirty="0"/>
              <a:t> </a:t>
            </a:r>
            <a:r>
              <a:rPr lang="vi-VN" sz="2800" dirty="0"/>
              <a:t>giờ giới nghiêm</a:t>
            </a:r>
            <a:endParaRPr lang="en-US" sz="2800" i="1" dirty="0">
              <a:solidFill>
                <a:srgbClr val="0070C0"/>
              </a:solidFill>
            </a:endParaRPr>
          </a:p>
        </p:txBody>
      </p:sp>
      <p:sp>
        <p:nvSpPr>
          <p:cNvPr id="8" name="TextBox 7">
            <a:extLst>
              <a:ext uri="{FF2B5EF4-FFF2-40B4-BE49-F238E27FC236}">
                <a16:creationId xmlns:a16="http://schemas.microsoft.com/office/drawing/2014/main" id="{41B8A102-9FFD-1BB8-3482-AB93947C3516}"/>
              </a:ext>
            </a:extLst>
          </p:cNvPr>
          <p:cNvSpPr txBox="1"/>
          <p:nvPr/>
        </p:nvSpPr>
        <p:spPr>
          <a:xfrm>
            <a:off x="414733" y="4991146"/>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permission </a:t>
            </a:r>
            <a:r>
              <a:rPr lang="en-US" sz="2800" dirty="0"/>
              <a:t>(n) </a:t>
            </a:r>
            <a:r>
              <a:rPr lang="vi-VN" sz="2800" dirty="0">
                <a:solidFill>
                  <a:srgbClr val="FF0000"/>
                </a:solidFill>
              </a:rPr>
              <a:t>/pərˈmɪʃn/</a:t>
            </a:r>
            <a:r>
              <a:rPr lang="en-US" sz="2800" dirty="0"/>
              <a:t> </a:t>
            </a:r>
            <a:r>
              <a:rPr lang="vi-VN" sz="2800" dirty="0"/>
              <a:t>sự cho phép</a:t>
            </a:r>
            <a:endParaRPr lang="en-US" sz="2800" i="1" dirty="0">
              <a:solidFill>
                <a:srgbClr val="0070C0"/>
              </a:solidFill>
            </a:endParaRPr>
          </a:p>
        </p:txBody>
      </p:sp>
      <p:sp>
        <p:nvSpPr>
          <p:cNvPr id="9" name="TextBox 8">
            <a:extLst>
              <a:ext uri="{FF2B5EF4-FFF2-40B4-BE49-F238E27FC236}">
                <a16:creationId xmlns:a16="http://schemas.microsoft.com/office/drawing/2014/main" id="{E9BDA41B-6D24-16EF-993F-E8BE1F0947D3}"/>
              </a:ext>
            </a:extLst>
          </p:cNvPr>
          <p:cNvSpPr txBox="1"/>
          <p:nvPr/>
        </p:nvSpPr>
        <p:spPr>
          <a:xfrm>
            <a:off x="414733" y="570195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privacy </a:t>
            </a:r>
            <a:r>
              <a:rPr lang="en-US" sz="2800" dirty="0"/>
              <a:t>(n) </a:t>
            </a:r>
            <a:r>
              <a:rPr lang="vi-VN" sz="2800" dirty="0">
                <a:solidFill>
                  <a:srgbClr val="FF0000"/>
                </a:solidFill>
              </a:rPr>
              <a:t>/ˈpraɪvəsi/</a:t>
            </a:r>
            <a:r>
              <a:rPr lang="en-US" sz="2800" dirty="0"/>
              <a:t> </a:t>
            </a:r>
            <a:r>
              <a:rPr lang="vi-VN" sz="2800" dirty="0"/>
              <a:t>sự riêng tư</a:t>
            </a:r>
            <a:endParaRPr lang="en-US" sz="2800" i="1" dirty="0">
              <a:solidFill>
                <a:srgbClr val="0070C0"/>
              </a:solidFill>
            </a:endParaRPr>
          </a:p>
        </p:txBody>
      </p:sp>
      <p:pic>
        <p:nvPicPr>
          <p:cNvPr id="10" name="influence">
            <a:hlinkClick r:id="" action="ppaction://media"/>
            <a:extLst>
              <a:ext uri="{FF2B5EF4-FFF2-40B4-BE49-F238E27FC236}">
                <a16:creationId xmlns:a16="http://schemas.microsoft.com/office/drawing/2014/main" id="{BC3B368B-12F2-806F-C6E9-7915E6D66CD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945260" y="1491150"/>
            <a:ext cx="609600" cy="609600"/>
          </a:xfrm>
          <a:prstGeom prst="rect">
            <a:avLst/>
          </a:prstGeom>
        </p:spPr>
      </p:pic>
      <p:pic>
        <p:nvPicPr>
          <p:cNvPr id="11" name="behavior">
            <a:hlinkClick r:id="" action="ppaction://media"/>
            <a:extLst>
              <a:ext uri="{FF2B5EF4-FFF2-40B4-BE49-F238E27FC236}">
                <a16:creationId xmlns:a16="http://schemas.microsoft.com/office/drawing/2014/main" id="{A6D3FC4D-AECB-F23E-0D96-878B610A3A7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945260" y="2272908"/>
            <a:ext cx="609600" cy="609600"/>
          </a:xfrm>
          <a:prstGeom prst="rect">
            <a:avLst/>
          </a:prstGeom>
        </p:spPr>
      </p:pic>
      <p:pic>
        <p:nvPicPr>
          <p:cNvPr id="12" name="respect">
            <a:hlinkClick r:id="" action="ppaction://media"/>
            <a:extLst>
              <a:ext uri="{FF2B5EF4-FFF2-40B4-BE49-F238E27FC236}">
                <a16:creationId xmlns:a16="http://schemas.microsoft.com/office/drawing/2014/main" id="{7A322C96-E3B3-7746-358A-79B0D0800261}"/>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945260" y="2946985"/>
            <a:ext cx="609600" cy="609600"/>
          </a:xfrm>
          <a:prstGeom prst="rect">
            <a:avLst/>
          </a:prstGeom>
        </p:spPr>
      </p:pic>
      <p:pic>
        <p:nvPicPr>
          <p:cNvPr id="13" name="ignore">
            <a:hlinkClick r:id="" action="ppaction://media"/>
            <a:extLst>
              <a:ext uri="{FF2B5EF4-FFF2-40B4-BE49-F238E27FC236}">
                <a16:creationId xmlns:a16="http://schemas.microsoft.com/office/drawing/2014/main" id="{4470E35D-2BD7-6FF0-ED0E-3F931F46B8E3}"/>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945260" y="3618154"/>
            <a:ext cx="609600" cy="609600"/>
          </a:xfrm>
          <a:prstGeom prst="rect">
            <a:avLst/>
          </a:prstGeom>
        </p:spPr>
      </p:pic>
      <p:pic>
        <p:nvPicPr>
          <p:cNvPr id="14" name="curfew">
            <a:hlinkClick r:id="" action="ppaction://media"/>
            <a:extLst>
              <a:ext uri="{FF2B5EF4-FFF2-40B4-BE49-F238E27FC236}">
                <a16:creationId xmlns:a16="http://schemas.microsoft.com/office/drawing/2014/main" id="{964C60E9-7B88-BEC5-C3C8-D5DD929DABDC}"/>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945260" y="4317069"/>
            <a:ext cx="609600" cy="609600"/>
          </a:xfrm>
          <a:prstGeom prst="rect">
            <a:avLst/>
          </a:prstGeom>
        </p:spPr>
      </p:pic>
      <p:pic>
        <p:nvPicPr>
          <p:cNvPr id="15" name="permission">
            <a:hlinkClick r:id="" action="ppaction://media"/>
            <a:extLst>
              <a:ext uri="{FF2B5EF4-FFF2-40B4-BE49-F238E27FC236}">
                <a16:creationId xmlns:a16="http://schemas.microsoft.com/office/drawing/2014/main" id="{08C9BDAA-0B31-2003-B742-1618695FA5B9}"/>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0945260" y="5080415"/>
            <a:ext cx="609600" cy="609600"/>
          </a:xfrm>
          <a:prstGeom prst="rect">
            <a:avLst/>
          </a:prstGeom>
        </p:spPr>
      </p:pic>
      <p:pic>
        <p:nvPicPr>
          <p:cNvPr id="16" name="privacy">
            <a:hlinkClick r:id="" action="ppaction://media"/>
            <a:extLst>
              <a:ext uri="{FF2B5EF4-FFF2-40B4-BE49-F238E27FC236}">
                <a16:creationId xmlns:a16="http://schemas.microsoft.com/office/drawing/2014/main" id="{07B5BC7E-2CBA-78E4-3C17-54A4E285084D}"/>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10945260" y="5823246"/>
            <a:ext cx="609600" cy="609600"/>
          </a:xfrm>
          <a:prstGeom prst="rect">
            <a:avLst/>
          </a:prstGeom>
        </p:spPr>
      </p:pic>
    </p:spTree>
    <p:extLst>
      <p:ext uri="{BB962C8B-B14F-4D97-AF65-F5344CB8AC3E}">
        <p14:creationId xmlns:p14="http://schemas.microsoft.com/office/powerpoint/2010/main" val="397336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remove" display="0">
                  <p:stCondLst>
                    <p:cond delay="indefinite"/>
                  </p:stCondLst>
                  <p:endCondLst>
                    <p:cond evt="onStopAudio" delay="0">
                      <p:tgtEl>
                        <p:sldTgt/>
                      </p:tgtEl>
                    </p:cond>
                  </p:endCondLst>
                </p:cTn>
                <p:tgtEl>
                  <p:spTgt spid="10"/>
                </p:tgtEl>
              </p:cMediaNode>
            </p:audio>
            <p:audio>
              <p:cMediaNode vol="80000">
                <p:cTn id="39" fill="remove" display="0">
                  <p:stCondLst>
                    <p:cond delay="indefinite"/>
                  </p:stCondLst>
                  <p:endCondLst>
                    <p:cond evt="onStopAudio" delay="0">
                      <p:tgtEl>
                        <p:sldTgt/>
                      </p:tgtEl>
                    </p:cond>
                  </p:endCondLst>
                </p:cTn>
                <p:tgtEl>
                  <p:spTgt spid="11"/>
                </p:tgtEl>
              </p:cMediaNode>
            </p:audio>
            <p:audio>
              <p:cMediaNode vol="80000">
                <p:cTn id="40" fill="remove" display="0">
                  <p:stCondLst>
                    <p:cond delay="indefinite"/>
                  </p:stCondLst>
                  <p:endCondLst>
                    <p:cond evt="onStopAudio" delay="0">
                      <p:tgtEl>
                        <p:sldTgt/>
                      </p:tgtEl>
                    </p:cond>
                  </p:endCondLst>
                </p:cTn>
                <p:tgtEl>
                  <p:spTgt spid="12"/>
                </p:tgtEl>
              </p:cMediaNode>
            </p:audio>
            <p:audio>
              <p:cMediaNode vol="80000">
                <p:cTn id="41" fill="remove" display="0">
                  <p:stCondLst>
                    <p:cond delay="indefinite"/>
                  </p:stCondLst>
                  <p:endCondLst>
                    <p:cond evt="onStopAudio" delay="0">
                      <p:tgtEl>
                        <p:sldTgt/>
                      </p:tgtEl>
                    </p:cond>
                  </p:endCondLst>
                </p:cTn>
                <p:tgtEl>
                  <p:spTgt spid="13"/>
                </p:tgtEl>
              </p:cMediaNode>
            </p:audio>
            <p:audio>
              <p:cMediaNode vol="80000">
                <p:cTn id="42" fill="remove" display="0">
                  <p:stCondLst>
                    <p:cond delay="indefinite"/>
                  </p:stCondLst>
                  <p:endCondLst>
                    <p:cond evt="onStopAudio" delay="0">
                      <p:tgtEl>
                        <p:sldTgt/>
                      </p:tgtEl>
                    </p:cond>
                  </p:endCondLst>
                </p:cTn>
                <p:tgtEl>
                  <p:spTgt spid="14"/>
                </p:tgtEl>
              </p:cMediaNode>
            </p:audio>
            <p:audio>
              <p:cMediaNode vol="80000">
                <p:cTn id="43" fill="remove" display="0">
                  <p:stCondLst>
                    <p:cond delay="indefinite"/>
                  </p:stCondLst>
                  <p:endCondLst>
                    <p:cond evt="onStopAudio" delay="0">
                      <p:tgtEl>
                        <p:sldTgt/>
                      </p:tgtEl>
                    </p:cond>
                  </p:endCondLst>
                </p:cTn>
                <p:tgtEl>
                  <p:spTgt spid="15"/>
                </p:tgtEl>
              </p:cMediaNode>
            </p:audio>
            <p:audio>
              <p:cMediaNode vol="80000">
                <p:cTn id="44" fill="remove" display="0">
                  <p:stCondLst>
                    <p:cond delay="indefinite"/>
                  </p:stCondLst>
                  <p:endCondLst>
                    <p:cond evt="onStopAudio" delay="0">
                      <p:tgtEl>
                        <p:sldTgt/>
                      </p:tgtEl>
                    </p:cond>
                  </p:endCondLst>
                </p:cTn>
                <p:tgtEl>
                  <p:spTgt spid="16"/>
                </p:tgtEl>
              </p:cMediaNode>
            </p:audi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246" fill="hold"/>
                                        <p:tgtEl>
                                          <p:spTgt spid="10"/>
                                        </p:tgtEl>
                                      </p:cBhvr>
                                    </p:cmd>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037" fill="hold"/>
                                        <p:tgtEl>
                                          <p:spTgt spid="11"/>
                                        </p:tgtEl>
                                      </p:cBhvr>
                                    </p:cmd>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933" fill="hold"/>
                                        <p:tgtEl>
                                          <p:spTgt spid="12"/>
                                        </p:tgtEl>
                                      </p:cBhvr>
                                    </p:cmd>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168" fill="hold"/>
                                        <p:tgtEl>
                                          <p:spTgt spid="13"/>
                                        </p:tgtEl>
                                      </p:cBhvr>
                                    </p:cmd>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776" fill="hold"/>
                                        <p:tgtEl>
                                          <p:spTgt spid="14"/>
                                        </p:tgtEl>
                                      </p:cBhvr>
                                    </p:cmd>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246" fill="hold"/>
                                        <p:tgtEl>
                                          <p:spTgt spid="15"/>
                                        </p:tgtEl>
                                      </p:cBhvr>
                                    </p:cmd>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85" fill="hold"/>
                                        <p:tgtEl>
                                          <p:spTgt spid="16"/>
                                        </p:tgtEl>
                                      </p:cBhvr>
                                    </p:cmd>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1239</Words>
  <Application>Microsoft Office PowerPoint</Application>
  <PresentationFormat>Widescreen</PresentationFormat>
  <Paragraphs>147</Paragraphs>
  <Slides>31</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Hien Kim</cp:lastModifiedBy>
  <cp:revision>20</cp:revision>
  <dcterms:created xsi:type="dcterms:W3CDTF">2023-02-01T04:45:54Z</dcterms:created>
  <dcterms:modified xsi:type="dcterms:W3CDTF">2023-07-22T17:42:42Z</dcterms:modified>
</cp:coreProperties>
</file>