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61" r:id="rId3"/>
    <p:sldId id="267" r:id="rId4"/>
    <p:sldId id="269" r:id="rId5"/>
    <p:sldId id="301" r:id="rId6"/>
    <p:sldId id="303" r:id="rId7"/>
    <p:sldId id="270" r:id="rId8"/>
    <p:sldId id="304" r:id="rId9"/>
    <p:sldId id="302" r:id="rId10"/>
    <p:sldId id="305" r:id="rId11"/>
    <p:sldId id="306" r:id="rId12"/>
    <p:sldId id="274" r:id="rId13"/>
    <p:sldId id="307" r:id="rId14"/>
    <p:sldId id="308" r:id="rId15"/>
    <p:sldId id="309" r:id="rId16"/>
    <p:sldId id="275" r:id="rId17"/>
    <p:sldId id="310" r:id="rId18"/>
    <p:sldId id="311" r:id="rId19"/>
    <p:sldId id="312" r:id="rId20"/>
    <p:sldId id="313" r:id="rId21"/>
    <p:sldId id="314" r:id="rId22"/>
    <p:sldId id="315" r:id="rId23"/>
    <p:sldId id="316" r:id="rId24"/>
    <p:sldId id="317" r:id="rId25"/>
    <p:sldId id="277" r:id="rId26"/>
    <p:sldId id="294" r:id="rId27"/>
    <p:sldId id="321" r:id="rId28"/>
    <p:sldId id="296" r:id="rId29"/>
    <p:sldId id="298" r:id="rId30"/>
    <p:sldId id="299" r:id="rId31"/>
    <p:sldId id="300"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48" d="100"/>
          <a:sy n="48" d="100"/>
        </p:scale>
        <p:origin x="48" y="8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18BA33-26DB-4428-93D0-27EAE4D1DD9C}" type="datetimeFigureOut">
              <a:rPr lang="en-US" smtClean="0"/>
              <a:t>7/24/2023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63D410-B0AC-488E-A5F6-469EF3A10D11}" type="slidenum">
              <a:rPr lang="en-US" smtClean="0"/>
              <a:t>‹#›</a:t>
            </a:fld>
            <a:endParaRPr lang="en-US"/>
          </a:p>
        </p:txBody>
      </p:sp>
    </p:spTree>
    <p:extLst>
      <p:ext uri="{BB962C8B-B14F-4D97-AF65-F5344CB8AC3E}">
        <p14:creationId xmlns:p14="http://schemas.microsoft.com/office/powerpoint/2010/main" val="2340481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EF71FAA-8EC5-41BF-A839-F9E0167E2251}" type="datetimeFigureOut">
              <a:rPr lang="en-US" smtClean="0"/>
              <a:t>7/24/2023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1248872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F71FAA-8EC5-41BF-A839-F9E0167E2251}" type="datetimeFigureOut">
              <a:rPr lang="en-US" smtClean="0"/>
              <a:t>7/24/2023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353551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F71FAA-8EC5-41BF-A839-F9E0167E2251}" type="datetimeFigureOut">
              <a:rPr lang="en-US" smtClean="0"/>
              <a:t>7/24/2023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387191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26480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054279"/>
      </p:ext>
    </p:extLst>
  </p:cSld>
  <p:clrMapOvr>
    <a:masterClrMapping/>
  </p:clrMapOvr>
  <p:transition spd="med">
    <p:split orient="vert"/>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9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80090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52787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9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24943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0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4017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F71FAA-8EC5-41BF-A839-F9E0167E2251}" type="datetimeFigureOut">
              <a:rPr lang="en-US" smtClean="0"/>
              <a:t>7/24/2023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1802602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EF71FAA-8EC5-41BF-A839-F9E0167E2251}" type="datetimeFigureOut">
              <a:rPr lang="en-US" smtClean="0"/>
              <a:t>7/24/2023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4112533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EF71FAA-8EC5-41BF-A839-F9E0167E2251}" type="datetimeFigureOut">
              <a:rPr lang="en-US" smtClean="0"/>
              <a:t>7/24/2023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2279460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EF71FAA-8EC5-41BF-A839-F9E0167E2251}" type="datetimeFigureOut">
              <a:rPr lang="en-US" smtClean="0"/>
              <a:t>7/24/2023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705427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EF71FAA-8EC5-41BF-A839-F9E0167E2251}" type="datetimeFigureOut">
              <a:rPr lang="en-US" smtClean="0"/>
              <a:t>7/24/2023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3276130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F71FAA-8EC5-41BF-A839-F9E0167E2251}" type="datetimeFigureOut">
              <a:rPr lang="en-US" smtClean="0"/>
              <a:t>7/24/2023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4054352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EF71FAA-8EC5-41BF-A839-F9E0167E2251}" type="datetimeFigureOut">
              <a:rPr lang="en-US" smtClean="0"/>
              <a:t>7/24/2023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2452528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EF71FAA-8EC5-41BF-A839-F9E0167E2251}" type="datetimeFigureOut">
              <a:rPr lang="en-US" smtClean="0"/>
              <a:t>7/24/2023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345354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F71FAA-8EC5-41BF-A839-F9E0167E2251}" type="datetimeFigureOut">
              <a:rPr lang="en-US" smtClean="0"/>
              <a:t>7/24/2023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5686E4-946D-4BFF-AF44-8289C5ED502A}" type="slidenum">
              <a:rPr lang="en-US" smtClean="0"/>
              <a:t>‹#›</a:t>
            </a:fld>
            <a:endParaRPr lang="en-US"/>
          </a:p>
        </p:txBody>
      </p:sp>
      <p:pic>
        <p:nvPicPr>
          <p:cNvPr id="7" name="Picture 6"/>
          <p:cNvPicPr>
            <a:picLocks noChangeAspect="1"/>
          </p:cNvPicPr>
          <p:nvPr userDrawn="1"/>
        </p:nvPicPr>
        <p:blipFill>
          <a:blip r:embed="rId19"/>
          <a:stretch>
            <a:fillRect/>
          </a:stretch>
        </p:blipFill>
        <p:spPr>
          <a:xfrm>
            <a:off x="0" y="0"/>
            <a:ext cx="12230100" cy="6873932"/>
          </a:xfrm>
          <a:prstGeom prst="rect">
            <a:avLst/>
          </a:prstGeom>
        </p:spPr>
      </p:pic>
      <p:sp>
        <p:nvSpPr>
          <p:cNvPr id="8" name="TextBox 9">
            <a:extLst>
              <a:ext uri="{FF2B5EF4-FFF2-40B4-BE49-F238E27FC236}">
                <a16:creationId xmlns:a16="http://schemas.microsoft.com/office/drawing/2014/main" id="{FE798370-27E2-9F41-A466-FC64C7FFD70A}"/>
              </a:ext>
            </a:extLst>
          </p:cNvPr>
          <p:cNvSpPr txBox="1"/>
          <p:nvPr userDrawn="1"/>
        </p:nvSpPr>
        <p:spPr>
          <a:xfrm>
            <a:off x="262740" y="0"/>
            <a:ext cx="3473991" cy="369332"/>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0" dirty="0">
                <a:solidFill>
                  <a:schemeClr val="bg1"/>
                </a:solidFill>
              </a:rPr>
              <a:t>Unit 2: Generation</a:t>
            </a:r>
            <a:r>
              <a:rPr lang="en-US" sz="1800" b="0" baseline="0" dirty="0">
                <a:solidFill>
                  <a:schemeClr val="bg1"/>
                </a:solidFill>
              </a:rPr>
              <a:t> gap</a:t>
            </a:r>
            <a:r>
              <a:rPr lang="en-US" sz="1800" b="0" dirty="0">
                <a:solidFill>
                  <a:schemeClr val="bg1"/>
                </a:solidFill>
              </a:rPr>
              <a:t> </a:t>
            </a:r>
          </a:p>
        </p:txBody>
      </p:sp>
      <p:sp>
        <p:nvSpPr>
          <p:cNvPr id="9" name="TextBox 8">
            <a:extLst>
              <a:ext uri="{FF2B5EF4-FFF2-40B4-BE49-F238E27FC236}">
                <a16:creationId xmlns:a16="http://schemas.microsoft.com/office/drawing/2014/main" id="{D7889D60-3103-E54C-9167-2287BEE5C81A}"/>
              </a:ext>
            </a:extLst>
          </p:cNvPr>
          <p:cNvSpPr txBox="1"/>
          <p:nvPr userDrawn="1"/>
        </p:nvSpPr>
        <p:spPr>
          <a:xfrm>
            <a:off x="113278" y="6550223"/>
            <a:ext cx="2685800" cy="30777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400" baseline="0" dirty="0" err="1">
                <a:solidFill>
                  <a:schemeClr val="bg1"/>
                </a:solidFill>
              </a:rPr>
              <a:t>Tiếng</a:t>
            </a:r>
            <a:r>
              <a:rPr lang="en-US" sz="1400" baseline="0" dirty="0">
                <a:solidFill>
                  <a:schemeClr val="bg1"/>
                </a:solidFill>
              </a:rPr>
              <a:t> </a:t>
            </a:r>
            <a:r>
              <a:rPr lang="en-US" sz="1400" baseline="0" dirty="0" err="1">
                <a:solidFill>
                  <a:schemeClr val="bg1"/>
                </a:solidFill>
              </a:rPr>
              <a:t>Anh</a:t>
            </a:r>
            <a:r>
              <a:rPr lang="en-US" sz="1400" baseline="0" dirty="0">
                <a:solidFill>
                  <a:schemeClr val="bg1"/>
                </a:solidFill>
              </a:rPr>
              <a:t> 11 </a:t>
            </a:r>
            <a:r>
              <a:rPr lang="en-US" sz="1400" baseline="0" dirty="0" err="1">
                <a:solidFill>
                  <a:schemeClr val="bg1"/>
                </a:solidFill>
              </a:rPr>
              <a:t>i</a:t>
            </a:r>
            <a:r>
              <a:rPr lang="en-US" sz="1400" baseline="0" dirty="0">
                <a:solidFill>
                  <a:schemeClr val="bg1"/>
                </a:solidFill>
              </a:rPr>
              <a:t>-Learn Smart World </a:t>
            </a:r>
            <a:endParaRPr lang="en-US" sz="1400" dirty="0">
              <a:solidFill>
                <a:schemeClr val="bg1"/>
              </a:solidFill>
            </a:endParaRPr>
          </a:p>
        </p:txBody>
      </p:sp>
      <p:pic>
        <p:nvPicPr>
          <p:cNvPr id="10" name="Picture 9">
            <a:extLst>
              <a:ext uri="{FF2B5EF4-FFF2-40B4-BE49-F238E27FC236}">
                <a16:creationId xmlns:a16="http://schemas.microsoft.com/office/drawing/2014/main" id="{ECF13BED-1CB7-0146-BB6D-00DC4EC16FC0}"/>
              </a:ext>
            </a:extLst>
          </p:cNvPr>
          <p:cNvPicPr>
            <a:picLocks noChangeAspect="1"/>
          </p:cNvPicPr>
          <p:nvPr userDrawn="1"/>
        </p:nvPicPr>
        <p:blipFill>
          <a:blip r:embed="rId20"/>
          <a:stretch>
            <a:fillRect/>
          </a:stretch>
        </p:blipFill>
        <p:spPr>
          <a:xfrm>
            <a:off x="11550425" y="6550222"/>
            <a:ext cx="540203" cy="275398"/>
          </a:xfrm>
          <a:prstGeom prst="rect">
            <a:avLst/>
          </a:prstGeom>
          <a:effectLst>
            <a:outerShdw blurRad="50800" dist="38100" dir="2700000" algn="tl" rotWithShape="0">
              <a:prstClr val="black">
                <a:alpha val="40000"/>
              </a:prstClr>
            </a:outerShdw>
          </a:effectLst>
        </p:spPr>
      </p:pic>
      <p:sp>
        <p:nvSpPr>
          <p:cNvPr id="11" name="TextBox 10">
            <a:extLst>
              <a:ext uri="{FF2B5EF4-FFF2-40B4-BE49-F238E27FC236}">
                <a16:creationId xmlns:a16="http://schemas.microsoft.com/office/drawing/2014/main" id="{D7889D60-3103-E54C-9167-2287BEE5C81A}"/>
              </a:ext>
            </a:extLst>
          </p:cNvPr>
          <p:cNvSpPr txBox="1"/>
          <p:nvPr userDrawn="1"/>
        </p:nvSpPr>
        <p:spPr>
          <a:xfrm>
            <a:off x="5306553" y="6550222"/>
            <a:ext cx="1994713" cy="30777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400" baseline="0" dirty="0">
                <a:solidFill>
                  <a:schemeClr val="bg1"/>
                </a:solidFill>
              </a:rPr>
              <a:t>DTP Education Solutions </a:t>
            </a:r>
            <a:endParaRPr lang="en-US" sz="1400" dirty="0">
              <a:solidFill>
                <a:schemeClr val="bg1"/>
              </a:solidFill>
            </a:endParaRPr>
          </a:p>
        </p:txBody>
      </p:sp>
      <p:sp>
        <p:nvSpPr>
          <p:cNvPr id="12" name="TextBox 9">
            <a:extLst>
              <a:ext uri="{FF2B5EF4-FFF2-40B4-BE49-F238E27FC236}">
                <a16:creationId xmlns:a16="http://schemas.microsoft.com/office/drawing/2014/main" id="{FE798370-27E2-9F41-A466-FC64C7FFD70A}"/>
              </a:ext>
            </a:extLst>
          </p:cNvPr>
          <p:cNvSpPr txBox="1"/>
          <p:nvPr userDrawn="1"/>
        </p:nvSpPr>
        <p:spPr>
          <a:xfrm>
            <a:off x="8153401" y="0"/>
            <a:ext cx="4038600" cy="369332"/>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0" dirty="0">
                <a:solidFill>
                  <a:schemeClr val="bg1"/>
                </a:solidFill>
              </a:rPr>
              <a:t>Lesson 1.3: Pronunciation &amp; Speaking</a:t>
            </a:r>
          </a:p>
        </p:txBody>
      </p:sp>
    </p:spTree>
    <p:extLst>
      <p:ext uri="{BB962C8B-B14F-4D97-AF65-F5344CB8AC3E}">
        <p14:creationId xmlns:p14="http://schemas.microsoft.com/office/powerpoint/2010/main" val="42270810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1" r:id="rId15"/>
    <p:sldLayoutId id="2147483672" r:id="rId16"/>
    <p:sldLayoutId id="214748369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microsoft.com/office/2007/relationships/media" Target="../media/media2.mp3"/><Relationship Id="rId1" Type="http://schemas.openxmlformats.org/officeDocument/2006/relationships/audio" Target="NULL" TargetMode="Externa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hyperlink" Target="http://www.eduhome.com.vn/" TargetMode="Externa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microsoft.com/office/2007/relationships/media" Target="../media/media1.mp3"/><Relationship Id="rId1" Type="http://schemas.openxmlformats.org/officeDocument/2006/relationships/audio" Target="NULL" TargetMode="Externa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258675" cy="6859752"/>
          </a:xfrm>
          <a:prstGeom prst="rect">
            <a:avLst/>
          </a:prstGeom>
        </p:spPr>
      </p:pic>
      <p:sp>
        <p:nvSpPr>
          <p:cNvPr id="2" name="TextBox 1"/>
          <p:cNvSpPr txBox="1"/>
          <p:nvPr/>
        </p:nvSpPr>
        <p:spPr>
          <a:xfrm>
            <a:off x="6096000" y="3130060"/>
            <a:ext cx="5671038" cy="1384995"/>
          </a:xfrm>
          <a:prstGeom prst="rect">
            <a:avLst/>
          </a:prstGeom>
          <a:noFill/>
        </p:spPr>
        <p:txBody>
          <a:bodyPr wrap="square" rtlCol="0">
            <a:spAutoFit/>
          </a:bodyPr>
          <a:lstStyle/>
          <a:p>
            <a:pPr algn="ctr"/>
            <a:r>
              <a:rPr lang="en-US" sz="2800" dirty="0">
                <a:solidFill>
                  <a:srgbClr val="FF0000"/>
                </a:solidFill>
              </a:rPr>
              <a:t>Unit 2: Generation Gap</a:t>
            </a:r>
            <a:r>
              <a:rPr lang="en-US" sz="2800" dirty="0"/>
              <a:t> </a:t>
            </a:r>
          </a:p>
          <a:p>
            <a:pPr algn="ctr"/>
            <a:r>
              <a:rPr lang="en-US" sz="2800" dirty="0">
                <a:solidFill>
                  <a:srgbClr val="00B0F0"/>
                </a:solidFill>
              </a:rPr>
              <a:t>Lesson 1.3: Pronunciation &amp; Speaking</a:t>
            </a:r>
          </a:p>
          <a:p>
            <a:pPr algn="ctr"/>
            <a:r>
              <a:rPr lang="en-US" sz="2800" dirty="0">
                <a:solidFill>
                  <a:srgbClr val="002060"/>
                </a:solidFill>
              </a:rPr>
              <a:t>Pages: 16 &amp; 17 </a:t>
            </a:r>
          </a:p>
        </p:txBody>
      </p:sp>
    </p:spTree>
    <p:extLst>
      <p:ext uri="{BB962C8B-B14F-4D97-AF65-F5344CB8AC3E}">
        <p14:creationId xmlns:p14="http://schemas.microsoft.com/office/powerpoint/2010/main" val="1772680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3A4097-F53D-5C93-0922-B5B33C7B38FC}"/>
              </a:ext>
            </a:extLst>
          </p:cNvPr>
          <p:cNvSpPr txBox="1"/>
          <p:nvPr/>
        </p:nvSpPr>
        <p:spPr>
          <a:xfrm>
            <a:off x="3782984" y="604327"/>
            <a:ext cx="3861927" cy="646331"/>
          </a:xfrm>
          <a:prstGeom prst="rect">
            <a:avLst/>
          </a:prstGeom>
          <a:noFill/>
        </p:spPr>
        <p:txBody>
          <a:bodyPr wrap="square" rtlCol="0">
            <a:spAutoFit/>
          </a:bodyPr>
          <a:lstStyle/>
          <a:p>
            <a:r>
              <a:rPr lang="en-US" sz="3600" b="1" dirty="0">
                <a:solidFill>
                  <a:srgbClr val="0070C0"/>
                </a:solidFill>
              </a:rPr>
              <a:t>Listen and repeat.</a:t>
            </a:r>
          </a:p>
        </p:txBody>
      </p:sp>
      <p:pic>
        <p:nvPicPr>
          <p:cNvPr id="3" name="CD1 TRACK 19">
            <a:hlinkClick r:id="" action="ppaction://media"/>
            <a:extLst>
              <a:ext uri="{FF2B5EF4-FFF2-40B4-BE49-F238E27FC236}">
                <a16:creationId xmlns:a16="http://schemas.microsoft.com/office/drawing/2014/main" id="{8614C4AE-B28E-095C-3B77-344C507CCFB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19747" y="641058"/>
            <a:ext cx="609600" cy="609600"/>
          </a:xfrm>
          <a:prstGeom prst="rect">
            <a:avLst/>
          </a:prstGeom>
        </p:spPr>
      </p:pic>
      <p:sp>
        <p:nvSpPr>
          <p:cNvPr id="4" name="TextBox 3">
            <a:extLst>
              <a:ext uri="{FF2B5EF4-FFF2-40B4-BE49-F238E27FC236}">
                <a16:creationId xmlns:a16="http://schemas.microsoft.com/office/drawing/2014/main" id="{259ACF61-48C2-AF67-E0C6-F3986357FB4F}"/>
              </a:ext>
            </a:extLst>
          </p:cNvPr>
          <p:cNvSpPr txBox="1"/>
          <p:nvPr/>
        </p:nvSpPr>
        <p:spPr>
          <a:xfrm>
            <a:off x="1933256" y="2121097"/>
            <a:ext cx="7007469" cy="1668470"/>
          </a:xfrm>
          <a:prstGeom prst="rect">
            <a:avLst/>
          </a:prstGeom>
          <a:noFill/>
        </p:spPr>
        <p:txBody>
          <a:bodyPr wrap="square">
            <a:spAutoFit/>
          </a:bodyPr>
          <a:lstStyle/>
          <a:p>
            <a:pPr>
              <a:lnSpc>
                <a:spcPct val="150000"/>
              </a:lnSpc>
            </a:pPr>
            <a:r>
              <a:rPr lang="en-US" sz="3600" dirty="0">
                <a:solidFill>
                  <a:srgbClr val="0070C0"/>
                </a:solidFill>
              </a:rPr>
              <a:t>Mom looked very stylish, didn't she?</a:t>
            </a:r>
          </a:p>
          <a:p>
            <a:pPr>
              <a:lnSpc>
                <a:spcPct val="150000"/>
              </a:lnSpc>
            </a:pPr>
            <a:r>
              <a:rPr lang="en-US" sz="3600" dirty="0">
                <a:solidFill>
                  <a:srgbClr val="0070C0"/>
                </a:solidFill>
              </a:rPr>
              <a:t>It isn't very expensive, is it?</a:t>
            </a:r>
          </a:p>
        </p:txBody>
      </p:sp>
      <p:cxnSp>
        <p:nvCxnSpPr>
          <p:cNvPr id="6" name="Straight Arrow Connector 5">
            <a:extLst>
              <a:ext uri="{FF2B5EF4-FFF2-40B4-BE49-F238E27FC236}">
                <a16:creationId xmlns:a16="http://schemas.microsoft.com/office/drawing/2014/main" id="{43CA9D06-56EE-1712-E719-10EB0206373E}"/>
              </a:ext>
            </a:extLst>
          </p:cNvPr>
          <p:cNvCxnSpPr/>
          <p:nvPr/>
        </p:nvCxnSpPr>
        <p:spPr>
          <a:xfrm>
            <a:off x="6884377" y="2136531"/>
            <a:ext cx="1521069" cy="29014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3EBEC1BC-8E8D-6562-C923-25E8A2AB3328}"/>
              </a:ext>
            </a:extLst>
          </p:cNvPr>
          <p:cNvCxnSpPr>
            <a:cxnSpLocks/>
          </p:cNvCxnSpPr>
          <p:nvPr/>
        </p:nvCxnSpPr>
        <p:spPr>
          <a:xfrm>
            <a:off x="6227885" y="3025336"/>
            <a:ext cx="902677" cy="18385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B07E950A-DEC9-4BA3-7641-1A704234DB65}"/>
              </a:ext>
            </a:extLst>
          </p:cNvPr>
          <p:cNvSpPr/>
          <p:nvPr/>
        </p:nvSpPr>
        <p:spPr>
          <a:xfrm>
            <a:off x="298938" y="606669"/>
            <a:ext cx="1872762" cy="61546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b="1" dirty="0"/>
              <a:t>Task  b</a:t>
            </a:r>
          </a:p>
        </p:txBody>
      </p:sp>
    </p:spTree>
    <p:extLst>
      <p:ext uri="{BB962C8B-B14F-4D97-AF65-F5344CB8AC3E}">
        <p14:creationId xmlns:p14="http://schemas.microsoft.com/office/powerpoint/2010/main" val="2589577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38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D0DE0EB-5DF6-D2F1-64ED-A4064F27418F}"/>
              </a:ext>
            </a:extLst>
          </p:cNvPr>
          <p:cNvSpPr txBox="1"/>
          <p:nvPr/>
        </p:nvSpPr>
        <p:spPr>
          <a:xfrm>
            <a:off x="2839915" y="606669"/>
            <a:ext cx="8229599" cy="1200329"/>
          </a:xfrm>
          <a:prstGeom prst="rect">
            <a:avLst/>
          </a:prstGeom>
          <a:noFill/>
        </p:spPr>
        <p:txBody>
          <a:bodyPr wrap="square">
            <a:spAutoFit/>
          </a:bodyPr>
          <a:lstStyle/>
          <a:p>
            <a:r>
              <a:rPr lang="en-US" sz="3600" b="1" dirty="0">
                <a:solidFill>
                  <a:schemeClr val="accent5"/>
                </a:solidFill>
              </a:rPr>
              <a:t>Listen and cross out the sentence with the wrong intonation. </a:t>
            </a:r>
          </a:p>
        </p:txBody>
      </p:sp>
      <p:sp>
        <p:nvSpPr>
          <p:cNvPr id="4" name="Rectangle 3">
            <a:extLst>
              <a:ext uri="{FF2B5EF4-FFF2-40B4-BE49-F238E27FC236}">
                <a16:creationId xmlns:a16="http://schemas.microsoft.com/office/drawing/2014/main" id="{EDD927E4-C7CD-8E44-4966-09F8C92D798E}"/>
              </a:ext>
            </a:extLst>
          </p:cNvPr>
          <p:cNvSpPr/>
          <p:nvPr/>
        </p:nvSpPr>
        <p:spPr>
          <a:xfrm>
            <a:off x="298938" y="606669"/>
            <a:ext cx="1872762" cy="61546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b="1" dirty="0"/>
              <a:t>Task  c</a:t>
            </a:r>
          </a:p>
        </p:txBody>
      </p:sp>
      <p:sp>
        <p:nvSpPr>
          <p:cNvPr id="6" name="TextBox 5">
            <a:extLst>
              <a:ext uri="{FF2B5EF4-FFF2-40B4-BE49-F238E27FC236}">
                <a16:creationId xmlns:a16="http://schemas.microsoft.com/office/drawing/2014/main" id="{39CE8D96-D1F6-36AD-7A34-8CE059F63DA8}"/>
              </a:ext>
            </a:extLst>
          </p:cNvPr>
          <p:cNvSpPr txBox="1"/>
          <p:nvPr/>
        </p:nvSpPr>
        <p:spPr>
          <a:xfrm>
            <a:off x="2690446" y="2129889"/>
            <a:ext cx="8000998" cy="1668470"/>
          </a:xfrm>
          <a:prstGeom prst="rect">
            <a:avLst/>
          </a:prstGeom>
          <a:noFill/>
        </p:spPr>
        <p:txBody>
          <a:bodyPr wrap="square">
            <a:spAutoFit/>
          </a:bodyPr>
          <a:lstStyle/>
          <a:p>
            <a:pPr>
              <a:lnSpc>
                <a:spcPct val="150000"/>
              </a:lnSpc>
            </a:pPr>
            <a:r>
              <a:rPr lang="en-US" sz="3600" dirty="0">
                <a:solidFill>
                  <a:schemeClr val="accent5"/>
                </a:solidFill>
              </a:rPr>
              <a:t>That trend wasn't very practical, was it?</a:t>
            </a:r>
          </a:p>
          <a:p>
            <a:pPr>
              <a:lnSpc>
                <a:spcPct val="150000"/>
              </a:lnSpc>
            </a:pPr>
            <a:r>
              <a:rPr lang="en-US" sz="3600" dirty="0">
                <a:solidFill>
                  <a:schemeClr val="accent5"/>
                </a:solidFill>
              </a:rPr>
              <a:t>This dress is a bit short, isn't it?</a:t>
            </a:r>
          </a:p>
        </p:txBody>
      </p:sp>
      <p:pic>
        <p:nvPicPr>
          <p:cNvPr id="7" name="CD1 TRACK 20">
            <a:hlinkClick r:id="" action="ppaction://media"/>
            <a:extLst>
              <a:ext uri="{FF2B5EF4-FFF2-40B4-BE49-F238E27FC236}">
                <a16:creationId xmlns:a16="http://schemas.microsoft.com/office/drawing/2014/main" id="{8D6B19A1-BFEF-16FD-7502-5494B9B9C887}"/>
              </a:ext>
            </a:extLst>
          </p:cNvPr>
          <p:cNvPicPr>
            <a:picLocks noChangeAspect="1"/>
          </p:cNvPicPr>
          <p:nvPr>
            <a:audioFile r:link="rId1"/>
            <p:extLst>
              <p:ext uri="{DAA4B4D4-6D71-4841-9C94-3DE7FCFB9230}">
                <p14:media xmlns:p14="http://schemas.microsoft.com/office/powerpoint/2010/main" r:embed="rId2">
                  <p14:trim st="3035"/>
                </p14:media>
              </p:ext>
            </p:extLst>
          </p:nvPr>
        </p:nvPicPr>
        <p:blipFill>
          <a:blip r:embed="rId4"/>
          <a:stretch>
            <a:fillRect/>
          </a:stretch>
        </p:blipFill>
        <p:spPr>
          <a:xfrm>
            <a:off x="6702668" y="1222131"/>
            <a:ext cx="609600" cy="609600"/>
          </a:xfrm>
          <a:prstGeom prst="rect">
            <a:avLst/>
          </a:prstGeom>
        </p:spPr>
      </p:pic>
      <p:cxnSp>
        <p:nvCxnSpPr>
          <p:cNvPr id="9" name="Straight Connector 8">
            <a:extLst>
              <a:ext uri="{FF2B5EF4-FFF2-40B4-BE49-F238E27FC236}">
                <a16:creationId xmlns:a16="http://schemas.microsoft.com/office/drawing/2014/main" id="{69D22EAD-710C-F309-9621-7B11E93D8CD9}"/>
              </a:ext>
            </a:extLst>
          </p:cNvPr>
          <p:cNvCxnSpPr/>
          <p:nvPr/>
        </p:nvCxnSpPr>
        <p:spPr>
          <a:xfrm>
            <a:off x="2690446" y="2672862"/>
            <a:ext cx="744708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57EB983-21B2-FECF-3C61-088BD8A94834}"/>
              </a:ext>
            </a:extLst>
          </p:cNvPr>
          <p:cNvSpPr txBox="1"/>
          <p:nvPr/>
        </p:nvSpPr>
        <p:spPr>
          <a:xfrm>
            <a:off x="2839915" y="4563180"/>
            <a:ext cx="8150470" cy="1200329"/>
          </a:xfrm>
          <a:prstGeom prst="rect">
            <a:avLst/>
          </a:prstGeom>
          <a:noFill/>
        </p:spPr>
        <p:txBody>
          <a:bodyPr wrap="square">
            <a:spAutoFit/>
          </a:bodyPr>
          <a:lstStyle/>
          <a:p>
            <a:r>
              <a:rPr lang="en-US" sz="3600" b="1" dirty="0">
                <a:solidFill>
                  <a:schemeClr val="accent5"/>
                </a:solidFill>
              </a:rPr>
              <a:t>Read the sentences with the correct intonation to a partner</a:t>
            </a:r>
          </a:p>
        </p:txBody>
      </p:sp>
      <p:sp>
        <p:nvSpPr>
          <p:cNvPr id="12" name="Rectangle 11">
            <a:extLst>
              <a:ext uri="{FF2B5EF4-FFF2-40B4-BE49-F238E27FC236}">
                <a16:creationId xmlns:a16="http://schemas.microsoft.com/office/drawing/2014/main" id="{7A1779C6-52A8-DB72-8976-20DDDD2A2AD0}"/>
              </a:ext>
            </a:extLst>
          </p:cNvPr>
          <p:cNvSpPr/>
          <p:nvPr/>
        </p:nvSpPr>
        <p:spPr>
          <a:xfrm>
            <a:off x="298938" y="4689230"/>
            <a:ext cx="1872762" cy="61546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b="1" dirty="0"/>
              <a:t>Task  d</a:t>
            </a:r>
          </a:p>
        </p:txBody>
      </p:sp>
    </p:spTree>
    <p:extLst>
      <p:ext uri="{BB962C8B-B14F-4D97-AF65-F5344CB8AC3E}">
        <p14:creationId xmlns:p14="http://schemas.microsoft.com/office/powerpoint/2010/main" val="3593302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7"/>
                </p:tgtEl>
              </p:cMediaNode>
            </p:audio>
          </p:childTnLst>
        </p:cTn>
      </p:par>
    </p:tnLst>
    <p:bldLst>
      <p:bldP spid="11" grpId="0"/>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9952" y="433503"/>
            <a:ext cx="8437477" cy="5984880"/>
          </a:xfrm>
          <a:prstGeom prst="rect">
            <a:avLst/>
          </a:prstGeom>
        </p:spPr>
      </p:pic>
      <p:sp>
        <p:nvSpPr>
          <p:cNvPr id="3" name="TextBox 2"/>
          <p:cNvSpPr txBox="1"/>
          <p:nvPr/>
        </p:nvSpPr>
        <p:spPr>
          <a:xfrm>
            <a:off x="1782147" y="2687221"/>
            <a:ext cx="3750905" cy="923330"/>
          </a:xfrm>
          <a:prstGeom prst="rect">
            <a:avLst/>
          </a:prstGeom>
          <a:noFill/>
        </p:spPr>
        <p:txBody>
          <a:bodyPr wrap="square" rtlCol="0">
            <a:spAutoFit/>
          </a:bodyPr>
          <a:lstStyle/>
          <a:p>
            <a:pPr algn="ctr"/>
            <a:r>
              <a:rPr lang="en-US" sz="5400" dirty="0">
                <a:solidFill>
                  <a:schemeClr val="bg1"/>
                </a:solidFill>
              </a:rPr>
              <a:t>Practice</a:t>
            </a:r>
            <a:endParaRPr lang="en-US" sz="2400" dirty="0">
              <a:solidFill>
                <a:schemeClr val="bg1"/>
              </a:solidFill>
            </a:endParaRPr>
          </a:p>
        </p:txBody>
      </p:sp>
    </p:spTree>
    <p:extLst>
      <p:ext uri="{BB962C8B-B14F-4D97-AF65-F5344CB8AC3E}">
        <p14:creationId xmlns:p14="http://schemas.microsoft.com/office/powerpoint/2010/main" val="350415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2C1DBE2-EDB5-FFB9-0737-FE9C64910700}"/>
              </a:ext>
            </a:extLst>
          </p:cNvPr>
          <p:cNvSpPr txBox="1"/>
          <p:nvPr/>
        </p:nvSpPr>
        <p:spPr>
          <a:xfrm>
            <a:off x="2687517" y="653561"/>
            <a:ext cx="9161584" cy="584775"/>
          </a:xfrm>
          <a:prstGeom prst="rect">
            <a:avLst/>
          </a:prstGeom>
          <a:noFill/>
        </p:spPr>
        <p:txBody>
          <a:bodyPr wrap="square">
            <a:spAutoFit/>
          </a:bodyPr>
          <a:lstStyle/>
          <a:p>
            <a:r>
              <a:rPr lang="en-US" sz="3200" b="1" dirty="0">
                <a:solidFill>
                  <a:schemeClr val="accent5"/>
                </a:solidFill>
              </a:rPr>
              <a:t>Practice the conversation. Swap roles and repeat.</a:t>
            </a:r>
          </a:p>
        </p:txBody>
      </p:sp>
      <p:sp>
        <p:nvSpPr>
          <p:cNvPr id="4" name="Rectangle 3">
            <a:extLst>
              <a:ext uri="{FF2B5EF4-FFF2-40B4-BE49-F238E27FC236}">
                <a16:creationId xmlns:a16="http://schemas.microsoft.com/office/drawing/2014/main" id="{D192EC98-636B-4990-1B1F-D42BAF9E9E73}"/>
              </a:ext>
            </a:extLst>
          </p:cNvPr>
          <p:cNvSpPr/>
          <p:nvPr/>
        </p:nvSpPr>
        <p:spPr>
          <a:xfrm>
            <a:off x="325315" y="653561"/>
            <a:ext cx="1872762" cy="61546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b="1" dirty="0"/>
              <a:t>Task  a</a:t>
            </a:r>
          </a:p>
        </p:txBody>
      </p:sp>
      <p:sp>
        <p:nvSpPr>
          <p:cNvPr id="6" name="TextBox 5">
            <a:extLst>
              <a:ext uri="{FF2B5EF4-FFF2-40B4-BE49-F238E27FC236}">
                <a16:creationId xmlns:a16="http://schemas.microsoft.com/office/drawing/2014/main" id="{9327F7E0-DDDA-48FA-2DBB-231BD445DD2E}"/>
              </a:ext>
            </a:extLst>
          </p:cNvPr>
          <p:cNvSpPr txBox="1"/>
          <p:nvPr/>
        </p:nvSpPr>
        <p:spPr>
          <a:xfrm>
            <a:off x="1002323" y="1406769"/>
            <a:ext cx="10796954" cy="5016758"/>
          </a:xfrm>
          <a:prstGeom prst="rect">
            <a:avLst/>
          </a:prstGeom>
          <a:noFill/>
        </p:spPr>
        <p:txBody>
          <a:bodyPr wrap="square">
            <a:spAutoFit/>
          </a:bodyPr>
          <a:lstStyle/>
          <a:p>
            <a:r>
              <a:rPr lang="en-US" sz="3200" b="1" dirty="0">
                <a:solidFill>
                  <a:schemeClr val="accent5"/>
                </a:solidFill>
              </a:rPr>
              <a:t>Alex</a:t>
            </a:r>
            <a:r>
              <a:rPr lang="en-US" sz="3200" dirty="0">
                <a:solidFill>
                  <a:schemeClr val="accent5"/>
                </a:solidFill>
              </a:rPr>
              <a:t>: Take a look at these photos, Emily.</a:t>
            </a:r>
          </a:p>
          <a:p>
            <a:r>
              <a:rPr lang="en-US" sz="3200" b="1" dirty="0">
                <a:solidFill>
                  <a:schemeClr val="accent5"/>
                </a:solidFill>
              </a:rPr>
              <a:t>Emily</a:t>
            </a:r>
            <a:r>
              <a:rPr lang="en-US" sz="3200" dirty="0">
                <a:solidFill>
                  <a:schemeClr val="accent5"/>
                </a:solidFill>
              </a:rPr>
              <a:t>: Oh, are they Mom and Dad's old photos?</a:t>
            </a:r>
          </a:p>
          <a:p>
            <a:r>
              <a:rPr lang="en-US" sz="3200" b="1" dirty="0">
                <a:solidFill>
                  <a:schemeClr val="accent5"/>
                </a:solidFill>
              </a:rPr>
              <a:t>Alex</a:t>
            </a:r>
            <a:r>
              <a:rPr lang="en-US" sz="3200" dirty="0">
                <a:solidFill>
                  <a:schemeClr val="accent5"/>
                </a:solidFill>
              </a:rPr>
              <a:t>: Yes. Look! Dad used to have long hair.</a:t>
            </a:r>
          </a:p>
          <a:p>
            <a:r>
              <a:rPr lang="en-US" sz="3200" b="1" dirty="0">
                <a:solidFill>
                  <a:schemeClr val="accent5"/>
                </a:solidFill>
              </a:rPr>
              <a:t>Emily</a:t>
            </a:r>
            <a:r>
              <a:rPr lang="en-US" sz="3200" dirty="0">
                <a:solidFill>
                  <a:schemeClr val="accent5"/>
                </a:solidFill>
              </a:rPr>
              <a:t>: He looked good with long hair, didn't he?</a:t>
            </a:r>
          </a:p>
          <a:p>
            <a:r>
              <a:rPr lang="en-US" sz="3200" b="1" dirty="0">
                <a:solidFill>
                  <a:schemeClr val="accent5"/>
                </a:solidFill>
              </a:rPr>
              <a:t>Alex</a:t>
            </a:r>
            <a:r>
              <a:rPr lang="en-US" sz="3200" dirty="0">
                <a:solidFill>
                  <a:schemeClr val="accent5"/>
                </a:solidFill>
              </a:rPr>
              <a:t>: Yeah, he did. </a:t>
            </a:r>
          </a:p>
          <a:p>
            <a:r>
              <a:rPr lang="en-US" sz="3200" b="1" dirty="0">
                <a:solidFill>
                  <a:schemeClr val="accent5"/>
                </a:solidFill>
              </a:rPr>
              <a:t>Emily</a:t>
            </a:r>
            <a:r>
              <a:rPr lang="en-US" sz="3200" dirty="0">
                <a:solidFill>
                  <a:schemeClr val="accent5"/>
                </a:solidFill>
              </a:rPr>
              <a:t>: Mom didn't look too bad though, did she?</a:t>
            </a:r>
          </a:p>
          <a:p>
            <a:r>
              <a:rPr lang="en-US" sz="3200" b="1" dirty="0">
                <a:solidFill>
                  <a:schemeClr val="accent5"/>
                </a:solidFill>
              </a:rPr>
              <a:t>Alex</a:t>
            </a:r>
            <a:r>
              <a:rPr lang="en-US" sz="3200" dirty="0">
                <a:solidFill>
                  <a:schemeClr val="accent5"/>
                </a:solidFill>
              </a:rPr>
              <a:t>: No, she didn't.</a:t>
            </a:r>
          </a:p>
          <a:p>
            <a:r>
              <a:rPr lang="en-US" sz="3200" b="1" dirty="0">
                <a:solidFill>
                  <a:schemeClr val="accent5"/>
                </a:solidFill>
              </a:rPr>
              <a:t>Emily</a:t>
            </a:r>
            <a:r>
              <a:rPr lang="en-US" sz="3200" dirty="0">
                <a:solidFill>
                  <a:schemeClr val="accent5"/>
                </a:solidFill>
              </a:rPr>
              <a:t>: She looked great in her tight leather pants and boots.</a:t>
            </a:r>
          </a:p>
          <a:p>
            <a:r>
              <a:rPr lang="en-US" sz="3200" b="1" dirty="0">
                <a:solidFill>
                  <a:schemeClr val="accent5"/>
                </a:solidFill>
              </a:rPr>
              <a:t>Alex</a:t>
            </a:r>
            <a:r>
              <a:rPr lang="en-US" sz="3200" dirty="0">
                <a:solidFill>
                  <a:schemeClr val="accent5"/>
                </a:solidFill>
              </a:rPr>
              <a:t>: But leather isn't stylish anymore, is it?</a:t>
            </a:r>
          </a:p>
          <a:p>
            <a:r>
              <a:rPr lang="en-US" sz="3200" b="1" dirty="0">
                <a:solidFill>
                  <a:schemeClr val="accent5"/>
                </a:solidFill>
              </a:rPr>
              <a:t>Emily</a:t>
            </a:r>
            <a:r>
              <a:rPr lang="en-US" sz="3200" dirty="0">
                <a:solidFill>
                  <a:schemeClr val="accent5"/>
                </a:solidFill>
              </a:rPr>
              <a:t>: No, it isn't.</a:t>
            </a:r>
          </a:p>
        </p:txBody>
      </p:sp>
    </p:spTree>
    <p:extLst>
      <p:ext uri="{BB962C8B-B14F-4D97-AF65-F5344CB8AC3E}">
        <p14:creationId xmlns:p14="http://schemas.microsoft.com/office/powerpoint/2010/main" val="7928636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4B189B-44A5-C247-A4ED-3BB347F9B987}"/>
              </a:ext>
            </a:extLst>
          </p:cNvPr>
          <p:cNvSpPr txBox="1"/>
          <p:nvPr/>
        </p:nvSpPr>
        <p:spPr>
          <a:xfrm>
            <a:off x="641837" y="905607"/>
            <a:ext cx="11069517" cy="5595763"/>
          </a:xfrm>
          <a:prstGeom prst="rect">
            <a:avLst/>
          </a:prstGeom>
          <a:noFill/>
        </p:spPr>
        <p:txBody>
          <a:bodyPr wrap="square">
            <a:spAutoFit/>
          </a:bodyPr>
          <a:lstStyle/>
          <a:p>
            <a:pPr marL="0" marR="0">
              <a:lnSpc>
                <a:spcPct val="107000"/>
              </a:lnSpc>
              <a:spcBef>
                <a:spcPts val="0"/>
              </a:spcBef>
              <a:spcAft>
                <a:spcPts val="800"/>
              </a:spcAft>
              <a:tabLst>
                <a:tab pos="2881630" algn="l"/>
              </a:tabLst>
            </a:pPr>
            <a:r>
              <a:rPr lang="en-US" sz="2800" b="1" dirty="0">
                <a:effectLst/>
                <a:latin typeface="Arial" panose="020B0604020202020204" pitchFamily="34" charset="0"/>
                <a:ea typeface="Calibri" panose="020F0502020204030204" pitchFamily="34" charset="0"/>
                <a:cs typeface="Times New Roman" panose="02020603050405020304" pitchFamily="18" charset="0"/>
              </a:rPr>
              <a:t>Alex: </a:t>
            </a:r>
            <a:r>
              <a:rPr lang="en-US" sz="2800" dirty="0">
                <a:effectLst/>
                <a:latin typeface="Arial" panose="020B0604020202020204" pitchFamily="34" charset="0"/>
                <a:ea typeface="Calibri" panose="020F0502020204030204" pitchFamily="34" charset="0"/>
                <a:cs typeface="Times New Roman" panose="02020603050405020304" pitchFamily="18" charset="0"/>
              </a:rPr>
              <a:t>Take a look at these photos, Emily.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2881630" algn="l"/>
              </a:tabLst>
            </a:pPr>
            <a:r>
              <a:rPr lang="en-US" sz="2800" b="1" dirty="0">
                <a:effectLst/>
                <a:latin typeface="Arial" panose="020B0604020202020204" pitchFamily="34" charset="0"/>
                <a:ea typeface="Calibri" panose="020F0502020204030204" pitchFamily="34" charset="0"/>
                <a:cs typeface="Times New Roman" panose="02020603050405020304" pitchFamily="18" charset="0"/>
              </a:rPr>
              <a:t>Emily: </a:t>
            </a:r>
            <a:r>
              <a:rPr lang="en-US" sz="2800" dirty="0">
                <a:effectLst/>
                <a:latin typeface="Arial" panose="020B0604020202020204" pitchFamily="34" charset="0"/>
                <a:ea typeface="Calibri" panose="020F0502020204030204" pitchFamily="34" charset="0"/>
                <a:cs typeface="Times New Roman" panose="02020603050405020304" pitchFamily="18" charset="0"/>
              </a:rPr>
              <a:t>Oh, are they </a:t>
            </a:r>
            <a:r>
              <a:rPr lang="en-US" sz="28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Grandpa and Grandma’s </a:t>
            </a:r>
            <a:r>
              <a:rPr lang="en-US" sz="2800" dirty="0">
                <a:effectLst/>
                <a:latin typeface="Arial" panose="020B0604020202020204" pitchFamily="34" charset="0"/>
                <a:ea typeface="Calibri" panose="020F0502020204030204" pitchFamily="34" charset="0"/>
                <a:cs typeface="Times New Roman" panose="02020603050405020304" pitchFamily="18" charset="0"/>
              </a:rPr>
              <a:t>old pictures?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2881630" algn="l"/>
              </a:tabLst>
            </a:pPr>
            <a:r>
              <a:rPr lang="en-US" sz="2800" b="1" dirty="0">
                <a:effectLst/>
                <a:latin typeface="Arial" panose="020B0604020202020204" pitchFamily="34" charset="0"/>
                <a:ea typeface="Calibri" panose="020F0502020204030204" pitchFamily="34" charset="0"/>
                <a:cs typeface="Times New Roman" panose="02020603050405020304" pitchFamily="18" charset="0"/>
              </a:rPr>
              <a:t>Alex: </a:t>
            </a:r>
            <a:r>
              <a:rPr lang="en-US" sz="2800" dirty="0">
                <a:effectLst/>
                <a:latin typeface="Arial" panose="020B0604020202020204" pitchFamily="34" charset="0"/>
                <a:ea typeface="Calibri" panose="020F0502020204030204" pitchFamily="34" charset="0"/>
                <a:cs typeface="Times New Roman" panose="02020603050405020304" pitchFamily="18" charset="0"/>
              </a:rPr>
              <a:t>Yes. Look! </a:t>
            </a:r>
            <a:r>
              <a:rPr lang="en-US" sz="28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Grandpa</a:t>
            </a:r>
            <a:r>
              <a:rPr lang="en-US" sz="2800" dirty="0">
                <a:effectLst/>
                <a:latin typeface="Arial" panose="020B0604020202020204" pitchFamily="34" charset="0"/>
                <a:ea typeface="Calibri" panose="020F0502020204030204" pitchFamily="34" charset="0"/>
                <a:cs typeface="Times New Roman" panose="02020603050405020304" pitchFamily="18" charset="0"/>
              </a:rPr>
              <a:t> used to </a:t>
            </a:r>
            <a:r>
              <a:rPr lang="en-US" sz="28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look like hip hop star</a:t>
            </a:r>
            <a:r>
              <a:rPr lang="en-US" sz="2800" dirty="0">
                <a:effectLst/>
                <a:latin typeface="Arial" panose="020B0604020202020204" pitchFamily="34"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2881630" algn="l"/>
              </a:tabLst>
            </a:pPr>
            <a:r>
              <a:rPr lang="en-US" sz="2800" b="1" dirty="0">
                <a:effectLst/>
                <a:latin typeface="Arial" panose="020B0604020202020204" pitchFamily="34" charset="0"/>
                <a:ea typeface="Calibri" panose="020F0502020204030204" pitchFamily="34" charset="0"/>
                <a:cs typeface="Times New Roman" panose="02020603050405020304" pitchFamily="18" charset="0"/>
              </a:rPr>
              <a:t>Emily: </a:t>
            </a:r>
            <a:r>
              <a:rPr lang="en-US" sz="2800" dirty="0">
                <a:effectLst/>
                <a:latin typeface="Arial" panose="020B0604020202020204" pitchFamily="34" charset="0"/>
                <a:ea typeface="Calibri" panose="020F0502020204030204" pitchFamily="34" charset="0"/>
                <a:cs typeface="Times New Roman" panose="02020603050405020304" pitchFamily="18" charset="0"/>
              </a:rPr>
              <a:t>He looked </a:t>
            </a:r>
            <a:r>
              <a:rPr lang="en-US" sz="28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cool and handsome, didn’t he</a:t>
            </a:r>
            <a:r>
              <a:rPr lang="en-US" sz="2800" dirty="0">
                <a:effectLst/>
                <a:latin typeface="Arial" panose="020B0604020202020204" pitchFamily="34"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2881630" algn="l"/>
              </a:tabLst>
            </a:pPr>
            <a:r>
              <a:rPr lang="en-US" sz="2800" b="1" dirty="0">
                <a:effectLst/>
                <a:latin typeface="Arial" panose="020B0604020202020204" pitchFamily="34" charset="0"/>
                <a:ea typeface="Calibri" panose="020F0502020204030204" pitchFamily="34" charset="0"/>
                <a:cs typeface="Times New Roman" panose="02020603050405020304" pitchFamily="18" charset="0"/>
              </a:rPr>
              <a:t>Alex: </a:t>
            </a:r>
            <a:r>
              <a:rPr lang="en-US" sz="2800" dirty="0">
                <a:effectLst/>
                <a:latin typeface="Arial" panose="020B0604020202020204" pitchFamily="34" charset="0"/>
                <a:ea typeface="Calibri" panose="020F0502020204030204" pitchFamily="34" charset="0"/>
                <a:cs typeface="Times New Roman" panose="02020603050405020304" pitchFamily="18" charset="0"/>
              </a:rPr>
              <a:t>Yeah, he did.</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2881630" algn="l"/>
              </a:tabLst>
            </a:pPr>
            <a:r>
              <a:rPr lang="en-US" sz="2800" b="1" dirty="0">
                <a:effectLst/>
                <a:latin typeface="Arial" panose="020B0604020202020204" pitchFamily="34" charset="0"/>
                <a:ea typeface="Calibri" panose="020F0502020204030204" pitchFamily="34" charset="0"/>
                <a:cs typeface="Times New Roman" panose="02020603050405020304" pitchFamily="18" charset="0"/>
              </a:rPr>
              <a:t>Emily: </a:t>
            </a:r>
            <a:r>
              <a:rPr lang="en-US" sz="28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Grandma looked stylish, did she?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2881630" algn="l"/>
              </a:tabLst>
            </a:pPr>
            <a:r>
              <a:rPr lang="en-US" sz="2800" b="1" dirty="0">
                <a:effectLst/>
                <a:latin typeface="Arial" panose="020B0604020202020204" pitchFamily="34" charset="0"/>
                <a:ea typeface="Calibri" panose="020F0502020204030204" pitchFamily="34" charset="0"/>
                <a:cs typeface="Times New Roman" panose="02020603050405020304" pitchFamily="18" charset="0"/>
              </a:rPr>
              <a:t>Alex: </a:t>
            </a:r>
            <a:r>
              <a:rPr lang="en-US" sz="28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Yes, she did.</a:t>
            </a:r>
            <a:r>
              <a:rPr lang="en-US" sz="28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2881630" algn="l"/>
              </a:tabLst>
            </a:pPr>
            <a:r>
              <a:rPr lang="en-US" sz="2800" b="1" dirty="0">
                <a:effectLst/>
                <a:latin typeface="Arial" panose="020B0604020202020204" pitchFamily="34" charset="0"/>
                <a:ea typeface="Calibri" panose="020F0502020204030204" pitchFamily="34" charset="0"/>
                <a:cs typeface="Times New Roman" panose="02020603050405020304" pitchFamily="18" charset="0"/>
              </a:rPr>
              <a:t>Emily: </a:t>
            </a:r>
            <a:r>
              <a:rPr lang="en-US" sz="2800" dirty="0">
                <a:effectLst/>
                <a:latin typeface="Arial" panose="020B0604020202020204" pitchFamily="34" charset="0"/>
                <a:ea typeface="Calibri" panose="020F0502020204030204" pitchFamily="34" charset="0"/>
                <a:cs typeface="Times New Roman" panose="02020603050405020304" pitchFamily="18" charset="0"/>
              </a:rPr>
              <a:t>She looked great in </a:t>
            </a:r>
            <a:r>
              <a:rPr lang="en-US" sz="28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colorful clothes and black boots.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2881630" algn="l"/>
              </a:tabLst>
            </a:pPr>
            <a:r>
              <a:rPr lang="en-US" sz="2800" b="1" dirty="0">
                <a:effectLst/>
                <a:latin typeface="Arial" panose="020B0604020202020204" pitchFamily="34" charset="0"/>
                <a:ea typeface="Calibri" panose="020F0502020204030204" pitchFamily="34" charset="0"/>
                <a:cs typeface="Times New Roman" panose="02020603050405020304" pitchFamily="18" charset="0"/>
              </a:rPr>
              <a:t>Alex: </a:t>
            </a:r>
            <a:r>
              <a:rPr lang="en-US" sz="28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Black boots are still stylish today, aren’t they?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800" b="1" dirty="0">
                <a:effectLst/>
                <a:latin typeface="Arial" panose="020B0604020202020204" pitchFamily="34" charset="0"/>
                <a:ea typeface="Calibri" panose="020F0502020204030204" pitchFamily="34" charset="0"/>
              </a:rPr>
              <a:t>Emily: </a:t>
            </a:r>
            <a:r>
              <a:rPr lang="en-US" sz="2800" dirty="0">
                <a:solidFill>
                  <a:srgbClr val="FF0000"/>
                </a:solidFill>
                <a:effectLst/>
                <a:latin typeface="Arial" panose="020B0604020202020204" pitchFamily="34" charset="0"/>
                <a:ea typeface="Calibri" panose="020F0502020204030204" pitchFamily="34" charset="0"/>
              </a:rPr>
              <a:t>Yes, they are</a:t>
            </a:r>
            <a:endParaRPr lang="en-US" sz="2800" dirty="0"/>
          </a:p>
        </p:txBody>
      </p:sp>
      <p:sp>
        <p:nvSpPr>
          <p:cNvPr id="4" name="TextBox 3">
            <a:extLst>
              <a:ext uri="{FF2B5EF4-FFF2-40B4-BE49-F238E27FC236}">
                <a16:creationId xmlns:a16="http://schemas.microsoft.com/office/drawing/2014/main" id="{A09FEE14-932B-B374-BB28-33449BC3BD84}"/>
              </a:ext>
            </a:extLst>
          </p:cNvPr>
          <p:cNvSpPr txBox="1"/>
          <p:nvPr/>
        </p:nvSpPr>
        <p:spPr>
          <a:xfrm>
            <a:off x="480646" y="356630"/>
            <a:ext cx="10659208" cy="584775"/>
          </a:xfrm>
          <a:prstGeom prst="rect">
            <a:avLst/>
          </a:prstGeom>
          <a:noFill/>
        </p:spPr>
        <p:txBody>
          <a:bodyPr wrap="square">
            <a:spAutoFit/>
          </a:bodyPr>
          <a:lstStyle/>
          <a:p>
            <a:r>
              <a:rPr lang="en-US" sz="3200" b="1" dirty="0">
                <a:solidFill>
                  <a:schemeClr val="accent5"/>
                </a:solidFill>
              </a:rPr>
              <a:t>Make two more conversations using the ideas on the right. </a:t>
            </a:r>
          </a:p>
        </p:txBody>
      </p:sp>
    </p:spTree>
    <p:extLst>
      <p:ext uri="{BB962C8B-B14F-4D97-AF65-F5344CB8AC3E}">
        <p14:creationId xmlns:p14="http://schemas.microsoft.com/office/powerpoint/2010/main" val="4195341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C5D7C8A-6B7D-9142-2394-C373B27CC22B}"/>
              </a:ext>
            </a:extLst>
          </p:cNvPr>
          <p:cNvSpPr txBox="1"/>
          <p:nvPr/>
        </p:nvSpPr>
        <p:spPr>
          <a:xfrm>
            <a:off x="738553" y="627656"/>
            <a:ext cx="10278207" cy="5602688"/>
          </a:xfrm>
          <a:prstGeom prst="rect">
            <a:avLst/>
          </a:prstGeom>
          <a:noFill/>
        </p:spPr>
        <p:txBody>
          <a:bodyPr wrap="square">
            <a:spAutoFit/>
          </a:bodyPr>
          <a:lstStyle/>
          <a:p>
            <a:pPr marL="0" marR="0">
              <a:lnSpc>
                <a:spcPct val="107000"/>
              </a:lnSpc>
              <a:spcBef>
                <a:spcPts val="0"/>
              </a:spcBef>
              <a:spcAft>
                <a:spcPts val="800"/>
              </a:spcAft>
              <a:tabLst>
                <a:tab pos="2881630" algn="l"/>
              </a:tabLst>
            </a:pPr>
            <a:r>
              <a:rPr lang="en-US" sz="2800" b="1" dirty="0">
                <a:effectLst/>
                <a:latin typeface="Arial" panose="020B0604020202020204" pitchFamily="34" charset="0"/>
                <a:ea typeface="Calibri" panose="020F0502020204030204" pitchFamily="34" charset="0"/>
                <a:cs typeface="Times New Roman" panose="02020603050405020304" pitchFamily="18" charset="0"/>
              </a:rPr>
              <a:t>Alex: </a:t>
            </a:r>
            <a:r>
              <a:rPr lang="en-US" sz="2800" dirty="0">
                <a:effectLst/>
                <a:latin typeface="Arial" panose="020B0604020202020204" pitchFamily="34" charset="0"/>
                <a:ea typeface="Calibri" panose="020F0502020204030204" pitchFamily="34" charset="0"/>
                <a:cs typeface="Times New Roman" panose="02020603050405020304" pitchFamily="18" charset="0"/>
              </a:rPr>
              <a:t>Take a look at these photos, Emily.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2881630" algn="l"/>
              </a:tabLst>
            </a:pPr>
            <a:r>
              <a:rPr lang="en-US" sz="2800" b="1" dirty="0">
                <a:effectLst/>
                <a:latin typeface="Arial" panose="020B0604020202020204" pitchFamily="34" charset="0"/>
                <a:ea typeface="Calibri" panose="020F0502020204030204" pitchFamily="34" charset="0"/>
                <a:cs typeface="Times New Roman" panose="02020603050405020304" pitchFamily="18" charset="0"/>
              </a:rPr>
              <a:t>Emily: </a:t>
            </a:r>
            <a:r>
              <a:rPr lang="en-US" sz="2800" dirty="0">
                <a:effectLst/>
                <a:latin typeface="Arial" panose="020B0604020202020204" pitchFamily="34" charset="0"/>
                <a:ea typeface="Calibri" panose="020F0502020204030204" pitchFamily="34" charset="0"/>
                <a:cs typeface="Times New Roman" panose="02020603050405020304" pitchFamily="18" charset="0"/>
              </a:rPr>
              <a:t>Oh, are they </a:t>
            </a:r>
            <a:r>
              <a:rPr lang="en-US" sz="28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Aunt Kate and Uncle Tom’s </a:t>
            </a:r>
            <a:r>
              <a:rPr lang="en-US" sz="2800" dirty="0">
                <a:effectLst/>
                <a:latin typeface="Arial" panose="020B0604020202020204" pitchFamily="34" charset="0"/>
                <a:ea typeface="Calibri" panose="020F0502020204030204" pitchFamily="34" charset="0"/>
                <a:cs typeface="Times New Roman" panose="02020603050405020304" pitchFamily="18" charset="0"/>
              </a:rPr>
              <a:t>old pictures?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2881630" algn="l"/>
              </a:tabLst>
            </a:pPr>
            <a:r>
              <a:rPr lang="en-US" sz="2800" b="1" dirty="0">
                <a:effectLst/>
                <a:latin typeface="Arial" panose="020B0604020202020204" pitchFamily="34" charset="0"/>
                <a:ea typeface="Calibri" panose="020F0502020204030204" pitchFamily="34" charset="0"/>
                <a:cs typeface="Times New Roman" panose="02020603050405020304" pitchFamily="18" charset="0"/>
              </a:rPr>
              <a:t>Alex: </a:t>
            </a:r>
            <a:r>
              <a:rPr lang="en-US" sz="2800" dirty="0">
                <a:effectLst/>
                <a:latin typeface="Arial" panose="020B0604020202020204" pitchFamily="34" charset="0"/>
                <a:ea typeface="Calibri" panose="020F0502020204030204" pitchFamily="34" charset="0"/>
                <a:cs typeface="Times New Roman" panose="02020603050405020304" pitchFamily="18" charset="0"/>
              </a:rPr>
              <a:t>Yes. Look! </a:t>
            </a:r>
            <a:r>
              <a:rPr lang="en-US" sz="28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Uncle Tom </a:t>
            </a:r>
            <a:r>
              <a:rPr lang="en-US" sz="2800" dirty="0">
                <a:effectLst/>
                <a:latin typeface="Arial" panose="020B0604020202020204" pitchFamily="34" charset="0"/>
                <a:ea typeface="Calibri" panose="020F0502020204030204" pitchFamily="34" charset="0"/>
                <a:cs typeface="Times New Roman" panose="02020603050405020304" pitchFamily="18" charset="0"/>
              </a:rPr>
              <a:t>used to </a:t>
            </a:r>
            <a:r>
              <a:rPr lang="en-US" sz="28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have red hair</a:t>
            </a:r>
            <a:r>
              <a:rPr lang="en-US" sz="2800" dirty="0">
                <a:effectLst/>
                <a:latin typeface="Arial" panose="020B0604020202020204" pitchFamily="34"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2881630" algn="l"/>
              </a:tabLst>
            </a:pPr>
            <a:r>
              <a:rPr lang="en-US" sz="2800" b="1" dirty="0">
                <a:effectLst/>
                <a:latin typeface="Arial" panose="020B0604020202020204" pitchFamily="34" charset="0"/>
                <a:ea typeface="Calibri" panose="020F0502020204030204" pitchFamily="34" charset="0"/>
                <a:cs typeface="Times New Roman" panose="02020603050405020304" pitchFamily="18" charset="0"/>
              </a:rPr>
              <a:t>Emily: </a:t>
            </a:r>
            <a:r>
              <a:rPr lang="en-US" sz="2800" dirty="0">
                <a:effectLst/>
                <a:latin typeface="Arial" panose="020B0604020202020204" pitchFamily="34" charset="0"/>
                <a:ea typeface="Calibri" panose="020F0502020204030204" pitchFamily="34" charset="0"/>
                <a:cs typeface="Times New Roman" panose="02020603050405020304" pitchFamily="18" charset="0"/>
              </a:rPr>
              <a:t>He looked </a:t>
            </a:r>
            <a:r>
              <a:rPr lang="en-US" sz="28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silly</a:t>
            </a:r>
            <a:r>
              <a:rPr lang="en-US" sz="2800" dirty="0">
                <a:effectLst/>
                <a:latin typeface="Arial" panose="020B0604020202020204" pitchFamily="34" charset="0"/>
                <a:ea typeface="Calibri" panose="020F0502020204030204" pitchFamily="34" charset="0"/>
                <a:cs typeface="Times New Roman" panose="02020603050405020304" pitchFamily="18" charset="0"/>
              </a:rPr>
              <a:t>, didn’t he?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2881630" algn="l"/>
              </a:tabLst>
            </a:pPr>
            <a:r>
              <a:rPr lang="en-US" sz="2800" b="1" dirty="0">
                <a:effectLst/>
                <a:latin typeface="Arial" panose="020B0604020202020204" pitchFamily="34" charset="0"/>
                <a:ea typeface="Calibri" panose="020F0502020204030204" pitchFamily="34" charset="0"/>
                <a:cs typeface="Times New Roman" panose="02020603050405020304" pitchFamily="18" charset="0"/>
              </a:rPr>
              <a:t>Alex: </a:t>
            </a:r>
            <a:r>
              <a:rPr lang="en-US" sz="2800" dirty="0">
                <a:effectLst/>
                <a:latin typeface="Arial" panose="020B0604020202020204" pitchFamily="34" charset="0"/>
                <a:ea typeface="Calibri" panose="020F0502020204030204" pitchFamily="34" charset="0"/>
                <a:cs typeface="Times New Roman" panose="02020603050405020304" pitchFamily="18" charset="0"/>
              </a:rPr>
              <a:t>Yeah, he did.</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2881630" algn="l"/>
              </a:tabLst>
            </a:pPr>
            <a:r>
              <a:rPr lang="en-US" sz="2800" b="1" dirty="0">
                <a:effectLst/>
                <a:latin typeface="Arial" panose="020B0604020202020204" pitchFamily="34" charset="0"/>
                <a:ea typeface="Calibri" panose="020F0502020204030204" pitchFamily="34" charset="0"/>
                <a:cs typeface="Times New Roman" panose="02020603050405020304" pitchFamily="18" charset="0"/>
              </a:rPr>
              <a:t>Emily: </a:t>
            </a:r>
            <a:r>
              <a:rPr lang="en-US" sz="28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Aunt Kate was fashionable, wasn’t she?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2881630" algn="l"/>
              </a:tabLst>
            </a:pPr>
            <a:r>
              <a:rPr lang="en-US" sz="2800" b="1" dirty="0">
                <a:effectLst/>
                <a:latin typeface="Arial" panose="020B0604020202020204" pitchFamily="34" charset="0"/>
                <a:ea typeface="Calibri" panose="020F0502020204030204" pitchFamily="34" charset="0"/>
                <a:cs typeface="Times New Roman" panose="02020603050405020304" pitchFamily="18" charset="0"/>
              </a:rPr>
              <a:t>Alex: </a:t>
            </a:r>
            <a:r>
              <a:rPr lang="en-US" sz="28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Yes, she was.</a:t>
            </a:r>
            <a:r>
              <a:rPr lang="en-US" sz="28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2881630" algn="l"/>
              </a:tabLst>
            </a:pPr>
            <a:r>
              <a:rPr lang="en-US" sz="2800" b="1" dirty="0">
                <a:effectLst/>
                <a:latin typeface="Arial" panose="020B0604020202020204" pitchFamily="34" charset="0"/>
                <a:ea typeface="Calibri" panose="020F0502020204030204" pitchFamily="34" charset="0"/>
                <a:cs typeface="Times New Roman" panose="02020603050405020304" pitchFamily="18" charset="0"/>
              </a:rPr>
              <a:t>Emily: </a:t>
            </a:r>
            <a:r>
              <a:rPr lang="en-US" sz="2800" dirty="0">
                <a:effectLst/>
                <a:latin typeface="Arial" panose="020B0604020202020204" pitchFamily="34" charset="0"/>
                <a:ea typeface="Calibri" panose="020F0502020204030204" pitchFamily="34" charset="0"/>
                <a:cs typeface="Times New Roman" panose="02020603050405020304" pitchFamily="18" charset="0"/>
              </a:rPr>
              <a:t>She looked great in </a:t>
            </a:r>
            <a:r>
              <a:rPr lang="en-US" sz="28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black dress and cute shoes</a:t>
            </a:r>
            <a:r>
              <a:rPr lang="en-US" sz="2800" dirty="0">
                <a:effectLst/>
                <a:latin typeface="Arial" panose="020B0604020202020204" pitchFamily="34"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2881630" algn="l"/>
              </a:tabLst>
            </a:pPr>
            <a:r>
              <a:rPr lang="en-US" sz="2800" b="1" dirty="0">
                <a:effectLst/>
                <a:latin typeface="Arial" panose="020B0604020202020204" pitchFamily="34" charset="0"/>
                <a:ea typeface="Calibri" panose="020F0502020204030204" pitchFamily="34" charset="0"/>
                <a:cs typeface="Times New Roman" panose="02020603050405020304" pitchFamily="18" charset="0"/>
              </a:rPr>
              <a:t>Alex: </a:t>
            </a:r>
            <a:r>
              <a:rPr lang="en-US" sz="28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Black dresses are still fashionable now, aren’t they?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2881630" algn="l"/>
              </a:tabLst>
            </a:pPr>
            <a:r>
              <a:rPr lang="en-US" sz="2800" b="1" dirty="0">
                <a:effectLst/>
                <a:latin typeface="Arial" panose="020B0604020202020204" pitchFamily="34" charset="0"/>
                <a:ea typeface="Calibri" panose="020F0502020204030204" pitchFamily="34" charset="0"/>
                <a:cs typeface="Times New Roman" panose="02020603050405020304" pitchFamily="18" charset="0"/>
              </a:rPr>
              <a:t>Emily: </a:t>
            </a:r>
            <a:r>
              <a:rPr lang="en-US" sz="28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No, they aren’t. They went out of fashion years ago.</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21907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3384" y="434584"/>
            <a:ext cx="7947169" cy="6048073"/>
          </a:xfrm>
          <a:prstGeom prst="rect">
            <a:avLst/>
          </a:prstGeom>
        </p:spPr>
      </p:pic>
      <p:sp>
        <p:nvSpPr>
          <p:cNvPr id="3" name="TextBox 2"/>
          <p:cNvSpPr txBox="1"/>
          <p:nvPr/>
        </p:nvSpPr>
        <p:spPr>
          <a:xfrm>
            <a:off x="3112477" y="3820868"/>
            <a:ext cx="2793801" cy="923330"/>
          </a:xfrm>
          <a:prstGeom prst="rect">
            <a:avLst/>
          </a:prstGeom>
          <a:noFill/>
        </p:spPr>
        <p:txBody>
          <a:bodyPr wrap="square" rtlCol="0">
            <a:spAutoFit/>
          </a:bodyPr>
          <a:lstStyle/>
          <a:p>
            <a:r>
              <a:rPr lang="en-US" sz="5400" dirty="0">
                <a:solidFill>
                  <a:schemeClr val="bg1"/>
                </a:solidFill>
              </a:rPr>
              <a:t>Speaking</a:t>
            </a:r>
            <a:endParaRPr lang="en-US" sz="2400" dirty="0">
              <a:solidFill>
                <a:schemeClr val="bg1"/>
              </a:solidFill>
            </a:endParaRPr>
          </a:p>
        </p:txBody>
      </p:sp>
    </p:spTree>
    <p:extLst>
      <p:ext uri="{BB962C8B-B14F-4D97-AF65-F5344CB8AC3E}">
        <p14:creationId xmlns:p14="http://schemas.microsoft.com/office/powerpoint/2010/main" val="18094249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0006B1D-9DCF-36DB-57AB-70EA01855C17}"/>
              </a:ext>
            </a:extLst>
          </p:cNvPr>
          <p:cNvSpPr txBox="1"/>
          <p:nvPr/>
        </p:nvSpPr>
        <p:spPr>
          <a:xfrm>
            <a:off x="3165232" y="589056"/>
            <a:ext cx="6137030" cy="646331"/>
          </a:xfrm>
          <a:prstGeom prst="rect">
            <a:avLst/>
          </a:prstGeom>
          <a:noFill/>
        </p:spPr>
        <p:txBody>
          <a:bodyPr wrap="square">
            <a:spAutoFit/>
          </a:bodyPr>
          <a:lstStyle/>
          <a:p>
            <a:r>
              <a:rPr lang="en-US" sz="3600" b="1" dirty="0">
                <a:solidFill>
                  <a:srgbClr val="FF0000"/>
                </a:solidFill>
              </a:rPr>
              <a:t>DESCRIBING OLD PHOTOS</a:t>
            </a:r>
          </a:p>
        </p:txBody>
      </p:sp>
      <p:sp>
        <p:nvSpPr>
          <p:cNvPr id="5" name="TextBox 4">
            <a:extLst>
              <a:ext uri="{FF2B5EF4-FFF2-40B4-BE49-F238E27FC236}">
                <a16:creationId xmlns:a16="http://schemas.microsoft.com/office/drawing/2014/main" id="{040F6FDF-9F62-5E0E-E4B5-EE8494E3DEC9}"/>
              </a:ext>
            </a:extLst>
          </p:cNvPr>
          <p:cNvSpPr txBox="1"/>
          <p:nvPr/>
        </p:nvSpPr>
        <p:spPr>
          <a:xfrm>
            <a:off x="791308" y="1235387"/>
            <a:ext cx="10656277" cy="2062103"/>
          </a:xfrm>
          <a:prstGeom prst="rect">
            <a:avLst/>
          </a:prstGeom>
          <a:noFill/>
        </p:spPr>
        <p:txBody>
          <a:bodyPr wrap="square">
            <a:spAutoFit/>
          </a:bodyPr>
          <a:lstStyle/>
          <a:p>
            <a:r>
              <a:rPr lang="en-US" sz="3200" b="1" dirty="0">
                <a:solidFill>
                  <a:srgbClr val="0070C0"/>
                </a:solidFill>
              </a:rPr>
              <a:t>In pairs: Make comments you think your partner will agree with about the clothes and hairstyles. Compare the trends in the past with ones that are popular now. Then, choose what you like most and least.</a:t>
            </a:r>
          </a:p>
        </p:txBody>
      </p:sp>
      <p:pic>
        <p:nvPicPr>
          <p:cNvPr id="7" name="Picture 6">
            <a:extLst>
              <a:ext uri="{FF2B5EF4-FFF2-40B4-BE49-F238E27FC236}">
                <a16:creationId xmlns:a16="http://schemas.microsoft.com/office/drawing/2014/main" id="{0B652DC6-8ACB-60E0-AD4E-D81ADB9EAA21}"/>
              </a:ext>
            </a:extLst>
          </p:cNvPr>
          <p:cNvPicPr>
            <a:picLocks noChangeAspect="1"/>
          </p:cNvPicPr>
          <p:nvPr/>
        </p:nvPicPr>
        <p:blipFill>
          <a:blip r:embed="rId2"/>
          <a:stretch>
            <a:fillRect/>
          </a:stretch>
        </p:blipFill>
        <p:spPr>
          <a:xfrm>
            <a:off x="791308" y="3490172"/>
            <a:ext cx="10791713" cy="2213684"/>
          </a:xfrm>
          <a:prstGeom prst="rect">
            <a:avLst/>
          </a:prstGeom>
        </p:spPr>
      </p:pic>
    </p:spTree>
    <p:extLst>
      <p:ext uri="{BB962C8B-B14F-4D97-AF65-F5344CB8AC3E}">
        <p14:creationId xmlns:p14="http://schemas.microsoft.com/office/powerpoint/2010/main" val="24301139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7C9CAD-7489-B088-C478-03D774EBAFD9}"/>
              </a:ext>
            </a:extLst>
          </p:cNvPr>
          <p:cNvPicPr>
            <a:picLocks noChangeAspect="1"/>
          </p:cNvPicPr>
          <p:nvPr/>
        </p:nvPicPr>
        <p:blipFill>
          <a:blip r:embed="rId2"/>
          <a:stretch>
            <a:fillRect/>
          </a:stretch>
        </p:blipFill>
        <p:spPr>
          <a:xfrm>
            <a:off x="1074244" y="944128"/>
            <a:ext cx="3572374" cy="4477375"/>
          </a:xfrm>
          <a:prstGeom prst="rect">
            <a:avLst/>
          </a:prstGeom>
        </p:spPr>
      </p:pic>
      <p:sp>
        <p:nvSpPr>
          <p:cNvPr id="4" name="Speech Bubble: Oval 3">
            <a:extLst>
              <a:ext uri="{FF2B5EF4-FFF2-40B4-BE49-F238E27FC236}">
                <a16:creationId xmlns:a16="http://schemas.microsoft.com/office/drawing/2014/main" id="{8810E3DA-C2AB-DF2C-9793-003D269DC2F1}"/>
              </a:ext>
            </a:extLst>
          </p:cNvPr>
          <p:cNvSpPr/>
          <p:nvPr/>
        </p:nvSpPr>
        <p:spPr>
          <a:xfrm>
            <a:off x="5618285" y="949569"/>
            <a:ext cx="5899637" cy="2127739"/>
          </a:xfrm>
          <a:prstGeom prst="wedgeEllipseCallout">
            <a:avLst>
              <a:gd name="adj1" fmla="val -45375"/>
              <a:gd name="adj2" fmla="val 6663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600" dirty="0">
                <a:solidFill>
                  <a:srgbClr val="0070C0"/>
                </a:solidFill>
              </a:rPr>
              <a:t>That hairstyle looked ugly, didn’t it?</a:t>
            </a:r>
          </a:p>
        </p:txBody>
      </p:sp>
      <p:sp>
        <p:nvSpPr>
          <p:cNvPr id="5" name="Speech Bubble: Oval 4">
            <a:extLst>
              <a:ext uri="{FF2B5EF4-FFF2-40B4-BE49-F238E27FC236}">
                <a16:creationId xmlns:a16="http://schemas.microsoft.com/office/drawing/2014/main" id="{D1232D89-5816-F298-9EC2-D26124899AEC}"/>
              </a:ext>
            </a:extLst>
          </p:cNvPr>
          <p:cNvSpPr/>
          <p:nvPr/>
        </p:nvSpPr>
        <p:spPr>
          <a:xfrm>
            <a:off x="5618285" y="3971193"/>
            <a:ext cx="5899636" cy="2127739"/>
          </a:xfrm>
          <a:prstGeom prst="wedgeEllipseCallout">
            <a:avLst>
              <a:gd name="adj1" fmla="val -44002"/>
              <a:gd name="adj2" fmla="val -63946"/>
            </a:avLst>
          </a:prstGeom>
          <a:solidFill>
            <a:schemeClr val="accent1">
              <a:lumMod val="40000"/>
              <a:lumOff val="6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600" dirty="0">
                <a:solidFill>
                  <a:srgbClr val="0070C0"/>
                </a:solidFill>
              </a:rPr>
              <a:t>Yes, it did. We have better hairstyles now, don't we?</a:t>
            </a:r>
          </a:p>
        </p:txBody>
      </p:sp>
    </p:spTree>
    <p:extLst>
      <p:ext uri="{BB962C8B-B14F-4D97-AF65-F5344CB8AC3E}">
        <p14:creationId xmlns:p14="http://schemas.microsoft.com/office/powerpoint/2010/main" val="3411845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C07F6E-9863-23DC-58FE-8C146DE0E85C}"/>
              </a:ext>
            </a:extLst>
          </p:cNvPr>
          <p:cNvPicPr>
            <a:picLocks noChangeAspect="1"/>
          </p:cNvPicPr>
          <p:nvPr/>
        </p:nvPicPr>
        <p:blipFill>
          <a:blip r:embed="rId2"/>
          <a:stretch>
            <a:fillRect/>
          </a:stretch>
        </p:blipFill>
        <p:spPr>
          <a:xfrm>
            <a:off x="935442" y="1082618"/>
            <a:ext cx="2953162" cy="4305901"/>
          </a:xfrm>
          <a:prstGeom prst="rect">
            <a:avLst/>
          </a:prstGeom>
        </p:spPr>
      </p:pic>
      <p:sp>
        <p:nvSpPr>
          <p:cNvPr id="4" name="Speech Bubble: Oval 3">
            <a:extLst>
              <a:ext uri="{FF2B5EF4-FFF2-40B4-BE49-F238E27FC236}">
                <a16:creationId xmlns:a16="http://schemas.microsoft.com/office/drawing/2014/main" id="{36B20F94-9E00-5EF5-8A10-36B479668B8F}"/>
              </a:ext>
            </a:extLst>
          </p:cNvPr>
          <p:cNvSpPr/>
          <p:nvPr/>
        </p:nvSpPr>
        <p:spPr>
          <a:xfrm>
            <a:off x="5460023" y="949569"/>
            <a:ext cx="6057899" cy="2127739"/>
          </a:xfrm>
          <a:prstGeom prst="wedgeEllipseCallout">
            <a:avLst>
              <a:gd name="adj1" fmla="val -45375"/>
              <a:gd name="adj2" fmla="val 6663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600" dirty="0">
                <a:solidFill>
                  <a:srgbClr val="0070C0"/>
                </a:solidFill>
              </a:rPr>
              <a:t>That jacket looked cool, didn’t it?</a:t>
            </a:r>
          </a:p>
        </p:txBody>
      </p:sp>
      <p:sp>
        <p:nvSpPr>
          <p:cNvPr id="5" name="Speech Bubble: Oval 4">
            <a:extLst>
              <a:ext uri="{FF2B5EF4-FFF2-40B4-BE49-F238E27FC236}">
                <a16:creationId xmlns:a16="http://schemas.microsoft.com/office/drawing/2014/main" id="{6C855874-8E40-3E00-FDA4-A95DA9354F67}"/>
              </a:ext>
            </a:extLst>
          </p:cNvPr>
          <p:cNvSpPr/>
          <p:nvPr/>
        </p:nvSpPr>
        <p:spPr>
          <a:xfrm>
            <a:off x="5618285" y="3780693"/>
            <a:ext cx="5899636" cy="2318239"/>
          </a:xfrm>
          <a:prstGeom prst="wedgeEllipseCallout">
            <a:avLst>
              <a:gd name="adj1" fmla="val -44002"/>
              <a:gd name="adj2" fmla="val -63946"/>
            </a:avLst>
          </a:prstGeom>
          <a:solidFill>
            <a:schemeClr val="accent1">
              <a:lumMod val="40000"/>
              <a:lumOff val="6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600" dirty="0">
                <a:solidFill>
                  <a:srgbClr val="0070C0"/>
                </a:solidFill>
              </a:rPr>
              <a:t>Yes, it did. We have more  suitable jackets now, don't we?</a:t>
            </a:r>
          </a:p>
        </p:txBody>
      </p:sp>
    </p:spTree>
    <p:extLst>
      <p:ext uri="{BB962C8B-B14F-4D97-AF65-F5344CB8AC3E}">
        <p14:creationId xmlns:p14="http://schemas.microsoft.com/office/powerpoint/2010/main" val="3662936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4467811" y="1561442"/>
            <a:ext cx="3256378" cy="662474"/>
          </a:xfrm>
          <a:prstGeom prst="round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Warm-up</a:t>
            </a:r>
            <a:endParaRPr lang="en-US" b="1" dirty="0"/>
          </a:p>
        </p:txBody>
      </p:sp>
      <p:sp>
        <p:nvSpPr>
          <p:cNvPr id="12" name="Rounded Rectangle 11"/>
          <p:cNvSpPr/>
          <p:nvPr/>
        </p:nvSpPr>
        <p:spPr>
          <a:xfrm>
            <a:off x="4467811" y="2574530"/>
            <a:ext cx="3256378" cy="662474"/>
          </a:xfrm>
          <a:prstGeom prst="roundRect">
            <a:avLst/>
          </a:prstGeom>
          <a:solidFill>
            <a:srgbClr val="7030A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Pronunciation</a:t>
            </a:r>
            <a:endParaRPr lang="en-US" b="1" dirty="0"/>
          </a:p>
        </p:txBody>
      </p:sp>
      <p:sp>
        <p:nvSpPr>
          <p:cNvPr id="13" name="Rounded Rectangle 12"/>
          <p:cNvSpPr/>
          <p:nvPr/>
        </p:nvSpPr>
        <p:spPr>
          <a:xfrm>
            <a:off x="4467811" y="4634084"/>
            <a:ext cx="3256378" cy="662474"/>
          </a:xfrm>
          <a:prstGeom prst="roundRect">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Consolidation</a:t>
            </a:r>
            <a:endParaRPr lang="en-US" b="1" dirty="0"/>
          </a:p>
        </p:txBody>
      </p:sp>
      <p:sp>
        <p:nvSpPr>
          <p:cNvPr id="14" name="Rounded Rectangle 13"/>
          <p:cNvSpPr/>
          <p:nvPr/>
        </p:nvSpPr>
        <p:spPr>
          <a:xfrm>
            <a:off x="4467811" y="5601179"/>
            <a:ext cx="3256378" cy="662474"/>
          </a:xfrm>
          <a:prstGeom prst="roundRect">
            <a:avLst/>
          </a:prstGeom>
          <a:solidFill>
            <a:schemeClr val="accent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Wrap-up</a:t>
            </a:r>
            <a:endParaRPr lang="en-US" b="1" dirty="0"/>
          </a:p>
        </p:txBody>
      </p:sp>
      <p:sp>
        <p:nvSpPr>
          <p:cNvPr id="15" name="Rounded Rectangle 14"/>
          <p:cNvSpPr/>
          <p:nvPr/>
        </p:nvSpPr>
        <p:spPr>
          <a:xfrm>
            <a:off x="4467811" y="3620997"/>
            <a:ext cx="3256378" cy="662474"/>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Speaking</a:t>
            </a:r>
            <a:endParaRPr lang="en-US" sz="2800" b="1" dirty="0"/>
          </a:p>
        </p:txBody>
      </p:sp>
      <p:sp>
        <p:nvSpPr>
          <p:cNvPr id="16" name="Rounded Rectangle 15"/>
          <p:cNvSpPr/>
          <p:nvPr/>
        </p:nvSpPr>
        <p:spPr>
          <a:xfrm>
            <a:off x="4467811" y="594347"/>
            <a:ext cx="3256378" cy="662474"/>
          </a:xfrm>
          <a:prstGeom prst="roundRect">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Lesson Outline</a:t>
            </a:r>
            <a:endParaRPr lang="en-US" b="1" dirty="0"/>
          </a:p>
        </p:txBody>
      </p:sp>
    </p:spTree>
    <p:extLst>
      <p:ext uri="{BB962C8B-B14F-4D97-AF65-F5344CB8AC3E}">
        <p14:creationId xmlns:p14="http://schemas.microsoft.com/office/powerpoint/2010/main" val="13982809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B2FA8A-5C3B-9AE1-CEF3-13F9F06E1A84}"/>
              </a:ext>
            </a:extLst>
          </p:cNvPr>
          <p:cNvPicPr>
            <a:picLocks noChangeAspect="1"/>
          </p:cNvPicPr>
          <p:nvPr/>
        </p:nvPicPr>
        <p:blipFill>
          <a:blip r:embed="rId2"/>
          <a:stretch>
            <a:fillRect/>
          </a:stretch>
        </p:blipFill>
        <p:spPr>
          <a:xfrm>
            <a:off x="768340" y="1456332"/>
            <a:ext cx="3639058" cy="3734321"/>
          </a:xfrm>
          <a:prstGeom prst="rect">
            <a:avLst/>
          </a:prstGeom>
        </p:spPr>
      </p:pic>
      <p:sp>
        <p:nvSpPr>
          <p:cNvPr id="4" name="Speech Bubble: Oval 3">
            <a:extLst>
              <a:ext uri="{FF2B5EF4-FFF2-40B4-BE49-F238E27FC236}">
                <a16:creationId xmlns:a16="http://schemas.microsoft.com/office/drawing/2014/main" id="{78599FCC-6CFD-A4C4-BC60-AF6E18317396}"/>
              </a:ext>
            </a:extLst>
          </p:cNvPr>
          <p:cNvSpPr/>
          <p:nvPr/>
        </p:nvSpPr>
        <p:spPr>
          <a:xfrm>
            <a:off x="5618285" y="759067"/>
            <a:ext cx="5899637" cy="2127739"/>
          </a:xfrm>
          <a:prstGeom prst="wedgeEllipseCallout">
            <a:avLst>
              <a:gd name="adj1" fmla="val -45375"/>
              <a:gd name="adj2" fmla="val 6663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600" dirty="0">
                <a:solidFill>
                  <a:srgbClr val="0070C0"/>
                </a:solidFill>
              </a:rPr>
              <a:t>Those clothes looked comfortable, didn’t they?</a:t>
            </a:r>
          </a:p>
        </p:txBody>
      </p:sp>
      <p:sp>
        <p:nvSpPr>
          <p:cNvPr id="5" name="Speech Bubble: Oval 4">
            <a:extLst>
              <a:ext uri="{FF2B5EF4-FFF2-40B4-BE49-F238E27FC236}">
                <a16:creationId xmlns:a16="http://schemas.microsoft.com/office/drawing/2014/main" id="{48D5FAB5-62DE-F2CA-9BF6-A2AEEF777363}"/>
              </a:ext>
            </a:extLst>
          </p:cNvPr>
          <p:cNvSpPr/>
          <p:nvPr/>
        </p:nvSpPr>
        <p:spPr>
          <a:xfrm>
            <a:off x="5618285" y="3710355"/>
            <a:ext cx="5899636" cy="2388578"/>
          </a:xfrm>
          <a:prstGeom prst="wedgeEllipseCallout">
            <a:avLst>
              <a:gd name="adj1" fmla="val -44002"/>
              <a:gd name="adj2" fmla="val -63946"/>
            </a:avLst>
          </a:prstGeom>
          <a:solidFill>
            <a:schemeClr val="accent1">
              <a:lumMod val="40000"/>
              <a:lumOff val="6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600" dirty="0">
                <a:solidFill>
                  <a:srgbClr val="0070C0"/>
                </a:solidFill>
              </a:rPr>
              <a:t>Yes, they did. We have more stylish clothes now, don't we?</a:t>
            </a:r>
          </a:p>
        </p:txBody>
      </p:sp>
    </p:spTree>
    <p:extLst>
      <p:ext uri="{BB962C8B-B14F-4D97-AF65-F5344CB8AC3E}">
        <p14:creationId xmlns:p14="http://schemas.microsoft.com/office/powerpoint/2010/main" val="3338700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44F54D-7398-389A-63A2-5F907DAC669B}"/>
              </a:ext>
            </a:extLst>
          </p:cNvPr>
          <p:cNvPicPr>
            <a:picLocks noChangeAspect="1"/>
          </p:cNvPicPr>
          <p:nvPr/>
        </p:nvPicPr>
        <p:blipFill>
          <a:blip r:embed="rId2"/>
          <a:stretch>
            <a:fillRect/>
          </a:stretch>
        </p:blipFill>
        <p:spPr>
          <a:xfrm>
            <a:off x="689992" y="404231"/>
            <a:ext cx="2492634" cy="6049538"/>
          </a:xfrm>
          <a:prstGeom prst="rect">
            <a:avLst/>
          </a:prstGeom>
        </p:spPr>
      </p:pic>
      <p:sp>
        <p:nvSpPr>
          <p:cNvPr id="4" name="Speech Bubble: Oval 3">
            <a:extLst>
              <a:ext uri="{FF2B5EF4-FFF2-40B4-BE49-F238E27FC236}">
                <a16:creationId xmlns:a16="http://schemas.microsoft.com/office/drawing/2014/main" id="{B1C28FB2-AA54-6CDC-837C-9580B2D69432}"/>
              </a:ext>
            </a:extLst>
          </p:cNvPr>
          <p:cNvSpPr/>
          <p:nvPr/>
        </p:nvSpPr>
        <p:spPr>
          <a:xfrm>
            <a:off x="5618285" y="949569"/>
            <a:ext cx="5899637" cy="2127739"/>
          </a:xfrm>
          <a:prstGeom prst="wedgeEllipseCallout">
            <a:avLst>
              <a:gd name="adj1" fmla="val -45375"/>
              <a:gd name="adj2" fmla="val 6663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600" dirty="0">
                <a:solidFill>
                  <a:srgbClr val="0070C0"/>
                </a:solidFill>
              </a:rPr>
              <a:t>Those clothes looked fashionable, didn’t they?</a:t>
            </a:r>
          </a:p>
        </p:txBody>
      </p:sp>
      <p:sp>
        <p:nvSpPr>
          <p:cNvPr id="5" name="Speech Bubble: Oval 4">
            <a:extLst>
              <a:ext uri="{FF2B5EF4-FFF2-40B4-BE49-F238E27FC236}">
                <a16:creationId xmlns:a16="http://schemas.microsoft.com/office/drawing/2014/main" id="{FC01677C-602A-956F-72C1-11D5373E42DB}"/>
              </a:ext>
            </a:extLst>
          </p:cNvPr>
          <p:cNvSpPr/>
          <p:nvPr/>
        </p:nvSpPr>
        <p:spPr>
          <a:xfrm>
            <a:off x="5618285" y="3780693"/>
            <a:ext cx="5899636" cy="2318239"/>
          </a:xfrm>
          <a:prstGeom prst="wedgeEllipseCallout">
            <a:avLst>
              <a:gd name="adj1" fmla="val -44002"/>
              <a:gd name="adj2" fmla="val -63946"/>
            </a:avLst>
          </a:prstGeom>
          <a:solidFill>
            <a:schemeClr val="accent1">
              <a:lumMod val="40000"/>
              <a:lumOff val="6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600" dirty="0">
                <a:solidFill>
                  <a:srgbClr val="0070C0"/>
                </a:solidFill>
              </a:rPr>
              <a:t>Yes, they did. We have more practical  clothes now, don't we?</a:t>
            </a:r>
          </a:p>
        </p:txBody>
      </p:sp>
    </p:spTree>
    <p:extLst>
      <p:ext uri="{BB962C8B-B14F-4D97-AF65-F5344CB8AC3E}">
        <p14:creationId xmlns:p14="http://schemas.microsoft.com/office/powerpoint/2010/main" val="407477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FA248A-6D66-2951-8100-A14EF5B98B8B}"/>
              </a:ext>
            </a:extLst>
          </p:cNvPr>
          <p:cNvPicPr>
            <a:picLocks noChangeAspect="1"/>
          </p:cNvPicPr>
          <p:nvPr/>
        </p:nvPicPr>
        <p:blipFill>
          <a:blip r:embed="rId2"/>
          <a:stretch>
            <a:fillRect/>
          </a:stretch>
        </p:blipFill>
        <p:spPr>
          <a:xfrm>
            <a:off x="663534" y="852160"/>
            <a:ext cx="4077269" cy="4696480"/>
          </a:xfrm>
          <a:prstGeom prst="rect">
            <a:avLst/>
          </a:prstGeom>
        </p:spPr>
      </p:pic>
      <p:sp>
        <p:nvSpPr>
          <p:cNvPr id="4" name="Speech Bubble: Oval 3">
            <a:extLst>
              <a:ext uri="{FF2B5EF4-FFF2-40B4-BE49-F238E27FC236}">
                <a16:creationId xmlns:a16="http://schemas.microsoft.com/office/drawing/2014/main" id="{8A5D35CC-387B-6818-D190-A17A949752A1}"/>
              </a:ext>
            </a:extLst>
          </p:cNvPr>
          <p:cNvSpPr/>
          <p:nvPr/>
        </p:nvSpPr>
        <p:spPr>
          <a:xfrm>
            <a:off x="5530363" y="949569"/>
            <a:ext cx="5987560" cy="2127739"/>
          </a:xfrm>
          <a:prstGeom prst="wedgeEllipseCallout">
            <a:avLst>
              <a:gd name="adj1" fmla="val -45375"/>
              <a:gd name="adj2" fmla="val 6663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600" dirty="0">
                <a:solidFill>
                  <a:srgbClr val="0070C0"/>
                </a:solidFill>
              </a:rPr>
              <a:t>That hairstyle looked fashionable, didn’t it?</a:t>
            </a:r>
          </a:p>
        </p:txBody>
      </p:sp>
      <p:sp>
        <p:nvSpPr>
          <p:cNvPr id="5" name="Speech Bubble: Oval 4">
            <a:extLst>
              <a:ext uri="{FF2B5EF4-FFF2-40B4-BE49-F238E27FC236}">
                <a16:creationId xmlns:a16="http://schemas.microsoft.com/office/drawing/2014/main" id="{906A1A3C-20A4-58BA-EE0C-4309E845304E}"/>
              </a:ext>
            </a:extLst>
          </p:cNvPr>
          <p:cNvSpPr/>
          <p:nvPr/>
        </p:nvSpPr>
        <p:spPr>
          <a:xfrm>
            <a:off x="5574325" y="3842240"/>
            <a:ext cx="5899636" cy="2318239"/>
          </a:xfrm>
          <a:prstGeom prst="wedgeEllipseCallout">
            <a:avLst>
              <a:gd name="adj1" fmla="val -44002"/>
              <a:gd name="adj2" fmla="val -63946"/>
            </a:avLst>
          </a:prstGeom>
          <a:solidFill>
            <a:schemeClr val="accent1">
              <a:lumMod val="40000"/>
              <a:lumOff val="6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600" dirty="0">
                <a:solidFill>
                  <a:srgbClr val="0070C0"/>
                </a:solidFill>
              </a:rPr>
              <a:t>Yes, it did. We have more complicated hairstyles now, don't we?</a:t>
            </a:r>
          </a:p>
        </p:txBody>
      </p:sp>
    </p:spTree>
    <p:extLst>
      <p:ext uri="{BB962C8B-B14F-4D97-AF65-F5344CB8AC3E}">
        <p14:creationId xmlns:p14="http://schemas.microsoft.com/office/powerpoint/2010/main" val="1735645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AF48D3-79E3-6480-7458-F8B26786443B}"/>
              </a:ext>
            </a:extLst>
          </p:cNvPr>
          <p:cNvPicPr>
            <a:picLocks noChangeAspect="1"/>
          </p:cNvPicPr>
          <p:nvPr/>
        </p:nvPicPr>
        <p:blipFill>
          <a:blip r:embed="rId2"/>
          <a:stretch>
            <a:fillRect/>
          </a:stretch>
        </p:blipFill>
        <p:spPr>
          <a:xfrm>
            <a:off x="915264" y="909286"/>
            <a:ext cx="3362794" cy="5039428"/>
          </a:xfrm>
          <a:prstGeom prst="rect">
            <a:avLst/>
          </a:prstGeom>
        </p:spPr>
      </p:pic>
      <p:sp>
        <p:nvSpPr>
          <p:cNvPr id="4" name="Speech Bubble: Oval 3">
            <a:extLst>
              <a:ext uri="{FF2B5EF4-FFF2-40B4-BE49-F238E27FC236}">
                <a16:creationId xmlns:a16="http://schemas.microsoft.com/office/drawing/2014/main" id="{E88330C6-DDA5-3AEA-0917-F04B4DAC5171}"/>
              </a:ext>
            </a:extLst>
          </p:cNvPr>
          <p:cNvSpPr/>
          <p:nvPr/>
        </p:nvSpPr>
        <p:spPr>
          <a:xfrm>
            <a:off x="5618285" y="949569"/>
            <a:ext cx="5899637" cy="2127739"/>
          </a:xfrm>
          <a:prstGeom prst="wedgeEllipseCallout">
            <a:avLst>
              <a:gd name="adj1" fmla="val -45375"/>
              <a:gd name="adj2" fmla="val 6663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600" dirty="0">
                <a:solidFill>
                  <a:srgbClr val="0070C0"/>
                </a:solidFill>
              </a:rPr>
              <a:t>That jacket looked silly, didn’t it?</a:t>
            </a:r>
          </a:p>
        </p:txBody>
      </p:sp>
      <p:sp>
        <p:nvSpPr>
          <p:cNvPr id="5" name="Speech Bubble: Oval 4">
            <a:extLst>
              <a:ext uri="{FF2B5EF4-FFF2-40B4-BE49-F238E27FC236}">
                <a16:creationId xmlns:a16="http://schemas.microsoft.com/office/drawing/2014/main" id="{D633F6B1-13B6-57C9-FE98-B712E76C6860}"/>
              </a:ext>
            </a:extLst>
          </p:cNvPr>
          <p:cNvSpPr/>
          <p:nvPr/>
        </p:nvSpPr>
        <p:spPr>
          <a:xfrm>
            <a:off x="5574325" y="3842240"/>
            <a:ext cx="5899636" cy="2318239"/>
          </a:xfrm>
          <a:prstGeom prst="wedgeEllipseCallout">
            <a:avLst>
              <a:gd name="adj1" fmla="val -44002"/>
              <a:gd name="adj2" fmla="val -63946"/>
            </a:avLst>
          </a:prstGeom>
          <a:solidFill>
            <a:schemeClr val="accent1">
              <a:lumMod val="40000"/>
              <a:lumOff val="6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600" dirty="0">
                <a:solidFill>
                  <a:srgbClr val="0070C0"/>
                </a:solidFill>
              </a:rPr>
              <a:t>Yes, it did. We have more fashionable jackets now, don't we?</a:t>
            </a:r>
          </a:p>
        </p:txBody>
      </p:sp>
    </p:spTree>
    <p:extLst>
      <p:ext uri="{BB962C8B-B14F-4D97-AF65-F5344CB8AC3E}">
        <p14:creationId xmlns:p14="http://schemas.microsoft.com/office/powerpoint/2010/main" val="486882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3384" y="434584"/>
            <a:ext cx="7947169" cy="6048073"/>
          </a:xfrm>
          <a:prstGeom prst="rect">
            <a:avLst/>
          </a:prstGeom>
        </p:spPr>
      </p:pic>
      <p:sp>
        <p:nvSpPr>
          <p:cNvPr id="3" name="TextBox 2"/>
          <p:cNvSpPr txBox="1"/>
          <p:nvPr/>
        </p:nvSpPr>
        <p:spPr>
          <a:xfrm>
            <a:off x="2813539" y="3820868"/>
            <a:ext cx="3282462" cy="923330"/>
          </a:xfrm>
          <a:prstGeom prst="rect">
            <a:avLst/>
          </a:prstGeom>
          <a:noFill/>
        </p:spPr>
        <p:txBody>
          <a:bodyPr wrap="square" rtlCol="0">
            <a:spAutoFit/>
          </a:bodyPr>
          <a:lstStyle/>
          <a:p>
            <a:r>
              <a:rPr lang="en-US" sz="5400" dirty="0">
                <a:solidFill>
                  <a:schemeClr val="bg1"/>
                </a:solidFill>
              </a:rPr>
              <a:t>Production</a:t>
            </a:r>
            <a:endParaRPr lang="en-US" sz="2400" dirty="0">
              <a:solidFill>
                <a:schemeClr val="bg1"/>
              </a:solidFill>
            </a:endParaRPr>
          </a:p>
        </p:txBody>
      </p:sp>
    </p:spTree>
    <p:extLst>
      <p:ext uri="{BB962C8B-B14F-4D97-AF65-F5344CB8AC3E}">
        <p14:creationId xmlns:p14="http://schemas.microsoft.com/office/powerpoint/2010/main" val="7476595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82921" y="465204"/>
            <a:ext cx="3989938" cy="923330"/>
          </a:xfrm>
          <a:prstGeom prst="rect">
            <a:avLst/>
          </a:prstGeom>
        </p:spPr>
        <p:txBody>
          <a:bodyPr wrap="none">
            <a:spAutoFit/>
          </a:bodyPr>
          <a:lstStyle/>
          <a:p>
            <a:r>
              <a:rPr lang="en-US" sz="5400" b="1" dirty="0">
                <a:solidFill>
                  <a:srgbClr val="FF0000"/>
                </a:solidFill>
                <a:ea typeface="Times New Roman" panose="02020603050405020304" pitchFamily="18" charset="0"/>
              </a:rPr>
              <a:t>Work in pairs</a:t>
            </a:r>
            <a:endParaRPr lang="en-US" sz="5400" b="1" dirty="0">
              <a:solidFill>
                <a:srgbClr val="FF0000"/>
              </a:solidFill>
            </a:endParaRPr>
          </a:p>
        </p:txBody>
      </p:sp>
      <p:sp>
        <p:nvSpPr>
          <p:cNvPr id="5" name="Speech Bubble: Oval 4">
            <a:extLst>
              <a:ext uri="{FF2B5EF4-FFF2-40B4-BE49-F238E27FC236}">
                <a16:creationId xmlns:a16="http://schemas.microsoft.com/office/drawing/2014/main" id="{33F3CE07-63CB-8033-8048-3C1B5DBF1E3A}"/>
              </a:ext>
            </a:extLst>
          </p:cNvPr>
          <p:cNvSpPr/>
          <p:nvPr/>
        </p:nvSpPr>
        <p:spPr>
          <a:xfrm>
            <a:off x="386862" y="1617782"/>
            <a:ext cx="5899637" cy="2127739"/>
          </a:xfrm>
          <a:prstGeom prst="wedgeEllipseCallout">
            <a:avLst>
              <a:gd name="adj1" fmla="val 35847"/>
              <a:gd name="adj2" fmla="val 7365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600" dirty="0">
                <a:solidFill>
                  <a:srgbClr val="0070C0"/>
                </a:solidFill>
              </a:rPr>
              <a:t>Which hairstyles and clothes do you like the most? Why?</a:t>
            </a:r>
          </a:p>
        </p:txBody>
      </p:sp>
      <p:sp>
        <p:nvSpPr>
          <p:cNvPr id="6" name="Speech Bubble: Oval 5">
            <a:extLst>
              <a:ext uri="{FF2B5EF4-FFF2-40B4-BE49-F238E27FC236}">
                <a16:creationId xmlns:a16="http://schemas.microsoft.com/office/drawing/2014/main" id="{EC485E20-1964-1C98-942B-E677139F9B8A}"/>
              </a:ext>
            </a:extLst>
          </p:cNvPr>
          <p:cNvSpPr/>
          <p:nvPr/>
        </p:nvSpPr>
        <p:spPr>
          <a:xfrm>
            <a:off x="5609494" y="4081098"/>
            <a:ext cx="5899636" cy="2318239"/>
          </a:xfrm>
          <a:prstGeom prst="wedgeEllipseCallout">
            <a:avLst>
              <a:gd name="adj1" fmla="val -44002"/>
              <a:gd name="adj2" fmla="val -63946"/>
            </a:avLst>
          </a:prstGeom>
          <a:solidFill>
            <a:schemeClr val="accent1">
              <a:lumMod val="40000"/>
              <a:lumOff val="6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600" dirty="0">
                <a:solidFill>
                  <a:srgbClr val="0070C0"/>
                </a:solidFill>
              </a:rPr>
              <a:t>I like the hairstyle in 1986 most because it looked cool.</a:t>
            </a:r>
          </a:p>
        </p:txBody>
      </p:sp>
    </p:spTree>
    <p:extLst>
      <p:ext uri="{BB962C8B-B14F-4D97-AF65-F5344CB8AC3E}">
        <p14:creationId xmlns:p14="http://schemas.microsoft.com/office/powerpoint/2010/main" val="4007998167"/>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7627"/>
            <a:ext cx="8790639" cy="6072808"/>
          </a:xfrm>
          <a:prstGeom prst="rect">
            <a:avLst/>
          </a:prstGeom>
        </p:spPr>
      </p:pic>
      <p:sp>
        <p:nvSpPr>
          <p:cNvPr id="4" name="Rectangle 3">
            <a:extLst>
              <a:ext uri="{FF2B5EF4-FFF2-40B4-BE49-F238E27FC236}">
                <a16:creationId xmlns:a16="http://schemas.microsoft.com/office/drawing/2014/main" id="{F6649C3A-3028-1045-9050-8B4D037870AD}"/>
              </a:ext>
            </a:extLst>
          </p:cNvPr>
          <p:cNvSpPr/>
          <p:nvPr/>
        </p:nvSpPr>
        <p:spPr>
          <a:xfrm>
            <a:off x="6989335" y="880873"/>
            <a:ext cx="5155039"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CONSOLIDATION</a:t>
            </a:r>
          </a:p>
        </p:txBody>
      </p:sp>
    </p:spTree>
    <p:extLst>
      <p:ext uri="{BB962C8B-B14F-4D97-AF65-F5344CB8AC3E}">
        <p14:creationId xmlns:p14="http://schemas.microsoft.com/office/powerpoint/2010/main" val="19388098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189153-61E1-6C7B-948C-AAA11491900B}"/>
              </a:ext>
            </a:extLst>
          </p:cNvPr>
          <p:cNvSpPr/>
          <p:nvPr/>
        </p:nvSpPr>
        <p:spPr>
          <a:xfrm>
            <a:off x="846981" y="645000"/>
            <a:ext cx="10560825" cy="1200329"/>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i="1" dirty="0">
                <a:solidFill>
                  <a:srgbClr val="0070C0"/>
                </a:solidFill>
              </a:rPr>
              <a:t>Write four sentences about the fashion trends you like/</a:t>
            </a:r>
            <a:r>
              <a:rPr lang="en-US" sz="3600" i="1">
                <a:solidFill>
                  <a:srgbClr val="0070C0"/>
                </a:solidFill>
              </a:rPr>
              <a:t>don’t like </a:t>
            </a:r>
            <a:r>
              <a:rPr lang="en-US" sz="3600" i="1" dirty="0">
                <a:solidFill>
                  <a:srgbClr val="0070C0"/>
                </a:solidFill>
              </a:rPr>
              <a:t>and state the reasons. </a:t>
            </a:r>
          </a:p>
        </p:txBody>
      </p:sp>
      <p:sp>
        <p:nvSpPr>
          <p:cNvPr id="3" name="TextBox 2">
            <a:extLst>
              <a:ext uri="{FF2B5EF4-FFF2-40B4-BE49-F238E27FC236}">
                <a16:creationId xmlns:a16="http://schemas.microsoft.com/office/drawing/2014/main" id="{3BBB592B-4A58-71C7-9673-2B9329EE0422}"/>
              </a:ext>
            </a:extLst>
          </p:cNvPr>
          <p:cNvSpPr txBox="1"/>
          <p:nvPr/>
        </p:nvSpPr>
        <p:spPr>
          <a:xfrm>
            <a:off x="846981" y="2725445"/>
            <a:ext cx="10738378" cy="2062103"/>
          </a:xfrm>
          <a:prstGeom prst="rect">
            <a:avLst/>
          </a:prstGeom>
          <a:noFill/>
        </p:spPr>
        <p:txBody>
          <a:bodyPr wrap="square" rtlCol="0">
            <a:spAutoFit/>
          </a:bodyPr>
          <a:lstStyle/>
          <a:p>
            <a:r>
              <a:rPr lang="en-US" sz="3200" u="sng" dirty="0">
                <a:solidFill>
                  <a:srgbClr val="0070C0"/>
                </a:solidFill>
              </a:rPr>
              <a:t>For example</a:t>
            </a:r>
            <a:r>
              <a:rPr lang="en-US" sz="3200" dirty="0">
                <a:solidFill>
                  <a:srgbClr val="0070C0"/>
                </a:solidFill>
              </a:rPr>
              <a:t>:</a:t>
            </a:r>
          </a:p>
          <a:p>
            <a:r>
              <a:rPr lang="en-US" sz="3200" dirty="0">
                <a:solidFill>
                  <a:srgbClr val="0070C0"/>
                </a:solidFill>
              </a:rPr>
              <a:t>I like wearing hoodies because they are practical and fashionable.</a:t>
            </a:r>
          </a:p>
          <a:p>
            <a:r>
              <a:rPr lang="en-US" sz="3200" dirty="0">
                <a:solidFill>
                  <a:srgbClr val="0070C0"/>
                </a:solidFill>
              </a:rPr>
              <a:t>I don’t like wearing curly hair because it looks hot.</a:t>
            </a:r>
          </a:p>
        </p:txBody>
      </p:sp>
    </p:spTree>
    <p:extLst>
      <p:ext uri="{BB962C8B-B14F-4D97-AF65-F5344CB8AC3E}">
        <p14:creationId xmlns:p14="http://schemas.microsoft.com/office/powerpoint/2010/main" val="2126376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389036"/>
            <a:ext cx="8978189" cy="6121492"/>
          </a:xfrm>
          <a:prstGeom prst="rect">
            <a:avLst/>
          </a:prstGeom>
        </p:spPr>
      </p:pic>
      <p:sp>
        <p:nvSpPr>
          <p:cNvPr id="5" name="Rectangle 4">
            <a:extLst>
              <a:ext uri="{FF2B5EF4-FFF2-40B4-BE49-F238E27FC236}">
                <a16:creationId xmlns:a16="http://schemas.microsoft.com/office/drawing/2014/main" id="{F6649C3A-3028-1045-9050-8B4D037870AD}"/>
              </a:ext>
            </a:extLst>
          </p:cNvPr>
          <p:cNvSpPr/>
          <p:nvPr/>
        </p:nvSpPr>
        <p:spPr>
          <a:xfrm>
            <a:off x="6989335" y="880873"/>
            <a:ext cx="5155039"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WRAP-UP</a:t>
            </a:r>
          </a:p>
        </p:txBody>
      </p:sp>
    </p:spTree>
    <p:extLst>
      <p:ext uri="{BB962C8B-B14F-4D97-AF65-F5344CB8AC3E}">
        <p14:creationId xmlns:p14="http://schemas.microsoft.com/office/powerpoint/2010/main" val="21836091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3052" y="693071"/>
            <a:ext cx="4276107" cy="923330"/>
          </a:xfrm>
          <a:prstGeom prst="rect">
            <a:avLst/>
          </a:prstGeom>
        </p:spPr>
        <p:txBody>
          <a:bodyPr wrap="none">
            <a:spAutoFit/>
          </a:bodyPr>
          <a:lstStyle/>
          <a:p>
            <a:r>
              <a:rPr lang="en-US" sz="5400" b="1" dirty="0">
                <a:solidFill>
                  <a:srgbClr val="FF0000"/>
                </a:solidFill>
              </a:rPr>
              <a:t>Today’s lesson</a:t>
            </a:r>
          </a:p>
        </p:txBody>
      </p:sp>
      <p:sp>
        <p:nvSpPr>
          <p:cNvPr id="5" name="Rectangle 4"/>
          <p:cNvSpPr/>
          <p:nvPr/>
        </p:nvSpPr>
        <p:spPr>
          <a:xfrm>
            <a:off x="2324099" y="2243918"/>
            <a:ext cx="9715501" cy="2308324"/>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i="1" dirty="0">
                <a:solidFill>
                  <a:srgbClr val="0070C0"/>
                </a:solidFill>
              </a:rPr>
              <a:t>Pronunciation: </a:t>
            </a:r>
          </a:p>
          <a:p>
            <a:r>
              <a:rPr lang="en-US" sz="3600" i="1" dirty="0">
                <a:solidFill>
                  <a:srgbClr val="0070C0"/>
                </a:solidFill>
              </a:rPr>
              <a:t>-    Intonation of tag questions.</a:t>
            </a:r>
          </a:p>
          <a:p>
            <a:r>
              <a:rPr lang="en-US" sz="3600" i="1" dirty="0">
                <a:solidFill>
                  <a:srgbClr val="0070C0"/>
                </a:solidFill>
              </a:rPr>
              <a:t>Speaking:</a:t>
            </a:r>
          </a:p>
          <a:p>
            <a:r>
              <a:rPr lang="en-US" sz="3600" i="1" dirty="0">
                <a:solidFill>
                  <a:srgbClr val="0070C0"/>
                </a:solidFill>
              </a:rPr>
              <a:t>-    Comparing fashion in the past and present.</a:t>
            </a:r>
          </a:p>
        </p:txBody>
      </p:sp>
    </p:spTree>
    <p:extLst>
      <p:ext uri="{BB962C8B-B14F-4D97-AF65-F5344CB8AC3E}">
        <p14:creationId xmlns:p14="http://schemas.microsoft.com/office/powerpoint/2010/main" val="2781470669"/>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heel(1)">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heel(1)">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heel(1)">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heel(1)">
                                      <p:cBhvr>
                                        <p:cTn id="22"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6317" r="20451"/>
          <a:stretch/>
        </p:blipFill>
        <p:spPr>
          <a:xfrm>
            <a:off x="0" y="367542"/>
            <a:ext cx="5976258" cy="6151175"/>
          </a:xfrm>
          <a:prstGeom prst="rect">
            <a:avLst/>
          </a:prstGeom>
        </p:spPr>
      </p:pic>
      <p:sp>
        <p:nvSpPr>
          <p:cNvPr id="3" name="TextBox 2"/>
          <p:cNvSpPr txBox="1"/>
          <p:nvPr/>
        </p:nvSpPr>
        <p:spPr>
          <a:xfrm>
            <a:off x="6195531" y="588368"/>
            <a:ext cx="5980924" cy="4524315"/>
          </a:xfrm>
          <a:prstGeom prst="rect">
            <a:avLst/>
          </a:prstGeom>
          <a:noFill/>
        </p:spPr>
        <p:txBody>
          <a:bodyPr wrap="square" rtlCol="0">
            <a:spAutoFit/>
          </a:bodyPr>
          <a:lstStyle/>
          <a:p>
            <a:r>
              <a:rPr lang="en-US" sz="3600" dirty="0">
                <a:solidFill>
                  <a:srgbClr val="FF0000"/>
                </a:solidFill>
                <a:ea typeface="Times New Roman" panose="02020603050405020304" pitchFamily="18" charset="0"/>
              </a:rPr>
              <a:t>By the end of this lesson, students will be able to…</a:t>
            </a:r>
          </a:p>
          <a:p>
            <a:endParaRPr lang="en-US" sz="5400" dirty="0">
              <a:solidFill>
                <a:srgbClr val="FF0000"/>
              </a:solidFill>
              <a:ea typeface="Times New Roman" panose="02020603050405020304" pitchFamily="18" charset="0"/>
            </a:endParaRPr>
          </a:p>
          <a:p>
            <a:r>
              <a:rPr lang="en-US" sz="3600" dirty="0">
                <a:solidFill>
                  <a:srgbClr val="0070C0"/>
                </a:solidFill>
              </a:rPr>
              <a:t>- practice intonation.</a:t>
            </a:r>
          </a:p>
          <a:p>
            <a:r>
              <a:rPr lang="en-US" sz="3600" dirty="0">
                <a:solidFill>
                  <a:srgbClr val="0070C0"/>
                </a:solidFill>
              </a:rPr>
              <a:t>- talk about differences in fashion preferences between generations.</a:t>
            </a:r>
          </a:p>
          <a:p>
            <a:endParaRPr lang="en-US" dirty="0">
              <a:solidFill>
                <a:srgbClr val="FF0000"/>
              </a:solidFill>
              <a:ea typeface="Times New Roman" panose="02020603050405020304" pitchFamily="18" charset="0"/>
            </a:endParaRPr>
          </a:p>
        </p:txBody>
      </p:sp>
    </p:spTree>
    <p:extLst>
      <p:ext uri="{BB962C8B-B14F-4D97-AF65-F5344CB8AC3E}">
        <p14:creationId xmlns:p14="http://schemas.microsoft.com/office/powerpoint/2010/main" val="3407293652"/>
      </p:ext>
    </p:extLst>
  </p:cSld>
  <p:clrMapOvr>
    <a:masterClrMapping/>
  </p:clrMapOvr>
  <p:transition spd="med">
    <p:split orient="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3052" y="693071"/>
            <a:ext cx="3362267" cy="923330"/>
          </a:xfrm>
          <a:prstGeom prst="rect">
            <a:avLst/>
          </a:prstGeom>
        </p:spPr>
        <p:txBody>
          <a:bodyPr wrap="none">
            <a:spAutoFit/>
          </a:bodyPr>
          <a:lstStyle/>
          <a:p>
            <a:r>
              <a:rPr lang="en-US" sz="5400" b="1" dirty="0">
                <a:solidFill>
                  <a:srgbClr val="FF0000"/>
                </a:solidFill>
              </a:rPr>
              <a:t>Homework</a:t>
            </a:r>
          </a:p>
        </p:txBody>
      </p:sp>
      <p:sp>
        <p:nvSpPr>
          <p:cNvPr id="5" name="Rectangle 4"/>
          <p:cNvSpPr/>
          <p:nvPr/>
        </p:nvSpPr>
        <p:spPr>
          <a:xfrm>
            <a:off x="539496" y="1646758"/>
            <a:ext cx="11500105" cy="1754326"/>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pPr marL="571500" indent="-571500">
              <a:buFontTx/>
              <a:buChar char="-"/>
            </a:pPr>
            <a:r>
              <a:rPr lang="en-US" sz="3600" i="1" dirty="0">
                <a:solidFill>
                  <a:srgbClr val="0070C0"/>
                </a:solidFill>
              </a:rPr>
              <a:t>Practice talking about fashion, using tag questions.</a:t>
            </a:r>
          </a:p>
          <a:p>
            <a:pPr marL="571500" indent="-571500">
              <a:buFontTx/>
              <a:buChar char="-"/>
            </a:pPr>
            <a:r>
              <a:rPr lang="en-US" sz="3600" i="1" dirty="0">
                <a:solidFill>
                  <a:srgbClr val="0070C0"/>
                </a:solidFill>
              </a:rPr>
              <a:t>Prepare the next lesson (pages 18 &amp; 19 SB).</a:t>
            </a:r>
          </a:p>
          <a:p>
            <a:pPr marL="571500" indent="-571500">
              <a:buFontTx/>
              <a:buChar char="-"/>
            </a:pPr>
            <a:r>
              <a:rPr lang="en-US" sz="3600" i="1" dirty="0">
                <a:solidFill>
                  <a:srgbClr val="0070C0"/>
                </a:solidFill>
              </a:rPr>
              <a:t>Play the consolidation games on </a:t>
            </a:r>
            <a:r>
              <a:rPr lang="en-US" sz="3600" i="1" dirty="0">
                <a:solidFill>
                  <a:srgbClr val="0070C0"/>
                </a:solidFill>
                <a:hlinkClick r:id="rId2"/>
              </a:rPr>
              <a:t>www.eduhome.com.vn</a:t>
            </a:r>
            <a:r>
              <a:rPr lang="en-US" sz="3600" i="1" dirty="0">
                <a:solidFill>
                  <a:srgbClr val="0070C0"/>
                </a:solidFill>
              </a:rPr>
              <a:t> </a:t>
            </a:r>
          </a:p>
        </p:txBody>
      </p:sp>
    </p:spTree>
    <p:extLst>
      <p:ext uri="{BB962C8B-B14F-4D97-AF65-F5344CB8AC3E}">
        <p14:creationId xmlns:p14="http://schemas.microsoft.com/office/powerpoint/2010/main" val="412583206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heel(1)">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heel(1)">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heel(1)">
                                      <p:cBhvr>
                                        <p:cTn id="17"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C1AE92E2-D3C2-D442-B076-E384D7056C45}"/>
              </a:ext>
            </a:extLst>
          </p:cNvPr>
          <p:cNvSpPr txBox="1"/>
          <p:nvPr/>
        </p:nvSpPr>
        <p:spPr>
          <a:xfrm>
            <a:off x="11126761" y="-52937"/>
            <a:ext cx="997389"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dirty="0">
                <a:solidFill>
                  <a:schemeClr val="bg1"/>
                </a:solidFill>
              </a:rPr>
              <a:t>Lesson 3</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6805" b="7188"/>
          <a:stretch/>
        </p:blipFill>
        <p:spPr>
          <a:xfrm>
            <a:off x="0" y="-52937"/>
            <a:ext cx="12382500" cy="7099300"/>
          </a:xfrm>
          <a:prstGeom prst="rect">
            <a:avLst/>
          </a:prstGeom>
        </p:spPr>
      </p:pic>
      <p:sp>
        <p:nvSpPr>
          <p:cNvPr id="6" name="TextBox 5"/>
          <p:cNvSpPr txBox="1"/>
          <p:nvPr/>
        </p:nvSpPr>
        <p:spPr>
          <a:xfrm>
            <a:off x="2965450" y="5704508"/>
            <a:ext cx="6451600" cy="646331"/>
          </a:xfrm>
          <a:prstGeom prst="rect">
            <a:avLst/>
          </a:prstGeom>
          <a:noFill/>
        </p:spPr>
        <p:txBody>
          <a:bodyPr wrap="square" rtlCol="0">
            <a:spAutoFit/>
          </a:bodyPr>
          <a:lstStyle/>
          <a:p>
            <a:r>
              <a:rPr lang="en-US" sz="3600" dirty="0">
                <a:solidFill>
                  <a:srgbClr val="0070C0"/>
                </a:solidFill>
              </a:rPr>
              <a:t>Stay positive and have a nice day!</a:t>
            </a:r>
            <a:endParaRPr lang="en-US" dirty="0">
              <a:solidFill>
                <a:srgbClr val="0070C0"/>
              </a:solidFill>
            </a:endParaRPr>
          </a:p>
        </p:txBody>
      </p:sp>
    </p:spTree>
    <p:extLst>
      <p:ext uri="{BB962C8B-B14F-4D97-AF65-F5344CB8AC3E}">
        <p14:creationId xmlns:p14="http://schemas.microsoft.com/office/powerpoint/2010/main" val="2782761131"/>
      </p:ext>
    </p:extLst>
  </p:cSld>
  <p:clrMapOvr>
    <a:masterClrMapping/>
  </p:clrMapOvr>
  <p:transition spd="med">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28576"/>
            <a:ext cx="9315117" cy="6209444"/>
          </a:xfrm>
          <a:prstGeom prst="rect">
            <a:avLst/>
          </a:prstGeom>
        </p:spPr>
      </p:pic>
      <p:sp>
        <p:nvSpPr>
          <p:cNvPr id="7" name="Rectangle 6">
            <a:extLst>
              <a:ext uri="{FF2B5EF4-FFF2-40B4-BE49-F238E27FC236}">
                <a16:creationId xmlns:a16="http://schemas.microsoft.com/office/drawing/2014/main" id="{BA386DE9-345A-400C-B2BB-B32B155C2C38}"/>
              </a:ext>
            </a:extLst>
          </p:cNvPr>
          <p:cNvSpPr/>
          <p:nvPr/>
        </p:nvSpPr>
        <p:spPr>
          <a:xfrm>
            <a:off x="8124825" y="552140"/>
            <a:ext cx="4026834"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WARM UP</a:t>
            </a:r>
          </a:p>
        </p:txBody>
      </p:sp>
    </p:spTree>
    <p:extLst>
      <p:ext uri="{BB962C8B-B14F-4D97-AF65-F5344CB8AC3E}">
        <p14:creationId xmlns:p14="http://schemas.microsoft.com/office/powerpoint/2010/main" val="1872779487"/>
      </p:ext>
    </p:extLst>
  </p:cSld>
  <p:clrMapOvr>
    <a:masterClrMapping/>
  </p:clrMapOvr>
  <p:transition spd="med">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0B5A1C-D1D3-0953-3970-75CC04169EEE}"/>
              </a:ext>
            </a:extLst>
          </p:cNvPr>
          <p:cNvSpPr txBox="1"/>
          <p:nvPr/>
        </p:nvSpPr>
        <p:spPr>
          <a:xfrm>
            <a:off x="112143" y="379562"/>
            <a:ext cx="11904453" cy="1200329"/>
          </a:xfrm>
          <a:prstGeom prst="rect">
            <a:avLst/>
          </a:prstGeom>
          <a:noFill/>
        </p:spPr>
        <p:txBody>
          <a:bodyPr wrap="square" rtlCol="0">
            <a:spAutoFit/>
          </a:bodyPr>
          <a:lstStyle/>
          <a:p>
            <a:r>
              <a:rPr lang="en-US" sz="3600" b="1" dirty="0">
                <a:solidFill>
                  <a:schemeClr val="accent1"/>
                </a:solidFill>
              </a:rPr>
              <a:t>Choose the word whose underlined part is pronounced differently form that of the others.</a:t>
            </a:r>
          </a:p>
        </p:txBody>
      </p:sp>
      <p:sp>
        <p:nvSpPr>
          <p:cNvPr id="5" name="TextBox 4">
            <a:extLst>
              <a:ext uri="{FF2B5EF4-FFF2-40B4-BE49-F238E27FC236}">
                <a16:creationId xmlns:a16="http://schemas.microsoft.com/office/drawing/2014/main" id="{D3D65854-EA44-AEF4-1D20-06DAD9B25632}"/>
              </a:ext>
            </a:extLst>
          </p:cNvPr>
          <p:cNvSpPr txBox="1"/>
          <p:nvPr/>
        </p:nvSpPr>
        <p:spPr>
          <a:xfrm>
            <a:off x="207035" y="1673525"/>
            <a:ext cx="11887200" cy="3416320"/>
          </a:xfrm>
          <a:prstGeom prst="rect">
            <a:avLst/>
          </a:prstGeom>
          <a:noFill/>
        </p:spPr>
        <p:txBody>
          <a:bodyPr wrap="square" rtlCol="0">
            <a:spAutoFit/>
          </a:bodyPr>
          <a:lstStyle/>
          <a:p>
            <a:pPr marL="342900" indent="-342900">
              <a:buFontTx/>
              <a:buAutoNum type="arabicPeriod"/>
            </a:pPr>
            <a:r>
              <a:rPr lang="en-US" sz="3600" dirty="0">
                <a:solidFill>
                  <a:prstClr val="black"/>
                </a:solidFill>
              </a:rPr>
              <a:t> A. g</a:t>
            </a:r>
            <a:r>
              <a:rPr lang="en-US" sz="3600" u="sng" dirty="0">
                <a:solidFill>
                  <a:prstClr val="black"/>
                </a:solidFill>
              </a:rPr>
              <a:t>a</a:t>
            </a:r>
            <a:r>
              <a:rPr lang="en-US" sz="3600" dirty="0">
                <a:solidFill>
                  <a:prstClr val="black"/>
                </a:solidFill>
              </a:rPr>
              <a:t>p              B. m</a:t>
            </a:r>
            <a:r>
              <a:rPr lang="en-US" sz="3600" u="sng" dirty="0">
                <a:solidFill>
                  <a:prstClr val="black"/>
                </a:solidFill>
              </a:rPr>
              <a:t>a</a:t>
            </a:r>
            <a:r>
              <a:rPr lang="en-US" sz="3600" dirty="0">
                <a:solidFill>
                  <a:prstClr val="black"/>
                </a:solidFill>
              </a:rPr>
              <a:t>n                 C. b</a:t>
            </a:r>
            <a:r>
              <a:rPr lang="en-US" sz="3600" u="sng" dirty="0">
                <a:solidFill>
                  <a:prstClr val="black"/>
                </a:solidFill>
              </a:rPr>
              <a:t>a</a:t>
            </a:r>
            <a:r>
              <a:rPr lang="en-US" sz="3600" dirty="0">
                <a:solidFill>
                  <a:prstClr val="black"/>
                </a:solidFill>
              </a:rPr>
              <a:t>g                  D. h</a:t>
            </a:r>
            <a:r>
              <a:rPr lang="en-US" sz="3600" u="sng" dirty="0">
                <a:solidFill>
                  <a:prstClr val="black"/>
                </a:solidFill>
              </a:rPr>
              <a:t>a</a:t>
            </a:r>
            <a:r>
              <a:rPr lang="en-US" sz="3600" dirty="0">
                <a:solidFill>
                  <a:prstClr val="black"/>
                </a:solidFill>
              </a:rPr>
              <a:t>ll</a:t>
            </a:r>
          </a:p>
          <a:p>
            <a:r>
              <a:rPr lang="en-US" sz="3600" dirty="0">
                <a:solidFill>
                  <a:srgbClr val="FF0000"/>
                </a:solidFill>
              </a:rPr>
              <a:t>       /</a:t>
            </a:r>
            <a:r>
              <a:rPr lang="en-US" sz="3600" dirty="0" err="1">
                <a:solidFill>
                  <a:srgbClr val="FF0000"/>
                </a:solidFill>
              </a:rPr>
              <a:t>ɡæp</a:t>
            </a:r>
            <a:r>
              <a:rPr lang="en-US" sz="3600" dirty="0">
                <a:solidFill>
                  <a:srgbClr val="FF0000"/>
                </a:solidFill>
              </a:rPr>
              <a:t>/             /</a:t>
            </a:r>
            <a:r>
              <a:rPr lang="en-US" sz="3600" dirty="0" err="1">
                <a:solidFill>
                  <a:srgbClr val="FF0000"/>
                </a:solidFill>
              </a:rPr>
              <a:t>mæn</a:t>
            </a:r>
            <a:r>
              <a:rPr lang="en-US" sz="3600" dirty="0">
                <a:solidFill>
                  <a:srgbClr val="FF0000"/>
                </a:solidFill>
              </a:rPr>
              <a:t>/                 /</a:t>
            </a:r>
            <a:r>
              <a:rPr lang="en-US" sz="3600" dirty="0" err="1">
                <a:solidFill>
                  <a:srgbClr val="FF0000"/>
                </a:solidFill>
              </a:rPr>
              <a:t>bæɡ</a:t>
            </a:r>
            <a:r>
              <a:rPr lang="en-US" sz="3600" dirty="0">
                <a:solidFill>
                  <a:srgbClr val="FF0000"/>
                </a:solidFill>
              </a:rPr>
              <a:t>/                   /</a:t>
            </a:r>
            <a:r>
              <a:rPr lang="en-US" sz="3600" dirty="0" err="1">
                <a:solidFill>
                  <a:srgbClr val="FF0000"/>
                </a:solidFill>
              </a:rPr>
              <a:t>hɑːl</a:t>
            </a:r>
            <a:r>
              <a:rPr lang="en-US" sz="3600" dirty="0">
                <a:solidFill>
                  <a:srgbClr val="FF0000"/>
                </a:solidFill>
              </a:rPr>
              <a:t>/</a:t>
            </a:r>
          </a:p>
          <a:p>
            <a:r>
              <a:rPr lang="en-US" sz="3600" dirty="0">
                <a:solidFill>
                  <a:prstClr val="black"/>
                </a:solidFill>
              </a:rPr>
              <a:t>2. A. outf</a:t>
            </a:r>
            <a:r>
              <a:rPr lang="en-US" sz="3600" u="sng" dirty="0">
                <a:solidFill>
                  <a:prstClr val="black"/>
                </a:solidFill>
              </a:rPr>
              <a:t>i</a:t>
            </a:r>
            <a:r>
              <a:rPr lang="en-US" sz="3600" dirty="0">
                <a:solidFill>
                  <a:prstClr val="black"/>
                </a:solidFill>
              </a:rPr>
              <a:t>t          B. mus</a:t>
            </a:r>
            <a:r>
              <a:rPr lang="en-US" sz="3600" u="sng" dirty="0">
                <a:solidFill>
                  <a:prstClr val="black"/>
                </a:solidFill>
              </a:rPr>
              <a:t>i</a:t>
            </a:r>
            <a:r>
              <a:rPr lang="en-US" sz="3600" dirty="0">
                <a:solidFill>
                  <a:prstClr val="black"/>
                </a:solidFill>
              </a:rPr>
              <a:t>c              C. p</a:t>
            </a:r>
            <a:r>
              <a:rPr lang="en-US" sz="3600" u="sng" dirty="0">
                <a:solidFill>
                  <a:prstClr val="black"/>
                </a:solidFill>
              </a:rPr>
              <a:t>i</a:t>
            </a:r>
            <a:r>
              <a:rPr lang="en-US" sz="3600" dirty="0">
                <a:solidFill>
                  <a:prstClr val="black"/>
                </a:solidFill>
              </a:rPr>
              <a:t>cture            D. h</a:t>
            </a:r>
            <a:r>
              <a:rPr lang="en-US" sz="3600" u="sng" dirty="0">
                <a:solidFill>
                  <a:prstClr val="black"/>
                </a:solidFill>
              </a:rPr>
              <a:t>i</a:t>
            </a:r>
            <a:r>
              <a:rPr lang="en-US" sz="3600" dirty="0">
                <a:solidFill>
                  <a:prstClr val="black"/>
                </a:solidFill>
              </a:rPr>
              <a:t>ghland</a:t>
            </a:r>
          </a:p>
          <a:p>
            <a:r>
              <a:rPr lang="en-US" sz="3600" dirty="0">
                <a:solidFill>
                  <a:srgbClr val="FF0000"/>
                </a:solidFill>
              </a:rPr>
              <a:t>      /ˈ</a:t>
            </a:r>
            <a:r>
              <a:rPr lang="en-US" sz="3600" dirty="0" err="1">
                <a:solidFill>
                  <a:srgbClr val="FF0000"/>
                </a:solidFill>
              </a:rPr>
              <a:t>aʊtfɪt</a:t>
            </a:r>
            <a:r>
              <a:rPr lang="en-US" sz="3600" dirty="0">
                <a:solidFill>
                  <a:srgbClr val="FF0000"/>
                </a:solidFill>
              </a:rPr>
              <a:t>/        /ˈ</a:t>
            </a:r>
            <a:r>
              <a:rPr lang="en-US" sz="3600" dirty="0" err="1">
                <a:solidFill>
                  <a:srgbClr val="FF0000"/>
                </a:solidFill>
              </a:rPr>
              <a:t>mjuːzɪk</a:t>
            </a:r>
            <a:r>
              <a:rPr lang="en-US" sz="3600" dirty="0">
                <a:solidFill>
                  <a:srgbClr val="FF0000"/>
                </a:solidFill>
              </a:rPr>
              <a:t>/            /ˈ</a:t>
            </a:r>
            <a:r>
              <a:rPr lang="en-US" sz="3600" dirty="0" err="1">
                <a:solidFill>
                  <a:srgbClr val="FF0000"/>
                </a:solidFill>
              </a:rPr>
              <a:t>pɪktʃər</a:t>
            </a:r>
            <a:r>
              <a:rPr lang="en-US" sz="3600" dirty="0">
                <a:solidFill>
                  <a:srgbClr val="FF0000"/>
                </a:solidFill>
              </a:rPr>
              <a:t>/              /ˈ</a:t>
            </a:r>
            <a:r>
              <a:rPr lang="en-US" sz="3600" dirty="0" err="1">
                <a:solidFill>
                  <a:srgbClr val="FF0000"/>
                </a:solidFill>
              </a:rPr>
              <a:t>haɪlənd</a:t>
            </a:r>
            <a:r>
              <a:rPr lang="en-US" sz="3600" dirty="0">
                <a:solidFill>
                  <a:srgbClr val="FF0000"/>
                </a:solidFill>
              </a:rPr>
              <a:t>/</a:t>
            </a:r>
          </a:p>
          <a:p>
            <a:r>
              <a:rPr lang="en-US" sz="3600" dirty="0">
                <a:solidFill>
                  <a:prstClr val="black"/>
                </a:solidFill>
              </a:rPr>
              <a:t>3. A. cl</a:t>
            </a:r>
            <a:r>
              <a:rPr lang="en-US" sz="3600" u="sng" dirty="0">
                <a:solidFill>
                  <a:prstClr val="black"/>
                </a:solidFill>
              </a:rPr>
              <a:t>o</a:t>
            </a:r>
            <a:r>
              <a:rPr lang="en-US" sz="3600" dirty="0">
                <a:solidFill>
                  <a:prstClr val="black"/>
                </a:solidFill>
              </a:rPr>
              <a:t>thes       B. cl</a:t>
            </a:r>
            <a:r>
              <a:rPr lang="en-US" sz="3600" u="sng" dirty="0">
                <a:solidFill>
                  <a:prstClr val="black"/>
                </a:solidFill>
              </a:rPr>
              <a:t>o</a:t>
            </a:r>
            <a:r>
              <a:rPr lang="en-US" sz="3600" dirty="0">
                <a:solidFill>
                  <a:prstClr val="black"/>
                </a:solidFill>
              </a:rPr>
              <a:t>th               C. p</a:t>
            </a:r>
            <a:r>
              <a:rPr lang="en-US" sz="3600" u="sng" dirty="0">
                <a:solidFill>
                  <a:prstClr val="black"/>
                </a:solidFill>
              </a:rPr>
              <a:t>o</a:t>
            </a:r>
            <a:r>
              <a:rPr lang="en-US" sz="3600" dirty="0">
                <a:solidFill>
                  <a:prstClr val="black"/>
                </a:solidFill>
              </a:rPr>
              <a:t>le                 D. h</a:t>
            </a:r>
            <a:r>
              <a:rPr lang="en-US" sz="3600" u="sng" dirty="0">
                <a:solidFill>
                  <a:prstClr val="black"/>
                </a:solidFill>
              </a:rPr>
              <a:t>o</a:t>
            </a:r>
            <a:r>
              <a:rPr lang="en-US" sz="3600" dirty="0">
                <a:solidFill>
                  <a:prstClr val="black"/>
                </a:solidFill>
              </a:rPr>
              <a:t>le</a:t>
            </a:r>
          </a:p>
          <a:p>
            <a:r>
              <a:rPr lang="en-US" sz="3600" dirty="0">
                <a:solidFill>
                  <a:prstClr val="black"/>
                </a:solidFill>
              </a:rPr>
              <a:t>      </a:t>
            </a:r>
            <a:r>
              <a:rPr lang="en-US" sz="3600" dirty="0">
                <a:solidFill>
                  <a:srgbClr val="FF0000"/>
                </a:solidFill>
              </a:rPr>
              <a:t>/</a:t>
            </a:r>
            <a:r>
              <a:rPr lang="en-US" sz="3600" dirty="0" err="1">
                <a:solidFill>
                  <a:srgbClr val="FF0000"/>
                </a:solidFill>
              </a:rPr>
              <a:t>kloʊðz</a:t>
            </a:r>
            <a:r>
              <a:rPr lang="en-US" sz="3600" dirty="0">
                <a:solidFill>
                  <a:srgbClr val="FF0000"/>
                </a:solidFill>
              </a:rPr>
              <a:t>/          /</a:t>
            </a:r>
            <a:r>
              <a:rPr lang="en-US" sz="3600" dirty="0" err="1">
                <a:solidFill>
                  <a:srgbClr val="FF0000"/>
                </a:solidFill>
              </a:rPr>
              <a:t>klɑ</a:t>
            </a:r>
            <a:r>
              <a:rPr lang="en-US" sz="3600" dirty="0">
                <a:solidFill>
                  <a:srgbClr val="FF0000"/>
                </a:solidFill>
              </a:rPr>
              <a:t>ː</a:t>
            </a:r>
            <a:r>
              <a:rPr lang="el-GR" sz="3600" dirty="0">
                <a:solidFill>
                  <a:srgbClr val="FF0000"/>
                </a:solidFill>
              </a:rPr>
              <a:t>θ</a:t>
            </a:r>
            <a:r>
              <a:rPr lang="en-US" sz="3600" dirty="0">
                <a:solidFill>
                  <a:srgbClr val="FF0000"/>
                </a:solidFill>
              </a:rPr>
              <a:t>/                /</a:t>
            </a:r>
            <a:r>
              <a:rPr lang="en-US" sz="3600" dirty="0" err="1">
                <a:solidFill>
                  <a:srgbClr val="FF0000"/>
                </a:solidFill>
              </a:rPr>
              <a:t>poʊl</a:t>
            </a:r>
            <a:r>
              <a:rPr lang="en-US" sz="3600" dirty="0">
                <a:solidFill>
                  <a:srgbClr val="FF0000"/>
                </a:solidFill>
              </a:rPr>
              <a:t>/                    /hoʊl/</a:t>
            </a:r>
            <a:endParaRPr lang="en-US" dirty="0">
              <a:solidFill>
                <a:prstClr val="black"/>
              </a:solidFill>
            </a:endParaRPr>
          </a:p>
        </p:txBody>
      </p:sp>
      <p:sp>
        <p:nvSpPr>
          <p:cNvPr id="6" name="Oval 5">
            <a:extLst>
              <a:ext uri="{FF2B5EF4-FFF2-40B4-BE49-F238E27FC236}">
                <a16:creationId xmlns:a16="http://schemas.microsoft.com/office/drawing/2014/main" id="{B70EDB48-15A9-D727-2688-26081A4B3499}"/>
              </a:ext>
            </a:extLst>
          </p:cNvPr>
          <p:cNvSpPr/>
          <p:nvPr/>
        </p:nvSpPr>
        <p:spPr>
          <a:xfrm>
            <a:off x="9240715" y="1688123"/>
            <a:ext cx="633047" cy="5715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7BFA0A2-55C8-6523-126D-DAC82D1761D1}"/>
              </a:ext>
            </a:extLst>
          </p:cNvPr>
          <p:cNvSpPr/>
          <p:nvPr/>
        </p:nvSpPr>
        <p:spPr>
          <a:xfrm>
            <a:off x="9076591" y="2805705"/>
            <a:ext cx="633047" cy="5715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8EA51495-4D5F-2CDA-4476-F784A7B2137E}"/>
              </a:ext>
            </a:extLst>
          </p:cNvPr>
          <p:cNvSpPr/>
          <p:nvPr/>
        </p:nvSpPr>
        <p:spPr>
          <a:xfrm>
            <a:off x="3141784" y="3889131"/>
            <a:ext cx="633047" cy="5715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0711065"/>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arn(inVertic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randombar(horizontal)">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Effect transition="in" filter="randombar(horizontal)">
                                      <p:cBhvr>
                                        <p:cTn id="17" dur="500"/>
                                        <p:tgtEl>
                                          <p:spTgt spid="5">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heel(1)">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heel(1)">
                                      <p:cBhvr>
                                        <p:cTn id="3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E5B40A-7BFB-0D4E-39D6-4AFF500D0E5C}"/>
              </a:ext>
            </a:extLst>
          </p:cNvPr>
          <p:cNvSpPr txBox="1"/>
          <p:nvPr/>
        </p:nvSpPr>
        <p:spPr>
          <a:xfrm>
            <a:off x="261667" y="370935"/>
            <a:ext cx="11930333" cy="1200329"/>
          </a:xfrm>
          <a:prstGeom prst="rect">
            <a:avLst/>
          </a:prstGeom>
          <a:noFill/>
        </p:spPr>
        <p:txBody>
          <a:bodyPr wrap="square" rtlCol="0">
            <a:spAutoFit/>
          </a:bodyPr>
          <a:lstStyle/>
          <a:p>
            <a:r>
              <a:rPr lang="en-US" sz="3600" b="1" dirty="0">
                <a:solidFill>
                  <a:srgbClr val="0070C0"/>
                </a:solidFill>
              </a:rPr>
              <a:t>Choose the words whose main stress is placed differently from the others.</a:t>
            </a:r>
          </a:p>
        </p:txBody>
      </p:sp>
      <p:sp>
        <p:nvSpPr>
          <p:cNvPr id="3" name="TextBox 2">
            <a:extLst>
              <a:ext uri="{FF2B5EF4-FFF2-40B4-BE49-F238E27FC236}">
                <a16:creationId xmlns:a16="http://schemas.microsoft.com/office/drawing/2014/main" id="{AABC614D-D614-2CB1-9973-ECC9A9D80E3B}"/>
              </a:ext>
            </a:extLst>
          </p:cNvPr>
          <p:cNvSpPr txBox="1"/>
          <p:nvPr/>
        </p:nvSpPr>
        <p:spPr>
          <a:xfrm>
            <a:off x="155275" y="2194273"/>
            <a:ext cx="11956212" cy="3416320"/>
          </a:xfrm>
          <a:prstGeom prst="rect">
            <a:avLst/>
          </a:prstGeom>
          <a:noFill/>
        </p:spPr>
        <p:txBody>
          <a:bodyPr wrap="square" rtlCol="0">
            <a:spAutoFit/>
          </a:bodyPr>
          <a:lstStyle/>
          <a:p>
            <a:pPr marL="342900" indent="-342900">
              <a:buFontTx/>
              <a:buAutoNum type="arabicPeriod"/>
            </a:pPr>
            <a:r>
              <a:rPr lang="en-US" sz="3600" dirty="0">
                <a:solidFill>
                  <a:prstClr val="black"/>
                </a:solidFill>
              </a:rPr>
              <a:t> A. design          B. fashion           C. leather            D. headscarf</a:t>
            </a:r>
          </a:p>
          <a:p>
            <a:r>
              <a:rPr lang="en-US" sz="3600" dirty="0">
                <a:solidFill>
                  <a:prstClr val="black"/>
                </a:solidFill>
              </a:rPr>
              <a:t>      </a:t>
            </a:r>
            <a:r>
              <a:rPr lang="en-US" sz="3600" dirty="0">
                <a:solidFill>
                  <a:srgbClr val="FF0000"/>
                </a:solidFill>
              </a:rPr>
              <a:t>/</a:t>
            </a:r>
            <a:r>
              <a:rPr lang="en-US" sz="3600" dirty="0" err="1">
                <a:solidFill>
                  <a:srgbClr val="FF0000"/>
                </a:solidFill>
              </a:rPr>
              <a:t>dɪˈzaɪn</a:t>
            </a:r>
            <a:r>
              <a:rPr lang="en-US" sz="3600" dirty="0">
                <a:solidFill>
                  <a:srgbClr val="FF0000"/>
                </a:solidFill>
              </a:rPr>
              <a:t>/            /ˈ</a:t>
            </a:r>
            <a:r>
              <a:rPr lang="en-US" sz="3600" dirty="0" err="1">
                <a:solidFill>
                  <a:srgbClr val="FF0000"/>
                </a:solidFill>
              </a:rPr>
              <a:t>fæʃən</a:t>
            </a:r>
            <a:r>
              <a:rPr lang="en-US" sz="3600" dirty="0">
                <a:solidFill>
                  <a:srgbClr val="FF0000"/>
                </a:solidFill>
              </a:rPr>
              <a:t>/             /ˈ</a:t>
            </a:r>
            <a:r>
              <a:rPr lang="en-US" sz="3600" dirty="0" err="1">
                <a:solidFill>
                  <a:srgbClr val="FF0000"/>
                </a:solidFill>
              </a:rPr>
              <a:t>leðər</a:t>
            </a:r>
            <a:r>
              <a:rPr lang="en-US" sz="3600" dirty="0">
                <a:solidFill>
                  <a:srgbClr val="FF0000"/>
                </a:solidFill>
              </a:rPr>
              <a:t>/                /ˈ</a:t>
            </a:r>
            <a:r>
              <a:rPr lang="en-US" sz="3600" dirty="0" err="1">
                <a:solidFill>
                  <a:srgbClr val="FF0000"/>
                </a:solidFill>
              </a:rPr>
              <a:t>hedskɑːrf</a:t>
            </a:r>
            <a:r>
              <a:rPr lang="en-US" sz="3600" dirty="0">
                <a:solidFill>
                  <a:srgbClr val="FF0000"/>
                </a:solidFill>
              </a:rPr>
              <a:t>/</a:t>
            </a:r>
          </a:p>
          <a:p>
            <a:r>
              <a:rPr lang="en-US" sz="3600" dirty="0">
                <a:solidFill>
                  <a:prstClr val="black"/>
                </a:solidFill>
              </a:rPr>
              <a:t>2. A. popular       B. powerful        C. practical          D. exciting</a:t>
            </a:r>
          </a:p>
          <a:p>
            <a:r>
              <a:rPr lang="en-US" sz="3600" dirty="0">
                <a:solidFill>
                  <a:srgbClr val="FF0000"/>
                </a:solidFill>
              </a:rPr>
              <a:t>   /ˈ</a:t>
            </a:r>
            <a:r>
              <a:rPr lang="en-US" sz="3600" dirty="0" err="1">
                <a:solidFill>
                  <a:srgbClr val="FF0000"/>
                </a:solidFill>
              </a:rPr>
              <a:t>pɑːpjələ</a:t>
            </a:r>
            <a:r>
              <a:rPr lang="en-US" sz="3600" dirty="0">
                <a:solidFill>
                  <a:srgbClr val="FF0000"/>
                </a:solidFill>
              </a:rPr>
              <a:t>/       /ˈ</a:t>
            </a:r>
            <a:r>
              <a:rPr lang="en-US" sz="3600" dirty="0" err="1">
                <a:solidFill>
                  <a:srgbClr val="FF0000"/>
                </a:solidFill>
              </a:rPr>
              <a:t>paʊəfəl</a:t>
            </a:r>
            <a:r>
              <a:rPr lang="en-US" sz="3600" dirty="0">
                <a:solidFill>
                  <a:srgbClr val="FF0000"/>
                </a:solidFill>
              </a:rPr>
              <a:t>/          /ˈ</a:t>
            </a:r>
            <a:r>
              <a:rPr lang="en-US" sz="3600" dirty="0" err="1">
                <a:solidFill>
                  <a:srgbClr val="FF0000"/>
                </a:solidFill>
              </a:rPr>
              <a:t>præktɪkəl</a:t>
            </a:r>
            <a:r>
              <a:rPr lang="en-US" sz="3600" dirty="0">
                <a:solidFill>
                  <a:srgbClr val="FF0000"/>
                </a:solidFill>
              </a:rPr>
              <a:t>/         /</a:t>
            </a:r>
            <a:r>
              <a:rPr lang="en-US" sz="3600" dirty="0" err="1">
                <a:solidFill>
                  <a:srgbClr val="FF0000"/>
                </a:solidFill>
              </a:rPr>
              <a:t>ɪkˈsaɪtɪŋ</a:t>
            </a:r>
            <a:r>
              <a:rPr lang="en-US" sz="3600" dirty="0">
                <a:solidFill>
                  <a:srgbClr val="FF0000"/>
                </a:solidFill>
              </a:rPr>
              <a:t>/</a:t>
            </a:r>
          </a:p>
          <a:p>
            <a:r>
              <a:rPr lang="en-US" sz="3600" dirty="0">
                <a:solidFill>
                  <a:prstClr val="black"/>
                </a:solidFill>
              </a:rPr>
              <a:t>3. A. miniskirt     B. invention        C. animal             D. holiday</a:t>
            </a:r>
          </a:p>
          <a:p>
            <a:r>
              <a:rPr lang="en-US" sz="3600" dirty="0">
                <a:solidFill>
                  <a:srgbClr val="FF0000"/>
                </a:solidFill>
              </a:rPr>
              <a:t>  /ˈ</a:t>
            </a:r>
            <a:r>
              <a:rPr lang="en-US" sz="3600" dirty="0" err="1">
                <a:solidFill>
                  <a:srgbClr val="FF0000"/>
                </a:solidFill>
              </a:rPr>
              <a:t>mɪniskɜːt</a:t>
            </a:r>
            <a:r>
              <a:rPr lang="en-US" sz="3600" dirty="0">
                <a:solidFill>
                  <a:srgbClr val="FF0000"/>
                </a:solidFill>
              </a:rPr>
              <a:t>/        /</a:t>
            </a:r>
            <a:r>
              <a:rPr lang="en-US" sz="3600" dirty="0" err="1">
                <a:solidFill>
                  <a:srgbClr val="FF0000"/>
                </a:solidFill>
              </a:rPr>
              <a:t>ɪnˈvenʃən</a:t>
            </a:r>
            <a:r>
              <a:rPr lang="en-US" sz="3600" dirty="0">
                <a:solidFill>
                  <a:srgbClr val="FF0000"/>
                </a:solidFill>
              </a:rPr>
              <a:t>/       /ˈ</a:t>
            </a:r>
            <a:r>
              <a:rPr lang="en-US" sz="3600" dirty="0" err="1">
                <a:solidFill>
                  <a:srgbClr val="FF0000"/>
                </a:solidFill>
              </a:rPr>
              <a:t>ænɪməl</a:t>
            </a:r>
            <a:r>
              <a:rPr lang="en-US" sz="3600" dirty="0">
                <a:solidFill>
                  <a:srgbClr val="FF0000"/>
                </a:solidFill>
              </a:rPr>
              <a:t>/            /ˈ</a:t>
            </a:r>
            <a:r>
              <a:rPr lang="en-US" sz="3600" dirty="0" err="1">
                <a:solidFill>
                  <a:srgbClr val="FF0000"/>
                </a:solidFill>
              </a:rPr>
              <a:t>hɑːlədeɪ</a:t>
            </a:r>
            <a:r>
              <a:rPr lang="en-US" sz="3600" dirty="0">
                <a:solidFill>
                  <a:srgbClr val="FF0000"/>
                </a:solidFill>
              </a:rPr>
              <a:t>/</a:t>
            </a:r>
          </a:p>
        </p:txBody>
      </p:sp>
      <p:sp>
        <p:nvSpPr>
          <p:cNvPr id="4" name="Oval 3">
            <a:extLst>
              <a:ext uri="{FF2B5EF4-FFF2-40B4-BE49-F238E27FC236}">
                <a16:creationId xmlns:a16="http://schemas.microsoft.com/office/drawing/2014/main" id="{0D5CEEC0-AABE-8E8C-7BD9-F2F0AD2A17FA}"/>
              </a:ext>
            </a:extLst>
          </p:cNvPr>
          <p:cNvSpPr/>
          <p:nvPr/>
        </p:nvSpPr>
        <p:spPr>
          <a:xfrm>
            <a:off x="553915" y="2259623"/>
            <a:ext cx="633047" cy="5715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83A86668-4950-154F-6E61-648BB8332C5C}"/>
              </a:ext>
            </a:extLst>
          </p:cNvPr>
          <p:cNvSpPr/>
          <p:nvPr/>
        </p:nvSpPr>
        <p:spPr>
          <a:xfrm>
            <a:off x="9135207" y="3330933"/>
            <a:ext cx="633047" cy="5715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9EB8A4-293C-0DCB-665C-41C93512BA72}"/>
              </a:ext>
            </a:extLst>
          </p:cNvPr>
          <p:cNvSpPr/>
          <p:nvPr/>
        </p:nvSpPr>
        <p:spPr>
          <a:xfrm>
            <a:off x="3147646" y="4404946"/>
            <a:ext cx="633047" cy="5715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5390424"/>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randombar(horizontal)">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heel(1)">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heel(1)">
                                      <p:cBhvr>
                                        <p:cTn id="3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0292" y="533180"/>
            <a:ext cx="8946502" cy="5964335"/>
          </a:xfrm>
          <a:prstGeom prst="rect">
            <a:avLst/>
          </a:prstGeom>
        </p:spPr>
      </p:pic>
      <p:sp>
        <p:nvSpPr>
          <p:cNvPr id="3" name="TextBox 2"/>
          <p:cNvSpPr txBox="1"/>
          <p:nvPr/>
        </p:nvSpPr>
        <p:spPr>
          <a:xfrm>
            <a:off x="3909167" y="4114805"/>
            <a:ext cx="3750905" cy="830997"/>
          </a:xfrm>
          <a:prstGeom prst="rect">
            <a:avLst/>
          </a:prstGeom>
          <a:noFill/>
        </p:spPr>
        <p:txBody>
          <a:bodyPr wrap="square" rtlCol="0">
            <a:spAutoFit/>
          </a:bodyPr>
          <a:lstStyle/>
          <a:p>
            <a:r>
              <a:rPr lang="en-US" sz="4800" dirty="0">
                <a:solidFill>
                  <a:schemeClr val="bg1"/>
                </a:solidFill>
              </a:rPr>
              <a:t>Presentation</a:t>
            </a:r>
            <a:endParaRPr lang="en-US" sz="2000" dirty="0">
              <a:solidFill>
                <a:schemeClr val="bg1"/>
              </a:solidFill>
            </a:endParaRPr>
          </a:p>
        </p:txBody>
      </p:sp>
    </p:spTree>
    <p:extLst>
      <p:ext uri="{BB962C8B-B14F-4D97-AF65-F5344CB8AC3E}">
        <p14:creationId xmlns:p14="http://schemas.microsoft.com/office/powerpoint/2010/main" val="3573960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CA1CBB9-668C-4476-C7EB-BE8FE2DBC15C}"/>
              </a:ext>
            </a:extLst>
          </p:cNvPr>
          <p:cNvSpPr txBox="1"/>
          <p:nvPr/>
        </p:nvSpPr>
        <p:spPr>
          <a:xfrm>
            <a:off x="2073933" y="1250658"/>
            <a:ext cx="7007469" cy="1668470"/>
          </a:xfrm>
          <a:prstGeom prst="rect">
            <a:avLst/>
          </a:prstGeom>
          <a:noFill/>
        </p:spPr>
        <p:txBody>
          <a:bodyPr wrap="square">
            <a:spAutoFit/>
          </a:bodyPr>
          <a:lstStyle/>
          <a:p>
            <a:pPr>
              <a:lnSpc>
                <a:spcPct val="150000"/>
              </a:lnSpc>
            </a:pPr>
            <a:r>
              <a:rPr lang="en-US" sz="3600" dirty="0">
                <a:solidFill>
                  <a:srgbClr val="0070C0"/>
                </a:solidFill>
              </a:rPr>
              <a:t>Mom looked very stylish, didn't she?</a:t>
            </a:r>
          </a:p>
          <a:p>
            <a:pPr>
              <a:lnSpc>
                <a:spcPct val="150000"/>
              </a:lnSpc>
            </a:pPr>
            <a:r>
              <a:rPr lang="en-US" sz="3600" dirty="0">
                <a:solidFill>
                  <a:srgbClr val="0070C0"/>
                </a:solidFill>
              </a:rPr>
              <a:t>It isn't very expensive, is it?</a:t>
            </a:r>
          </a:p>
        </p:txBody>
      </p:sp>
      <p:sp>
        <p:nvSpPr>
          <p:cNvPr id="4" name="TextBox 3">
            <a:extLst>
              <a:ext uri="{FF2B5EF4-FFF2-40B4-BE49-F238E27FC236}">
                <a16:creationId xmlns:a16="http://schemas.microsoft.com/office/drawing/2014/main" id="{B7A2F6CE-B30D-3D41-8229-53E030E6DF51}"/>
              </a:ext>
            </a:extLst>
          </p:cNvPr>
          <p:cNvSpPr txBox="1"/>
          <p:nvPr/>
        </p:nvSpPr>
        <p:spPr>
          <a:xfrm>
            <a:off x="639735" y="604327"/>
            <a:ext cx="9875863" cy="646331"/>
          </a:xfrm>
          <a:prstGeom prst="rect">
            <a:avLst/>
          </a:prstGeom>
          <a:noFill/>
        </p:spPr>
        <p:txBody>
          <a:bodyPr wrap="square" rtlCol="0">
            <a:spAutoFit/>
          </a:bodyPr>
          <a:lstStyle/>
          <a:p>
            <a:r>
              <a:rPr lang="en-US" sz="3600" b="1" dirty="0">
                <a:solidFill>
                  <a:srgbClr val="0070C0"/>
                </a:solidFill>
              </a:rPr>
              <a:t>Listen to the questions and notice the intonation.</a:t>
            </a:r>
          </a:p>
        </p:txBody>
      </p:sp>
      <p:pic>
        <p:nvPicPr>
          <p:cNvPr id="5" name="CD1 TRACK 19">
            <a:hlinkClick r:id="" action="ppaction://media"/>
            <a:extLst>
              <a:ext uri="{FF2B5EF4-FFF2-40B4-BE49-F238E27FC236}">
                <a16:creationId xmlns:a16="http://schemas.microsoft.com/office/drawing/2014/main" id="{459CF7FE-DEB9-1785-800D-D49AC56A6D5F}"/>
              </a:ext>
            </a:extLst>
          </p:cNvPr>
          <p:cNvPicPr>
            <a:picLocks noChangeAspect="1"/>
          </p:cNvPicPr>
          <p:nvPr>
            <a:audioFile r:link="rId1"/>
            <p:extLst>
              <p:ext uri="{DAA4B4D4-6D71-4841-9C94-3DE7FCFB9230}">
                <p14:media xmlns:p14="http://schemas.microsoft.com/office/powerpoint/2010/main" r:embed="rId2">
                  <p14:trim st="3428"/>
                </p14:media>
              </p:ext>
            </p:extLst>
          </p:nvPr>
        </p:nvPicPr>
        <p:blipFill>
          <a:blip r:embed="rId4"/>
          <a:stretch>
            <a:fillRect/>
          </a:stretch>
        </p:blipFill>
        <p:spPr>
          <a:xfrm>
            <a:off x="10318296" y="641058"/>
            <a:ext cx="609600" cy="609600"/>
          </a:xfrm>
          <a:prstGeom prst="rect">
            <a:avLst/>
          </a:prstGeom>
        </p:spPr>
      </p:pic>
      <p:sp>
        <p:nvSpPr>
          <p:cNvPr id="6" name="TextBox 5">
            <a:extLst>
              <a:ext uri="{FF2B5EF4-FFF2-40B4-BE49-F238E27FC236}">
                <a16:creationId xmlns:a16="http://schemas.microsoft.com/office/drawing/2014/main" id="{B447B357-27F6-A5E3-836D-3252C7E73E2E}"/>
              </a:ext>
            </a:extLst>
          </p:cNvPr>
          <p:cNvSpPr txBox="1"/>
          <p:nvPr/>
        </p:nvSpPr>
        <p:spPr>
          <a:xfrm>
            <a:off x="1044183" y="3152520"/>
            <a:ext cx="7007469" cy="646331"/>
          </a:xfrm>
          <a:prstGeom prst="rect">
            <a:avLst/>
          </a:prstGeom>
          <a:noFill/>
        </p:spPr>
        <p:txBody>
          <a:bodyPr wrap="square">
            <a:spAutoFit/>
          </a:bodyPr>
          <a:lstStyle/>
          <a:p>
            <a:r>
              <a:rPr lang="en-US" sz="3600" dirty="0">
                <a:solidFill>
                  <a:srgbClr val="0070C0"/>
                </a:solidFill>
              </a:rPr>
              <a:t>Is it falling or rising intonation?</a:t>
            </a:r>
          </a:p>
        </p:txBody>
      </p:sp>
      <p:sp>
        <p:nvSpPr>
          <p:cNvPr id="7" name="TextBox 6">
            <a:extLst>
              <a:ext uri="{FF2B5EF4-FFF2-40B4-BE49-F238E27FC236}">
                <a16:creationId xmlns:a16="http://schemas.microsoft.com/office/drawing/2014/main" id="{472B9DEE-04CA-82E5-B6BF-65BB48E7C921}"/>
              </a:ext>
            </a:extLst>
          </p:cNvPr>
          <p:cNvSpPr txBox="1"/>
          <p:nvPr/>
        </p:nvSpPr>
        <p:spPr>
          <a:xfrm>
            <a:off x="1044183" y="4041609"/>
            <a:ext cx="7007469" cy="646331"/>
          </a:xfrm>
          <a:prstGeom prst="rect">
            <a:avLst/>
          </a:prstGeom>
          <a:noFill/>
        </p:spPr>
        <p:txBody>
          <a:bodyPr wrap="square">
            <a:spAutoFit/>
          </a:bodyPr>
          <a:lstStyle/>
          <a:p>
            <a:r>
              <a:rPr lang="en-US" sz="3600" dirty="0">
                <a:solidFill>
                  <a:srgbClr val="FF0000"/>
                </a:solidFill>
              </a:rPr>
              <a:t>It’s falling intonation.</a:t>
            </a:r>
          </a:p>
        </p:txBody>
      </p:sp>
    </p:spTree>
    <p:extLst>
      <p:ext uri="{BB962C8B-B14F-4D97-AF65-F5344CB8AC3E}">
        <p14:creationId xmlns:p14="http://schemas.microsoft.com/office/powerpoint/2010/main" val="266229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958"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5"/>
                </p:tgtEl>
              </p:cMediaNode>
            </p:audio>
          </p:childTnLst>
        </p:cTn>
      </p:par>
    </p:tnLst>
    <p:bldLst>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13EBF0-6B8F-2CB8-631E-EB0E30DF7F98}"/>
              </a:ext>
            </a:extLst>
          </p:cNvPr>
          <p:cNvPicPr>
            <a:picLocks noChangeAspect="1"/>
          </p:cNvPicPr>
          <p:nvPr/>
        </p:nvPicPr>
        <p:blipFill>
          <a:blip r:embed="rId2"/>
          <a:stretch>
            <a:fillRect/>
          </a:stretch>
        </p:blipFill>
        <p:spPr>
          <a:xfrm>
            <a:off x="106809" y="1416430"/>
            <a:ext cx="12085191" cy="4245816"/>
          </a:xfrm>
          <a:prstGeom prst="rect">
            <a:avLst/>
          </a:prstGeom>
        </p:spPr>
      </p:pic>
      <p:sp>
        <p:nvSpPr>
          <p:cNvPr id="5" name="Rectangle 4">
            <a:extLst>
              <a:ext uri="{FF2B5EF4-FFF2-40B4-BE49-F238E27FC236}">
                <a16:creationId xmlns:a16="http://schemas.microsoft.com/office/drawing/2014/main" id="{B471F594-1C9C-0876-5CB1-6AC587FD89B1}"/>
              </a:ext>
            </a:extLst>
          </p:cNvPr>
          <p:cNvSpPr/>
          <p:nvPr/>
        </p:nvSpPr>
        <p:spPr>
          <a:xfrm>
            <a:off x="298938" y="606669"/>
            <a:ext cx="1872762" cy="61546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b="1" dirty="0"/>
              <a:t>Task  a</a:t>
            </a:r>
          </a:p>
        </p:txBody>
      </p:sp>
    </p:spTree>
    <p:extLst>
      <p:ext uri="{BB962C8B-B14F-4D97-AF65-F5344CB8AC3E}">
        <p14:creationId xmlns:p14="http://schemas.microsoft.com/office/powerpoint/2010/main" val="17061138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377</TotalTime>
  <Words>1024</Words>
  <Application>Microsoft Office PowerPoint</Application>
  <PresentationFormat>Widescreen</PresentationFormat>
  <Paragraphs>115</Paragraphs>
  <Slides>31</Slides>
  <Notes>0</Notes>
  <HiddenSlides>0</HiddenSlides>
  <MMClips>3</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Rieu Phan Van</dc:creator>
  <cp:lastModifiedBy>Hien Kim</cp:lastModifiedBy>
  <cp:revision>21</cp:revision>
  <dcterms:created xsi:type="dcterms:W3CDTF">2023-02-01T04:45:54Z</dcterms:created>
  <dcterms:modified xsi:type="dcterms:W3CDTF">2023-07-24T09:26:43Z</dcterms:modified>
</cp:coreProperties>
</file>