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67" r:id="rId4"/>
    <p:sldId id="269" r:id="rId5"/>
    <p:sldId id="307" r:id="rId6"/>
    <p:sldId id="270" r:id="rId7"/>
    <p:sldId id="301" r:id="rId8"/>
    <p:sldId id="302" r:id="rId9"/>
    <p:sldId id="303" r:id="rId10"/>
    <p:sldId id="304" r:id="rId11"/>
    <p:sldId id="305" r:id="rId12"/>
    <p:sldId id="271" r:id="rId13"/>
    <p:sldId id="308" r:id="rId14"/>
    <p:sldId id="309" r:id="rId15"/>
    <p:sldId id="310" r:id="rId16"/>
    <p:sldId id="311" r:id="rId17"/>
    <p:sldId id="312" r:id="rId18"/>
    <p:sldId id="313" r:id="rId19"/>
    <p:sldId id="272" r:id="rId20"/>
    <p:sldId id="314" r:id="rId21"/>
    <p:sldId id="294" r:id="rId22"/>
    <p:sldId id="321" r:id="rId23"/>
    <p:sldId id="296" r:id="rId24"/>
    <p:sldId id="297" r:id="rId25"/>
    <p:sldId id="299" r:id="rId26"/>
    <p:sldId id="30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45" d="100"/>
          <a:sy n="45" d="100"/>
        </p:scale>
        <p:origin x="630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809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230100" cy="6873932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262740" y="0"/>
            <a:ext cx="347399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</a:rPr>
              <a:t>Unit 2: Generation</a:t>
            </a:r>
            <a:r>
              <a:rPr lang="en-US" sz="1800" b="0" baseline="0" dirty="0">
                <a:solidFill>
                  <a:schemeClr val="bg1"/>
                </a:solidFill>
              </a:rPr>
              <a:t> gap</a:t>
            </a:r>
            <a:r>
              <a:rPr lang="en-US" sz="18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13278" y="6550223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 dirty="0" err="1">
                <a:solidFill>
                  <a:schemeClr val="bg1"/>
                </a:solidFill>
              </a:rPr>
              <a:t>Anh</a:t>
            </a:r>
            <a:r>
              <a:rPr lang="en-US" sz="1400" baseline="0" dirty="0">
                <a:solidFill>
                  <a:schemeClr val="bg1"/>
                </a:solidFill>
              </a:rPr>
              <a:t> 11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550425" y="6550222"/>
            <a:ext cx="540203" cy="275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306553" y="6550222"/>
            <a:ext cx="1994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DTP Education Solutions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836269" y="0"/>
            <a:ext cx="335573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</a:rPr>
              <a:t>                  Lesson 1.2: Grammar</a:t>
            </a: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8" r:id="rId13"/>
    <p:sldLayoutId id="2147483669" r:id="rId14"/>
    <p:sldLayoutId id="2147483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8675" cy="6859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74423" y="3235569"/>
            <a:ext cx="4897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Unit 2: Generation Gap</a:t>
            </a:r>
          </a:p>
          <a:p>
            <a:pPr algn="ctr"/>
            <a:r>
              <a:rPr lang="en-US" sz="2800" dirty="0">
                <a:solidFill>
                  <a:srgbClr val="00B0F0"/>
                </a:solidFill>
              </a:rPr>
              <a:t>Lesson 1.2: Grammar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Pages: 15 &amp; 16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7B64788-C466-6041-326F-BAAAADEC15CA}"/>
              </a:ext>
            </a:extLst>
          </p:cNvPr>
          <p:cNvSpPr txBox="1"/>
          <p:nvPr/>
        </p:nvSpPr>
        <p:spPr>
          <a:xfrm>
            <a:off x="237392" y="483550"/>
            <a:ext cx="1097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5"/>
                </a:solidFill>
              </a:rPr>
              <a:t>How to use tag questions.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785B5D-A707-F393-A8BE-D6D33EC846A2}"/>
              </a:ext>
            </a:extLst>
          </p:cNvPr>
          <p:cNvSpPr txBox="1"/>
          <p:nvPr/>
        </p:nvSpPr>
        <p:spPr>
          <a:xfrm>
            <a:off x="424961" y="1129881"/>
            <a:ext cx="10972800" cy="22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We can use tag questions to: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chemeClr val="accent5"/>
                </a:solidFill>
              </a:rPr>
              <a:t>make comments we think others will agree with.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chemeClr val="accent5"/>
                </a:solidFill>
              </a:rPr>
              <a:t>confirm information we believe to be true.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4B5C0-D7CB-B864-0F5E-F5145B83AF68}"/>
              </a:ext>
            </a:extLst>
          </p:cNvPr>
          <p:cNvSpPr txBox="1"/>
          <p:nvPr/>
        </p:nvSpPr>
        <p:spPr>
          <a:xfrm>
            <a:off x="0" y="3422052"/>
            <a:ext cx="1097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5"/>
                </a:solidFill>
              </a:rPr>
              <a:t>Intonation of tag questions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41305-46F6-349E-7D19-DAB60EB6CE33}"/>
              </a:ext>
            </a:extLst>
          </p:cNvPr>
          <p:cNvSpPr txBox="1"/>
          <p:nvPr/>
        </p:nvSpPr>
        <p:spPr>
          <a:xfrm>
            <a:off x="424961" y="3919973"/>
            <a:ext cx="10972800" cy="22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We use falling intonation on tag questions when: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chemeClr val="accent5"/>
                </a:solidFill>
              </a:rPr>
              <a:t>we think others will agree with.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chemeClr val="accent5"/>
                </a:solidFill>
              </a:rPr>
              <a:t>We want to confirm information we believe to be true.</a:t>
            </a:r>
          </a:p>
        </p:txBody>
      </p:sp>
    </p:spTree>
    <p:extLst>
      <p:ext uri="{BB962C8B-B14F-4D97-AF65-F5344CB8AC3E}">
        <p14:creationId xmlns:p14="http://schemas.microsoft.com/office/powerpoint/2010/main" val="211070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DDC688-C756-4341-26B7-4AE90CCF3C33}"/>
              </a:ext>
            </a:extLst>
          </p:cNvPr>
          <p:cNvSpPr txBox="1"/>
          <p:nvPr/>
        </p:nvSpPr>
        <p:spPr>
          <a:xfrm>
            <a:off x="211015" y="1274024"/>
            <a:ext cx="53984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Look at the picture. What do you think the girls are saying?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111696-091D-D010-E95D-DADEBD2AC118}"/>
              </a:ext>
            </a:extLst>
          </p:cNvPr>
          <p:cNvSpPr/>
          <p:nvPr/>
        </p:nvSpPr>
        <p:spPr>
          <a:xfrm>
            <a:off x="281354" y="564428"/>
            <a:ext cx="1573823" cy="51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2220B6-D057-6699-574A-39E2C826E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834" y="371428"/>
            <a:ext cx="6615561" cy="60293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87C26B-2F4F-B8F7-F696-12542399A25A}"/>
              </a:ext>
            </a:extLst>
          </p:cNvPr>
          <p:cNvSpPr txBox="1"/>
          <p:nvPr/>
        </p:nvSpPr>
        <p:spPr>
          <a:xfrm>
            <a:off x="173529" y="3136612"/>
            <a:ext cx="497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Listen and check your ideas.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C8A527-EDAE-FF12-101A-6FD45AF5A713}"/>
              </a:ext>
            </a:extLst>
          </p:cNvPr>
          <p:cNvSpPr/>
          <p:nvPr/>
        </p:nvSpPr>
        <p:spPr>
          <a:xfrm>
            <a:off x="281355" y="2525380"/>
            <a:ext cx="1573823" cy="51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10964D-D8B2-B1CC-E9BE-1E8145E8919F}"/>
              </a:ext>
            </a:extLst>
          </p:cNvPr>
          <p:cNvSpPr/>
          <p:nvPr/>
        </p:nvSpPr>
        <p:spPr>
          <a:xfrm>
            <a:off x="281355" y="3898595"/>
            <a:ext cx="1573823" cy="51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9781F7-D1DE-1237-9847-100E45E7D142}"/>
              </a:ext>
            </a:extLst>
          </p:cNvPr>
          <p:cNvSpPr txBox="1"/>
          <p:nvPr/>
        </p:nvSpPr>
        <p:spPr>
          <a:xfrm>
            <a:off x="129568" y="4559472"/>
            <a:ext cx="497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Listen and repeat.</a:t>
            </a:r>
          </a:p>
        </p:txBody>
      </p:sp>
      <p:pic>
        <p:nvPicPr>
          <p:cNvPr id="11" name="CD1 TRACK 18">
            <a:hlinkClick r:id="" action="ppaction://media"/>
            <a:extLst>
              <a:ext uri="{FF2B5EF4-FFF2-40B4-BE49-F238E27FC236}">
                <a16:creationId xmlns:a16="http://schemas.microsoft.com/office/drawing/2014/main" id="{2AB159FE-CA4E-2984-E1AE-F63AE485457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0653" y="2495521"/>
            <a:ext cx="609600" cy="609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957279-1C5F-B221-6079-3B6AD8AB1756}"/>
              </a:ext>
            </a:extLst>
          </p:cNvPr>
          <p:cNvSpPr txBox="1"/>
          <p:nvPr/>
        </p:nvSpPr>
        <p:spPr>
          <a:xfrm>
            <a:off x="6031523" y="5433569"/>
            <a:ext cx="2066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This looks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6254A5-4316-443A-813D-85E6724040EF}"/>
              </a:ext>
            </a:extLst>
          </p:cNvPr>
          <p:cNvSpPr txBox="1"/>
          <p:nvPr/>
        </p:nvSpPr>
        <p:spPr>
          <a:xfrm>
            <a:off x="6031523" y="5808159"/>
            <a:ext cx="2066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doesn’t 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559AE9-A68D-0749-FBB9-A837831157EB}"/>
              </a:ext>
            </a:extLst>
          </p:cNvPr>
          <p:cNvSpPr txBox="1"/>
          <p:nvPr/>
        </p:nvSpPr>
        <p:spPr>
          <a:xfrm>
            <a:off x="9929446" y="5695179"/>
            <a:ext cx="2066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Yes, it does</a:t>
            </a:r>
          </a:p>
        </p:txBody>
      </p:sp>
      <p:pic>
        <p:nvPicPr>
          <p:cNvPr id="15" name="CD1 TRACK 18">
            <a:hlinkClick r:id="" action="ppaction://media"/>
            <a:extLst>
              <a:ext uri="{FF2B5EF4-FFF2-40B4-BE49-F238E27FC236}">
                <a16:creationId xmlns:a16="http://schemas.microsoft.com/office/drawing/2014/main" id="{22AF6751-BA92-AB38-F386-980587338C1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6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64056" y="38356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6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1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72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/>
      <p:bldP spid="4" grpId="0" animBg="1"/>
      <p:bldP spid="7" grpId="0"/>
      <p:bldP spid="8" grpId="0" animBg="1"/>
      <p:bldP spid="9" grpId="0" animBg="1"/>
      <p:bldP spid="10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5" y="597657"/>
            <a:ext cx="8744279" cy="58295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22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A75420-18E0-998A-3EDE-EE44A0643920}"/>
              </a:ext>
            </a:extLst>
          </p:cNvPr>
          <p:cNvSpPr/>
          <p:nvPr/>
        </p:nvSpPr>
        <p:spPr>
          <a:xfrm>
            <a:off x="123093" y="564428"/>
            <a:ext cx="1415561" cy="51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C64370-F5EF-8A40-3F7A-C715F40ADBFF}"/>
              </a:ext>
            </a:extLst>
          </p:cNvPr>
          <p:cNvSpPr txBox="1"/>
          <p:nvPr/>
        </p:nvSpPr>
        <p:spPr>
          <a:xfrm>
            <a:off x="1538654" y="564428"/>
            <a:ext cx="10726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Fill in the blanks with the correct tag questions and responses.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191795-78B0-961E-E204-595A82190839}"/>
              </a:ext>
            </a:extLst>
          </p:cNvPr>
          <p:cNvSpPr txBox="1"/>
          <p:nvPr/>
        </p:nvSpPr>
        <p:spPr>
          <a:xfrm>
            <a:off x="641837" y="1310053"/>
            <a:ext cx="11289325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1. A: The 1970s had the best music, didn't it?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 B: No, __________. 80s music was much better.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2. A: Men's fashion in the 1970s wasn't very good, __________?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 B: __________, it wasn't. It was very boring.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3. A: Teens like to follow the latest trends, __________?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 B: Yes, __________. They always want the latest fashions.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CF38A5-65F5-589E-E72A-40AACFF7BC6D}"/>
              </a:ext>
            </a:extLst>
          </p:cNvPr>
          <p:cNvCxnSpPr/>
          <p:nvPr/>
        </p:nvCxnSpPr>
        <p:spPr>
          <a:xfrm>
            <a:off x="3402623" y="1978269"/>
            <a:ext cx="5275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FE22BA-0B6A-693E-646D-66651195DE45}"/>
              </a:ext>
            </a:extLst>
          </p:cNvPr>
          <p:cNvCxnSpPr>
            <a:cxnSpLocks/>
          </p:cNvCxnSpPr>
          <p:nvPr/>
        </p:nvCxnSpPr>
        <p:spPr>
          <a:xfrm>
            <a:off x="6183923" y="3429000"/>
            <a:ext cx="9114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246F56-019C-6086-D530-03DB8D82AC3C}"/>
              </a:ext>
            </a:extLst>
          </p:cNvPr>
          <p:cNvCxnSpPr/>
          <p:nvPr/>
        </p:nvCxnSpPr>
        <p:spPr>
          <a:xfrm>
            <a:off x="2614246" y="4935415"/>
            <a:ext cx="5275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DEBED0C-BD33-BD5B-5D1D-ADFA48DDFAA8}"/>
              </a:ext>
            </a:extLst>
          </p:cNvPr>
          <p:cNvSpPr txBox="1"/>
          <p:nvPr/>
        </p:nvSpPr>
        <p:spPr>
          <a:xfrm>
            <a:off x="1925515" y="2250831"/>
            <a:ext cx="2004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It didn’t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4DB122-8FAC-1096-ED32-7E6BE544EE59}"/>
              </a:ext>
            </a:extLst>
          </p:cNvPr>
          <p:cNvSpPr txBox="1"/>
          <p:nvPr/>
        </p:nvSpPr>
        <p:spPr>
          <a:xfrm>
            <a:off x="9111761" y="2949284"/>
            <a:ext cx="2004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was 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13F8D3-6DE6-7CD0-1C5F-059811E53A60}"/>
              </a:ext>
            </a:extLst>
          </p:cNvPr>
          <p:cNvSpPr txBox="1"/>
          <p:nvPr/>
        </p:nvSpPr>
        <p:spPr>
          <a:xfrm>
            <a:off x="1462453" y="3620879"/>
            <a:ext cx="2004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D3F5EF-EEF2-A83C-2391-997F7C78D8F9}"/>
              </a:ext>
            </a:extLst>
          </p:cNvPr>
          <p:cNvSpPr txBox="1"/>
          <p:nvPr/>
        </p:nvSpPr>
        <p:spPr>
          <a:xfrm>
            <a:off x="7687407" y="4366950"/>
            <a:ext cx="2004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don’t they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A54EF3-34FF-0908-343D-1E4567CB8AB5}"/>
              </a:ext>
            </a:extLst>
          </p:cNvPr>
          <p:cNvSpPr txBox="1"/>
          <p:nvPr/>
        </p:nvSpPr>
        <p:spPr>
          <a:xfrm>
            <a:off x="2139461" y="5080730"/>
            <a:ext cx="2004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they do</a:t>
            </a:r>
          </a:p>
        </p:txBody>
      </p:sp>
    </p:spTree>
    <p:extLst>
      <p:ext uri="{BB962C8B-B14F-4D97-AF65-F5344CB8AC3E}">
        <p14:creationId xmlns:p14="http://schemas.microsoft.com/office/powerpoint/2010/main" val="98284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A2A212-9550-582A-F78B-24327DBAA576}"/>
              </a:ext>
            </a:extLst>
          </p:cNvPr>
          <p:cNvSpPr txBox="1"/>
          <p:nvPr/>
        </p:nvSpPr>
        <p:spPr>
          <a:xfrm>
            <a:off x="536330" y="1037491"/>
            <a:ext cx="10840916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4. A: We didn't have the best hairstyles back then, __________?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 B: No, __________. Hairstyles looked silly in those days.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5. A: He likes wearing practical clothes, __________?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 B: Yes, __________.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6. A: Alice is really interested in fashion, __________?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 B: Yes, __________. She always buys new clothes.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B2D3EC-4033-DECB-A802-082725AA788F}"/>
              </a:ext>
            </a:extLst>
          </p:cNvPr>
          <p:cNvCxnSpPr>
            <a:cxnSpLocks/>
          </p:cNvCxnSpPr>
          <p:nvPr/>
        </p:nvCxnSpPr>
        <p:spPr>
          <a:xfrm>
            <a:off x="2066193" y="1696916"/>
            <a:ext cx="18991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F4BAB8-F297-AF8B-9FB3-4D23866AA14D}"/>
              </a:ext>
            </a:extLst>
          </p:cNvPr>
          <p:cNvCxnSpPr>
            <a:cxnSpLocks/>
          </p:cNvCxnSpPr>
          <p:nvPr/>
        </p:nvCxnSpPr>
        <p:spPr>
          <a:xfrm>
            <a:off x="1987061" y="3165230"/>
            <a:ext cx="7649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775D42-A5A2-6E69-4937-6FCD3F20885F}"/>
              </a:ext>
            </a:extLst>
          </p:cNvPr>
          <p:cNvCxnSpPr>
            <a:cxnSpLocks/>
          </p:cNvCxnSpPr>
          <p:nvPr/>
        </p:nvCxnSpPr>
        <p:spPr>
          <a:xfrm>
            <a:off x="2294792" y="4633546"/>
            <a:ext cx="3604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CB88569-7863-5FE4-01E4-AAD36CDA14D6}"/>
              </a:ext>
            </a:extLst>
          </p:cNvPr>
          <p:cNvSpPr txBox="1"/>
          <p:nvPr/>
        </p:nvSpPr>
        <p:spPr>
          <a:xfrm>
            <a:off x="8924193" y="1195754"/>
            <a:ext cx="2004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did we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A3C90B-A7C6-8613-E57C-0CB821B96BC8}"/>
              </a:ext>
            </a:extLst>
          </p:cNvPr>
          <p:cNvSpPr txBox="1"/>
          <p:nvPr/>
        </p:nvSpPr>
        <p:spPr>
          <a:xfrm>
            <a:off x="1960684" y="1916723"/>
            <a:ext cx="2004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 didn’t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0000F4-55A8-FCC0-4AA6-CB7A04957BE6}"/>
              </a:ext>
            </a:extLst>
          </p:cNvPr>
          <p:cNvSpPr txBox="1"/>
          <p:nvPr/>
        </p:nvSpPr>
        <p:spPr>
          <a:xfrm>
            <a:off x="7209693" y="2657655"/>
            <a:ext cx="2004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doesn’t he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798770-2130-CE9A-1D95-62825956C539}"/>
              </a:ext>
            </a:extLst>
          </p:cNvPr>
          <p:cNvSpPr txBox="1"/>
          <p:nvPr/>
        </p:nvSpPr>
        <p:spPr>
          <a:xfrm>
            <a:off x="1960683" y="3369247"/>
            <a:ext cx="2004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he does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A91B59-5447-2072-9332-8E475DE02EA7}"/>
              </a:ext>
            </a:extLst>
          </p:cNvPr>
          <p:cNvSpPr txBox="1"/>
          <p:nvPr/>
        </p:nvSpPr>
        <p:spPr>
          <a:xfrm>
            <a:off x="7429499" y="4081113"/>
            <a:ext cx="2004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isn’t she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743CEC-8FB6-670C-F38D-9D9B7226C711}"/>
              </a:ext>
            </a:extLst>
          </p:cNvPr>
          <p:cNvSpPr txBox="1"/>
          <p:nvPr/>
        </p:nvSpPr>
        <p:spPr>
          <a:xfrm>
            <a:off x="1987061" y="4839443"/>
            <a:ext cx="2004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she is</a:t>
            </a:r>
          </a:p>
        </p:txBody>
      </p:sp>
    </p:spTree>
    <p:extLst>
      <p:ext uri="{BB962C8B-B14F-4D97-AF65-F5344CB8AC3E}">
        <p14:creationId xmlns:p14="http://schemas.microsoft.com/office/powerpoint/2010/main" val="366691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E623E3-2BEA-EAEB-E9F1-65599EC8003D}"/>
              </a:ext>
            </a:extLst>
          </p:cNvPr>
          <p:cNvSpPr txBox="1"/>
          <p:nvPr/>
        </p:nvSpPr>
        <p:spPr>
          <a:xfrm>
            <a:off x="-8792" y="1518553"/>
            <a:ext cx="12309230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1. A: Their clothes were silly, weren't they? (past – be/silly)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B: (   ) 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2. A: She _______________, ___________? (now – look/stylish)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B: (   ) 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3. A: Those jeans _______________, ___________? (now – be/too short)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B: (   ) _______________________________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9BA1C1-1402-1330-BE85-0E516B8AFC13}"/>
              </a:ext>
            </a:extLst>
          </p:cNvPr>
          <p:cNvSpPr/>
          <p:nvPr/>
        </p:nvSpPr>
        <p:spPr>
          <a:xfrm>
            <a:off x="123093" y="564428"/>
            <a:ext cx="1415561" cy="51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64CA48-FCC0-34AC-624B-0CF8269D485B}"/>
              </a:ext>
            </a:extLst>
          </p:cNvPr>
          <p:cNvSpPr txBox="1"/>
          <p:nvPr/>
        </p:nvSpPr>
        <p:spPr>
          <a:xfrm>
            <a:off x="1749670" y="441335"/>
            <a:ext cx="75789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Complete the questions using the prompts, then answer the questions.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8CB134-9B45-E2FD-B8D8-EAB016C6E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39" y="2589310"/>
            <a:ext cx="304843" cy="342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E20F24-D36C-74AC-5725-256211C1D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77" y="4009476"/>
            <a:ext cx="304843" cy="342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5CF5FF-1A4D-E42C-7DCA-2F456635C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30" y="5508357"/>
            <a:ext cx="304843" cy="3429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16CC7A-3FFC-B7FD-15FB-6F4C049192EE}"/>
              </a:ext>
            </a:extLst>
          </p:cNvPr>
          <p:cNvSpPr txBox="1"/>
          <p:nvPr/>
        </p:nvSpPr>
        <p:spPr>
          <a:xfrm>
            <a:off x="1160585" y="2453054"/>
            <a:ext cx="5618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No, they weren't.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82A42C-435B-A103-DC2A-979FDD78A296}"/>
              </a:ext>
            </a:extLst>
          </p:cNvPr>
          <p:cNvSpPr txBox="1"/>
          <p:nvPr/>
        </p:nvSpPr>
        <p:spPr>
          <a:xfrm>
            <a:off x="1661745" y="3157784"/>
            <a:ext cx="2329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looks stylish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B8069-7EC8-D58D-AA75-01FFE78065D2}"/>
              </a:ext>
            </a:extLst>
          </p:cNvPr>
          <p:cNvSpPr txBox="1"/>
          <p:nvPr/>
        </p:nvSpPr>
        <p:spPr>
          <a:xfrm>
            <a:off x="1532789" y="3887699"/>
            <a:ext cx="5618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Yes, she does.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6D88A5-7B60-A28E-C057-FBFF5759B28A}"/>
              </a:ext>
            </a:extLst>
          </p:cNvPr>
          <p:cNvSpPr txBox="1"/>
          <p:nvPr/>
        </p:nvSpPr>
        <p:spPr>
          <a:xfrm>
            <a:off x="3001108" y="4602224"/>
            <a:ext cx="2801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are too short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D8D688-2754-1A0C-126C-017A3A3FFDFB}"/>
              </a:ext>
            </a:extLst>
          </p:cNvPr>
          <p:cNvSpPr txBox="1"/>
          <p:nvPr/>
        </p:nvSpPr>
        <p:spPr>
          <a:xfrm>
            <a:off x="1348155" y="5339447"/>
            <a:ext cx="5618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Yes, they are.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95BE2B-80AB-7032-B151-F7BA6DA7F0A5}"/>
              </a:ext>
            </a:extLst>
          </p:cNvPr>
          <p:cNvSpPr txBox="1"/>
          <p:nvPr/>
        </p:nvSpPr>
        <p:spPr>
          <a:xfrm>
            <a:off x="4785946" y="3165895"/>
            <a:ext cx="2180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doesn’t she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62C027-82D2-FC8C-AB2D-7D5CE663F98C}"/>
              </a:ext>
            </a:extLst>
          </p:cNvPr>
          <p:cNvSpPr txBox="1"/>
          <p:nvPr/>
        </p:nvSpPr>
        <p:spPr>
          <a:xfrm>
            <a:off x="6096000" y="4571706"/>
            <a:ext cx="2801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aren’t they</a:t>
            </a:r>
          </a:p>
        </p:txBody>
      </p:sp>
    </p:spTree>
    <p:extLst>
      <p:ext uri="{BB962C8B-B14F-4D97-AF65-F5344CB8AC3E}">
        <p14:creationId xmlns:p14="http://schemas.microsoft.com/office/powerpoint/2010/main" val="241675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322F2D-5693-AC00-7613-963AACA72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14" y="3970687"/>
            <a:ext cx="304843" cy="342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07B5B3-44A2-31BE-071F-A1E478F52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14" y="1965057"/>
            <a:ext cx="304843" cy="3429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A957E5-0799-ED27-3B9B-436521CAFFBA}"/>
              </a:ext>
            </a:extLst>
          </p:cNvPr>
          <p:cNvSpPr txBox="1"/>
          <p:nvPr/>
        </p:nvSpPr>
        <p:spPr>
          <a:xfrm>
            <a:off x="165588" y="994872"/>
            <a:ext cx="11860823" cy="4868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4. A: She ____________ with short hair, _________? (past – look/good)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B: (   ) _______________________________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5. A: Those leather boots ____________, ___________? (now – not be/stylish)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B: (   ) _______________________________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6. A: Those jeans ___________ for girls, __________? (now – be/suitable)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B: (   ) _______________________________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0D2E46-B36A-07AD-25CF-489C7C0BD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14" y="5350222"/>
            <a:ext cx="295316" cy="3524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946C1E-FD2A-5376-9BF6-18A28CFD85FD}"/>
              </a:ext>
            </a:extLst>
          </p:cNvPr>
          <p:cNvSpPr txBox="1"/>
          <p:nvPr/>
        </p:nvSpPr>
        <p:spPr>
          <a:xfrm>
            <a:off x="1837585" y="1113719"/>
            <a:ext cx="2329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looked good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E99F8B-8E52-40F2-F836-FC24DBBAEC24}"/>
              </a:ext>
            </a:extLst>
          </p:cNvPr>
          <p:cNvSpPr txBox="1"/>
          <p:nvPr/>
        </p:nvSpPr>
        <p:spPr>
          <a:xfrm>
            <a:off x="6418382" y="1113718"/>
            <a:ext cx="2329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didn’t she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326159-A774-6AF6-29AC-9C4D655F4876}"/>
              </a:ext>
            </a:extLst>
          </p:cNvPr>
          <p:cNvSpPr txBox="1"/>
          <p:nvPr/>
        </p:nvSpPr>
        <p:spPr>
          <a:xfrm>
            <a:off x="1969475" y="1781209"/>
            <a:ext cx="2329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Yes, she did.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20B2BA-FFC6-4FF7-E8EB-C16A1ED224B2}"/>
              </a:ext>
            </a:extLst>
          </p:cNvPr>
          <p:cNvSpPr txBox="1"/>
          <p:nvPr/>
        </p:nvSpPr>
        <p:spPr>
          <a:xfrm>
            <a:off x="4229099" y="2511620"/>
            <a:ext cx="2751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aren’t stylish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6E32F0-31D4-AB3C-CED9-E1E0DA71959F}"/>
              </a:ext>
            </a:extLst>
          </p:cNvPr>
          <p:cNvSpPr txBox="1"/>
          <p:nvPr/>
        </p:nvSpPr>
        <p:spPr>
          <a:xfrm>
            <a:off x="6981090" y="2481901"/>
            <a:ext cx="2329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are they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54127F-2CA7-CF9D-BD39-B9ED55C36FEC}"/>
              </a:ext>
            </a:extLst>
          </p:cNvPr>
          <p:cNvSpPr txBox="1"/>
          <p:nvPr/>
        </p:nvSpPr>
        <p:spPr>
          <a:xfrm>
            <a:off x="1969475" y="3827214"/>
            <a:ext cx="3398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No, they aren’t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89B5C3-4006-17E4-D9D0-8E4287C5C1FA}"/>
              </a:ext>
            </a:extLst>
          </p:cNvPr>
          <p:cNvSpPr txBox="1"/>
          <p:nvPr/>
        </p:nvSpPr>
        <p:spPr>
          <a:xfrm>
            <a:off x="2941024" y="4553706"/>
            <a:ext cx="2329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are suitable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BD1060-93DB-C745-35B5-5953224B5E8F}"/>
              </a:ext>
            </a:extLst>
          </p:cNvPr>
          <p:cNvSpPr txBox="1"/>
          <p:nvPr/>
        </p:nvSpPr>
        <p:spPr>
          <a:xfrm>
            <a:off x="6418383" y="4553705"/>
            <a:ext cx="2329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aren’t they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DC71BE-8EC9-6C78-A43F-D4CDEE02FEFA}"/>
              </a:ext>
            </a:extLst>
          </p:cNvPr>
          <p:cNvSpPr txBox="1"/>
          <p:nvPr/>
        </p:nvSpPr>
        <p:spPr>
          <a:xfrm>
            <a:off x="1899136" y="5234072"/>
            <a:ext cx="3130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No, they aren’t.</a:t>
            </a:r>
          </a:p>
        </p:txBody>
      </p:sp>
    </p:spTree>
    <p:extLst>
      <p:ext uri="{BB962C8B-B14F-4D97-AF65-F5344CB8AC3E}">
        <p14:creationId xmlns:p14="http://schemas.microsoft.com/office/powerpoint/2010/main" val="191673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98F9CE-7C3B-8238-ED8D-B74320F5499B}"/>
              </a:ext>
            </a:extLst>
          </p:cNvPr>
          <p:cNvSpPr txBox="1"/>
          <p:nvPr/>
        </p:nvSpPr>
        <p:spPr>
          <a:xfrm>
            <a:off x="4706816" y="921806"/>
            <a:ext cx="52665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</a:rPr>
              <a:t>Circle the correct words.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D93C3C-82DA-30C7-5221-3B5763DAEC47}"/>
              </a:ext>
            </a:extLst>
          </p:cNvPr>
          <p:cNvSpPr/>
          <p:nvPr/>
        </p:nvSpPr>
        <p:spPr>
          <a:xfrm>
            <a:off x="257907" y="564428"/>
            <a:ext cx="3657599" cy="1361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Further practice</a:t>
            </a:r>
          </a:p>
          <a:p>
            <a:pPr algn="ctr"/>
            <a:r>
              <a:rPr lang="en-US" sz="3200" b="1" dirty="0"/>
              <a:t>Exercise a, WB p. 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C2715B-2052-C067-CDA0-68DED2C49DB5}"/>
              </a:ext>
            </a:extLst>
          </p:cNvPr>
          <p:cNvSpPr txBox="1"/>
          <p:nvPr/>
        </p:nvSpPr>
        <p:spPr>
          <a:xfrm>
            <a:off x="597877" y="2373923"/>
            <a:ext cx="10946423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1. That skirt is very stylish, isn't it/didn't it 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2. Your mother doesn't like pop music, does she/do they 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3. That dress doesn't/isn't suitable for school, is it?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4. You like to argue with your parents, do you/don't you 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FCCF13-CB83-0459-867D-FF5CB749BAB5}"/>
              </a:ext>
            </a:extLst>
          </p:cNvPr>
          <p:cNvCxnSpPr/>
          <p:nvPr/>
        </p:nvCxnSpPr>
        <p:spPr>
          <a:xfrm>
            <a:off x="2751992" y="3050931"/>
            <a:ext cx="2198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9F3C31-8F8B-4174-2F4C-7F50C46322C2}"/>
              </a:ext>
            </a:extLst>
          </p:cNvPr>
          <p:cNvCxnSpPr>
            <a:cxnSpLocks/>
          </p:cNvCxnSpPr>
          <p:nvPr/>
        </p:nvCxnSpPr>
        <p:spPr>
          <a:xfrm>
            <a:off x="3235569" y="3763108"/>
            <a:ext cx="18551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E3075A-E0B2-F2D8-A573-137D38CE2B94}"/>
              </a:ext>
            </a:extLst>
          </p:cNvPr>
          <p:cNvCxnSpPr/>
          <p:nvPr/>
        </p:nvCxnSpPr>
        <p:spPr>
          <a:xfrm>
            <a:off x="8297008" y="4516316"/>
            <a:ext cx="2198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581E3B-F8C2-A02E-834F-B28432A78C38}"/>
              </a:ext>
            </a:extLst>
          </p:cNvPr>
          <p:cNvCxnSpPr>
            <a:cxnSpLocks/>
          </p:cNvCxnSpPr>
          <p:nvPr/>
        </p:nvCxnSpPr>
        <p:spPr>
          <a:xfrm>
            <a:off x="1802423" y="5257801"/>
            <a:ext cx="4835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F112ADF-5091-205F-3279-004743CF79FD}"/>
              </a:ext>
            </a:extLst>
          </p:cNvPr>
          <p:cNvSpPr/>
          <p:nvPr/>
        </p:nvSpPr>
        <p:spPr>
          <a:xfrm>
            <a:off x="5011615" y="2593731"/>
            <a:ext cx="1084385" cy="4571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A8A62E7-BBEC-25DD-F5ED-B4128D91921F}"/>
              </a:ext>
            </a:extLst>
          </p:cNvPr>
          <p:cNvSpPr/>
          <p:nvPr/>
        </p:nvSpPr>
        <p:spPr>
          <a:xfrm>
            <a:off x="7019192" y="3325307"/>
            <a:ext cx="1588477" cy="5339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A7883CA-BAE4-A17C-92AA-6C41F260EAEB}"/>
              </a:ext>
            </a:extLst>
          </p:cNvPr>
          <p:cNvSpPr/>
          <p:nvPr/>
        </p:nvSpPr>
        <p:spPr>
          <a:xfrm>
            <a:off x="4185140" y="4059119"/>
            <a:ext cx="826476" cy="4571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2D71EC-94AE-8386-5C74-B4F7E3DABC26}"/>
              </a:ext>
            </a:extLst>
          </p:cNvPr>
          <p:cNvSpPr/>
          <p:nvPr/>
        </p:nvSpPr>
        <p:spPr>
          <a:xfrm>
            <a:off x="8258908" y="4782846"/>
            <a:ext cx="1676401" cy="5339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4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F91B1B-46CC-DA85-5C1B-9A7F8B681FEA}"/>
              </a:ext>
            </a:extLst>
          </p:cNvPr>
          <p:cNvSpPr/>
          <p:nvPr/>
        </p:nvSpPr>
        <p:spPr>
          <a:xfrm>
            <a:off x="257907" y="564428"/>
            <a:ext cx="3657599" cy="1361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Further practice</a:t>
            </a:r>
          </a:p>
          <a:p>
            <a:pPr algn="ctr"/>
            <a:r>
              <a:rPr lang="en-US" sz="3200" b="1" dirty="0"/>
              <a:t>Exercise b, WB p.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10FCCF-FAB3-C0BC-DAD3-4A25A9135A55}"/>
              </a:ext>
            </a:extLst>
          </p:cNvPr>
          <p:cNvSpPr txBox="1"/>
          <p:nvPr/>
        </p:nvSpPr>
        <p:spPr>
          <a:xfrm>
            <a:off x="4288449" y="1028672"/>
            <a:ext cx="73020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Write tag questions using the prompts.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971BF-53C2-BE3F-3F5F-F677E7D47824}"/>
              </a:ext>
            </a:extLst>
          </p:cNvPr>
          <p:cNvSpPr txBox="1"/>
          <p:nvPr/>
        </p:nvSpPr>
        <p:spPr>
          <a:xfrm>
            <a:off x="257907" y="1925516"/>
            <a:ext cx="1104900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accent5"/>
                </a:solidFill>
              </a:rPr>
              <a:t>1. those boots/not suitable/school (now) ______________________________________________________</a:t>
            </a:r>
          </a:p>
          <a:p>
            <a:r>
              <a:rPr lang="en-US" sz="3000" dirty="0">
                <a:solidFill>
                  <a:schemeClr val="accent5"/>
                </a:solidFill>
              </a:rPr>
              <a:t>2. your sister/very fashionable (now) ______________________________________________________</a:t>
            </a:r>
          </a:p>
          <a:p>
            <a:r>
              <a:rPr lang="en-US" sz="3000" dirty="0">
                <a:solidFill>
                  <a:schemeClr val="accent5"/>
                </a:solidFill>
              </a:rPr>
              <a:t>3. your parents/very strict (now) ______________________________________________________</a:t>
            </a:r>
          </a:p>
          <a:p>
            <a:r>
              <a:rPr lang="en-US" sz="3000" dirty="0">
                <a:solidFill>
                  <a:schemeClr val="accent5"/>
                </a:solidFill>
              </a:rPr>
              <a:t>4. that outfit/look/silly (past) ______________________________________________________</a:t>
            </a:r>
          </a:p>
          <a:p>
            <a:r>
              <a:rPr lang="en-US" sz="3000" dirty="0">
                <a:solidFill>
                  <a:schemeClr val="accent5"/>
                </a:solidFill>
              </a:rPr>
              <a:t>5. she/look/stylish (past)</a:t>
            </a:r>
          </a:p>
          <a:p>
            <a:r>
              <a:rPr lang="en-US" sz="3000" dirty="0">
                <a:solidFill>
                  <a:schemeClr val="accent5"/>
                </a:solidFill>
              </a:rPr>
              <a:t>______________________________________________________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4E15D-302A-4858-9856-7E7031E81484}"/>
              </a:ext>
            </a:extLst>
          </p:cNvPr>
          <p:cNvSpPr txBox="1"/>
          <p:nvPr/>
        </p:nvSpPr>
        <p:spPr>
          <a:xfrm>
            <a:off x="422030" y="2337541"/>
            <a:ext cx="83263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Those boots aren't suitable for school, are they?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E92D87-DCEC-8351-3E03-DD1024378093}"/>
              </a:ext>
            </a:extLst>
          </p:cNvPr>
          <p:cNvSpPr txBox="1"/>
          <p:nvPr/>
        </p:nvSpPr>
        <p:spPr>
          <a:xfrm>
            <a:off x="422031" y="3286604"/>
            <a:ext cx="83263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Your sister is very fashionable, isn't she?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1C9BAB-2227-CF72-6E52-50718103C7C8}"/>
              </a:ext>
            </a:extLst>
          </p:cNvPr>
          <p:cNvSpPr txBox="1"/>
          <p:nvPr/>
        </p:nvSpPr>
        <p:spPr>
          <a:xfrm>
            <a:off x="422031" y="4182373"/>
            <a:ext cx="83263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Your parents are very strict, aren't they?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E8570C-CD72-49CD-67B3-96D6BB9BDA72}"/>
              </a:ext>
            </a:extLst>
          </p:cNvPr>
          <p:cNvSpPr txBox="1"/>
          <p:nvPr/>
        </p:nvSpPr>
        <p:spPr>
          <a:xfrm>
            <a:off x="422031" y="5131436"/>
            <a:ext cx="83263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That outfit looked silly, didn't it?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909F98-4469-0D60-ED4E-DF5979434718}"/>
              </a:ext>
            </a:extLst>
          </p:cNvPr>
          <p:cNvSpPr txBox="1"/>
          <p:nvPr/>
        </p:nvSpPr>
        <p:spPr>
          <a:xfrm>
            <a:off x="422031" y="6016573"/>
            <a:ext cx="83263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She looked stylish, didn't she?</a:t>
            </a:r>
          </a:p>
        </p:txBody>
      </p:sp>
    </p:spTree>
    <p:extLst>
      <p:ext uri="{BB962C8B-B14F-4D97-AF65-F5344CB8AC3E}">
        <p14:creationId xmlns:p14="http://schemas.microsoft.com/office/powerpoint/2010/main" val="175256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568349"/>
            <a:ext cx="8788240" cy="5858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148775" y="1854668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148775" y="300069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148775" y="4091474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148775" y="51822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148775" y="708647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0979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2ACB84-04E6-D473-6A4F-921F7AF56063}"/>
              </a:ext>
            </a:extLst>
          </p:cNvPr>
          <p:cNvSpPr txBox="1"/>
          <p:nvPr/>
        </p:nvSpPr>
        <p:spPr>
          <a:xfrm>
            <a:off x="369277" y="485727"/>
            <a:ext cx="115530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In pairs: Make comments on the pictures on page 14 and see if </a:t>
            </a:r>
          </a:p>
          <a:p>
            <a:r>
              <a:rPr lang="en-US" sz="3200" b="1" dirty="0">
                <a:solidFill>
                  <a:schemeClr val="accent5"/>
                </a:solidFill>
              </a:rPr>
              <a:t>your friend can guess which picture you're commenting 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70CCCC-F117-50A0-6603-83010A72F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445" y="3805270"/>
            <a:ext cx="6230219" cy="2734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6261AF-F878-54BD-943F-38346DD48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664" y="3005059"/>
            <a:ext cx="2333951" cy="3534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183609-C07A-E2AD-629B-534271D78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2615" y="1480846"/>
            <a:ext cx="2210108" cy="5058481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E288778-E1C4-B1F0-58AC-7FB98E03E595}"/>
              </a:ext>
            </a:extLst>
          </p:cNvPr>
          <p:cNvSpPr/>
          <p:nvPr/>
        </p:nvSpPr>
        <p:spPr>
          <a:xfrm>
            <a:off x="1793630" y="1661746"/>
            <a:ext cx="5292969" cy="1679331"/>
          </a:xfrm>
          <a:prstGeom prst="wedgeRoundRectCallout">
            <a:avLst/>
          </a:prstGeom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/>
                </a:solidFill>
              </a:rPr>
              <a:t>The woman's outfit is very stylish, isn't it? </a:t>
            </a:r>
          </a:p>
        </p:txBody>
      </p:sp>
    </p:spTree>
    <p:extLst>
      <p:ext uri="{BB962C8B-B14F-4D97-AF65-F5344CB8AC3E}">
        <p14:creationId xmlns:p14="http://schemas.microsoft.com/office/powerpoint/2010/main" val="79032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869"/>
            <a:ext cx="8790639" cy="61523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189153-61E1-6C7B-948C-AAA11491900B}"/>
              </a:ext>
            </a:extLst>
          </p:cNvPr>
          <p:cNvSpPr/>
          <p:nvPr/>
        </p:nvSpPr>
        <p:spPr>
          <a:xfrm>
            <a:off x="846981" y="645000"/>
            <a:ext cx="10560825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Write four tag questions (two in the past and two in the present) about your classroom, your friends, your teachers and your lessons.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BB592B-4A58-71C7-9673-2B9329EE0422}"/>
              </a:ext>
            </a:extLst>
          </p:cNvPr>
          <p:cNvSpPr txBox="1"/>
          <p:nvPr/>
        </p:nvSpPr>
        <p:spPr>
          <a:xfrm>
            <a:off x="846981" y="2725445"/>
            <a:ext cx="107383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0070C0"/>
                </a:solidFill>
              </a:rPr>
              <a:t>For example</a:t>
            </a:r>
            <a:r>
              <a:rPr lang="en-US" sz="3200" dirty="0">
                <a:solidFill>
                  <a:srgbClr val="0070C0"/>
                </a:solidFill>
              </a:rPr>
              <a:t>:</a:t>
            </a:r>
          </a:p>
          <a:p>
            <a:r>
              <a:rPr lang="en-US" sz="3200" dirty="0">
                <a:solidFill>
                  <a:srgbClr val="0070C0"/>
                </a:solidFill>
              </a:rPr>
              <a:t>Our classroom is big, isn’t it?</a:t>
            </a:r>
          </a:p>
          <a:p>
            <a:r>
              <a:rPr lang="en-US" sz="3200" dirty="0">
                <a:solidFill>
                  <a:srgbClr val="0070C0"/>
                </a:solidFill>
              </a:rPr>
              <a:t>Mai isn’t very sociable, is she?</a:t>
            </a:r>
          </a:p>
          <a:p>
            <a:r>
              <a:rPr lang="en-US" sz="3200" dirty="0">
                <a:solidFill>
                  <a:srgbClr val="0070C0"/>
                </a:solidFill>
              </a:rPr>
              <a:t>Our last English teacher was fashionable, wasn’t she?</a:t>
            </a:r>
          </a:p>
          <a:p>
            <a:r>
              <a:rPr lang="en-US" sz="3200" dirty="0">
                <a:solidFill>
                  <a:srgbClr val="0070C0"/>
                </a:solidFill>
              </a:rPr>
              <a:t>The Math test yesterday wasn’t difficult, was it?</a:t>
            </a:r>
          </a:p>
        </p:txBody>
      </p:sp>
    </p:spTree>
    <p:extLst>
      <p:ext uri="{BB962C8B-B14F-4D97-AF65-F5344CB8AC3E}">
        <p14:creationId xmlns:p14="http://schemas.microsoft.com/office/powerpoint/2010/main" val="212637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036"/>
            <a:ext cx="8978189" cy="61214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714" y="1616401"/>
            <a:ext cx="4345781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Tag questions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AAABB7-376F-87DE-03F1-98B4212A0881}"/>
              </a:ext>
            </a:extLst>
          </p:cNvPr>
          <p:cNvSpPr/>
          <p:nvPr/>
        </p:nvSpPr>
        <p:spPr>
          <a:xfrm>
            <a:off x="434713" y="3139895"/>
            <a:ext cx="610676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Speaking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Making comments on fashion</a:t>
            </a:r>
          </a:p>
        </p:txBody>
      </p:sp>
    </p:spTree>
    <p:extLst>
      <p:ext uri="{BB962C8B-B14F-4D97-AF65-F5344CB8AC3E}">
        <p14:creationId xmlns:p14="http://schemas.microsoft.com/office/powerpoint/2010/main" val="2237482687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496" y="1646758"/>
            <a:ext cx="11500105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by hearts vocabularies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9 WB.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(pages 16 &amp; 17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450" y="5704508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practice and use tag questions correctly. 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87"/>
            <a:ext cx="9315117" cy="61125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90FCDF-09FC-4D17-ECEC-23CB161A40A9}"/>
              </a:ext>
            </a:extLst>
          </p:cNvPr>
          <p:cNvSpPr txBox="1"/>
          <p:nvPr/>
        </p:nvSpPr>
        <p:spPr>
          <a:xfrm>
            <a:off x="2919047" y="483550"/>
            <a:ext cx="6137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</a:rPr>
              <a:t>Unscramble the words.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5FB82-707A-2D72-B808-668141414925}"/>
              </a:ext>
            </a:extLst>
          </p:cNvPr>
          <p:cNvSpPr txBox="1"/>
          <p:nvPr/>
        </p:nvSpPr>
        <p:spPr>
          <a:xfrm>
            <a:off x="2751994" y="1129881"/>
            <a:ext cx="6137030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1. </a:t>
            </a:r>
            <a:r>
              <a:rPr lang="en-US" sz="3600" dirty="0" err="1"/>
              <a:t>tysshli</a:t>
            </a:r>
            <a:r>
              <a:rPr lang="en-US" sz="3600" dirty="0"/>
              <a:t> ______________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2. </a:t>
            </a:r>
            <a:r>
              <a:rPr lang="en-US" sz="3600" dirty="0" err="1"/>
              <a:t>rnted</a:t>
            </a:r>
            <a:r>
              <a:rPr lang="en-US" sz="3600" dirty="0"/>
              <a:t> ______________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3. </a:t>
            </a:r>
            <a:r>
              <a:rPr lang="en-US" sz="3600" dirty="0" err="1"/>
              <a:t>ylisl</a:t>
            </a:r>
            <a:r>
              <a:rPr lang="en-US" sz="3600" dirty="0"/>
              <a:t> ______________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4. </a:t>
            </a:r>
            <a:r>
              <a:rPr lang="en-US" sz="3600" dirty="0" err="1"/>
              <a:t>ctirlaacp</a:t>
            </a:r>
            <a:r>
              <a:rPr lang="en-US" sz="3600" dirty="0"/>
              <a:t> ______________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5. </a:t>
            </a:r>
            <a:r>
              <a:rPr lang="en-US" sz="3600" dirty="0" err="1"/>
              <a:t>uilsbaet</a:t>
            </a:r>
            <a:r>
              <a:rPr lang="en-US" sz="3600" dirty="0"/>
              <a:t> ______________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6. </a:t>
            </a:r>
            <a:r>
              <a:rPr lang="en-US" sz="3600" dirty="0" err="1"/>
              <a:t>eralthe</a:t>
            </a:r>
            <a:r>
              <a:rPr lang="en-US" sz="3600" dirty="0"/>
              <a:t> ______________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41C0F-55D4-A6F3-45E0-CAE6AB008152}"/>
              </a:ext>
            </a:extLst>
          </p:cNvPr>
          <p:cNvSpPr txBox="1"/>
          <p:nvPr/>
        </p:nvSpPr>
        <p:spPr>
          <a:xfrm>
            <a:off x="4730262" y="1325726"/>
            <a:ext cx="2338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stylish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89229-1CA1-AEC5-ED9C-32B24B3EB410}"/>
              </a:ext>
            </a:extLst>
          </p:cNvPr>
          <p:cNvSpPr txBox="1"/>
          <p:nvPr/>
        </p:nvSpPr>
        <p:spPr>
          <a:xfrm>
            <a:off x="4715609" y="2128949"/>
            <a:ext cx="2338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trend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2610F-F311-BE53-4E97-D7786CD38F9A}"/>
              </a:ext>
            </a:extLst>
          </p:cNvPr>
          <p:cNvSpPr txBox="1"/>
          <p:nvPr/>
        </p:nvSpPr>
        <p:spPr>
          <a:xfrm>
            <a:off x="4651132" y="2989057"/>
            <a:ext cx="2338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silly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8BE9A2-871E-F625-BCC3-BF7AD2ABF321}"/>
              </a:ext>
            </a:extLst>
          </p:cNvPr>
          <p:cNvSpPr txBox="1"/>
          <p:nvPr/>
        </p:nvSpPr>
        <p:spPr>
          <a:xfrm>
            <a:off x="5128846" y="3771599"/>
            <a:ext cx="2338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practical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F49A51-494D-DE91-CAB7-A86240C89868}"/>
              </a:ext>
            </a:extLst>
          </p:cNvPr>
          <p:cNvSpPr txBox="1"/>
          <p:nvPr/>
        </p:nvSpPr>
        <p:spPr>
          <a:xfrm>
            <a:off x="5171344" y="4614578"/>
            <a:ext cx="2338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suitable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78E13D-FE6A-4054-3717-698B3C1F9073}"/>
              </a:ext>
            </a:extLst>
          </p:cNvPr>
          <p:cNvSpPr txBox="1"/>
          <p:nvPr/>
        </p:nvSpPr>
        <p:spPr>
          <a:xfrm>
            <a:off x="5032132" y="5464587"/>
            <a:ext cx="2338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leather</a:t>
            </a:r>
          </a:p>
        </p:txBody>
      </p:sp>
    </p:spTree>
    <p:extLst>
      <p:ext uri="{BB962C8B-B14F-4D97-AF65-F5344CB8AC3E}">
        <p14:creationId xmlns:p14="http://schemas.microsoft.com/office/powerpoint/2010/main" val="23750876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2" y="533180"/>
            <a:ext cx="8946502" cy="5964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9167" y="4114805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Presentation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B51A8-1851-5982-1057-F36BF378F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966" y="1129881"/>
            <a:ext cx="7678222" cy="25721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3879DF-05F0-83BC-FBDC-EDBFDE603CCE}"/>
              </a:ext>
            </a:extLst>
          </p:cNvPr>
          <p:cNvSpPr txBox="1"/>
          <p:nvPr/>
        </p:nvSpPr>
        <p:spPr>
          <a:xfrm>
            <a:off x="237392" y="483550"/>
            <a:ext cx="1097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</a:rPr>
              <a:t>Look at the questions and underline the main verbs.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830BFB-CBDB-1A89-A609-C626B70AF112}"/>
              </a:ext>
            </a:extLst>
          </p:cNvPr>
          <p:cNvCxnSpPr/>
          <p:nvPr/>
        </p:nvCxnSpPr>
        <p:spPr>
          <a:xfrm>
            <a:off x="3666392" y="1855177"/>
            <a:ext cx="8352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8A2153-321D-A527-50A1-5FD375646CC4}"/>
              </a:ext>
            </a:extLst>
          </p:cNvPr>
          <p:cNvCxnSpPr/>
          <p:nvPr/>
        </p:nvCxnSpPr>
        <p:spPr>
          <a:xfrm>
            <a:off x="4888522" y="2895600"/>
            <a:ext cx="8352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1258F3E-4197-61D7-9482-8C909A789370}"/>
              </a:ext>
            </a:extLst>
          </p:cNvPr>
          <p:cNvSpPr txBox="1"/>
          <p:nvPr/>
        </p:nvSpPr>
        <p:spPr>
          <a:xfrm>
            <a:off x="2033954" y="3786108"/>
            <a:ext cx="863404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/>
                </a:solidFill>
              </a:rPr>
              <a:t>Complete the rules: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5"/>
                </a:solidFill>
              </a:rPr>
              <a:t>Positive statement →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5"/>
                </a:solidFill>
              </a:rPr>
              <a:t>Negative statement →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392904-A3EB-B87B-D2E9-34BA266AF1B6}"/>
              </a:ext>
            </a:extLst>
          </p:cNvPr>
          <p:cNvSpPr txBox="1"/>
          <p:nvPr/>
        </p:nvSpPr>
        <p:spPr>
          <a:xfrm>
            <a:off x="6210300" y="4818079"/>
            <a:ext cx="4149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Negative tag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7869F9-2224-D012-F7E1-0D959EFD8542}"/>
              </a:ext>
            </a:extLst>
          </p:cNvPr>
          <p:cNvSpPr txBox="1"/>
          <p:nvPr/>
        </p:nvSpPr>
        <p:spPr>
          <a:xfrm>
            <a:off x="6350977" y="5548528"/>
            <a:ext cx="4149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Positive tag</a:t>
            </a:r>
          </a:p>
        </p:txBody>
      </p:sp>
    </p:spTree>
    <p:extLst>
      <p:ext uri="{BB962C8B-B14F-4D97-AF65-F5344CB8AC3E}">
        <p14:creationId xmlns:p14="http://schemas.microsoft.com/office/powerpoint/2010/main" val="35427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71478B-D8B8-2965-104C-5B005B1BA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60" y="1129881"/>
            <a:ext cx="9764488" cy="1505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E77505-CB62-522E-029F-766E0C967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18" y="2727326"/>
            <a:ext cx="9831172" cy="14956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B6DD16-2452-4E88-2992-7A593CEAC10F}"/>
              </a:ext>
            </a:extLst>
          </p:cNvPr>
          <p:cNvSpPr txBox="1"/>
          <p:nvPr/>
        </p:nvSpPr>
        <p:spPr>
          <a:xfrm>
            <a:off x="237392" y="483550"/>
            <a:ext cx="1097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5"/>
                </a:solidFill>
              </a:rPr>
              <a:t>Look at the words in bold and complete the rules: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9F7495BD-A5A3-3A90-3CD5-2758581C0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177403"/>
              </p:ext>
            </p:extLst>
          </p:nvPr>
        </p:nvGraphicFramePr>
        <p:xfrm>
          <a:off x="422031" y="4315245"/>
          <a:ext cx="1126294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1473">
                  <a:extLst>
                    <a:ext uri="{9D8B030D-6E8A-4147-A177-3AD203B41FA5}">
                      <a16:colId xmlns:a16="http://schemas.microsoft.com/office/drawing/2014/main" val="2764477425"/>
                    </a:ext>
                  </a:extLst>
                </a:gridCol>
                <a:gridCol w="5631473">
                  <a:extLst>
                    <a:ext uri="{9D8B030D-6E8A-4147-A177-3AD203B41FA5}">
                      <a16:colId xmlns:a16="http://schemas.microsoft.com/office/drawing/2014/main" val="2063617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Statement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Tag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295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To be / auxiliary / model 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098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No to be / auxiliary / model 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52374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C225820-7EC5-370A-7D72-9941892F8C73}"/>
              </a:ext>
            </a:extLst>
          </p:cNvPr>
          <p:cNvSpPr txBox="1"/>
          <p:nvPr/>
        </p:nvSpPr>
        <p:spPr>
          <a:xfrm>
            <a:off x="6096000" y="4961576"/>
            <a:ext cx="5527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To be / auxiliary / model verb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BD0972-35A7-8A47-3B62-8AB043B07F63}"/>
              </a:ext>
            </a:extLst>
          </p:cNvPr>
          <p:cNvSpPr txBox="1"/>
          <p:nvPr/>
        </p:nvSpPr>
        <p:spPr>
          <a:xfrm>
            <a:off x="6095999" y="5507091"/>
            <a:ext cx="5527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do / does / did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4622629-8C18-6DFE-4E5C-35CAFCE70ED0}"/>
              </a:ext>
            </a:extLst>
          </p:cNvPr>
          <p:cNvCxnSpPr/>
          <p:nvPr/>
        </p:nvCxnSpPr>
        <p:spPr>
          <a:xfrm>
            <a:off x="4846320" y="1851660"/>
            <a:ext cx="1036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EA7F21-D1A7-7325-4031-8A144075BC75}"/>
              </a:ext>
            </a:extLst>
          </p:cNvPr>
          <p:cNvCxnSpPr>
            <a:cxnSpLocks/>
          </p:cNvCxnSpPr>
          <p:nvPr/>
        </p:nvCxnSpPr>
        <p:spPr>
          <a:xfrm>
            <a:off x="2628900" y="1851660"/>
            <a:ext cx="335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B2F951-81A4-5359-224C-073E367FB97A}"/>
              </a:ext>
            </a:extLst>
          </p:cNvPr>
          <p:cNvCxnSpPr>
            <a:cxnSpLocks/>
          </p:cNvCxnSpPr>
          <p:nvPr/>
        </p:nvCxnSpPr>
        <p:spPr>
          <a:xfrm>
            <a:off x="4434840" y="2308860"/>
            <a:ext cx="17449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5BD672-689E-8AB5-12EF-C8DD2407F781}"/>
              </a:ext>
            </a:extLst>
          </p:cNvPr>
          <p:cNvCxnSpPr>
            <a:cxnSpLocks/>
          </p:cNvCxnSpPr>
          <p:nvPr/>
        </p:nvCxnSpPr>
        <p:spPr>
          <a:xfrm>
            <a:off x="2141220" y="2316480"/>
            <a:ext cx="14554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5A8E58-AE63-0618-D3A0-2690CB687434}"/>
              </a:ext>
            </a:extLst>
          </p:cNvPr>
          <p:cNvCxnSpPr>
            <a:cxnSpLocks/>
          </p:cNvCxnSpPr>
          <p:nvPr/>
        </p:nvCxnSpPr>
        <p:spPr>
          <a:xfrm>
            <a:off x="1821180" y="342900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6317885-221E-8791-1A6A-5243541FC248}"/>
              </a:ext>
            </a:extLst>
          </p:cNvPr>
          <p:cNvCxnSpPr>
            <a:cxnSpLocks/>
          </p:cNvCxnSpPr>
          <p:nvPr/>
        </p:nvCxnSpPr>
        <p:spPr>
          <a:xfrm>
            <a:off x="5882640" y="3429000"/>
            <a:ext cx="14249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31D88C0-9139-BB72-938C-298677E34FA5}"/>
              </a:ext>
            </a:extLst>
          </p:cNvPr>
          <p:cNvCxnSpPr>
            <a:cxnSpLocks/>
          </p:cNvCxnSpPr>
          <p:nvPr/>
        </p:nvCxnSpPr>
        <p:spPr>
          <a:xfrm>
            <a:off x="4427220" y="3909060"/>
            <a:ext cx="16687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E1D847-18A5-1F66-8022-54EFD9DD2870}"/>
              </a:ext>
            </a:extLst>
          </p:cNvPr>
          <p:cNvCxnSpPr>
            <a:cxnSpLocks/>
          </p:cNvCxnSpPr>
          <p:nvPr/>
        </p:nvCxnSpPr>
        <p:spPr>
          <a:xfrm>
            <a:off x="2141220" y="3909060"/>
            <a:ext cx="6629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66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0DE8A1-9ECF-AB31-AF5D-7BC427F77F7D}"/>
              </a:ext>
            </a:extLst>
          </p:cNvPr>
          <p:cNvSpPr txBox="1"/>
          <p:nvPr/>
        </p:nvSpPr>
        <p:spPr>
          <a:xfrm>
            <a:off x="237392" y="483550"/>
            <a:ext cx="1097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5"/>
                </a:solidFill>
              </a:rPr>
              <a:t>How to respond tag questions.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D867F-B473-A44A-B9AB-6C5B45C66CAE}"/>
              </a:ext>
            </a:extLst>
          </p:cNvPr>
          <p:cNvSpPr txBox="1"/>
          <p:nvPr/>
        </p:nvSpPr>
        <p:spPr>
          <a:xfrm>
            <a:off x="1692518" y="1284569"/>
            <a:ext cx="6998677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/>
                </a:solidFill>
              </a:rPr>
              <a:t>                   </a:t>
            </a:r>
            <a:r>
              <a:rPr lang="en-US" sz="3200" dirty="0">
                <a:solidFill>
                  <a:schemeClr val="accent5"/>
                </a:solidFill>
              </a:rPr>
              <a:t>A: She looks good, doesn't she?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Agree: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Disagree: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                A: He isn't very stylish, is he?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Agree: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Disagree: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9700C2-E09B-7840-CF65-E3AC45AA6475}"/>
              </a:ext>
            </a:extLst>
          </p:cNvPr>
          <p:cNvSpPr txBox="1"/>
          <p:nvPr/>
        </p:nvSpPr>
        <p:spPr>
          <a:xfrm>
            <a:off x="4378569" y="2087150"/>
            <a:ext cx="3130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B: Yes, she does.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E1173-0D20-6C03-4412-96DFCF917597}"/>
              </a:ext>
            </a:extLst>
          </p:cNvPr>
          <p:cNvSpPr txBox="1"/>
          <p:nvPr/>
        </p:nvSpPr>
        <p:spPr>
          <a:xfrm>
            <a:off x="4360985" y="2821462"/>
            <a:ext cx="3385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B: No, she doesn’t.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2DF6D7-4647-5F37-931A-70B4BA76C2BD}"/>
              </a:ext>
            </a:extLst>
          </p:cNvPr>
          <p:cNvCxnSpPr/>
          <p:nvPr/>
        </p:nvCxnSpPr>
        <p:spPr>
          <a:xfrm>
            <a:off x="4504337" y="1945776"/>
            <a:ext cx="7649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C9D487-A8AD-009F-83E4-BAF15DFA7D99}"/>
              </a:ext>
            </a:extLst>
          </p:cNvPr>
          <p:cNvCxnSpPr/>
          <p:nvPr/>
        </p:nvCxnSpPr>
        <p:spPr>
          <a:xfrm>
            <a:off x="4249551" y="4132258"/>
            <a:ext cx="7649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FA3803F-83C4-D91E-6B2E-C4880F0269D9}"/>
              </a:ext>
            </a:extLst>
          </p:cNvPr>
          <p:cNvSpPr txBox="1"/>
          <p:nvPr/>
        </p:nvSpPr>
        <p:spPr>
          <a:xfrm>
            <a:off x="4378569" y="4274482"/>
            <a:ext cx="3385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B: No, he isn't. 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0CC00-D8F7-EAEE-D6E3-EE047E90D7E5}"/>
              </a:ext>
            </a:extLst>
          </p:cNvPr>
          <p:cNvSpPr txBox="1"/>
          <p:nvPr/>
        </p:nvSpPr>
        <p:spPr>
          <a:xfrm>
            <a:off x="4365380" y="4988656"/>
            <a:ext cx="3130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B: Yes, he is.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91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1039</Words>
  <Application>Microsoft Office PowerPoint</Application>
  <PresentationFormat>Widescreen</PresentationFormat>
  <Paragraphs>168</Paragraphs>
  <Slides>26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Hien Kim</cp:lastModifiedBy>
  <cp:revision>28</cp:revision>
  <dcterms:created xsi:type="dcterms:W3CDTF">2023-02-01T04:45:54Z</dcterms:created>
  <dcterms:modified xsi:type="dcterms:W3CDTF">2023-07-22T12:35:27Z</dcterms:modified>
</cp:coreProperties>
</file>