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9" r:id="rId3"/>
    <p:sldId id="267" r:id="rId4"/>
    <p:sldId id="268" r:id="rId5"/>
    <p:sldId id="269" r:id="rId6"/>
    <p:sldId id="277" r:id="rId7"/>
    <p:sldId id="270" r:id="rId8"/>
    <p:sldId id="303" r:id="rId9"/>
    <p:sldId id="301" r:id="rId10"/>
    <p:sldId id="302" r:id="rId11"/>
    <p:sldId id="304" r:id="rId12"/>
    <p:sldId id="305" r:id="rId13"/>
    <p:sldId id="306" r:id="rId14"/>
    <p:sldId id="307" r:id="rId15"/>
    <p:sldId id="308" r:id="rId16"/>
    <p:sldId id="271" r:id="rId17"/>
    <p:sldId id="309" r:id="rId18"/>
    <p:sldId id="313" r:id="rId19"/>
    <p:sldId id="310" r:id="rId20"/>
    <p:sldId id="311" r:id="rId21"/>
    <p:sldId id="312" r:id="rId22"/>
    <p:sldId id="318" r:id="rId23"/>
    <p:sldId id="314" r:id="rId24"/>
    <p:sldId id="315" r:id="rId25"/>
    <p:sldId id="316" r:id="rId26"/>
    <p:sldId id="319" r:id="rId27"/>
    <p:sldId id="320" r:id="rId28"/>
    <p:sldId id="276" r:id="rId29"/>
    <p:sldId id="279" r:id="rId30"/>
    <p:sldId id="294" r:id="rId31"/>
    <p:sldId id="321" r:id="rId32"/>
    <p:sldId id="296" r:id="rId33"/>
    <p:sldId id="297" r:id="rId34"/>
    <p:sldId id="298" r:id="rId35"/>
    <p:sldId id="299"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7" d="100"/>
          <a:sy n="77" d="100"/>
        </p:scale>
        <p:origin x="-588"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22</a:t>
            </a:fld>
            <a:endParaRPr lang="en-US"/>
          </a:p>
        </p:txBody>
      </p:sp>
    </p:spTree>
    <p:extLst>
      <p:ext uri="{BB962C8B-B14F-4D97-AF65-F5344CB8AC3E}">
        <p14:creationId xmlns:p14="http://schemas.microsoft.com/office/powerpoint/2010/main" val="143968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28</a:t>
            </a:fld>
            <a:endParaRPr lang="en-US"/>
          </a:p>
        </p:txBody>
      </p:sp>
    </p:spTree>
    <p:extLst>
      <p:ext uri="{BB962C8B-B14F-4D97-AF65-F5344CB8AC3E}">
        <p14:creationId xmlns:p14="http://schemas.microsoft.com/office/powerpoint/2010/main" val="257424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0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7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9"/>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347399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2: Generation</a:t>
            </a:r>
            <a:r>
              <a:rPr lang="en-US" sz="1800" b="0" baseline="0" dirty="0">
                <a:solidFill>
                  <a:schemeClr val="bg1"/>
                </a:solidFill>
              </a:rPr>
              <a:t> gap</a:t>
            </a:r>
            <a:r>
              <a:rPr lang="en-US" sz="1800" b="0" dirty="0">
                <a:solidFill>
                  <a:schemeClr val="bg1"/>
                </a:solidFill>
              </a:rPr>
              <a:t> </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Reading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3" r:id="rId15"/>
    <p:sldLayoutId id="2147483675" r:id="rId16"/>
    <p:sldLayoutId id="214748369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4.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7.mp3"/><Relationship Id="rId1" Type="http://schemas.openxmlformats.org/officeDocument/2006/relationships/audio" Target="NULL" TargetMode="Externa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7.mp3"/><Relationship Id="rId1" Type="http://schemas.openxmlformats.org/officeDocument/2006/relationships/audio" Target="NULL" TargetMode="Externa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1.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7.mp3"/><Relationship Id="rId1" Type="http://schemas.openxmlformats.org/officeDocument/2006/relationships/audio" Target="NULL" TargetMode="External"/><Relationship Id="rId5" Type="http://schemas.openxmlformats.org/officeDocument/2006/relationships/image" Target="../media/image1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44606" y="3275326"/>
            <a:ext cx="4897316" cy="1384995"/>
          </a:xfrm>
          <a:prstGeom prst="rect">
            <a:avLst/>
          </a:prstGeom>
          <a:noFill/>
        </p:spPr>
        <p:txBody>
          <a:bodyPr wrap="square" rtlCol="0">
            <a:spAutoFit/>
          </a:bodyPr>
          <a:lstStyle/>
          <a:p>
            <a:pPr algn="ctr"/>
            <a:r>
              <a:rPr lang="en-US" sz="2800" dirty="0">
                <a:solidFill>
                  <a:srgbClr val="FF0000"/>
                </a:solidFill>
              </a:rPr>
              <a:t>Unit 2: Generation Gap</a:t>
            </a:r>
          </a:p>
          <a:p>
            <a:pPr algn="ctr"/>
            <a:r>
              <a:rPr lang="en-US" sz="2800" dirty="0">
                <a:solidFill>
                  <a:srgbClr val="00B0F0"/>
                </a:solidFill>
              </a:rPr>
              <a:t>Lesson 1.1: </a:t>
            </a:r>
            <a:r>
              <a:rPr lang="fr-FR" sz="2800" dirty="0">
                <a:solidFill>
                  <a:srgbClr val="00B0F0"/>
                </a:solidFill>
              </a:rPr>
              <a:t>Vocab. &amp; Listening </a:t>
            </a:r>
            <a:endParaRPr lang="en-US" sz="2800" dirty="0">
              <a:solidFill>
                <a:srgbClr val="00B0F0"/>
              </a:solidFill>
            </a:endParaRPr>
          </a:p>
          <a:p>
            <a:pPr algn="ctr"/>
            <a:r>
              <a:rPr lang="en-US" sz="2800" dirty="0">
                <a:solidFill>
                  <a:srgbClr val="002060"/>
                </a:solidFill>
              </a:rPr>
              <a:t>Pages: 14 &amp; 15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D3ACE-459D-7503-CE87-2805EDC1925C}"/>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Click on each phrase to hear the sound. </a:t>
            </a:r>
          </a:p>
        </p:txBody>
      </p:sp>
      <p:sp>
        <p:nvSpPr>
          <p:cNvPr id="3" name="TextBox 2">
            <a:extLst>
              <a:ext uri="{FF2B5EF4-FFF2-40B4-BE49-F238E27FC236}">
                <a16:creationId xmlns:a16="http://schemas.microsoft.com/office/drawing/2014/main" id="{7C825C79-E117-1BED-AB83-71E4165542EA}"/>
              </a:ext>
            </a:extLst>
          </p:cNvPr>
          <p:cNvSpPr txBox="1"/>
          <p:nvPr/>
        </p:nvSpPr>
        <p:spPr>
          <a:xfrm>
            <a:off x="603400" y="1460892"/>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trend </a:t>
            </a:r>
            <a:r>
              <a:rPr lang="en-US" sz="2800" dirty="0"/>
              <a:t>(n) </a:t>
            </a:r>
            <a:r>
              <a:rPr lang="vi-VN" sz="2800" dirty="0">
                <a:solidFill>
                  <a:srgbClr val="FF0000"/>
                </a:solidFill>
              </a:rPr>
              <a:t>/trend</a:t>
            </a:r>
            <a:r>
              <a:rPr lang="en-US" sz="2800" dirty="0">
                <a:solidFill>
                  <a:srgbClr val="FF0000"/>
                </a:solidFill>
              </a:rPr>
              <a:t>/</a:t>
            </a:r>
            <a:r>
              <a:rPr lang="en-US" sz="2800" dirty="0"/>
              <a:t> </a:t>
            </a:r>
            <a:r>
              <a:rPr lang="vi-VN" sz="2800" dirty="0"/>
              <a:t>xu hướn</a:t>
            </a:r>
            <a:r>
              <a:rPr lang="en-US" sz="2800" dirty="0"/>
              <a:t>g</a:t>
            </a:r>
            <a:endParaRPr lang="en-US" sz="2800" i="1" dirty="0">
              <a:solidFill>
                <a:srgbClr val="0070C0"/>
              </a:solidFill>
            </a:endParaRPr>
          </a:p>
        </p:txBody>
      </p:sp>
      <p:sp>
        <p:nvSpPr>
          <p:cNvPr id="4" name="TextBox 3">
            <a:extLst>
              <a:ext uri="{FF2B5EF4-FFF2-40B4-BE49-F238E27FC236}">
                <a16:creationId xmlns:a16="http://schemas.microsoft.com/office/drawing/2014/main" id="{FA91342E-30A6-02BA-0DCB-5326296D0541}"/>
              </a:ext>
            </a:extLst>
          </p:cNvPr>
          <p:cNvSpPr txBox="1"/>
          <p:nvPr/>
        </p:nvSpPr>
        <p:spPr>
          <a:xfrm>
            <a:off x="603400" y="230358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leather </a:t>
            </a:r>
            <a:r>
              <a:rPr lang="en-US" sz="2800" dirty="0"/>
              <a:t>(n) </a:t>
            </a:r>
            <a:r>
              <a:rPr lang="en-US" sz="2800" dirty="0">
                <a:solidFill>
                  <a:srgbClr val="FF0000"/>
                </a:solidFill>
              </a:rPr>
              <a:t>/ˈ</a:t>
            </a:r>
            <a:r>
              <a:rPr lang="en-US" sz="2800" dirty="0" err="1">
                <a:solidFill>
                  <a:srgbClr val="FF0000"/>
                </a:solidFill>
              </a:rPr>
              <a:t>leðər</a:t>
            </a:r>
            <a:r>
              <a:rPr lang="en-US" sz="2800" dirty="0">
                <a:solidFill>
                  <a:srgbClr val="FF0000"/>
                </a:solidFill>
              </a:rPr>
              <a:t>/</a:t>
            </a:r>
            <a:r>
              <a:rPr lang="en-US" sz="2800" dirty="0"/>
              <a:t> </a:t>
            </a:r>
            <a:r>
              <a:rPr lang="en-US" sz="2800" dirty="0" err="1"/>
              <a:t>đồ</a:t>
            </a:r>
            <a:r>
              <a:rPr lang="en-US" sz="2800" dirty="0"/>
              <a:t> da, da </a:t>
            </a:r>
            <a:r>
              <a:rPr lang="en-US" sz="2800" dirty="0" err="1"/>
              <a:t>thuộc</a:t>
            </a:r>
            <a:endParaRPr lang="en-US" sz="2800" i="1" dirty="0">
              <a:solidFill>
                <a:srgbClr val="0070C0"/>
              </a:solidFill>
            </a:endParaRPr>
          </a:p>
        </p:txBody>
      </p:sp>
      <p:sp>
        <p:nvSpPr>
          <p:cNvPr id="5" name="TextBox 4">
            <a:extLst>
              <a:ext uri="{FF2B5EF4-FFF2-40B4-BE49-F238E27FC236}">
                <a16:creationId xmlns:a16="http://schemas.microsoft.com/office/drawing/2014/main" id="{7DEA4BE6-01C8-B272-7F42-42F58DF7E875}"/>
              </a:ext>
            </a:extLst>
          </p:cNvPr>
          <p:cNvSpPr txBox="1"/>
          <p:nvPr/>
        </p:nvSpPr>
        <p:spPr>
          <a:xfrm>
            <a:off x="622619" y="310583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stylish </a:t>
            </a:r>
            <a:r>
              <a:rPr lang="en-US" sz="2800" dirty="0"/>
              <a:t>(a) </a:t>
            </a:r>
            <a:r>
              <a:rPr lang="en-US" sz="2800" dirty="0">
                <a:solidFill>
                  <a:srgbClr val="FF0000"/>
                </a:solidFill>
              </a:rPr>
              <a:t>/ˈ</a:t>
            </a:r>
            <a:r>
              <a:rPr lang="en-US" sz="2800" dirty="0" err="1">
                <a:solidFill>
                  <a:srgbClr val="FF0000"/>
                </a:solidFill>
              </a:rPr>
              <a:t>staɪlɪʃ</a:t>
            </a:r>
            <a:r>
              <a:rPr lang="en-US" sz="2800" dirty="0">
                <a:solidFill>
                  <a:srgbClr val="FF0000"/>
                </a:solidFill>
              </a:rPr>
              <a:t>/</a:t>
            </a:r>
            <a:r>
              <a:rPr lang="en-US" sz="2800" dirty="0"/>
              <a:t> </a:t>
            </a:r>
            <a:r>
              <a:rPr lang="en-US" sz="2800" dirty="0" err="1"/>
              <a:t>có</a:t>
            </a:r>
            <a:r>
              <a:rPr lang="en-US" sz="2800" dirty="0"/>
              <a:t> </a:t>
            </a:r>
            <a:r>
              <a:rPr lang="en-US" sz="2800" dirty="0" err="1"/>
              <a:t>phong</a:t>
            </a:r>
            <a:r>
              <a:rPr lang="en-US" sz="2800" dirty="0"/>
              <a:t> </a:t>
            </a:r>
            <a:r>
              <a:rPr lang="en-US" sz="2800" dirty="0" err="1"/>
              <a:t>cách</a:t>
            </a:r>
            <a:r>
              <a:rPr lang="en-US" sz="2800" dirty="0"/>
              <a:t>, </a:t>
            </a:r>
            <a:r>
              <a:rPr lang="en-US" sz="2800" dirty="0" err="1"/>
              <a:t>hợp</a:t>
            </a:r>
            <a:r>
              <a:rPr lang="en-US" sz="2800" dirty="0"/>
              <a:t> </a:t>
            </a:r>
            <a:r>
              <a:rPr lang="en-US" sz="2800" dirty="0" err="1"/>
              <a:t>thời</a:t>
            </a:r>
            <a:r>
              <a:rPr lang="en-US" sz="2800" dirty="0"/>
              <a:t> </a:t>
            </a:r>
            <a:r>
              <a:rPr lang="en-US" sz="2800" dirty="0" err="1"/>
              <a:t>trang</a:t>
            </a:r>
            <a:endParaRPr lang="en-US" sz="2800" i="1" dirty="0">
              <a:solidFill>
                <a:srgbClr val="0070C0"/>
              </a:solidFill>
            </a:endParaRPr>
          </a:p>
        </p:txBody>
      </p:sp>
      <p:sp>
        <p:nvSpPr>
          <p:cNvPr id="6" name="TextBox 5">
            <a:extLst>
              <a:ext uri="{FF2B5EF4-FFF2-40B4-BE49-F238E27FC236}">
                <a16:creationId xmlns:a16="http://schemas.microsoft.com/office/drawing/2014/main" id="{228A4C23-2B75-4772-B72B-189AC2FEE56E}"/>
              </a:ext>
            </a:extLst>
          </p:cNvPr>
          <p:cNvSpPr txBox="1"/>
          <p:nvPr/>
        </p:nvSpPr>
        <p:spPr>
          <a:xfrm>
            <a:off x="622619" y="393566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silly </a:t>
            </a:r>
            <a:r>
              <a:rPr lang="en-US" sz="2800" dirty="0"/>
              <a:t>(a) </a:t>
            </a:r>
            <a:r>
              <a:rPr lang="en-US" sz="2800" dirty="0">
                <a:solidFill>
                  <a:srgbClr val="FF0000"/>
                </a:solidFill>
              </a:rPr>
              <a:t>/ˈ</a:t>
            </a:r>
            <a:r>
              <a:rPr lang="en-US" sz="2800" dirty="0" err="1">
                <a:solidFill>
                  <a:srgbClr val="FF0000"/>
                </a:solidFill>
              </a:rPr>
              <a:t>sɪli</a:t>
            </a:r>
            <a:r>
              <a:rPr lang="en-US" sz="2800" dirty="0">
                <a:solidFill>
                  <a:srgbClr val="FF0000"/>
                </a:solidFill>
              </a:rPr>
              <a:t>/</a:t>
            </a:r>
            <a:r>
              <a:rPr lang="en-US" sz="2800" dirty="0"/>
              <a:t> </a:t>
            </a:r>
            <a:r>
              <a:rPr lang="en-US" sz="2800" dirty="0" err="1"/>
              <a:t>lố</a:t>
            </a:r>
            <a:r>
              <a:rPr lang="en-US" sz="2800" dirty="0"/>
              <a:t> </a:t>
            </a:r>
            <a:r>
              <a:rPr lang="en-US" sz="2800" dirty="0" err="1"/>
              <a:t>bịch</a:t>
            </a:r>
            <a:endParaRPr lang="en-US" sz="2800" i="1" dirty="0">
              <a:solidFill>
                <a:srgbClr val="0070C0"/>
              </a:solidFill>
            </a:endParaRPr>
          </a:p>
        </p:txBody>
      </p:sp>
      <p:sp>
        <p:nvSpPr>
          <p:cNvPr id="7" name="TextBox 6">
            <a:extLst>
              <a:ext uri="{FF2B5EF4-FFF2-40B4-BE49-F238E27FC236}">
                <a16:creationId xmlns:a16="http://schemas.microsoft.com/office/drawing/2014/main" id="{D575F57F-F9E7-7AF2-052E-44A3E2609CF4}"/>
              </a:ext>
            </a:extLst>
          </p:cNvPr>
          <p:cNvSpPr txBox="1"/>
          <p:nvPr/>
        </p:nvSpPr>
        <p:spPr>
          <a:xfrm>
            <a:off x="622619" y="4750777"/>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practical </a:t>
            </a:r>
            <a:r>
              <a:rPr lang="en-US" sz="2800" dirty="0"/>
              <a:t>(a) </a:t>
            </a:r>
            <a:r>
              <a:rPr lang="en-US" sz="2800" dirty="0">
                <a:solidFill>
                  <a:srgbClr val="FF0000"/>
                </a:solidFill>
              </a:rPr>
              <a:t>/ˈ</a:t>
            </a:r>
            <a:r>
              <a:rPr lang="en-US" sz="2800" dirty="0" err="1">
                <a:solidFill>
                  <a:srgbClr val="FF0000"/>
                </a:solidFill>
              </a:rPr>
              <a:t>præktɪkl</a:t>
            </a:r>
            <a:r>
              <a:rPr lang="en-US" sz="2800" dirty="0">
                <a:solidFill>
                  <a:srgbClr val="FF0000"/>
                </a:solidFill>
              </a:rPr>
              <a:t>/</a:t>
            </a:r>
            <a:r>
              <a:rPr lang="en-US" sz="2800" dirty="0"/>
              <a:t> </a:t>
            </a:r>
            <a:r>
              <a:rPr lang="en-US" sz="2800" dirty="0" err="1"/>
              <a:t>thiết</a:t>
            </a:r>
            <a:r>
              <a:rPr lang="en-US" sz="2800" dirty="0"/>
              <a:t> </a:t>
            </a:r>
            <a:r>
              <a:rPr lang="en-US" sz="2800" dirty="0" err="1"/>
              <a:t>thực</a:t>
            </a:r>
            <a:endParaRPr lang="en-US" sz="2800" i="1" dirty="0">
              <a:solidFill>
                <a:srgbClr val="0070C0"/>
              </a:solidFill>
            </a:endParaRPr>
          </a:p>
        </p:txBody>
      </p:sp>
      <p:sp>
        <p:nvSpPr>
          <p:cNvPr id="8" name="TextBox 7">
            <a:extLst>
              <a:ext uri="{FF2B5EF4-FFF2-40B4-BE49-F238E27FC236}">
                <a16:creationId xmlns:a16="http://schemas.microsoft.com/office/drawing/2014/main" id="{20EF4871-C9EF-04E6-5765-055F36211015}"/>
              </a:ext>
            </a:extLst>
          </p:cNvPr>
          <p:cNvSpPr txBox="1"/>
          <p:nvPr/>
        </p:nvSpPr>
        <p:spPr>
          <a:xfrm>
            <a:off x="622619" y="5565890"/>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suitable </a:t>
            </a:r>
            <a:r>
              <a:rPr lang="en-US" sz="2800" dirty="0"/>
              <a:t>(a) </a:t>
            </a:r>
            <a:r>
              <a:rPr lang="en-US" sz="2800" dirty="0">
                <a:solidFill>
                  <a:srgbClr val="FF0000"/>
                </a:solidFill>
              </a:rPr>
              <a:t>/ˈ</a:t>
            </a:r>
            <a:r>
              <a:rPr lang="en-US" sz="2800" dirty="0" err="1">
                <a:solidFill>
                  <a:srgbClr val="FF0000"/>
                </a:solidFill>
              </a:rPr>
              <a:t>suːtəbl</a:t>
            </a:r>
            <a:r>
              <a:rPr lang="en-US" sz="2800" dirty="0">
                <a:solidFill>
                  <a:srgbClr val="FF0000"/>
                </a:solidFill>
              </a:rPr>
              <a:t>/</a:t>
            </a:r>
            <a:r>
              <a:rPr lang="en-US" sz="2800" dirty="0"/>
              <a:t> </a:t>
            </a:r>
            <a:r>
              <a:rPr lang="en-US" sz="2800" dirty="0" err="1"/>
              <a:t>phù</a:t>
            </a:r>
            <a:r>
              <a:rPr lang="en-US" sz="2800" dirty="0"/>
              <a:t> </a:t>
            </a:r>
            <a:r>
              <a:rPr lang="en-US" sz="2800" dirty="0" err="1"/>
              <a:t>hợp</a:t>
            </a:r>
            <a:endParaRPr lang="en-US" sz="2800" i="1" dirty="0">
              <a:solidFill>
                <a:srgbClr val="0070C0"/>
              </a:solidFill>
            </a:endParaRPr>
          </a:p>
        </p:txBody>
      </p:sp>
      <p:pic>
        <p:nvPicPr>
          <p:cNvPr id="10" name="leather">
            <a:hlinkClick r:id="" action="ppaction://media"/>
            <a:extLst>
              <a:ext uri="{FF2B5EF4-FFF2-40B4-BE49-F238E27FC236}">
                <a16:creationId xmlns:a16="http://schemas.microsoft.com/office/drawing/2014/main" id="{6313D8E9-7834-CD29-2E33-896F1B830E9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54507" y="2321948"/>
            <a:ext cx="609600" cy="609600"/>
          </a:xfrm>
          <a:prstGeom prst="rect">
            <a:avLst/>
          </a:prstGeom>
        </p:spPr>
      </p:pic>
      <p:pic>
        <p:nvPicPr>
          <p:cNvPr id="11" name="trend">
            <a:hlinkClick r:id="" action="ppaction://media"/>
            <a:extLst>
              <a:ext uri="{FF2B5EF4-FFF2-40B4-BE49-F238E27FC236}">
                <a16:creationId xmlns:a16="http://schemas.microsoft.com/office/drawing/2014/main" id="{DFF54967-6EF4-9632-5138-E7846C2DF71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171647" y="1523999"/>
            <a:ext cx="609600" cy="609600"/>
          </a:xfrm>
          <a:prstGeom prst="rect">
            <a:avLst/>
          </a:prstGeom>
        </p:spPr>
      </p:pic>
      <p:pic>
        <p:nvPicPr>
          <p:cNvPr id="12" name="stylish">
            <a:hlinkClick r:id="" action="ppaction://media"/>
            <a:extLst>
              <a:ext uri="{FF2B5EF4-FFF2-40B4-BE49-F238E27FC236}">
                <a16:creationId xmlns:a16="http://schemas.microsoft.com/office/drawing/2014/main" id="{4D5B35AD-D060-E3F0-5DFB-AD4815AC4428}"/>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154507" y="3157282"/>
            <a:ext cx="609600" cy="609600"/>
          </a:xfrm>
          <a:prstGeom prst="rect">
            <a:avLst/>
          </a:prstGeom>
        </p:spPr>
      </p:pic>
      <p:pic>
        <p:nvPicPr>
          <p:cNvPr id="13" name="silly">
            <a:hlinkClick r:id="" action="ppaction://media"/>
            <a:extLst>
              <a:ext uri="{FF2B5EF4-FFF2-40B4-BE49-F238E27FC236}">
                <a16:creationId xmlns:a16="http://schemas.microsoft.com/office/drawing/2014/main" id="{3D1C69C0-9BCE-52F0-7A11-A0EFF25A85D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171647" y="3972395"/>
            <a:ext cx="609600" cy="609600"/>
          </a:xfrm>
          <a:prstGeom prst="rect">
            <a:avLst/>
          </a:prstGeom>
        </p:spPr>
      </p:pic>
      <p:pic>
        <p:nvPicPr>
          <p:cNvPr id="14" name="practical">
            <a:hlinkClick r:id="" action="ppaction://media"/>
            <a:extLst>
              <a:ext uri="{FF2B5EF4-FFF2-40B4-BE49-F238E27FC236}">
                <a16:creationId xmlns:a16="http://schemas.microsoft.com/office/drawing/2014/main" id="{B0E61774-D392-9454-E848-8C2D9F3FA200}"/>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1171647" y="4787508"/>
            <a:ext cx="609600" cy="609600"/>
          </a:xfrm>
          <a:prstGeom prst="rect">
            <a:avLst/>
          </a:prstGeom>
        </p:spPr>
      </p:pic>
      <p:pic>
        <p:nvPicPr>
          <p:cNvPr id="15" name="suitable">
            <a:hlinkClick r:id="" action="ppaction://media"/>
            <a:extLst>
              <a:ext uri="{FF2B5EF4-FFF2-40B4-BE49-F238E27FC236}">
                <a16:creationId xmlns:a16="http://schemas.microsoft.com/office/drawing/2014/main" id="{817D8016-4875-E408-47BF-1BDDDEB106FE}"/>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1171647" y="5610760"/>
            <a:ext cx="609600" cy="609600"/>
          </a:xfrm>
          <a:prstGeom prst="rect">
            <a:avLst/>
          </a:prstGeom>
        </p:spPr>
      </p:pic>
    </p:spTree>
    <p:extLst>
      <p:ext uri="{BB962C8B-B14F-4D97-AF65-F5344CB8AC3E}">
        <p14:creationId xmlns:p14="http://schemas.microsoft.com/office/powerpoint/2010/main" val="150263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remove" display="0">
                  <p:stCondLst>
                    <p:cond delay="indefinite"/>
                  </p:stCondLst>
                  <p:endCondLst>
                    <p:cond evt="onStopAudio" delay="0">
                      <p:tgtEl>
                        <p:sldTgt/>
                      </p:tgtEl>
                    </p:cond>
                  </p:endCondLst>
                </p:cTn>
                <p:tgtEl>
                  <p:spTgt spid="10"/>
                </p:tgtEl>
              </p:cMediaNode>
            </p:audio>
            <p:audio>
              <p:cMediaNode vol="80000">
                <p:cTn id="34" fill="remove" display="0">
                  <p:stCondLst>
                    <p:cond delay="indefinite"/>
                  </p:stCondLst>
                  <p:endCondLst>
                    <p:cond evt="onStopAudio" delay="0">
                      <p:tgtEl>
                        <p:sldTgt/>
                      </p:tgtEl>
                    </p:cond>
                  </p:endCondLst>
                </p:cTn>
                <p:tgtEl>
                  <p:spTgt spid="11"/>
                </p:tgtEl>
              </p:cMediaNode>
            </p:audio>
            <p:audio>
              <p:cMediaNode vol="80000">
                <p:cTn id="35" fill="remove" display="0">
                  <p:stCondLst>
                    <p:cond delay="indefinite"/>
                  </p:stCondLst>
                  <p:endCondLst>
                    <p:cond evt="onStopAudio" delay="0">
                      <p:tgtEl>
                        <p:sldTgt/>
                      </p:tgtEl>
                    </p:cond>
                  </p:endCondLst>
                </p:cTn>
                <p:tgtEl>
                  <p:spTgt spid="12"/>
                </p:tgtEl>
              </p:cMediaNode>
            </p:audio>
            <p:audio>
              <p:cMediaNode vol="80000">
                <p:cTn id="36" fill="remove" display="0">
                  <p:stCondLst>
                    <p:cond delay="indefinite"/>
                  </p:stCondLst>
                  <p:endCondLst>
                    <p:cond evt="onStopAudio" delay="0">
                      <p:tgtEl>
                        <p:sldTgt/>
                      </p:tgtEl>
                    </p:cond>
                  </p:endCondLst>
                </p:cTn>
                <p:tgtEl>
                  <p:spTgt spid="13"/>
                </p:tgtEl>
              </p:cMediaNode>
            </p:audio>
            <p:audio>
              <p:cMediaNode vol="80000">
                <p:cTn id="37" fill="remove" display="0">
                  <p:stCondLst>
                    <p:cond delay="indefinite"/>
                  </p:stCondLst>
                  <p:endCondLst>
                    <p:cond evt="onStopAudio" delay="0">
                      <p:tgtEl>
                        <p:sldTgt/>
                      </p:tgtEl>
                    </p:cond>
                  </p:endCondLst>
                </p:cTn>
                <p:tgtEl>
                  <p:spTgt spid="14"/>
                </p:tgtEl>
              </p:cMediaNode>
            </p:audio>
            <p:audio>
              <p:cMediaNode vol="80000">
                <p:cTn id="38" fill="remove" display="0">
                  <p:stCondLst>
                    <p:cond delay="indefinite"/>
                  </p:stCondLst>
                  <p:endCondLst>
                    <p:cond evt="onStopAudio" delay="0">
                      <p:tgtEl>
                        <p:sldTgt/>
                      </p:tgtEl>
                    </p:cond>
                  </p:endCondLst>
                </p:cTn>
                <p:tgtEl>
                  <p:spTgt spid="15"/>
                </p:tgtEl>
              </p:cMediaNode>
            </p:audio>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559" fill="hold"/>
                                        <p:tgtEl>
                                          <p:spTgt spid="11"/>
                                        </p:tgtEl>
                                      </p:cBhvr>
                                    </p:cmd>
                                  </p:child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455" fill="hold"/>
                                        <p:tgtEl>
                                          <p:spTgt spid="10"/>
                                        </p:tgtEl>
                                      </p:cBhvr>
                                    </p:cmd>
                                  </p:child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559" fill="hold"/>
                                        <p:tgtEl>
                                          <p:spTgt spid="12"/>
                                        </p:tgtEl>
                                      </p:cBhvr>
                                    </p:cmd>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8" fill="hold"/>
                                        <p:tgtEl>
                                          <p:spTgt spid="13"/>
                                        </p:tgtEl>
                                      </p:cBhvr>
                                    </p:cmd>
                                  </p:childTnLst>
                                </p:cTn>
                              </p:par>
                            </p:childTnLst>
                          </p:cTn>
                        </p:par>
                      </p:childTnLst>
                    </p:cTn>
                  </p:par>
                </p:childTnLst>
              </p:cTn>
              <p:nextCondLst>
                <p:cond evt="onClick" delay="0">
                  <p:tgtEl>
                    <p:spTgt spid="6"/>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272" fill="hold"/>
                                        <p:tgtEl>
                                          <p:spTgt spid="14"/>
                                        </p:tgtEl>
                                      </p:cBhvr>
                                    </p:cmd>
                                  </p:childTnLst>
                                </p:cTn>
                              </p:par>
                            </p:childTnLst>
                          </p:cTn>
                        </p:par>
                      </p:childTnLst>
                    </p:cTn>
                  </p:par>
                </p:childTnLst>
              </p:cTn>
              <p:nextCondLst>
                <p:cond evt="onClick" delay="0">
                  <p:tgtEl>
                    <p:spTgt spid="7"/>
                  </p:tgtEl>
                </p:cond>
              </p:nextCondLst>
            </p:seq>
            <p:seq concurrent="1" nextAc="seek">
              <p:cTn id="64" restart="whenNotActive" fill="hold" evtFilter="cancelBubble" nodeType="interactiveSeq">
                <p:stCondLst>
                  <p:cond evt="onClick" delay="0">
                    <p:tgtEl>
                      <p:spTgt spid="8"/>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455" fill="hold"/>
                                        <p:tgtEl>
                                          <p:spTgt spid="15"/>
                                        </p:tgtEl>
                                      </p:cBhvr>
                                    </p:cmd>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9480E2-92F2-07B4-7F39-D2C4910F1D3A}"/>
              </a:ext>
            </a:extLst>
          </p:cNvPr>
          <p:cNvSpPr/>
          <p:nvPr/>
        </p:nvSpPr>
        <p:spPr>
          <a:xfrm>
            <a:off x="1978269" y="503853"/>
            <a:ext cx="957659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Add more words to the list.</a:t>
            </a:r>
          </a:p>
        </p:txBody>
      </p:sp>
      <p:pic>
        <p:nvPicPr>
          <p:cNvPr id="4" name="Picture 3">
            <a:extLst>
              <a:ext uri="{FF2B5EF4-FFF2-40B4-BE49-F238E27FC236}">
                <a16:creationId xmlns:a16="http://schemas.microsoft.com/office/drawing/2014/main" id="{E8E8850E-3093-27CD-1FFF-5AFC54E4D87E}"/>
              </a:ext>
            </a:extLst>
          </p:cNvPr>
          <p:cNvPicPr>
            <a:picLocks noChangeAspect="1"/>
          </p:cNvPicPr>
          <p:nvPr/>
        </p:nvPicPr>
        <p:blipFill>
          <a:blip r:embed="rId2"/>
          <a:stretch>
            <a:fillRect/>
          </a:stretch>
        </p:blipFill>
        <p:spPr>
          <a:xfrm>
            <a:off x="46781" y="1433234"/>
            <a:ext cx="12098438" cy="3991532"/>
          </a:xfrm>
          <a:prstGeom prst="rect">
            <a:avLst/>
          </a:prstGeom>
        </p:spPr>
      </p:pic>
      <p:sp>
        <p:nvSpPr>
          <p:cNvPr id="5" name="TextBox 4">
            <a:extLst>
              <a:ext uri="{FF2B5EF4-FFF2-40B4-BE49-F238E27FC236}">
                <a16:creationId xmlns:a16="http://schemas.microsoft.com/office/drawing/2014/main" id="{C0AD7D72-D772-2368-9549-F0BE304F4F6C}"/>
              </a:ext>
            </a:extLst>
          </p:cNvPr>
          <p:cNvSpPr txBox="1"/>
          <p:nvPr/>
        </p:nvSpPr>
        <p:spPr>
          <a:xfrm>
            <a:off x="3596055" y="2118946"/>
            <a:ext cx="6330461" cy="646331"/>
          </a:xfrm>
          <a:prstGeom prst="rect">
            <a:avLst/>
          </a:prstGeom>
          <a:noFill/>
        </p:spPr>
        <p:txBody>
          <a:bodyPr wrap="square" rtlCol="0">
            <a:spAutoFit/>
          </a:bodyPr>
          <a:lstStyle/>
          <a:p>
            <a:r>
              <a:rPr lang="en-US" dirty="0"/>
              <a:t> </a:t>
            </a:r>
            <a:r>
              <a:rPr lang="en-US" sz="3600" dirty="0">
                <a:solidFill>
                  <a:srgbClr val="FF0000"/>
                </a:solidFill>
              </a:rPr>
              <a:t>cotton, jeans, wool</a:t>
            </a:r>
          </a:p>
        </p:txBody>
      </p:sp>
      <p:sp>
        <p:nvSpPr>
          <p:cNvPr id="6" name="TextBox 5">
            <a:extLst>
              <a:ext uri="{FF2B5EF4-FFF2-40B4-BE49-F238E27FC236}">
                <a16:creationId xmlns:a16="http://schemas.microsoft.com/office/drawing/2014/main" id="{616D7F91-9DFF-A605-6E1D-56DF7DE3F51B}"/>
              </a:ext>
            </a:extLst>
          </p:cNvPr>
          <p:cNvSpPr txBox="1"/>
          <p:nvPr/>
        </p:nvSpPr>
        <p:spPr>
          <a:xfrm>
            <a:off x="5339918" y="3308192"/>
            <a:ext cx="6485736" cy="646331"/>
          </a:xfrm>
          <a:prstGeom prst="rect">
            <a:avLst/>
          </a:prstGeom>
          <a:noFill/>
        </p:spPr>
        <p:txBody>
          <a:bodyPr wrap="square" rtlCol="0">
            <a:spAutoFit/>
          </a:bodyPr>
          <a:lstStyle/>
          <a:p>
            <a:r>
              <a:rPr lang="en-US" sz="3600" dirty="0">
                <a:solidFill>
                  <a:srgbClr val="FF0000"/>
                </a:solidFill>
              </a:rPr>
              <a:t>fashionable, beautiful, attractive</a:t>
            </a:r>
          </a:p>
        </p:txBody>
      </p:sp>
      <p:sp>
        <p:nvSpPr>
          <p:cNvPr id="7" name="TextBox 6">
            <a:extLst>
              <a:ext uri="{FF2B5EF4-FFF2-40B4-BE49-F238E27FC236}">
                <a16:creationId xmlns:a16="http://schemas.microsoft.com/office/drawing/2014/main" id="{EA48466E-75B6-B52B-F892-9A16B15B67A5}"/>
              </a:ext>
            </a:extLst>
          </p:cNvPr>
          <p:cNvSpPr txBox="1"/>
          <p:nvPr/>
        </p:nvSpPr>
        <p:spPr>
          <a:xfrm>
            <a:off x="4865078" y="3932638"/>
            <a:ext cx="6330461" cy="646331"/>
          </a:xfrm>
          <a:prstGeom prst="rect">
            <a:avLst/>
          </a:prstGeom>
          <a:noFill/>
        </p:spPr>
        <p:txBody>
          <a:bodyPr wrap="square" rtlCol="0">
            <a:spAutoFit/>
          </a:bodyPr>
          <a:lstStyle/>
          <a:p>
            <a:r>
              <a:rPr lang="en-US" sz="3600" dirty="0">
                <a:solidFill>
                  <a:srgbClr val="FF0000"/>
                </a:solidFill>
              </a:rPr>
              <a:t>terrible</a:t>
            </a:r>
          </a:p>
        </p:txBody>
      </p:sp>
      <p:sp>
        <p:nvSpPr>
          <p:cNvPr id="8" name="TextBox 7">
            <a:extLst>
              <a:ext uri="{FF2B5EF4-FFF2-40B4-BE49-F238E27FC236}">
                <a16:creationId xmlns:a16="http://schemas.microsoft.com/office/drawing/2014/main" id="{742BB87C-2DF3-8197-1B0D-D0F651F56E02}"/>
              </a:ext>
            </a:extLst>
          </p:cNvPr>
          <p:cNvSpPr txBox="1"/>
          <p:nvPr/>
        </p:nvSpPr>
        <p:spPr>
          <a:xfrm>
            <a:off x="5044738" y="4557084"/>
            <a:ext cx="6330461" cy="646331"/>
          </a:xfrm>
          <a:prstGeom prst="rect">
            <a:avLst/>
          </a:prstGeom>
          <a:noFill/>
        </p:spPr>
        <p:txBody>
          <a:bodyPr wrap="square" rtlCol="0">
            <a:spAutoFit/>
          </a:bodyPr>
          <a:lstStyle/>
          <a:p>
            <a:r>
              <a:rPr lang="en-US" dirty="0"/>
              <a:t> </a:t>
            </a:r>
            <a:r>
              <a:rPr lang="en-US" sz="3600" dirty="0">
                <a:solidFill>
                  <a:srgbClr val="FF0000"/>
                </a:solidFill>
              </a:rPr>
              <a:t>comfortable, uncomfortable</a:t>
            </a:r>
          </a:p>
        </p:txBody>
      </p:sp>
      <p:sp>
        <p:nvSpPr>
          <p:cNvPr id="9" name="Rectangle 8">
            <a:extLst>
              <a:ext uri="{FF2B5EF4-FFF2-40B4-BE49-F238E27FC236}">
                <a16:creationId xmlns:a16="http://schemas.microsoft.com/office/drawing/2014/main" id="{B7AF4565-CC78-E530-AD18-F2856E4F0860}"/>
              </a:ext>
            </a:extLst>
          </p:cNvPr>
          <p:cNvSpPr/>
          <p:nvPr/>
        </p:nvSpPr>
        <p:spPr>
          <a:xfrm>
            <a:off x="243254" y="558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Tree>
    <p:extLst>
      <p:ext uri="{BB962C8B-B14F-4D97-AF65-F5344CB8AC3E}">
        <p14:creationId xmlns:p14="http://schemas.microsoft.com/office/powerpoint/2010/main" val="304230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FF8C07-9EC8-E5DB-2EAF-B92D4E37BFEF}"/>
              </a:ext>
            </a:extLst>
          </p:cNvPr>
          <p:cNvSpPr/>
          <p:nvPr/>
        </p:nvSpPr>
        <p:spPr>
          <a:xfrm>
            <a:off x="1604569" y="506801"/>
            <a:ext cx="88524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i="1" dirty="0">
                <a:solidFill>
                  <a:srgbClr val="0070C0"/>
                </a:solidFill>
              </a:rPr>
              <a:t>Complete sentences 1–6 with the bold words. </a:t>
            </a:r>
          </a:p>
        </p:txBody>
      </p:sp>
      <p:sp>
        <p:nvSpPr>
          <p:cNvPr id="4" name="TextBox 3">
            <a:extLst>
              <a:ext uri="{FF2B5EF4-FFF2-40B4-BE49-F238E27FC236}">
                <a16:creationId xmlns:a16="http://schemas.microsoft.com/office/drawing/2014/main" id="{738EFA8F-8E1E-148C-06A9-3CCE55154B2A}"/>
              </a:ext>
            </a:extLst>
          </p:cNvPr>
          <p:cNvSpPr txBox="1"/>
          <p:nvPr/>
        </p:nvSpPr>
        <p:spPr>
          <a:xfrm>
            <a:off x="370880" y="2021991"/>
            <a:ext cx="11450240" cy="4448013"/>
          </a:xfrm>
          <a:prstGeom prst="rect">
            <a:avLst/>
          </a:prstGeom>
          <a:noFill/>
          <a:ln>
            <a:solidFill>
              <a:schemeClr val="accent5">
                <a:lumMod val="20000"/>
                <a:lumOff val="80000"/>
              </a:schemeClr>
            </a:solidFill>
          </a:ln>
        </p:spPr>
        <p:txBody>
          <a:bodyPr wrap="square">
            <a:spAutoFit/>
          </a:bodyPr>
          <a:lstStyle/>
          <a:p>
            <a:pPr>
              <a:lnSpc>
                <a:spcPct val="150000"/>
              </a:lnSpc>
            </a:pPr>
            <a:r>
              <a:rPr lang="en-US" sz="3200" dirty="0">
                <a:solidFill>
                  <a:srgbClr val="0070C0"/>
                </a:solidFill>
              </a:rPr>
              <a:t>1. My shoes are very comfortable and __________. People always ask me where I got them.</a:t>
            </a:r>
          </a:p>
          <a:p>
            <a:pPr>
              <a:lnSpc>
                <a:spcPct val="150000"/>
              </a:lnSpc>
            </a:pPr>
            <a:r>
              <a:rPr lang="en-US" sz="3200" dirty="0">
                <a:solidFill>
                  <a:srgbClr val="0070C0"/>
                </a:solidFill>
              </a:rPr>
              <a:t>2. Headscarves are a new __________ this year. You'll see many girls and women wearing scarves.</a:t>
            </a:r>
          </a:p>
          <a:p>
            <a:pPr>
              <a:lnSpc>
                <a:spcPct val="150000"/>
              </a:lnSpc>
            </a:pPr>
            <a:r>
              <a:rPr lang="en-US" sz="3200" dirty="0">
                <a:solidFill>
                  <a:srgbClr val="0070C0"/>
                </a:solidFill>
              </a:rPr>
              <a:t>3. These clothes look so __________. I don't know who would buy them. People will laugh at them.</a:t>
            </a:r>
          </a:p>
        </p:txBody>
      </p:sp>
      <p:sp>
        <p:nvSpPr>
          <p:cNvPr id="5" name="Rectangle 4">
            <a:extLst>
              <a:ext uri="{FF2B5EF4-FFF2-40B4-BE49-F238E27FC236}">
                <a16:creationId xmlns:a16="http://schemas.microsoft.com/office/drawing/2014/main" id="{0BFF3550-706D-E442-2DDE-C011A082A62F}"/>
              </a:ext>
            </a:extLst>
          </p:cNvPr>
          <p:cNvSpPr/>
          <p:nvPr/>
        </p:nvSpPr>
        <p:spPr>
          <a:xfrm>
            <a:off x="1604569" y="1227308"/>
            <a:ext cx="8852415" cy="646331"/>
          </a:xfrm>
          <a:prstGeom prst="rect">
            <a:avLst/>
          </a:prstGeom>
          <a:solidFill>
            <a:schemeClr val="bg1"/>
          </a:solidFill>
          <a:ln>
            <a:solidFill>
              <a:schemeClr val="accent5">
                <a:lumMod val="40000"/>
                <a:lumOff val="60000"/>
              </a:schemeClr>
            </a:solid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trend, leather, stylish, silly, practical, suitable</a:t>
            </a:r>
          </a:p>
        </p:txBody>
      </p:sp>
      <p:sp>
        <p:nvSpPr>
          <p:cNvPr id="6" name="TextBox 5">
            <a:extLst>
              <a:ext uri="{FF2B5EF4-FFF2-40B4-BE49-F238E27FC236}">
                <a16:creationId xmlns:a16="http://schemas.microsoft.com/office/drawing/2014/main" id="{2A39DB90-B582-776E-28D9-18AC60BD03F5}"/>
              </a:ext>
            </a:extLst>
          </p:cNvPr>
          <p:cNvSpPr txBox="1"/>
          <p:nvPr/>
        </p:nvSpPr>
        <p:spPr>
          <a:xfrm>
            <a:off x="6969621" y="2198458"/>
            <a:ext cx="1802424" cy="584775"/>
          </a:xfrm>
          <a:prstGeom prst="rect">
            <a:avLst/>
          </a:prstGeom>
          <a:noFill/>
        </p:spPr>
        <p:txBody>
          <a:bodyPr wrap="square" rtlCol="0">
            <a:spAutoFit/>
          </a:bodyPr>
          <a:lstStyle/>
          <a:p>
            <a:r>
              <a:rPr lang="en-US" sz="3200" dirty="0">
                <a:solidFill>
                  <a:srgbClr val="FF0000"/>
                </a:solidFill>
              </a:rPr>
              <a:t>stylish</a:t>
            </a:r>
          </a:p>
        </p:txBody>
      </p:sp>
      <p:sp>
        <p:nvSpPr>
          <p:cNvPr id="7" name="TextBox 6">
            <a:extLst>
              <a:ext uri="{FF2B5EF4-FFF2-40B4-BE49-F238E27FC236}">
                <a16:creationId xmlns:a16="http://schemas.microsoft.com/office/drawing/2014/main" id="{46140A32-75C9-031C-5E9C-E65D49BC98FC}"/>
              </a:ext>
            </a:extLst>
          </p:cNvPr>
          <p:cNvSpPr txBox="1"/>
          <p:nvPr/>
        </p:nvSpPr>
        <p:spPr>
          <a:xfrm>
            <a:off x="4994748" y="3653266"/>
            <a:ext cx="1802424" cy="584775"/>
          </a:xfrm>
          <a:prstGeom prst="rect">
            <a:avLst/>
          </a:prstGeom>
          <a:noFill/>
        </p:spPr>
        <p:txBody>
          <a:bodyPr wrap="square" rtlCol="0">
            <a:spAutoFit/>
          </a:bodyPr>
          <a:lstStyle/>
          <a:p>
            <a:r>
              <a:rPr lang="en-US" sz="3200" dirty="0">
                <a:solidFill>
                  <a:srgbClr val="FF0000"/>
                </a:solidFill>
              </a:rPr>
              <a:t>trend</a:t>
            </a:r>
          </a:p>
        </p:txBody>
      </p:sp>
      <p:sp>
        <p:nvSpPr>
          <p:cNvPr id="8" name="TextBox 7">
            <a:extLst>
              <a:ext uri="{FF2B5EF4-FFF2-40B4-BE49-F238E27FC236}">
                <a16:creationId xmlns:a16="http://schemas.microsoft.com/office/drawing/2014/main" id="{D7CF3268-8090-C54C-A965-31E28956C98F}"/>
              </a:ext>
            </a:extLst>
          </p:cNvPr>
          <p:cNvSpPr txBox="1"/>
          <p:nvPr/>
        </p:nvSpPr>
        <p:spPr>
          <a:xfrm>
            <a:off x="4645268" y="5131622"/>
            <a:ext cx="1802424" cy="584775"/>
          </a:xfrm>
          <a:prstGeom prst="rect">
            <a:avLst/>
          </a:prstGeom>
          <a:noFill/>
        </p:spPr>
        <p:txBody>
          <a:bodyPr wrap="square" rtlCol="0">
            <a:spAutoFit/>
          </a:bodyPr>
          <a:lstStyle/>
          <a:p>
            <a:r>
              <a:rPr lang="en-US" sz="3200" dirty="0">
                <a:solidFill>
                  <a:srgbClr val="FF0000"/>
                </a:solidFill>
              </a:rPr>
              <a:t>silly</a:t>
            </a:r>
          </a:p>
        </p:txBody>
      </p:sp>
      <p:cxnSp>
        <p:nvCxnSpPr>
          <p:cNvPr id="10" name="Straight Connector 9">
            <a:extLst>
              <a:ext uri="{FF2B5EF4-FFF2-40B4-BE49-F238E27FC236}">
                <a16:creationId xmlns:a16="http://schemas.microsoft.com/office/drawing/2014/main" id="{1AA75AA8-3D60-3724-118B-B3898521FB1B}"/>
              </a:ext>
            </a:extLst>
          </p:cNvPr>
          <p:cNvCxnSpPr/>
          <p:nvPr/>
        </p:nvCxnSpPr>
        <p:spPr>
          <a:xfrm>
            <a:off x="1469753" y="2703721"/>
            <a:ext cx="8777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689A94-DA3B-9BDC-49E9-78CACAF520A7}"/>
              </a:ext>
            </a:extLst>
          </p:cNvPr>
          <p:cNvCxnSpPr>
            <a:cxnSpLocks/>
          </p:cNvCxnSpPr>
          <p:nvPr/>
        </p:nvCxnSpPr>
        <p:spPr>
          <a:xfrm>
            <a:off x="4040038" y="2703721"/>
            <a:ext cx="18244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529533-5C7E-99BA-576E-739AB988E706}"/>
              </a:ext>
            </a:extLst>
          </p:cNvPr>
          <p:cNvCxnSpPr>
            <a:cxnSpLocks/>
          </p:cNvCxnSpPr>
          <p:nvPr/>
        </p:nvCxnSpPr>
        <p:spPr>
          <a:xfrm>
            <a:off x="904115" y="4150142"/>
            <a:ext cx="19270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62BAD2-0157-70D8-C3C7-7B3829E4F622}"/>
              </a:ext>
            </a:extLst>
          </p:cNvPr>
          <p:cNvCxnSpPr>
            <a:cxnSpLocks/>
          </p:cNvCxnSpPr>
          <p:nvPr/>
        </p:nvCxnSpPr>
        <p:spPr>
          <a:xfrm>
            <a:off x="9368176" y="4148590"/>
            <a:ext cx="14375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C91D6BF-CC95-DE48-960F-8F25D845FD26}"/>
              </a:ext>
            </a:extLst>
          </p:cNvPr>
          <p:cNvCxnSpPr>
            <a:cxnSpLocks/>
          </p:cNvCxnSpPr>
          <p:nvPr/>
        </p:nvCxnSpPr>
        <p:spPr>
          <a:xfrm>
            <a:off x="465218" y="4922314"/>
            <a:ext cx="53992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83ADE9-2205-55D4-8B12-45FB86A67D62}"/>
              </a:ext>
            </a:extLst>
          </p:cNvPr>
          <p:cNvCxnSpPr>
            <a:cxnSpLocks/>
          </p:cNvCxnSpPr>
          <p:nvPr/>
        </p:nvCxnSpPr>
        <p:spPr>
          <a:xfrm>
            <a:off x="1953330" y="5617007"/>
            <a:ext cx="10976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8F5324-08C2-711E-C998-12B00FAC17E9}"/>
              </a:ext>
            </a:extLst>
          </p:cNvPr>
          <p:cNvCxnSpPr>
            <a:cxnSpLocks/>
          </p:cNvCxnSpPr>
          <p:nvPr/>
        </p:nvCxnSpPr>
        <p:spPr>
          <a:xfrm>
            <a:off x="3202001" y="5617007"/>
            <a:ext cx="723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F57125-B838-D0CD-A806-FCC34A6194DB}"/>
              </a:ext>
            </a:extLst>
          </p:cNvPr>
          <p:cNvCxnSpPr>
            <a:cxnSpLocks/>
          </p:cNvCxnSpPr>
          <p:nvPr/>
        </p:nvCxnSpPr>
        <p:spPr>
          <a:xfrm>
            <a:off x="1604569" y="6346667"/>
            <a:ext cx="40225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1C26A8-CFD0-2BBA-123D-5DF6329CB733}"/>
              </a:ext>
            </a:extLst>
          </p:cNvPr>
          <p:cNvSpPr txBox="1"/>
          <p:nvPr/>
        </p:nvSpPr>
        <p:spPr>
          <a:xfrm>
            <a:off x="923191" y="1487802"/>
            <a:ext cx="10260623" cy="44480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4. Many women's shoe designs aren't __________. Your feet will hurt if you wear them all 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5. On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Tết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holiday, you should wear a shirt that is __________ for visiting your relative's house.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6. I don't wear __________ because I don't think animals should be hurt to make clothes.</a:t>
            </a:r>
          </a:p>
        </p:txBody>
      </p:sp>
      <p:sp>
        <p:nvSpPr>
          <p:cNvPr id="5" name="Rectangle 4">
            <a:extLst>
              <a:ext uri="{FF2B5EF4-FFF2-40B4-BE49-F238E27FC236}">
                <a16:creationId xmlns:a16="http://schemas.microsoft.com/office/drawing/2014/main" id="{6169F83E-7F19-839F-0017-C5E19CDB3416}"/>
              </a:ext>
            </a:extLst>
          </p:cNvPr>
          <p:cNvSpPr/>
          <p:nvPr/>
        </p:nvSpPr>
        <p:spPr>
          <a:xfrm>
            <a:off x="1531299" y="603499"/>
            <a:ext cx="8852415" cy="646331"/>
          </a:xfrm>
          <a:prstGeom prst="rect">
            <a:avLst/>
          </a:prstGeom>
          <a:solidFill>
            <a:schemeClr val="bg1"/>
          </a:solidFill>
          <a:ln>
            <a:solidFill>
              <a:schemeClr val="accent5">
                <a:lumMod val="40000"/>
                <a:lumOff val="60000"/>
              </a:schemeClr>
            </a:solid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trend, leather, stylish, silly, practical, suitable</a:t>
            </a:r>
          </a:p>
        </p:txBody>
      </p:sp>
      <p:sp>
        <p:nvSpPr>
          <p:cNvPr id="6" name="TextBox 5">
            <a:extLst>
              <a:ext uri="{FF2B5EF4-FFF2-40B4-BE49-F238E27FC236}">
                <a16:creationId xmlns:a16="http://schemas.microsoft.com/office/drawing/2014/main" id="{1E0C0AAB-5BD4-1A2A-CB8A-0949ED612022}"/>
              </a:ext>
            </a:extLst>
          </p:cNvPr>
          <p:cNvSpPr txBox="1"/>
          <p:nvPr/>
        </p:nvSpPr>
        <p:spPr>
          <a:xfrm>
            <a:off x="7350368" y="1652188"/>
            <a:ext cx="1802424" cy="584775"/>
          </a:xfrm>
          <a:prstGeom prst="rect">
            <a:avLst/>
          </a:prstGeom>
          <a:noFill/>
        </p:spPr>
        <p:txBody>
          <a:bodyPr wrap="square" rtlCol="0">
            <a:spAutoFit/>
          </a:bodyPr>
          <a:lstStyle/>
          <a:p>
            <a:r>
              <a:rPr lang="en-US" sz="3200" dirty="0">
                <a:solidFill>
                  <a:srgbClr val="FF0000"/>
                </a:solidFill>
              </a:rPr>
              <a:t>practical</a:t>
            </a:r>
          </a:p>
        </p:txBody>
      </p:sp>
      <p:sp>
        <p:nvSpPr>
          <p:cNvPr id="7" name="TextBox 6">
            <a:extLst>
              <a:ext uri="{FF2B5EF4-FFF2-40B4-BE49-F238E27FC236}">
                <a16:creationId xmlns:a16="http://schemas.microsoft.com/office/drawing/2014/main" id="{1D1DEEA7-E9E9-88AE-4BD7-590EBD5BD900}"/>
              </a:ext>
            </a:extLst>
          </p:cNvPr>
          <p:cNvSpPr txBox="1"/>
          <p:nvPr/>
        </p:nvSpPr>
        <p:spPr>
          <a:xfrm>
            <a:off x="9152792" y="3120504"/>
            <a:ext cx="1802424" cy="584775"/>
          </a:xfrm>
          <a:prstGeom prst="rect">
            <a:avLst/>
          </a:prstGeom>
          <a:noFill/>
        </p:spPr>
        <p:txBody>
          <a:bodyPr wrap="square" rtlCol="0">
            <a:spAutoFit/>
          </a:bodyPr>
          <a:lstStyle/>
          <a:p>
            <a:r>
              <a:rPr lang="en-US" sz="3200" dirty="0">
                <a:solidFill>
                  <a:srgbClr val="FF0000"/>
                </a:solidFill>
              </a:rPr>
              <a:t>suitable</a:t>
            </a:r>
          </a:p>
        </p:txBody>
      </p:sp>
      <p:sp>
        <p:nvSpPr>
          <p:cNvPr id="8" name="TextBox 7">
            <a:extLst>
              <a:ext uri="{FF2B5EF4-FFF2-40B4-BE49-F238E27FC236}">
                <a16:creationId xmlns:a16="http://schemas.microsoft.com/office/drawing/2014/main" id="{7854048F-EBF8-2F5A-58AC-BC3F6CFE3C8C}"/>
              </a:ext>
            </a:extLst>
          </p:cNvPr>
          <p:cNvSpPr txBox="1"/>
          <p:nvPr/>
        </p:nvSpPr>
        <p:spPr>
          <a:xfrm>
            <a:off x="3675184" y="4536830"/>
            <a:ext cx="1802424" cy="584775"/>
          </a:xfrm>
          <a:prstGeom prst="rect">
            <a:avLst/>
          </a:prstGeom>
          <a:noFill/>
        </p:spPr>
        <p:txBody>
          <a:bodyPr wrap="square" rtlCol="0">
            <a:spAutoFit/>
          </a:bodyPr>
          <a:lstStyle/>
          <a:p>
            <a:r>
              <a:rPr lang="en-US" sz="3200" dirty="0">
                <a:solidFill>
                  <a:srgbClr val="FF0000"/>
                </a:solidFill>
              </a:rPr>
              <a:t>leather</a:t>
            </a:r>
          </a:p>
        </p:txBody>
      </p:sp>
      <p:cxnSp>
        <p:nvCxnSpPr>
          <p:cNvPr id="9" name="Straight Connector 8">
            <a:extLst>
              <a:ext uri="{FF2B5EF4-FFF2-40B4-BE49-F238E27FC236}">
                <a16:creationId xmlns:a16="http://schemas.microsoft.com/office/drawing/2014/main" id="{0617F177-9B29-46AD-975B-B92653EE3DFD}"/>
              </a:ext>
            </a:extLst>
          </p:cNvPr>
          <p:cNvCxnSpPr>
            <a:cxnSpLocks/>
          </p:cNvCxnSpPr>
          <p:nvPr/>
        </p:nvCxnSpPr>
        <p:spPr>
          <a:xfrm>
            <a:off x="4019522" y="2167390"/>
            <a:ext cx="20764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48F8702-CC6B-C662-84B8-21C19B76E1FB}"/>
              </a:ext>
            </a:extLst>
          </p:cNvPr>
          <p:cNvCxnSpPr>
            <a:cxnSpLocks/>
          </p:cNvCxnSpPr>
          <p:nvPr/>
        </p:nvCxnSpPr>
        <p:spPr>
          <a:xfrm>
            <a:off x="10383714" y="2171873"/>
            <a:ext cx="6770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956C2-D43C-0639-58E1-4DEDA1866706}"/>
              </a:ext>
            </a:extLst>
          </p:cNvPr>
          <p:cNvCxnSpPr>
            <a:cxnSpLocks/>
          </p:cNvCxnSpPr>
          <p:nvPr/>
        </p:nvCxnSpPr>
        <p:spPr>
          <a:xfrm>
            <a:off x="1628015" y="2914736"/>
            <a:ext cx="7898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0FFD63-6CB6-7822-C289-6C8F00C9D008}"/>
              </a:ext>
            </a:extLst>
          </p:cNvPr>
          <p:cNvCxnSpPr>
            <a:cxnSpLocks/>
          </p:cNvCxnSpPr>
          <p:nvPr/>
        </p:nvCxnSpPr>
        <p:spPr>
          <a:xfrm>
            <a:off x="3500776" y="2914736"/>
            <a:ext cx="28033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D1F4EF-C841-DBCB-6501-EC4D4E536BB1}"/>
              </a:ext>
            </a:extLst>
          </p:cNvPr>
          <p:cNvCxnSpPr>
            <a:cxnSpLocks/>
          </p:cNvCxnSpPr>
          <p:nvPr/>
        </p:nvCxnSpPr>
        <p:spPr>
          <a:xfrm>
            <a:off x="1978988" y="3635706"/>
            <a:ext cx="16961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CE3288-665D-2E6D-0E04-20A23E5E2D43}"/>
              </a:ext>
            </a:extLst>
          </p:cNvPr>
          <p:cNvCxnSpPr>
            <a:cxnSpLocks/>
          </p:cNvCxnSpPr>
          <p:nvPr/>
        </p:nvCxnSpPr>
        <p:spPr>
          <a:xfrm>
            <a:off x="5865188" y="3635706"/>
            <a:ext cx="18808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08C880-4F5E-8B47-8956-823BB0BA7C2E}"/>
              </a:ext>
            </a:extLst>
          </p:cNvPr>
          <p:cNvCxnSpPr>
            <a:cxnSpLocks/>
          </p:cNvCxnSpPr>
          <p:nvPr/>
        </p:nvCxnSpPr>
        <p:spPr>
          <a:xfrm>
            <a:off x="1628015" y="4347882"/>
            <a:ext cx="44679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DD870A-C81B-CE7F-096E-C63EE17A6BE5}"/>
              </a:ext>
            </a:extLst>
          </p:cNvPr>
          <p:cNvCxnSpPr>
            <a:cxnSpLocks/>
          </p:cNvCxnSpPr>
          <p:nvPr/>
        </p:nvCxnSpPr>
        <p:spPr>
          <a:xfrm>
            <a:off x="1628015" y="5090918"/>
            <a:ext cx="16251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681161-EC88-A364-29B6-8BFE66E9578F}"/>
              </a:ext>
            </a:extLst>
          </p:cNvPr>
          <p:cNvCxnSpPr>
            <a:cxnSpLocks/>
          </p:cNvCxnSpPr>
          <p:nvPr/>
        </p:nvCxnSpPr>
        <p:spPr>
          <a:xfrm>
            <a:off x="9215776" y="5090918"/>
            <a:ext cx="1167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FAE3DF-E007-0303-7C7A-A4546D214A90}"/>
              </a:ext>
            </a:extLst>
          </p:cNvPr>
          <p:cNvCxnSpPr>
            <a:cxnSpLocks/>
          </p:cNvCxnSpPr>
          <p:nvPr/>
        </p:nvCxnSpPr>
        <p:spPr>
          <a:xfrm>
            <a:off x="2797391" y="5833783"/>
            <a:ext cx="32341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8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B4632-5559-E0A7-56D1-098B7FFC8A77}"/>
              </a:ext>
            </a:extLst>
          </p:cNvPr>
          <p:cNvPicPr>
            <a:picLocks noChangeAspect="1"/>
          </p:cNvPicPr>
          <p:nvPr/>
        </p:nvPicPr>
        <p:blipFill>
          <a:blip r:embed="rId2"/>
          <a:stretch>
            <a:fillRect/>
          </a:stretch>
        </p:blipFill>
        <p:spPr>
          <a:xfrm>
            <a:off x="178314" y="3276761"/>
            <a:ext cx="6630325" cy="2924583"/>
          </a:xfrm>
          <a:prstGeom prst="rect">
            <a:avLst/>
          </a:prstGeom>
        </p:spPr>
      </p:pic>
      <p:pic>
        <p:nvPicPr>
          <p:cNvPr id="5" name="Picture 4">
            <a:extLst>
              <a:ext uri="{FF2B5EF4-FFF2-40B4-BE49-F238E27FC236}">
                <a16:creationId xmlns:a16="http://schemas.microsoft.com/office/drawing/2014/main" id="{408201EE-F2AD-2BE4-C81D-393D985A6EA4}"/>
              </a:ext>
            </a:extLst>
          </p:cNvPr>
          <p:cNvPicPr>
            <a:picLocks noChangeAspect="1"/>
          </p:cNvPicPr>
          <p:nvPr/>
        </p:nvPicPr>
        <p:blipFill>
          <a:blip r:embed="rId3"/>
          <a:stretch>
            <a:fillRect/>
          </a:stretch>
        </p:blipFill>
        <p:spPr>
          <a:xfrm>
            <a:off x="6808639" y="2387208"/>
            <a:ext cx="2572109" cy="3877216"/>
          </a:xfrm>
          <a:prstGeom prst="rect">
            <a:avLst/>
          </a:prstGeom>
        </p:spPr>
      </p:pic>
      <p:pic>
        <p:nvPicPr>
          <p:cNvPr id="7" name="Picture 6">
            <a:extLst>
              <a:ext uri="{FF2B5EF4-FFF2-40B4-BE49-F238E27FC236}">
                <a16:creationId xmlns:a16="http://schemas.microsoft.com/office/drawing/2014/main" id="{832DEC46-7AC8-1AA8-B5C9-7603B5FC2C55}"/>
              </a:ext>
            </a:extLst>
          </p:cNvPr>
          <p:cNvPicPr>
            <a:picLocks noChangeAspect="1"/>
          </p:cNvPicPr>
          <p:nvPr/>
        </p:nvPicPr>
        <p:blipFill>
          <a:blip r:embed="rId4"/>
          <a:stretch>
            <a:fillRect/>
          </a:stretch>
        </p:blipFill>
        <p:spPr>
          <a:xfrm>
            <a:off x="9380748" y="685599"/>
            <a:ext cx="2391109" cy="5515745"/>
          </a:xfrm>
          <a:prstGeom prst="rect">
            <a:avLst/>
          </a:prstGeom>
        </p:spPr>
      </p:pic>
      <p:sp>
        <p:nvSpPr>
          <p:cNvPr id="8" name="Rectangle 7">
            <a:extLst>
              <a:ext uri="{FF2B5EF4-FFF2-40B4-BE49-F238E27FC236}">
                <a16:creationId xmlns:a16="http://schemas.microsoft.com/office/drawing/2014/main" id="{DD011EA7-1DAB-9174-B58B-DFB5ACADC114}"/>
              </a:ext>
            </a:extLst>
          </p:cNvPr>
          <p:cNvSpPr/>
          <p:nvPr/>
        </p:nvSpPr>
        <p:spPr>
          <a:xfrm>
            <a:off x="2818701" y="38902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10" name="TextBox 9">
            <a:extLst>
              <a:ext uri="{FF2B5EF4-FFF2-40B4-BE49-F238E27FC236}">
                <a16:creationId xmlns:a16="http://schemas.microsoft.com/office/drawing/2014/main" id="{73242EDB-4C53-703C-82B6-CF5D1C5DD7CA}"/>
              </a:ext>
            </a:extLst>
          </p:cNvPr>
          <p:cNvSpPr txBox="1"/>
          <p:nvPr/>
        </p:nvSpPr>
        <p:spPr>
          <a:xfrm>
            <a:off x="383086" y="1467665"/>
            <a:ext cx="9202616" cy="1200329"/>
          </a:xfrm>
          <a:prstGeom prst="rect">
            <a:avLst/>
          </a:prstGeom>
          <a:noFill/>
        </p:spPr>
        <p:txBody>
          <a:bodyPr wrap="square">
            <a:spAutoFit/>
          </a:bodyPr>
          <a:lstStyle/>
          <a:p>
            <a:r>
              <a:rPr lang="en-US" sz="3600" dirty="0">
                <a:solidFill>
                  <a:schemeClr val="accent5"/>
                </a:solidFill>
              </a:rPr>
              <a:t>Use the words in Task a to describe the pictures. Which styles do you like? Why?</a:t>
            </a:r>
          </a:p>
        </p:txBody>
      </p:sp>
      <p:sp>
        <p:nvSpPr>
          <p:cNvPr id="11" name="Rectangle 10">
            <a:extLst>
              <a:ext uri="{FF2B5EF4-FFF2-40B4-BE49-F238E27FC236}">
                <a16:creationId xmlns:a16="http://schemas.microsoft.com/office/drawing/2014/main" id="{2EB552BD-6D1F-DF45-0B85-99F8247C48BF}"/>
              </a:ext>
            </a:extLst>
          </p:cNvPr>
          <p:cNvSpPr/>
          <p:nvPr/>
        </p:nvSpPr>
        <p:spPr>
          <a:xfrm>
            <a:off x="383086" y="59073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b</a:t>
            </a:r>
          </a:p>
        </p:txBody>
      </p:sp>
    </p:spTree>
    <p:extLst>
      <p:ext uri="{BB962C8B-B14F-4D97-AF65-F5344CB8AC3E}">
        <p14:creationId xmlns:p14="http://schemas.microsoft.com/office/powerpoint/2010/main" val="1179044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DFE865ED-90FA-471C-E15C-6EAFE1C4D54A}"/>
              </a:ext>
            </a:extLst>
          </p:cNvPr>
          <p:cNvSpPr/>
          <p:nvPr/>
        </p:nvSpPr>
        <p:spPr>
          <a:xfrm>
            <a:off x="474785" y="1960685"/>
            <a:ext cx="4739053" cy="3156438"/>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solidFill>
                  <a:schemeClr val="accent5"/>
                </a:solidFill>
              </a:rPr>
              <a:t>I think the girl wearing sunglasses looks stylish.</a:t>
            </a:r>
          </a:p>
        </p:txBody>
      </p:sp>
      <p:pic>
        <p:nvPicPr>
          <p:cNvPr id="6" name="Picture 5">
            <a:extLst>
              <a:ext uri="{FF2B5EF4-FFF2-40B4-BE49-F238E27FC236}">
                <a16:creationId xmlns:a16="http://schemas.microsoft.com/office/drawing/2014/main" id="{46892778-2564-3C58-303C-7DEEF8888AF4}"/>
              </a:ext>
            </a:extLst>
          </p:cNvPr>
          <p:cNvPicPr>
            <a:picLocks noChangeAspect="1"/>
          </p:cNvPicPr>
          <p:nvPr/>
        </p:nvPicPr>
        <p:blipFill>
          <a:blip r:embed="rId2"/>
          <a:stretch>
            <a:fillRect/>
          </a:stretch>
        </p:blipFill>
        <p:spPr>
          <a:xfrm>
            <a:off x="5876917" y="1152206"/>
            <a:ext cx="5344271" cy="4553585"/>
          </a:xfrm>
          <a:prstGeom prst="rect">
            <a:avLst/>
          </a:prstGeom>
        </p:spPr>
      </p:pic>
    </p:spTree>
    <p:extLst>
      <p:ext uri="{BB962C8B-B14F-4D97-AF65-F5344CB8AC3E}">
        <p14:creationId xmlns:p14="http://schemas.microsoft.com/office/powerpoint/2010/main" val="18675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645" y="597657"/>
            <a:ext cx="8744279" cy="5829519"/>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pPr algn="ctr"/>
            <a:r>
              <a:rPr lang="en-US" sz="5400" dirty="0">
                <a:solidFill>
                  <a:schemeClr val="bg1"/>
                </a:solidFill>
              </a:rPr>
              <a:t>Pre-reading </a:t>
            </a:r>
            <a:endParaRPr lang="en-US" sz="2400" dirty="0">
              <a:solidFill>
                <a:schemeClr val="bg1"/>
              </a:solidFill>
            </a:endParaRPr>
          </a:p>
        </p:txBody>
      </p:sp>
    </p:spTree>
    <p:extLst>
      <p:ext uri="{BB962C8B-B14F-4D97-AF65-F5344CB8AC3E}">
        <p14:creationId xmlns:p14="http://schemas.microsoft.com/office/powerpoint/2010/main" val="2740322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6F1229-B91B-E942-95F5-5485041FACC9}"/>
              </a:ext>
            </a:extLst>
          </p:cNvPr>
          <p:cNvSpPr/>
          <p:nvPr/>
        </p:nvSpPr>
        <p:spPr>
          <a:xfrm>
            <a:off x="96716" y="503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6" name="TextBox 5">
            <a:extLst>
              <a:ext uri="{FF2B5EF4-FFF2-40B4-BE49-F238E27FC236}">
                <a16:creationId xmlns:a16="http://schemas.microsoft.com/office/drawing/2014/main" id="{6AB5AE39-E4B0-36FD-1851-B0E607E9368D}"/>
              </a:ext>
            </a:extLst>
          </p:cNvPr>
          <p:cNvSpPr txBox="1"/>
          <p:nvPr/>
        </p:nvSpPr>
        <p:spPr>
          <a:xfrm>
            <a:off x="2083777" y="503853"/>
            <a:ext cx="88538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Read the instruction and underline the key words. What are you going to do? </a:t>
            </a:r>
          </a:p>
        </p:txBody>
      </p:sp>
      <p:pic>
        <p:nvPicPr>
          <p:cNvPr id="8" name="Picture 7">
            <a:extLst>
              <a:ext uri="{FF2B5EF4-FFF2-40B4-BE49-F238E27FC236}">
                <a16:creationId xmlns:a16="http://schemas.microsoft.com/office/drawing/2014/main" id="{F4863206-0C67-2FC4-9A9F-98EAE032BF2B}"/>
              </a:ext>
            </a:extLst>
          </p:cNvPr>
          <p:cNvPicPr>
            <a:picLocks noChangeAspect="1"/>
          </p:cNvPicPr>
          <p:nvPr/>
        </p:nvPicPr>
        <p:blipFill>
          <a:blip r:embed="rId2"/>
          <a:stretch>
            <a:fillRect/>
          </a:stretch>
        </p:blipFill>
        <p:spPr>
          <a:xfrm>
            <a:off x="96716" y="2013822"/>
            <a:ext cx="12027876" cy="1265639"/>
          </a:xfrm>
          <a:prstGeom prst="rect">
            <a:avLst/>
          </a:prstGeom>
        </p:spPr>
      </p:pic>
      <p:cxnSp>
        <p:nvCxnSpPr>
          <p:cNvPr id="10" name="Straight Connector 9">
            <a:extLst>
              <a:ext uri="{FF2B5EF4-FFF2-40B4-BE49-F238E27FC236}">
                <a16:creationId xmlns:a16="http://schemas.microsoft.com/office/drawing/2014/main" id="{42431494-E080-2498-D7C0-18F9ED02A89C}"/>
              </a:ext>
            </a:extLst>
          </p:cNvPr>
          <p:cNvCxnSpPr/>
          <p:nvPr/>
        </p:nvCxnSpPr>
        <p:spPr>
          <a:xfrm>
            <a:off x="492369" y="2646485"/>
            <a:ext cx="59348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24552B-E264-B790-3FEE-D6AB31B0CF39}"/>
              </a:ext>
            </a:extLst>
          </p:cNvPr>
          <p:cNvCxnSpPr>
            <a:cxnSpLocks/>
          </p:cNvCxnSpPr>
          <p:nvPr/>
        </p:nvCxnSpPr>
        <p:spPr>
          <a:xfrm>
            <a:off x="8280974" y="2646485"/>
            <a:ext cx="15443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484B2A-2BBE-A69A-2538-DED57BFF15D6}"/>
              </a:ext>
            </a:extLst>
          </p:cNvPr>
          <p:cNvCxnSpPr>
            <a:cxnSpLocks/>
          </p:cNvCxnSpPr>
          <p:nvPr/>
        </p:nvCxnSpPr>
        <p:spPr>
          <a:xfrm>
            <a:off x="817685" y="3272393"/>
            <a:ext cx="28488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FDF2C9-3160-A049-3B69-D19612B33D02}"/>
              </a:ext>
            </a:extLst>
          </p:cNvPr>
          <p:cNvCxnSpPr>
            <a:cxnSpLocks/>
          </p:cNvCxnSpPr>
          <p:nvPr/>
        </p:nvCxnSpPr>
        <p:spPr>
          <a:xfrm>
            <a:off x="5002822" y="3272393"/>
            <a:ext cx="23661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11868D-DB23-0C74-D0D7-248F5CF8801C}"/>
              </a:ext>
            </a:extLst>
          </p:cNvPr>
          <p:cNvSpPr txBox="1"/>
          <p:nvPr/>
        </p:nvSpPr>
        <p:spPr>
          <a:xfrm>
            <a:off x="1761688" y="4177717"/>
            <a:ext cx="9236279" cy="1077218"/>
          </a:xfrm>
          <a:prstGeom prst="rect">
            <a:avLst/>
          </a:prstGeom>
          <a:noFill/>
        </p:spPr>
        <p:txBody>
          <a:bodyPr wrap="square" rtlCol="0">
            <a:spAutoFit/>
          </a:bodyPr>
          <a:lstStyle/>
          <a:p>
            <a:r>
              <a:rPr lang="en-US" sz="3200" dirty="0">
                <a:solidFill>
                  <a:srgbClr val="FF0000"/>
                </a:solidFill>
              </a:rPr>
              <a:t>Listen to a podcast about fashion in the past and choose the main focus of the talk.</a:t>
            </a:r>
          </a:p>
        </p:txBody>
      </p:sp>
    </p:spTree>
    <p:extLst>
      <p:ext uri="{BB962C8B-B14F-4D97-AF65-F5344CB8AC3E}">
        <p14:creationId xmlns:p14="http://schemas.microsoft.com/office/powerpoint/2010/main" val="17212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9085CA-3C63-BE00-2F52-DCAAB1E9ECFC}"/>
              </a:ext>
            </a:extLst>
          </p:cNvPr>
          <p:cNvPicPr>
            <a:picLocks noChangeAspect="1"/>
          </p:cNvPicPr>
          <p:nvPr/>
        </p:nvPicPr>
        <p:blipFill>
          <a:blip r:embed="rId2"/>
          <a:stretch>
            <a:fillRect/>
          </a:stretch>
        </p:blipFill>
        <p:spPr>
          <a:xfrm>
            <a:off x="5833423" y="740517"/>
            <a:ext cx="5916182" cy="5376966"/>
          </a:xfrm>
          <a:prstGeom prst="rect">
            <a:avLst/>
          </a:prstGeom>
        </p:spPr>
      </p:pic>
      <p:sp>
        <p:nvSpPr>
          <p:cNvPr id="6" name="TextBox 5">
            <a:extLst>
              <a:ext uri="{FF2B5EF4-FFF2-40B4-BE49-F238E27FC236}">
                <a16:creationId xmlns:a16="http://schemas.microsoft.com/office/drawing/2014/main" id="{A193D178-B193-4228-6FC0-AEF21CBCD9A0}"/>
              </a:ext>
            </a:extLst>
          </p:cNvPr>
          <p:cNvSpPr txBox="1"/>
          <p:nvPr/>
        </p:nvSpPr>
        <p:spPr>
          <a:xfrm>
            <a:off x="298938" y="740517"/>
            <a:ext cx="601393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Look at the picture and guess the main focus of the talk.</a:t>
            </a:r>
          </a:p>
        </p:txBody>
      </p:sp>
      <p:sp>
        <p:nvSpPr>
          <p:cNvPr id="7" name="TextBox 6">
            <a:extLst>
              <a:ext uri="{FF2B5EF4-FFF2-40B4-BE49-F238E27FC236}">
                <a16:creationId xmlns:a16="http://schemas.microsoft.com/office/drawing/2014/main" id="{629049A7-17CE-C94E-E385-6C9A56C48B7B}"/>
              </a:ext>
            </a:extLst>
          </p:cNvPr>
          <p:cNvSpPr txBox="1"/>
          <p:nvPr/>
        </p:nvSpPr>
        <p:spPr>
          <a:xfrm>
            <a:off x="442395" y="2228671"/>
            <a:ext cx="6137030" cy="1200329"/>
          </a:xfrm>
          <a:prstGeom prst="rect">
            <a:avLst/>
          </a:prstGeom>
          <a:noFill/>
        </p:spPr>
        <p:txBody>
          <a:bodyPr wrap="square">
            <a:spAutoFit/>
          </a:bodyPr>
          <a:lstStyle/>
          <a:p>
            <a:pPr marL="742950" indent="-742950">
              <a:buAutoNum type="arabicPeriod"/>
            </a:pPr>
            <a:r>
              <a:rPr lang="en-US" sz="3600" dirty="0">
                <a:solidFill>
                  <a:schemeClr val="accent5"/>
                </a:solidFill>
              </a:rPr>
              <a:t>popular fashion trends </a:t>
            </a:r>
          </a:p>
          <a:p>
            <a:pPr marL="742950" indent="-742950">
              <a:buAutoNum type="arabicPeriod"/>
            </a:pPr>
            <a:r>
              <a:rPr lang="en-US" sz="3600" dirty="0">
                <a:solidFill>
                  <a:schemeClr val="accent5"/>
                </a:solidFill>
              </a:rPr>
              <a:t>silly fashion trends</a:t>
            </a:r>
          </a:p>
        </p:txBody>
      </p:sp>
    </p:spTree>
    <p:extLst>
      <p:ext uri="{BB962C8B-B14F-4D97-AF65-F5344CB8AC3E}">
        <p14:creationId xmlns:p14="http://schemas.microsoft.com/office/powerpoint/2010/main" val="22188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0C059F-2100-F8EA-76FA-AA67AE535E7F}"/>
              </a:ext>
            </a:extLst>
          </p:cNvPr>
          <p:cNvSpPr txBox="1"/>
          <p:nvPr/>
        </p:nvSpPr>
        <p:spPr>
          <a:xfrm>
            <a:off x="615462" y="617611"/>
            <a:ext cx="10920046" cy="1200329"/>
          </a:xfrm>
          <a:prstGeom prst="rect">
            <a:avLst/>
          </a:prstGeom>
          <a:noFill/>
        </p:spPr>
        <p:txBody>
          <a:bodyPr wrap="square">
            <a:spAutoFit/>
          </a:bodyPr>
          <a:lstStyle/>
          <a:p>
            <a:r>
              <a:rPr lang="en-US" sz="3600" b="1" dirty="0">
                <a:solidFill>
                  <a:schemeClr val="accent5"/>
                </a:solidFill>
              </a:rPr>
              <a:t>Listen to a podcast about fashion in the past. What is the main focus of the talk?</a:t>
            </a:r>
          </a:p>
        </p:txBody>
      </p:sp>
      <p:sp>
        <p:nvSpPr>
          <p:cNvPr id="5" name="TextBox 4">
            <a:extLst>
              <a:ext uri="{FF2B5EF4-FFF2-40B4-BE49-F238E27FC236}">
                <a16:creationId xmlns:a16="http://schemas.microsoft.com/office/drawing/2014/main" id="{2F637919-6F20-EE8C-4AF1-3E2BDA04C31F}"/>
              </a:ext>
            </a:extLst>
          </p:cNvPr>
          <p:cNvSpPr txBox="1"/>
          <p:nvPr/>
        </p:nvSpPr>
        <p:spPr>
          <a:xfrm>
            <a:off x="3027485" y="2228671"/>
            <a:ext cx="6137030" cy="1200329"/>
          </a:xfrm>
          <a:prstGeom prst="rect">
            <a:avLst/>
          </a:prstGeom>
          <a:noFill/>
        </p:spPr>
        <p:txBody>
          <a:bodyPr wrap="square">
            <a:spAutoFit/>
          </a:bodyPr>
          <a:lstStyle/>
          <a:p>
            <a:pPr marL="742950" indent="-742950">
              <a:buAutoNum type="arabicPeriod"/>
            </a:pPr>
            <a:r>
              <a:rPr lang="en-US" sz="3600" dirty="0">
                <a:solidFill>
                  <a:schemeClr val="accent5"/>
                </a:solidFill>
              </a:rPr>
              <a:t>popular fashion trends </a:t>
            </a:r>
          </a:p>
          <a:p>
            <a:pPr marL="742950" indent="-742950">
              <a:buAutoNum type="arabicPeriod"/>
            </a:pPr>
            <a:r>
              <a:rPr lang="en-US" sz="3600" dirty="0">
                <a:solidFill>
                  <a:schemeClr val="accent5"/>
                </a:solidFill>
              </a:rPr>
              <a:t>silly fashion trends</a:t>
            </a:r>
          </a:p>
        </p:txBody>
      </p:sp>
      <p:pic>
        <p:nvPicPr>
          <p:cNvPr id="6" name="CD1 TRACK 16">
            <a:hlinkClick r:id="" action="ppaction://media"/>
            <a:extLst>
              <a:ext uri="{FF2B5EF4-FFF2-40B4-BE49-F238E27FC236}">
                <a16:creationId xmlns:a16="http://schemas.microsoft.com/office/drawing/2014/main" id="{3AA61CE6-DE36-F334-00B6-29657AF0B4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88423" y="1217775"/>
            <a:ext cx="609600" cy="609600"/>
          </a:xfrm>
          <a:prstGeom prst="rect">
            <a:avLst/>
          </a:prstGeom>
        </p:spPr>
      </p:pic>
      <p:sp>
        <p:nvSpPr>
          <p:cNvPr id="7" name="Oval 6">
            <a:extLst>
              <a:ext uri="{FF2B5EF4-FFF2-40B4-BE49-F238E27FC236}">
                <a16:creationId xmlns:a16="http://schemas.microsoft.com/office/drawing/2014/main" id="{FE1162D5-CE76-4900-5DF9-C2485C09EF4D}"/>
              </a:ext>
            </a:extLst>
          </p:cNvPr>
          <p:cNvSpPr/>
          <p:nvPr/>
        </p:nvSpPr>
        <p:spPr>
          <a:xfrm>
            <a:off x="2910254" y="2228671"/>
            <a:ext cx="729761" cy="6552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1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946551" y="1587819"/>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3946551" y="2528538"/>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3946551" y="452842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3946551" y="552836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3946551" y="35284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Listening</a:t>
            </a:r>
            <a:endParaRPr lang="en-US" b="1" dirty="0"/>
          </a:p>
        </p:txBody>
      </p:sp>
      <p:sp>
        <p:nvSpPr>
          <p:cNvPr id="16" name="Rounded Rectangle 15"/>
          <p:cNvSpPr/>
          <p:nvPr/>
        </p:nvSpPr>
        <p:spPr>
          <a:xfrm>
            <a:off x="3946551" y="647100"/>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FAAB20-F0B7-2447-B3B4-E8A235109AEE}"/>
              </a:ext>
            </a:extLst>
          </p:cNvPr>
          <p:cNvSpPr txBox="1"/>
          <p:nvPr/>
        </p:nvSpPr>
        <p:spPr>
          <a:xfrm>
            <a:off x="96717" y="1292470"/>
            <a:ext cx="11764106" cy="5078313"/>
          </a:xfrm>
          <a:prstGeom prst="rect">
            <a:avLst/>
          </a:prstGeom>
          <a:noFill/>
        </p:spPr>
        <p:txBody>
          <a:bodyPr wrap="square">
            <a:spAutoFit/>
          </a:bodyPr>
          <a:lstStyle/>
          <a:p>
            <a:r>
              <a:rPr lang="en-US" sz="3600" dirty="0">
                <a:solidFill>
                  <a:schemeClr val="accent5"/>
                </a:solidFill>
              </a:rPr>
              <a:t>1. The miniskirt was invented in the ___________.</a:t>
            </a:r>
          </a:p>
          <a:p>
            <a:r>
              <a:rPr lang="en-US" sz="3600" dirty="0">
                <a:solidFill>
                  <a:schemeClr val="accent5"/>
                </a:solidFill>
              </a:rPr>
              <a:t>2. The speakers both think that the ___________ was one of the greatest inventions in the fashion world.</a:t>
            </a:r>
          </a:p>
          <a:p>
            <a:r>
              <a:rPr lang="en-US" sz="3600" dirty="0">
                <a:solidFill>
                  <a:schemeClr val="accent5"/>
                </a:solidFill>
              </a:rPr>
              <a:t>3. Bell-bottoms could have legs opening up to ___________ centimeters.</a:t>
            </a:r>
            <a:r>
              <a:rPr lang="en-US" sz="3600" dirty="0"/>
              <a:t> </a:t>
            </a:r>
            <a:endParaRPr lang="en-US" sz="3600" dirty="0">
              <a:solidFill>
                <a:schemeClr val="accent5"/>
              </a:solidFill>
            </a:endParaRPr>
          </a:p>
          <a:p>
            <a:r>
              <a:rPr lang="en-US" sz="3600" dirty="0">
                <a:solidFill>
                  <a:schemeClr val="accent5"/>
                </a:solidFill>
              </a:rPr>
              <a:t>4. A trend in the ___________ was "power dressing." Women wore shoulder pads to look powerful.</a:t>
            </a:r>
          </a:p>
          <a:p>
            <a:r>
              <a:rPr lang="en-US" sz="3600" dirty="0">
                <a:solidFill>
                  <a:schemeClr val="accent5"/>
                </a:solidFill>
              </a:rPr>
              <a:t>5. Rachel agrees that _______________________ sounds really cool.</a:t>
            </a:r>
          </a:p>
        </p:txBody>
      </p:sp>
      <p:sp>
        <p:nvSpPr>
          <p:cNvPr id="4" name="Rectangle 3">
            <a:extLst>
              <a:ext uri="{FF2B5EF4-FFF2-40B4-BE49-F238E27FC236}">
                <a16:creationId xmlns:a16="http://schemas.microsoft.com/office/drawing/2014/main" id="{48F39AFF-7C24-BCC1-DB60-F74F88452FE3}"/>
              </a:ext>
            </a:extLst>
          </p:cNvPr>
          <p:cNvSpPr/>
          <p:nvPr/>
        </p:nvSpPr>
        <p:spPr>
          <a:xfrm>
            <a:off x="96716" y="503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b</a:t>
            </a:r>
          </a:p>
        </p:txBody>
      </p:sp>
      <p:sp>
        <p:nvSpPr>
          <p:cNvPr id="5" name="TextBox 4">
            <a:extLst>
              <a:ext uri="{FF2B5EF4-FFF2-40B4-BE49-F238E27FC236}">
                <a16:creationId xmlns:a16="http://schemas.microsoft.com/office/drawing/2014/main" id="{BDB7E3D5-7E15-030A-D278-E74DD28435F9}"/>
              </a:ext>
            </a:extLst>
          </p:cNvPr>
          <p:cNvSpPr txBox="1"/>
          <p:nvPr/>
        </p:nvSpPr>
        <p:spPr>
          <a:xfrm>
            <a:off x="1563479" y="487217"/>
            <a:ext cx="10628521" cy="646331"/>
          </a:xfrm>
          <a:prstGeom prst="rect">
            <a:avLst/>
          </a:prstGeom>
          <a:noFill/>
        </p:spPr>
        <p:txBody>
          <a:bodyPr wrap="square">
            <a:spAutoFit/>
          </a:bodyPr>
          <a:lstStyle/>
          <a:p>
            <a:r>
              <a:rPr lang="en-US" sz="3600" b="1" dirty="0">
                <a:solidFill>
                  <a:schemeClr val="accent5"/>
                </a:solidFill>
              </a:rPr>
              <a:t>Read the sentences and guess the missing information.</a:t>
            </a:r>
          </a:p>
        </p:txBody>
      </p:sp>
      <p:sp>
        <p:nvSpPr>
          <p:cNvPr id="6" name="TextBox 5">
            <a:extLst>
              <a:ext uri="{FF2B5EF4-FFF2-40B4-BE49-F238E27FC236}">
                <a16:creationId xmlns:a16="http://schemas.microsoft.com/office/drawing/2014/main" id="{C7B25681-3027-7170-0185-EFC4AC049B70}"/>
              </a:ext>
            </a:extLst>
          </p:cNvPr>
          <p:cNvSpPr txBox="1"/>
          <p:nvPr/>
        </p:nvSpPr>
        <p:spPr>
          <a:xfrm>
            <a:off x="7006177" y="1292470"/>
            <a:ext cx="2420470" cy="646331"/>
          </a:xfrm>
          <a:prstGeom prst="rect">
            <a:avLst/>
          </a:prstGeom>
          <a:noFill/>
        </p:spPr>
        <p:txBody>
          <a:bodyPr wrap="square" rtlCol="0">
            <a:spAutoFit/>
          </a:bodyPr>
          <a:lstStyle/>
          <a:p>
            <a:r>
              <a:rPr lang="en-US" sz="3600" dirty="0">
                <a:solidFill>
                  <a:srgbClr val="FF0000"/>
                </a:solidFill>
              </a:rPr>
              <a:t>time</a:t>
            </a:r>
          </a:p>
        </p:txBody>
      </p:sp>
      <p:sp>
        <p:nvSpPr>
          <p:cNvPr id="7" name="TextBox 6">
            <a:extLst>
              <a:ext uri="{FF2B5EF4-FFF2-40B4-BE49-F238E27FC236}">
                <a16:creationId xmlns:a16="http://schemas.microsoft.com/office/drawing/2014/main" id="{DC0A90C1-71A6-2849-1EA8-4C8E2D5085A2}"/>
              </a:ext>
            </a:extLst>
          </p:cNvPr>
          <p:cNvSpPr txBox="1"/>
          <p:nvPr/>
        </p:nvSpPr>
        <p:spPr>
          <a:xfrm>
            <a:off x="6877739" y="1867922"/>
            <a:ext cx="2420470" cy="646331"/>
          </a:xfrm>
          <a:prstGeom prst="rect">
            <a:avLst/>
          </a:prstGeom>
          <a:noFill/>
        </p:spPr>
        <p:txBody>
          <a:bodyPr wrap="square" rtlCol="0">
            <a:spAutoFit/>
          </a:bodyPr>
          <a:lstStyle/>
          <a:p>
            <a:r>
              <a:rPr lang="en-US" sz="3600" dirty="0">
                <a:solidFill>
                  <a:srgbClr val="FF0000"/>
                </a:solidFill>
              </a:rPr>
              <a:t>clothes</a:t>
            </a:r>
          </a:p>
        </p:txBody>
      </p:sp>
      <p:sp>
        <p:nvSpPr>
          <p:cNvPr id="8" name="TextBox 7">
            <a:extLst>
              <a:ext uri="{FF2B5EF4-FFF2-40B4-BE49-F238E27FC236}">
                <a16:creationId xmlns:a16="http://schemas.microsoft.com/office/drawing/2014/main" id="{82704B28-678F-8186-A374-47E0EBF49989}"/>
              </a:ext>
            </a:extLst>
          </p:cNvPr>
          <p:cNvSpPr txBox="1"/>
          <p:nvPr/>
        </p:nvSpPr>
        <p:spPr>
          <a:xfrm>
            <a:off x="9000044" y="2946105"/>
            <a:ext cx="2420470" cy="646331"/>
          </a:xfrm>
          <a:prstGeom prst="rect">
            <a:avLst/>
          </a:prstGeom>
          <a:noFill/>
        </p:spPr>
        <p:txBody>
          <a:bodyPr wrap="square" rtlCol="0">
            <a:spAutoFit/>
          </a:bodyPr>
          <a:lstStyle/>
          <a:p>
            <a:r>
              <a:rPr lang="en-US" sz="3600" dirty="0">
                <a:solidFill>
                  <a:srgbClr val="FF0000"/>
                </a:solidFill>
              </a:rPr>
              <a:t>number</a:t>
            </a:r>
          </a:p>
        </p:txBody>
      </p:sp>
      <p:sp>
        <p:nvSpPr>
          <p:cNvPr id="9" name="TextBox 8">
            <a:extLst>
              <a:ext uri="{FF2B5EF4-FFF2-40B4-BE49-F238E27FC236}">
                <a16:creationId xmlns:a16="http://schemas.microsoft.com/office/drawing/2014/main" id="{7051A3BD-134F-49CB-87EA-30882AC710C7}"/>
              </a:ext>
            </a:extLst>
          </p:cNvPr>
          <p:cNvSpPr txBox="1"/>
          <p:nvPr/>
        </p:nvSpPr>
        <p:spPr>
          <a:xfrm>
            <a:off x="3705347" y="4050480"/>
            <a:ext cx="2420470" cy="646331"/>
          </a:xfrm>
          <a:prstGeom prst="rect">
            <a:avLst/>
          </a:prstGeom>
          <a:noFill/>
        </p:spPr>
        <p:txBody>
          <a:bodyPr wrap="square" rtlCol="0">
            <a:spAutoFit/>
          </a:bodyPr>
          <a:lstStyle/>
          <a:p>
            <a:r>
              <a:rPr lang="en-US" sz="3600" dirty="0">
                <a:solidFill>
                  <a:srgbClr val="FF0000"/>
                </a:solidFill>
              </a:rPr>
              <a:t>time</a:t>
            </a:r>
          </a:p>
        </p:txBody>
      </p:sp>
      <p:sp>
        <p:nvSpPr>
          <p:cNvPr id="10" name="TextBox 9">
            <a:extLst>
              <a:ext uri="{FF2B5EF4-FFF2-40B4-BE49-F238E27FC236}">
                <a16:creationId xmlns:a16="http://schemas.microsoft.com/office/drawing/2014/main" id="{C06E7A52-8463-C289-6A8C-548811E52125}"/>
              </a:ext>
            </a:extLst>
          </p:cNvPr>
          <p:cNvSpPr txBox="1"/>
          <p:nvPr/>
        </p:nvSpPr>
        <p:spPr>
          <a:xfrm>
            <a:off x="4585707" y="5134236"/>
            <a:ext cx="2420470" cy="646331"/>
          </a:xfrm>
          <a:prstGeom prst="rect">
            <a:avLst/>
          </a:prstGeom>
          <a:noFill/>
        </p:spPr>
        <p:txBody>
          <a:bodyPr wrap="square" rtlCol="0">
            <a:spAutoFit/>
          </a:bodyPr>
          <a:lstStyle/>
          <a:p>
            <a:r>
              <a:rPr lang="en-US" sz="3600" dirty="0">
                <a:solidFill>
                  <a:srgbClr val="FF0000"/>
                </a:solidFill>
              </a:rPr>
              <a:t>something</a:t>
            </a:r>
          </a:p>
        </p:txBody>
      </p:sp>
    </p:spTree>
    <p:extLst>
      <p:ext uri="{BB962C8B-B14F-4D97-AF65-F5344CB8AC3E}">
        <p14:creationId xmlns:p14="http://schemas.microsoft.com/office/powerpoint/2010/main" val="25064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00C67-4BDB-0637-2E3F-6120C48C198A}"/>
              </a:ext>
            </a:extLst>
          </p:cNvPr>
          <p:cNvSpPr txBox="1"/>
          <p:nvPr/>
        </p:nvSpPr>
        <p:spPr>
          <a:xfrm>
            <a:off x="640114" y="442393"/>
            <a:ext cx="10628521" cy="646331"/>
          </a:xfrm>
          <a:prstGeom prst="rect">
            <a:avLst/>
          </a:prstGeom>
          <a:noFill/>
        </p:spPr>
        <p:txBody>
          <a:bodyPr wrap="square">
            <a:spAutoFit/>
          </a:bodyPr>
          <a:lstStyle/>
          <a:p>
            <a:r>
              <a:rPr lang="en-US" sz="3600" b="1" dirty="0">
                <a:solidFill>
                  <a:schemeClr val="accent5"/>
                </a:solidFill>
              </a:rPr>
              <a:t>Read the sentences and underline the key words.</a:t>
            </a:r>
          </a:p>
        </p:txBody>
      </p:sp>
      <p:sp>
        <p:nvSpPr>
          <p:cNvPr id="4" name="TextBox 3">
            <a:extLst>
              <a:ext uri="{FF2B5EF4-FFF2-40B4-BE49-F238E27FC236}">
                <a16:creationId xmlns:a16="http://schemas.microsoft.com/office/drawing/2014/main" id="{7B2FE377-45CD-05AA-84CB-3F310F244548}"/>
              </a:ext>
            </a:extLst>
          </p:cNvPr>
          <p:cNvSpPr txBox="1"/>
          <p:nvPr/>
        </p:nvSpPr>
        <p:spPr>
          <a:xfrm>
            <a:off x="233082" y="1088724"/>
            <a:ext cx="11725835" cy="51866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1. The miniskirt was invented in the 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2. The speakers both think that the ___________ was one of the greatest inventions in the fashion world.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3. Bell-bottoms could have legs opening up to ________ centimeters.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4. A trend in the ___________ was "power dressing." Women wore shoulder pads to look powerful.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5. Rachel agrees that _______________________ sounds really cool.</a:t>
            </a:r>
          </a:p>
        </p:txBody>
      </p:sp>
      <p:cxnSp>
        <p:nvCxnSpPr>
          <p:cNvPr id="6" name="Straight Connector 5">
            <a:extLst>
              <a:ext uri="{FF2B5EF4-FFF2-40B4-BE49-F238E27FC236}">
                <a16:creationId xmlns:a16="http://schemas.microsoft.com/office/drawing/2014/main" id="{1ADFC30D-8B9E-95A9-ABA8-0CD1D6182A22}"/>
              </a:ext>
            </a:extLst>
          </p:cNvPr>
          <p:cNvCxnSpPr>
            <a:cxnSpLocks/>
          </p:cNvCxnSpPr>
          <p:nvPr/>
        </p:nvCxnSpPr>
        <p:spPr>
          <a:xfrm>
            <a:off x="1469481" y="1764098"/>
            <a:ext cx="13088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B1612F-9EDD-6B7F-E236-721BAF2BE952}"/>
              </a:ext>
            </a:extLst>
          </p:cNvPr>
          <p:cNvCxnSpPr>
            <a:cxnSpLocks/>
          </p:cNvCxnSpPr>
          <p:nvPr/>
        </p:nvCxnSpPr>
        <p:spPr>
          <a:xfrm>
            <a:off x="3706451" y="1754159"/>
            <a:ext cx="14419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7A103F-B3CC-6304-35AE-A32906151BDF}"/>
              </a:ext>
            </a:extLst>
          </p:cNvPr>
          <p:cNvCxnSpPr>
            <a:cxnSpLocks/>
          </p:cNvCxnSpPr>
          <p:nvPr/>
        </p:nvCxnSpPr>
        <p:spPr>
          <a:xfrm>
            <a:off x="1380565" y="2489265"/>
            <a:ext cx="14164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A5E593-6EE1-34EA-615B-4AEB2333141C}"/>
              </a:ext>
            </a:extLst>
          </p:cNvPr>
          <p:cNvCxnSpPr>
            <a:cxnSpLocks/>
          </p:cNvCxnSpPr>
          <p:nvPr/>
        </p:nvCxnSpPr>
        <p:spPr>
          <a:xfrm>
            <a:off x="2996956" y="2506642"/>
            <a:ext cx="15957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FF5827E-CEBD-7E19-6BAE-50DBC86429F8}"/>
              </a:ext>
            </a:extLst>
          </p:cNvPr>
          <p:cNvCxnSpPr>
            <a:cxnSpLocks/>
          </p:cNvCxnSpPr>
          <p:nvPr/>
        </p:nvCxnSpPr>
        <p:spPr>
          <a:xfrm>
            <a:off x="448235" y="3205467"/>
            <a:ext cx="29583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C48EA0-2AAA-3326-FF0B-40DAFD610FF7}"/>
              </a:ext>
            </a:extLst>
          </p:cNvPr>
          <p:cNvCxnSpPr>
            <a:cxnSpLocks/>
          </p:cNvCxnSpPr>
          <p:nvPr/>
        </p:nvCxnSpPr>
        <p:spPr>
          <a:xfrm>
            <a:off x="717176" y="3937520"/>
            <a:ext cx="20798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5F0427-51E3-47D5-C0AB-8CD398148A20}"/>
              </a:ext>
            </a:extLst>
          </p:cNvPr>
          <p:cNvCxnSpPr>
            <a:cxnSpLocks/>
          </p:cNvCxnSpPr>
          <p:nvPr/>
        </p:nvCxnSpPr>
        <p:spPr>
          <a:xfrm>
            <a:off x="4860884" y="3937520"/>
            <a:ext cx="1918448" cy="89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4A2C94-364E-889C-071B-3E02D6D374A7}"/>
              </a:ext>
            </a:extLst>
          </p:cNvPr>
          <p:cNvCxnSpPr>
            <a:cxnSpLocks/>
          </p:cNvCxnSpPr>
          <p:nvPr/>
        </p:nvCxnSpPr>
        <p:spPr>
          <a:xfrm>
            <a:off x="6992471" y="3946484"/>
            <a:ext cx="7709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668C88-8D66-D7A2-7A03-0677AA8947C8}"/>
              </a:ext>
            </a:extLst>
          </p:cNvPr>
          <p:cNvCxnSpPr>
            <a:cxnSpLocks/>
          </p:cNvCxnSpPr>
          <p:nvPr/>
        </p:nvCxnSpPr>
        <p:spPr>
          <a:xfrm>
            <a:off x="9753600" y="3946484"/>
            <a:ext cx="18198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BC56C8F-FB81-F777-9701-A3E3E8679A83}"/>
              </a:ext>
            </a:extLst>
          </p:cNvPr>
          <p:cNvCxnSpPr>
            <a:cxnSpLocks/>
          </p:cNvCxnSpPr>
          <p:nvPr/>
        </p:nvCxnSpPr>
        <p:spPr>
          <a:xfrm>
            <a:off x="1165411" y="4672626"/>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4AD8251-9939-A52C-6224-820EC34C4736}"/>
              </a:ext>
            </a:extLst>
          </p:cNvPr>
          <p:cNvCxnSpPr>
            <a:cxnSpLocks/>
          </p:cNvCxnSpPr>
          <p:nvPr/>
        </p:nvCxnSpPr>
        <p:spPr>
          <a:xfrm>
            <a:off x="6387353" y="4672626"/>
            <a:ext cx="24159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C51276C-9B85-C8AF-7739-66DC6C895B88}"/>
              </a:ext>
            </a:extLst>
          </p:cNvPr>
          <p:cNvCxnSpPr>
            <a:cxnSpLocks/>
          </p:cNvCxnSpPr>
          <p:nvPr/>
        </p:nvCxnSpPr>
        <p:spPr>
          <a:xfrm>
            <a:off x="336176" y="5410476"/>
            <a:ext cx="22546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BD8070-E1A6-FB1B-09C0-3F8CFE2844E4}"/>
              </a:ext>
            </a:extLst>
          </p:cNvPr>
          <p:cNvCxnSpPr>
            <a:cxnSpLocks/>
          </p:cNvCxnSpPr>
          <p:nvPr/>
        </p:nvCxnSpPr>
        <p:spPr>
          <a:xfrm>
            <a:off x="4005943" y="5407000"/>
            <a:ext cx="1424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43F01C4-BAE0-0C4D-CBB5-225101FBA912}"/>
              </a:ext>
            </a:extLst>
          </p:cNvPr>
          <p:cNvCxnSpPr>
            <a:cxnSpLocks/>
          </p:cNvCxnSpPr>
          <p:nvPr/>
        </p:nvCxnSpPr>
        <p:spPr>
          <a:xfrm>
            <a:off x="717176" y="6145582"/>
            <a:ext cx="10757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FF7E954-B712-EECF-4FF2-6B50E9212CBC}"/>
              </a:ext>
            </a:extLst>
          </p:cNvPr>
          <p:cNvCxnSpPr>
            <a:cxnSpLocks/>
          </p:cNvCxnSpPr>
          <p:nvPr/>
        </p:nvCxnSpPr>
        <p:spPr>
          <a:xfrm>
            <a:off x="8668870" y="6139362"/>
            <a:ext cx="29045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2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650630" y="467905"/>
            <a:ext cx="8241325" cy="6008428"/>
          </a:xfrm>
          <a:prstGeom prst="rect">
            <a:avLst/>
          </a:prstGeom>
        </p:spPr>
      </p:pic>
      <p:sp>
        <p:nvSpPr>
          <p:cNvPr id="3" name="TextBox 2"/>
          <p:cNvSpPr txBox="1"/>
          <p:nvPr/>
        </p:nvSpPr>
        <p:spPr>
          <a:xfrm>
            <a:off x="3446585" y="4222087"/>
            <a:ext cx="4528038" cy="769441"/>
          </a:xfrm>
          <a:prstGeom prst="rect">
            <a:avLst/>
          </a:prstGeom>
          <a:noFill/>
        </p:spPr>
        <p:txBody>
          <a:bodyPr wrap="square" rtlCol="0">
            <a:spAutoFit/>
          </a:bodyPr>
          <a:lstStyle/>
          <a:p>
            <a:r>
              <a:rPr lang="en-US" sz="4400" dirty="0">
                <a:solidFill>
                  <a:schemeClr val="bg1"/>
                </a:solidFill>
              </a:rPr>
              <a:t>While-listening</a:t>
            </a:r>
          </a:p>
        </p:txBody>
      </p:sp>
    </p:spTree>
    <p:extLst>
      <p:ext uri="{BB962C8B-B14F-4D97-AF65-F5344CB8AC3E}">
        <p14:creationId xmlns:p14="http://schemas.microsoft.com/office/powerpoint/2010/main" val="3575460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732016-D0C3-7A88-8FD0-5AB217B98983}"/>
              </a:ext>
            </a:extLst>
          </p:cNvPr>
          <p:cNvSpPr txBox="1"/>
          <p:nvPr/>
        </p:nvSpPr>
        <p:spPr>
          <a:xfrm>
            <a:off x="378070" y="580264"/>
            <a:ext cx="6137030" cy="584775"/>
          </a:xfrm>
          <a:prstGeom prst="rect">
            <a:avLst/>
          </a:prstGeom>
          <a:noFill/>
        </p:spPr>
        <p:txBody>
          <a:bodyPr wrap="square">
            <a:spAutoFit/>
          </a:bodyPr>
          <a:lstStyle/>
          <a:p>
            <a:r>
              <a:rPr lang="en-US" sz="3200" b="1" dirty="0">
                <a:solidFill>
                  <a:srgbClr val="0070C0"/>
                </a:solidFill>
              </a:rPr>
              <a:t>Listen and fill in the blanks.</a:t>
            </a:r>
          </a:p>
        </p:txBody>
      </p:sp>
      <p:sp>
        <p:nvSpPr>
          <p:cNvPr id="5" name="TextBox 4">
            <a:extLst>
              <a:ext uri="{FF2B5EF4-FFF2-40B4-BE49-F238E27FC236}">
                <a16:creationId xmlns:a16="http://schemas.microsoft.com/office/drawing/2014/main" id="{9519F857-C4B1-B22E-CA56-24FA87B0C5FE}"/>
              </a:ext>
            </a:extLst>
          </p:cNvPr>
          <p:cNvSpPr txBox="1"/>
          <p:nvPr/>
        </p:nvSpPr>
        <p:spPr>
          <a:xfrm>
            <a:off x="263768" y="1091060"/>
            <a:ext cx="11808069" cy="51866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1. The miniskirt was invented in the ___________.</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2. The speakers both think that the ___________ was one of the greatest inventions in the fashion world.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3. Bell-bottoms could have legs opening up to ________ centimeters.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4. A trend in the ___________ was "power dressing." Women wore shoulder pads to look powerful.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5. Rachel agrees that _______________________ sounds really cool.</a:t>
            </a:r>
          </a:p>
        </p:txBody>
      </p:sp>
      <p:sp>
        <p:nvSpPr>
          <p:cNvPr id="6" name="TextBox 5">
            <a:extLst>
              <a:ext uri="{FF2B5EF4-FFF2-40B4-BE49-F238E27FC236}">
                <a16:creationId xmlns:a16="http://schemas.microsoft.com/office/drawing/2014/main" id="{7E6C6C0B-AD9B-5AFF-002D-84944AAF1694}"/>
              </a:ext>
            </a:extLst>
          </p:cNvPr>
          <p:cNvSpPr txBox="1"/>
          <p:nvPr/>
        </p:nvSpPr>
        <p:spPr>
          <a:xfrm>
            <a:off x="6515100" y="1246094"/>
            <a:ext cx="1517276" cy="584775"/>
          </a:xfrm>
          <a:prstGeom prst="rect">
            <a:avLst/>
          </a:prstGeom>
          <a:noFill/>
        </p:spPr>
        <p:txBody>
          <a:bodyPr wrap="square" rtlCol="0">
            <a:spAutoFit/>
          </a:bodyPr>
          <a:lstStyle/>
          <a:p>
            <a:r>
              <a:rPr lang="en-US" sz="3200" dirty="0">
                <a:solidFill>
                  <a:srgbClr val="FF0000"/>
                </a:solidFill>
              </a:rPr>
              <a:t>1960s</a:t>
            </a:r>
          </a:p>
        </p:txBody>
      </p:sp>
      <p:sp>
        <p:nvSpPr>
          <p:cNvPr id="7" name="TextBox 6">
            <a:extLst>
              <a:ext uri="{FF2B5EF4-FFF2-40B4-BE49-F238E27FC236}">
                <a16:creationId xmlns:a16="http://schemas.microsoft.com/office/drawing/2014/main" id="{AD5841E0-730D-DB1E-A78B-95E4F9B21A30}"/>
              </a:ext>
            </a:extLst>
          </p:cNvPr>
          <p:cNvSpPr txBox="1"/>
          <p:nvPr/>
        </p:nvSpPr>
        <p:spPr>
          <a:xfrm>
            <a:off x="6425452" y="1983269"/>
            <a:ext cx="1732429" cy="584775"/>
          </a:xfrm>
          <a:prstGeom prst="rect">
            <a:avLst/>
          </a:prstGeom>
          <a:noFill/>
        </p:spPr>
        <p:txBody>
          <a:bodyPr wrap="square" rtlCol="0">
            <a:spAutoFit/>
          </a:bodyPr>
          <a:lstStyle/>
          <a:p>
            <a:r>
              <a:rPr lang="en-US" sz="3200" dirty="0">
                <a:solidFill>
                  <a:srgbClr val="FF0000"/>
                </a:solidFill>
              </a:rPr>
              <a:t>miniskirt</a:t>
            </a:r>
          </a:p>
        </p:txBody>
      </p:sp>
      <p:sp>
        <p:nvSpPr>
          <p:cNvPr id="8" name="TextBox 7">
            <a:extLst>
              <a:ext uri="{FF2B5EF4-FFF2-40B4-BE49-F238E27FC236}">
                <a16:creationId xmlns:a16="http://schemas.microsoft.com/office/drawing/2014/main" id="{1DE9DE51-2860-3A29-75D3-FC343ACA5A29}"/>
              </a:ext>
            </a:extLst>
          </p:cNvPr>
          <p:cNvSpPr txBox="1"/>
          <p:nvPr/>
        </p:nvSpPr>
        <p:spPr>
          <a:xfrm>
            <a:off x="8032376" y="3469527"/>
            <a:ext cx="1517276" cy="584775"/>
          </a:xfrm>
          <a:prstGeom prst="rect">
            <a:avLst/>
          </a:prstGeom>
          <a:noFill/>
        </p:spPr>
        <p:txBody>
          <a:bodyPr wrap="square" rtlCol="0">
            <a:spAutoFit/>
          </a:bodyPr>
          <a:lstStyle/>
          <a:p>
            <a:r>
              <a:rPr lang="en-US" sz="3200" dirty="0">
                <a:solidFill>
                  <a:srgbClr val="FF0000"/>
                </a:solidFill>
              </a:rPr>
              <a:t>66</a:t>
            </a:r>
          </a:p>
        </p:txBody>
      </p:sp>
      <p:sp>
        <p:nvSpPr>
          <p:cNvPr id="9" name="TextBox 8">
            <a:extLst>
              <a:ext uri="{FF2B5EF4-FFF2-40B4-BE49-F238E27FC236}">
                <a16:creationId xmlns:a16="http://schemas.microsoft.com/office/drawing/2014/main" id="{4884E46B-42EC-4F8C-73C7-EA4440C5FBF7}"/>
              </a:ext>
            </a:extLst>
          </p:cNvPr>
          <p:cNvSpPr txBox="1"/>
          <p:nvPr/>
        </p:nvSpPr>
        <p:spPr>
          <a:xfrm>
            <a:off x="3473479" y="4188586"/>
            <a:ext cx="1517276" cy="584775"/>
          </a:xfrm>
          <a:prstGeom prst="rect">
            <a:avLst/>
          </a:prstGeom>
          <a:noFill/>
        </p:spPr>
        <p:txBody>
          <a:bodyPr wrap="square" rtlCol="0">
            <a:spAutoFit/>
          </a:bodyPr>
          <a:lstStyle/>
          <a:p>
            <a:r>
              <a:rPr lang="en-US" sz="3200" dirty="0">
                <a:solidFill>
                  <a:srgbClr val="FF0000"/>
                </a:solidFill>
              </a:rPr>
              <a:t>1980s</a:t>
            </a:r>
          </a:p>
        </p:txBody>
      </p:sp>
      <p:sp>
        <p:nvSpPr>
          <p:cNvPr id="10" name="TextBox 9">
            <a:extLst>
              <a:ext uri="{FF2B5EF4-FFF2-40B4-BE49-F238E27FC236}">
                <a16:creationId xmlns:a16="http://schemas.microsoft.com/office/drawing/2014/main" id="{FC9FBCB5-C805-1C88-9FD5-3D1DF349C430}"/>
              </a:ext>
            </a:extLst>
          </p:cNvPr>
          <p:cNvSpPr txBox="1"/>
          <p:nvPr/>
        </p:nvSpPr>
        <p:spPr>
          <a:xfrm>
            <a:off x="4121522" y="5643791"/>
            <a:ext cx="3623983" cy="584775"/>
          </a:xfrm>
          <a:prstGeom prst="rect">
            <a:avLst/>
          </a:prstGeom>
          <a:noFill/>
        </p:spPr>
        <p:txBody>
          <a:bodyPr wrap="square" rtlCol="0">
            <a:spAutoFit/>
          </a:bodyPr>
          <a:lstStyle/>
          <a:p>
            <a:r>
              <a:rPr lang="en-US" sz="3200" dirty="0">
                <a:solidFill>
                  <a:srgbClr val="FF0000"/>
                </a:solidFill>
              </a:rPr>
              <a:t> power dressing</a:t>
            </a:r>
          </a:p>
        </p:txBody>
      </p:sp>
      <p:pic>
        <p:nvPicPr>
          <p:cNvPr id="11" name="CD1 TRACK 16">
            <a:hlinkClick r:id="" action="ppaction://media"/>
            <a:extLst>
              <a:ext uri="{FF2B5EF4-FFF2-40B4-BE49-F238E27FC236}">
                <a16:creationId xmlns:a16="http://schemas.microsoft.com/office/drawing/2014/main" id="{CAFB42FA-677A-F01D-6681-206453DC16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2696" y="567851"/>
            <a:ext cx="609600" cy="609600"/>
          </a:xfrm>
          <a:prstGeom prst="rect">
            <a:avLst/>
          </a:prstGeom>
        </p:spPr>
      </p:pic>
    </p:spTree>
    <p:extLst>
      <p:ext uri="{BB962C8B-B14F-4D97-AF65-F5344CB8AC3E}">
        <p14:creationId xmlns:p14="http://schemas.microsoft.com/office/powerpoint/2010/main" val="87071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772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8A2E85-9C47-66AD-A4CC-8A44EADE4FCB}"/>
              </a:ext>
            </a:extLst>
          </p:cNvPr>
          <p:cNvSpPr txBox="1"/>
          <p:nvPr/>
        </p:nvSpPr>
        <p:spPr>
          <a:xfrm>
            <a:off x="3768968" y="272487"/>
            <a:ext cx="6137030" cy="584775"/>
          </a:xfrm>
          <a:prstGeom prst="rect">
            <a:avLst/>
          </a:prstGeom>
          <a:noFill/>
        </p:spPr>
        <p:txBody>
          <a:bodyPr wrap="square">
            <a:spAutoFit/>
          </a:bodyPr>
          <a:lstStyle/>
          <a:p>
            <a:r>
              <a:rPr lang="en-US" sz="3200" b="1" dirty="0">
                <a:solidFill>
                  <a:srgbClr val="0070C0"/>
                </a:solidFill>
              </a:rPr>
              <a:t>Listen and fill in the blanks.</a:t>
            </a:r>
          </a:p>
        </p:txBody>
      </p:sp>
      <p:sp>
        <p:nvSpPr>
          <p:cNvPr id="8" name="TextBox 7">
            <a:extLst>
              <a:ext uri="{FF2B5EF4-FFF2-40B4-BE49-F238E27FC236}">
                <a16:creationId xmlns:a16="http://schemas.microsoft.com/office/drawing/2014/main" id="{352EEBEC-7FD2-8771-F9F8-DC67052B70EE}"/>
              </a:ext>
            </a:extLst>
          </p:cNvPr>
          <p:cNvSpPr txBox="1"/>
          <p:nvPr/>
        </p:nvSpPr>
        <p:spPr>
          <a:xfrm>
            <a:off x="27843" y="564874"/>
            <a:ext cx="12164157" cy="6093976"/>
          </a:xfrm>
          <a:prstGeom prst="rect">
            <a:avLst/>
          </a:prstGeom>
          <a:noFill/>
        </p:spPr>
        <p:txBody>
          <a:bodyPr wrap="square">
            <a:spAutoFit/>
          </a:bodyPr>
          <a:lstStyle/>
          <a:p>
            <a:r>
              <a:rPr lang="en-US" sz="2600" dirty="0"/>
              <a:t>Chris: Rachel, look at this!</a:t>
            </a:r>
          </a:p>
          <a:p>
            <a:r>
              <a:rPr lang="en-US" sz="2600" dirty="0"/>
              <a:t>Rachel: Chris! What are you wearing? Are you going to a 70s party?</a:t>
            </a:r>
          </a:p>
          <a:p>
            <a:r>
              <a:rPr lang="en-US" sz="2600" dirty="0"/>
              <a:t>Chris: </a:t>
            </a:r>
            <a:r>
              <a:rPr lang="en-US" sz="2600" dirty="0" err="1"/>
              <a:t>Haha</a:t>
            </a:r>
            <a:r>
              <a:rPr lang="en-US" sz="2600" dirty="0"/>
              <a:t>, no, I'm not. It's because today we're talking about ……………………….in the past.</a:t>
            </a:r>
          </a:p>
          <a:p>
            <a:r>
              <a:rPr lang="en-US" sz="2600" dirty="0"/>
              <a:t>Rachel and Chris: Welcome to Fashion Dive Podcast. </a:t>
            </a:r>
          </a:p>
          <a:p>
            <a:r>
              <a:rPr lang="en-US" sz="2600" dirty="0"/>
              <a:t>Rachel: This is Rachel.</a:t>
            </a:r>
          </a:p>
          <a:p>
            <a:r>
              <a:rPr lang="en-US" sz="2600" dirty="0"/>
              <a:t>Chris: And I'm Chris.</a:t>
            </a:r>
          </a:p>
          <a:p>
            <a:r>
              <a:rPr lang="en-US" sz="2600" dirty="0"/>
              <a:t>Rachel: You know, younger generations often ………………………..older generations' fashion.</a:t>
            </a:r>
          </a:p>
          <a:p>
            <a:r>
              <a:rPr lang="en-US" sz="2600" dirty="0"/>
              <a:t>Chris: Yes. But fashion trends often………………………. A lot of what they wear is actually old trends.</a:t>
            </a:r>
          </a:p>
          <a:p>
            <a:r>
              <a:rPr lang="en-US" sz="2600" dirty="0"/>
              <a:t>Rachel: Right. Like the miniskirt.</a:t>
            </a:r>
          </a:p>
          <a:p>
            <a:r>
              <a:rPr lang="en-US" sz="2600" dirty="0"/>
              <a:t>Chris: Yes. It was invented in the 1960s. A British …………………………….experimented with shorter skirts, and it became a huge ………………. It was one of the greatest inventions in the fashion world, wasn't it?</a:t>
            </a:r>
          </a:p>
          <a:p>
            <a:r>
              <a:rPr lang="en-US" sz="2600" dirty="0"/>
              <a:t>Rachel: Yep!</a:t>
            </a:r>
          </a:p>
        </p:txBody>
      </p:sp>
      <p:sp>
        <p:nvSpPr>
          <p:cNvPr id="9" name="TextBox 8">
            <a:extLst>
              <a:ext uri="{FF2B5EF4-FFF2-40B4-BE49-F238E27FC236}">
                <a16:creationId xmlns:a16="http://schemas.microsoft.com/office/drawing/2014/main" id="{45D39AB7-D1DC-50DB-94EF-1E7DBF52FA6C}"/>
              </a:ext>
            </a:extLst>
          </p:cNvPr>
          <p:cNvSpPr txBox="1"/>
          <p:nvPr/>
        </p:nvSpPr>
        <p:spPr>
          <a:xfrm>
            <a:off x="8484750" y="1278505"/>
            <a:ext cx="2138425" cy="492443"/>
          </a:xfrm>
          <a:prstGeom prst="rect">
            <a:avLst/>
          </a:prstGeom>
          <a:noFill/>
        </p:spPr>
        <p:txBody>
          <a:bodyPr wrap="square" rtlCol="0">
            <a:spAutoFit/>
          </a:bodyPr>
          <a:lstStyle/>
          <a:p>
            <a:r>
              <a:rPr kumimoji="0" lang="en-US" sz="2600" b="0" i="0" u="none" strike="noStrike" kern="1200" cap="none" spc="0" normalizeH="0" baseline="0" noProof="0" dirty="0">
                <a:ln>
                  <a:noFill/>
                </a:ln>
                <a:solidFill>
                  <a:srgbClr val="FF0000"/>
                </a:solidFill>
                <a:effectLst/>
                <a:uLnTx/>
                <a:uFillTx/>
                <a:latin typeface="Calibri" panose="020F0502020204030204"/>
              </a:rPr>
              <a:t>fashion trends</a:t>
            </a:r>
            <a:endParaRPr lang="en-US" sz="2600" dirty="0">
              <a:solidFill>
                <a:srgbClr val="FF0000"/>
              </a:solidFill>
            </a:endParaRPr>
          </a:p>
        </p:txBody>
      </p:sp>
      <p:sp>
        <p:nvSpPr>
          <p:cNvPr id="10" name="TextBox 9">
            <a:extLst>
              <a:ext uri="{FF2B5EF4-FFF2-40B4-BE49-F238E27FC236}">
                <a16:creationId xmlns:a16="http://schemas.microsoft.com/office/drawing/2014/main" id="{0A50B35B-C634-6A99-0386-681B9E032DC6}"/>
              </a:ext>
            </a:extLst>
          </p:cNvPr>
          <p:cNvSpPr txBox="1"/>
          <p:nvPr/>
        </p:nvSpPr>
        <p:spPr>
          <a:xfrm>
            <a:off x="6225645" y="3265612"/>
            <a:ext cx="2138425" cy="492443"/>
          </a:xfrm>
          <a:prstGeom prst="rect">
            <a:avLst/>
          </a:prstGeom>
          <a:noFill/>
        </p:spPr>
        <p:txBody>
          <a:bodyPr wrap="square" rtlCol="0">
            <a:spAutoFit/>
          </a:bodyPr>
          <a:lstStyle/>
          <a:p>
            <a:r>
              <a:rPr lang="en-US" sz="2600" dirty="0">
                <a:solidFill>
                  <a:srgbClr val="FF0000"/>
                </a:solidFill>
                <a:latin typeface="Calibri" panose="020F0502020204030204"/>
              </a:rPr>
              <a:t>m</a:t>
            </a:r>
            <a:r>
              <a:rPr kumimoji="0" lang="en-US" sz="2600" b="0" i="0" u="none" strike="noStrike" kern="1200" cap="none" spc="0" normalizeH="0" baseline="0" noProof="0" dirty="0" err="1">
                <a:ln>
                  <a:noFill/>
                </a:ln>
                <a:solidFill>
                  <a:srgbClr val="FF0000"/>
                </a:solidFill>
                <a:effectLst/>
                <a:uLnTx/>
                <a:uFillTx/>
                <a:latin typeface="Calibri" panose="020F0502020204030204"/>
              </a:rPr>
              <a:t>ake</a:t>
            </a:r>
            <a:r>
              <a:rPr kumimoji="0" lang="en-US" sz="2600" b="0" i="0" u="none" strike="noStrike" kern="1200" cap="none" spc="0" normalizeH="0" baseline="0" noProof="0" dirty="0">
                <a:ln>
                  <a:noFill/>
                </a:ln>
                <a:solidFill>
                  <a:srgbClr val="FF0000"/>
                </a:solidFill>
                <a:effectLst/>
                <a:uLnTx/>
                <a:uFillTx/>
                <a:latin typeface="Calibri" panose="020F0502020204030204"/>
              </a:rPr>
              <a:t> fun of</a:t>
            </a:r>
            <a:endParaRPr lang="en-US" sz="2600" dirty="0">
              <a:solidFill>
                <a:srgbClr val="FF0000"/>
              </a:solidFill>
            </a:endParaRPr>
          </a:p>
        </p:txBody>
      </p:sp>
      <p:sp>
        <p:nvSpPr>
          <p:cNvPr id="11" name="TextBox 10">
            <a:extLst>
              <a:ext uri="{FF2B5EF4-FFF2-40B4-BE49-F238E27FC236}">
                <a16:creationId xmlns:a16="http://schemas.microsoft.com/office/drawing/2014/main" id="{9D0F04E8-343D-5F30-FD0F-9381BF88C84A}"/>
              </a:ext>
            </a:extLst>
          </p:cNvPr>
          <p:cNvSpPr txBox="1"/>
          <p:nvPr/>
        </p:nvSpPr>
        <p:spPr>
          <a:xfrm>
            <a:off x="5026787" y="3694388"/>
            <a:ext cx="2138425" cy="492443"/>
          </a:xfrm>
          <a:prstGeom prst="rect">
            <a:avLst/>
          </a:prstGeom>
          <a:noFill/>
        </p:spPr>
        <p:txBody>
          <a:bodyPr wrap="square" rtlCol="0">
            <a:spAutoFit/>
          </a:bodyPr>
          <a:lstStyle/>
          <a:p>
            <a:r>
              <a:rPr lang="en-US" sz="2600" dirty="0">
                <a:solidFill>
                  <a:srgbClr val="FF0000"/>
                </a:solidFill>
                <a:latin typeface="Calibri" panose="020F0502020204030204"/>
              </a:rPr>
              <a:t>come back </a:t>
            </a:r>
            <a:endParaRPr lang="en-US" sz="2600" dirty="0">
              <a:solidFill>
                <a:srgbClr val="FF0000"/>
              </a:solidFill>
            </a:endParaRPr>
          </a:p>
        </p:txBody>
      </p:sp>
      <p:sp>
        <p:nvSpPr>
          <p:cNvPr id="12" name="TextBox 11">
            <a:extLst>
              <a:ext uri="{FF2B5EF4-FFF2-40B4-BE49-F238E27FC236}">
                <a16:creationId xmlns:a16="http://schemas.microsoft.com/office/drawing/2014/main" id="{BF154E58-32E3-D66E-DDE4-E86BCA0F9A2E}"/>
              </a:ext>
            </a:extLst>
          </p:cNvPr>
          <p:cNvSpPr txBox="1"/>
          <p:nvPr/>
        </p:nvSpPr>
        <p:spPr>
          <a:xfrm>
            <a:off x="6602163" y="4840831"/>
            <a:ext cx="2532872" cy="492443"/>
          </a:xfrm>
          <a:prstGeom prst="rect">
            <a:avLst/>
          </a:prstGeom>
          <a:noFill/>
        </p:spPr>
        <p:txBody>
          <a:bodyPr wrap="square" rtlCol="0">
            <a:spAutoFit/>
          </a:bodyPr>
          <a:lstStyle/>
          <a:p>
            <a:r>
              <a:rPr lang="en-US" sz="2600" dirty="0">
                <a:solidFill>
                  <a:srgbClr val="FF0000"/>
                </a:solidFill>
                <a:latin typeface="Calibri" panose="020F0502020204030204"/>
              </a:rPr>
              <a:t>fashion designer</a:t>
            </a:r>
            <a:endParaRPr lang="en-US" sz="2600" dirty="0">
              <a:solidFill>
                <a:srgbClr val="FF0000"/>
              </a:solidFill>
            </a:endParaRPr>
          </a:p>
        </p:txBody>
      </p:sp>
      <p:sp>
        <p:nvSpPr>
          <p:cNvPr id="13" name="TextBox 12">
            <a:extLst>
              <a:ext uri="{FF2B5EF4-FFF2-40B4-BE49-F238E27FC236}">
                <a16:creationId xmlns:a16="http://schemas.microsoft.com/office/drawing/2014/main" id="{A4300B26-4E58-14A2-76D9-74151056E8CE}"/>
              </a:ext>
            </a:extLst>
          </p:cNvPr>
          <p:cNvSpPr txBox="1"/>
          <p:nvPr/>
        </p:nvSpPr>
        <p:spPr>
          <a:xfrm>
            <a:off x="5040708" y="5269607"/>
            <a:ext cx="2138425" cy="492443"/>
          </a:xfrm>
          <a:prstGeom prst="rect">
            <a:avLst/>
          </a:prstGeom>
          <a:noFill/>
        </p:spPr>
        <p:txBody>
          <a:bodyPr wrap="square" rtlCol="0">
            <a:spAutoFit/>
          </a:bodyPr>
          <a:lstStyle/>
          <a:p>
            <a:r>
              <a:rPr lang="en-US" sz="2600" dirty="0">
                <a:solidFill>
                  <a:srgbClr val="FF0000"/>
                </a:solidFill>
                <a:latin typeface="Calibri" panose="020F0502020204030204"/>
              </a:rPr>
              <a:t>trend</a:t>
            </a:r>
            <a:endParaRPr lang="en-US" sz="2600" dirty="0">
              <a:solidFill>
                <a:srgbClr val="FF0000"/>
              </a:solidFill>
            </a:endParaRPr>
          </a:p>
        </p:txBody>
      </p:sp>
      <p:pic>
        <p:nvPicPr>
          <p:cNvPr id="14" name="CD1 TRACK 16">
            <a:hlinkClick r:id="" action="ppaction://media"/>
            <a:extLst>
              <a:ext uri="{FF2B5EF4-FFF2-40B4-BE49-F238E27FC236}">
                <a16:creationId xmlns:a16="http://schemas.microsoft.com/office/drawing/2014/main" id="{4AAA8384-D654-3100-C852-D908C4FB10AE}"/>
              </a:ext>
            </a:extLst>
          </p:cNvPr>
          <p:cNvPicPr>
            <a:picLocks noChangeAspect="1"/>
          </p:cNvPicPr>
          <p:nvPr>
            <a:audioFile r:link="rId1"/>
            <p:extLst>
              <p:ext uri="{DAA4B4D4-6D71-4841-9C94-3DE7FCFB9230}">
                <p14:media xmlns:p14="http://schemas.microsoft.com/office/powerpoint/2010/main" r:embed="rId2">
                  <p14:trim st="6150" end="47706.875"/>
                </p14:media>
              </p:ext>
            </p:extLst>
          </p:nvPr>
        </p:nvPicPr>
        <p:blipFill>
          <a:blip r:embed="rId4"/>
          <a:stretch>
            <a:fillRect/>
          </a:stretch>
        </p:blipFill>
        <p:spPr>
          <a:xfrm>
            <a:off x="8677835" y="341905"/>
            <a:ext cx="609600" cy="609600"/>
          </a:xfrm>
          <a:prstGeom prst="rect">
            <a:avLst/>
          </a:prstGeom>
        </p:spPr>
      </p:pic>
    </p:spTree>
    <p:extLst>
      <p:ext uri="{BB962C8B-B14F-4D97-AF65-F5344CB8AC3E}">
        <p14:creationId xmlns:p14="http://schemas.microsoft.com/office/powerpoint/2010/main" val="174373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387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4"/>
                </p:tgtEl>
              </p:cMediaNode>
            </p:audio>
          </p:childTnLst>
        </p:cTn>
      </p:par>
    </p:tnLst>
    <p:bldLst>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DF2F97-4452-3E19-7B90-D4506C68D17E}"/>
              </a:ext>
            </a:extLst>
          </p:cNvPr>
          <p:cNvSpPr txBox="1"/>
          <p:nvPr/>
        </p:nvSpPr>
        <p:spPr>
          <a:xfrm>
            <a:off x="286871" y="627529"/>
            <a:ext cx="11761694" cy="5262979"/>
          </a:xfrm>
          <a:prstGeom prst="rect">
            <a:avLst/>
          </a:prstGeom>
          <a:noFill/>
        </p:spPr>
        <p:txBody>
          <a:bodyPr wrap="square">
            <a:spAutoFit/>
          </a:bodyPr>
          <a:lstStyle/>
          <a:p>
            <a:r>
              <a:rPr lang="en-US" sz="2800" dirty="0"/>
              <a:t>Chris: Now, take a look at these photos. They're so …………………, aren't they?</a:t>
            </a:r>
          </a:p>
          <a:p>
            <a:r>
              <a:rPr lang="en-US" sz="2800" dirty="0"/>
              <a:t>Rachel: Erm ... yes. </a:t>
            </a:r>
          </a:p>
          <a:p>
            <a:r>
              <a:rPr lang="en-US" sz="2800" dirty="0"/>
              <a:t>Chris: A big trend in the 1970s was …………………... And I'm wearing those, in case you haven't noticed. They had large leg openings from the knees down. The </a:t>
            </a:r>
          </a:p>
          <a:p>
            <a:r>
              <a:rPr lang="en-US" sz="2800" dirty="0"/>
              <a:t>openings could be as ………………….. as sixty-six centimeters. </a:t>
            </a:r>
          </a:p>
          <a:p>
            <a:r>
              <a:rPr lang="en-US" sz="2800" dirty="0"/>
              <a:t>Rachel: In the 1980s, women entered the workforce in large number and they wanted to look …………………………. This was known as "power dressing," and shoulder pads were a big part of it. </a:t>
            </a:r>
          </a:p>
          <a:p>
            <a:r>
              <a:rPr lang="en-US" sz="2800" dirty="0"/>
              <a:t>Chris: Many trends in the 80s were silly but not this one. Power dressing sounds really ……………………, doesn't it?</a:t>
            </a:r>
          </a:p>
          <a:p>
            <a:r>
              <a:rPr lang="en-US" sz="2800" dirty="0"/>
              <a:t>Rachel: Yes, it does.</a:t>
            </a:r>
          </a:p>
          <a:p>
            <a:r>
              <a:rPr lang="en-US" sz="2800" dirty="0"/>
              <a:t>Chris: Fashion in the 1990s ...</a:t>
            </a:r>
          </a:p>
        </p:txBody>
      </p:sp>
      <p:sp>
        <p:nvSpPr>
          <p:cNvPr id="4" name="TextBox 3">
            <a:extLst>
              <a:ext uri="{FF2B5EF4-FFF2-40B4-BE49-F238E27FC236}">
                <a16:creationId xmlns:a16="http://schemas.microsoft.com/office/drawing/2014/main" id="{D13FAD23-938D-2311-BC44-7F0DCE2E0029}"/>
              </a:ext>
            </a:extLst>
          </p:cNvPr>
          <p:cNvSpPr txBox="1"/>
          <p:nvPr/>
        </p:nvSpPr>
        <p:spPr>
          <a:xfrm>
            <a:off x="7680340" y="597381"/>
            <a:ext cx="2138425" cy="492443"/>
          </a:xfrm>
          <a:prstGeom prst="rect">
            <a:avLst/>
          </a:prstGeom>
          <a:noFill/>
        </p:spPr>
        <p:txBody>
          <a:bodyPr wrap="square" rtlCol="0">
            <a:spAutoFit/>
          </a:bodyPr>
          <a:lstStyle/>
          <a:p>
            <a:r>
              <a:rPr lang="en-US" sz="2600" dirty="0">
                <a:solidFill>
                  <a:srgbClr val="FF0000"/>
                </a:solidFill>
                <a:latin typeface="Calibri" panose="020F0502020204030204"/>
              </a:rPr>
              <a:t>stylish</a:t>
            </a:r>
            <a:endParaRPr lang="en-US" sz="2600" dirty="0">
              <a:solidFill>
                <a:srgbClr val="FF0000"/>
              </a:solidFill>
            </a:endParaRPr>
          </a:p>
        </p:txBody>
      </p:sp>
      <p:sp>
        <p:nvSpPr>
          <p:cNvPr id="5" name="TextBox 4">
            <a:extLst>
              <a:ext uri="{FF2B5EF4-FFF2-40B4-BE49-F238E27FC236}">
                <a16:creationId xmlns:a16="http://schemas.microsoft.com/office/drawing/2014/main" id="{F7663CA3-7DEC-CD26-ACA7-A09BCA8CC264}"/>
              </a:ext>
            </a:extLst>
          </p:cNvPr>
          <p:cNvSpPr txBox="1"/>
          <p:nvPr/>
        </p:nvSpPr>
        <p:spPr>
          <a:xfrm>
            <a:off x="5439163" y="1433490"/>
            <a:ext cx="2138425" cy="492443"/>
          </a:xfrm>
          <a:prstGeom prst="rect">
            <a:avLst/>
          </a:prstGeom>
          <a:noFill/>
        </p:spPr>
        <p:txBody>
          <a:bodyPr wrap="square" rtlCol="0">
            <a:spAutoFit/>
          </a:bodyPr>
          <a:lstStyle/>
          <a:p>
            <a:r>
              <a:rPr lang="en-US" sz="2600" dirty="0">
                <a:solidFill>
                  <a:srgbClr val="FF0000"/>
                </a:solidFill>
                <a:latin typeface="Calibri" panose="020F0502020204030204"/>
              </a:rPr>
              <a:t>bell-bottoms</a:t>
            </a:r>
            <a:endParaRPr lang="en-US" sz="2600" dirty="0">
              <a:solidFill>
                <a:srgbClr val="FF0000"/>
              </a:solidFill>
            </a:endParaRPr>
          </a:p>
        </p:txBody>
      </p:sp>
      <p:sp>
        <p:nvSpPr>
          <p:cNvPr id="6" name="TextBox 5">
            <a:extLst>
              <a:ext uri="{FF2B5EF4-FFF2-40B4-BE49-F238E27FC236}">
                <a16:creationId xmlns:a16="http://schemas.microsoft.com/office/drawing/2014/main" id="{742BF830-6AF5-18EE-168B-6966AA51CB5E}"/>
              </a:ext>
            </a:extLst>
          </p:cNvPr>
          <p:cNvSpPr txBox="1"/>
          <p:nvPr/>
        </p:nvSpPr>
        <p:spPr>
          <a:xfrm>
            <a:off x="3556576" y="2277965"/>
            <a:ext cx="2138425" cy="492443"/>
          </a:xfrm>
          <a:prstGeom prst="rect">
            <a:avLst/>
          </a:prstGeom>
          <a:noFill/>
        </p:spPr>
        <p:txBody>
          <a:bodyPr wrap="square" rtlCol="0">
            <a:spAutoFit/>
          </a:bodyPr>
          <a:lstStyle/>
          <a:p>
            <a:r>
              <a:rPr lang="en-US" sz="2600" dirty="0">
                <a:solidFill>
                  <a:srgbClr val="FF0000"/>
                </a:solidFill>
                <a:latin typeface="Calibri" panose="020F0502020204030204"/>
              </a:rPr>
              <a:t>wide</a:t>
            </a:r>
            <a:endParaRPr lang="en-US" sz="2600" dirty="0">
              <a:solidFill>
                <a:srgbClr val="FF0000"/>
              </a:solidFill>
            </a:endParaRPr>
          </a:p>
        </p:txBody>
      </p:sp>
      <p:sp>
        <p:nvSpPr>
          <p:cNvPr id="7" name="TextBox 6">
            <a:extLst>
              <a:ext uri="{FF2B5EF4-FFF2-40B4-BE49-F238E27FC236}">
                <a16:creationId xmlns:a16="http://schemas.microsoft.com/office/drawing/2014/main" id="{D35C74C3-7420-81F0-69E5-AC838CE49D6F}"/>
              </a:ext>
            </a:extLst>
          </p:cNvPr>
          <p:cNvSpPr txBox="1"/>
          <p:nvPr/>
        </p:nvSpPr>
        <p:spPr>
          <a:xfrm>
            <a:off x="2938010" y="3153517"/>
            <a:ext cx="2138425" cy="492443"/>
          </a:xfrm>
          <a:prstGeom prst="rect">
            <a:avLst/>
          </a:prstGeom>
          <a:noFill/>
        </p:spPr>
        <p:txBody>
          <a:bodyPr wrap="square" rtlCol="0">
            <a:spAutoFit/>
          </a:bodyPr>
          <a:lstStyle/>
          <a:p>
            <a:r>
              <a:rPr lang="en-US" sz="2600" dirty="0">
                <a:solidFill>
                  <a:srgbClr val="FF0000"/>
                </a:solidFill>
                <a:latin typeface="Calibri" panose="020F0502020204030204"/>
              </a:rPr>
              <a:t>powerful</a:t>
            </a:r>
            <a:endParaRPr lang="en-US" sz="2600" dirty="0">
              <a:solidFill>
                <a:srgbClr val="FF0000"/>
              </a:solidFill>
            </a:endParaRPr>
          </a:p>
        </p:txBody>
      </p:sp>
      <p:sp>
        <p:nvSpPr>
          <p:cNvPr id="8" name="TextBox 7">
            <a:extLst>
              <a:ext uri="{FF2B5EF4-FFF2-40B4-BE49-F238E27FC236}">
                <a16:creationId xmlns:a16="http://schemas.microsoft.com/office/drawing/2014/main" id="{86B0E80E-1446-3D09-BF98-F1AB1EAD560D}"/>
              </a:ext>
            </a:extLst>
          </p:cNvPr>
          <p:cNvSpPr txBox="1"/>
          <p:nvPr/>
        </p:nvSpPr>
        <p:spPr>
          <a:xfrm>
            <a:off x="1418151" y="4420844"/>
            <a:ext cx="2138425" cy="492443"/>
          </a:xfrm>
          <a:prstGeom prst="rect">
            <a:avLst/>
          </a:prstGeom>
          <a:noFill/>
        </p:spPr>
        <p:txBody>
          <a:bodyPr wrap="square" rtlCol="0">
            <a:spAutoFit/>
          </a:bodyPr>
          <a:lstStyle/>
          <a:p>
            <a:r>
              <a:rPr lang="en-US" sz="2600" dirty="0">
                <a:solidFill>
                  <a:srgbClr val="FF0000"/>
                </a:solidFill>
                <a:latin typeface="Calibri" panose="020F0502020204030204"/>
              </a:rPr>
              <a:t>cool</a:t>
            </a:r>
            <a:endParaRPr lang="en-US" sz="2600" dirty="0">
              <a:solidFill>
                <a:srgbClr val="FF0000"/>
              </a:solidFill>
            </a:endParaRPr>
          </a:p>
        </p:txBody>
      </p:sp>
      <p:pic>
        <p:nvPicPr>
          <p:cNvPr id="9" name="CD1 TRACK 16">
            <a:hlinkClick r:id="" action="ppaction://media"/>
            <a:extLst>
              <a:ext uri="{FF2B5EF4-FFF2-40B4-BE49-F238E27FC236}">
                <a16:creationId xmlns:a16="http://schemas.microsoft.com/office/drawing/2014/main" id="{4AAA8384-D654-3100-C852-D908C4FB10AE}"/>
              </a:ext>
            </a:extLst>
          </p:cNvPr>
          <p:cNvPicPr>
            <a:picLocks noChangeAspect="1"/>
          </p:cNvPicPr>
          <p:nvPr>
            <a:audioFile r:link="rId1"/>
            <p:extLst>
              <p:ext uri="{DAA4B4D4-6D71-4841-9C94-3DE7FCFB9230}">
                <p14:media xmlns:p14="http://schemas.microsoft.com/office/powerpoint/2010/main" r:embed="rId2">
                  <p14:trim st="60227" end="721.875"/>
                </p14:media>
              </p:ext>
            </p:extLst>
          </p:nvPr>
        </p:nvPicPr>
        <p:blipFill>
          <a:blip r:embed="rId4"/>
          <a:stretch>
            <a:fillRect/>
          </a:stretch>
        </p:blipFill>
        <p:spPr>
          <a:xfrm>
            <a:off x="8677835" y="359489"/>
            <a:ext cx="609600" cy="609600"/>
          </a:xfrm>
          <a:prstGeom prst="rect">
            <a:avLst/>
          </a:prstGeom>
        </p:spPr>
      </p:pic>
    </p:spTree>
    <p:extLst>
      <p:ext uri="{BB962C8B-B14F-4D97-AF65-F5344CB8AC3E}">
        <p14:creationId xmlns:p14="http://schemas.microsoft.com/office/powerpoint/2010/main" val="249383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67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36EB6-7574-49DF-3DC3-FC66C0243433}"/>
              </a:ext>
            </a:extLst>
          </p:cNvPr>
          <p:cNvPicPr>
            <a:picLocks noChangeAspect="1"/>
          </p:cNvPicPr>
          <p:nvPr/>
        </p:nvPicPr>
        <p:blipFill>
          <a:blip r:embed="rId4"/>
          <a:stretch>
            <a:fillRect/>
          </a:stretch>
        </p:blipFill>
        <p:spPr>
          <a:xfrm>
            <a:off x="1083667" y="1968241"/>
            <a:ext cx="10288436" cy="3820058"/>
          </a:xfrm>
          <a:prstGeom prst="rect">
            <a:avLst/>
          </a:prstGeom>
        </p:spPr>
      </p:pic>
      <p:sp>
        <p:nvSpPr>
          <p:cNvPr id="5" name="TextBox 4">
            <a:extLst>
              <a:ext uri="{FF2B5EF4-FFF2-40B4-BE49-F238E27FC236}">
                <a16:creationId xmlns:a16="http://schemas.microsoft.com/office/drawing/2014/main" id="{15BD6BF7-F79C-F7D3-9CF2-D090E314A290}"/>
              </a:ext>
            </a:extLst>
          </p:cNvPr>
          <p:cNvSpPr txBox="1"/>
          <p:nvPr/>
        </p:nvSpPr>
        <p:spPr>
          <a:xfrm>
            <a:off x="2235143" y="503853"/>
            <a:ext cx="6621986" cy="1200329"/>
          </a:xfrm>
          <a:prstGeom prst="rect">
            <a:avLst/>
          </a:prstGeom>
          <a:noFill/>
        </p:spPr>
        <p:txBody>
          <a:bodyPr wrap="square">
            <a:spAutoFit/>
          </a:bodyPr>
          <a:lstStyle/>
          <a:p>
            <a:r>
              <a:rPr lang="en-US" sz="3600" b="1" dirty="0">
                <a:solidFill>
                  <a:schemeClr val="accent5"/>
                </a:solidFill>
              </a:rPr>
              <a:t>Read the Conversation Skill box. </a:t>
            </a:r>
          </a:p>
          <a:p>
            <a:r>
              <a:rPr lang="en-US" sz="3600" b="1" dirty="0">
                <a:solidFill>
                  <a:schemeClr val="accent5"/>
                </a:solidFill>
              </a:rPr>
              <a:t>Then, listen and repeat.</a:t>
            </a:r>
          </a:p>
        </p:txBody>
      </p:sp>
      <p:sp>
        <p:nvSpPr>
          <p:cNvPr id="6" name="Rectangle 5">
            <a:extLst>
              <a:ext uri="{FF2B5EF4-FFF2-40B4-BE49-F238E27FC236}">
                <a16:creationId xmlns:a16="http://schemas.microsoft.com/office/drawing/2014/main" id="{DB0EAF1E-0F8A-F842-E5C2-7482FB20C7BD}"/>
              </a:ext>
            </a:extLst>
          </p:cNvPr>
          <p:cNvSpPr/>
          <p:nvPr/>
        </p:nvSpPr>
        <p:spPr>
          <a:xfrm>
            <a:off x="362698" y="657324"/>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c</a:t>
            </a:r>
          </a:p>
        </p:txBody>
      </p:sp>
      <p:pic>
        <p:nvPicPr>
          <p:cNvPr id="7" name="CD1 TRACK 17">
            <a:hlinkClick r:id="" action="ppaction://media"/>
            <a:extLst>
              <a:ext uri="{FF2B5EF4-FFF2-40B4-BE49-F238E27FC236}">
                <a16:creationId xmlns:a16="http://schemas.microsoft.com/office/drawing/2014/main" id="{D8A0F487-CC6D-5753-73E5-707F096B7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5215" y="1193654"/>
            <a:ext cx="609600" cy="609600"/>
          </a:xfrm>
          <a:prstGeom prst="rect">
            <a:avLst/>
          </a:prstGeom>
        </p:spPr>
      </p:pic>
    </p:spTree>
    <p:extLst>
      <p:ext uri="{BB962C8B-B14F-4D97-AF65-F5344CB8AC3E}">
        <p14:creationId xmlns:p14="http://schemas.microsoft.com/office/powerpoint/2010/main" val="760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04F7BA-4BEC-17B7-A673-169B9A97510F}"/>
              </a:ext>
            </a:extLst>
          </p:cNvPr>
          <p:cNvSpPr txBox="1"/>
          <p:nvPr/>
        </p:nvSpPr>
        <p:spPr>
          <a:xfrm>
            <a:off x="1969477" y="540782"/>
            <a:ext cx="9249508" cy="1077218"/>
          </a:xfrm>
          <a:prstGeom prst="rect">
            <a:avLst/>
          </a:prstGeom>
          <a:noFill/>
        </p:spPr>
        <p:txBody>
          <a:bodyPr wrap="square">
            <a:spAutoFit/>
          </a:bodyPr>
          <a:lstStyle/>
          <a:p>
            <a:r>
              <a:rPr lang="en-US" sz="3200" b="1" dirty="0">
                <a:solidFill>
                  <a:schemeClr val="accent5"/>
                </a:solidFill>
              </a:rPr>
              <a:t>Now, listen to the podcast again and circle the phrase you hear.</a:t>
            </a:r>
          </a:p>
        </p:txBody>
      </p:sp>
      <p:sp>
        <p:nvSpPr>
          <p:cNvPr id="4" name="Rectangle 3">
            <a:extLst>
              <a:ext uri="{FF2B5EF4-FFF2-40B4-BE49-F238E27FC236}">
                <a16:creationId xmlns:a16="http://schemas.microsoft.com/office/drawing/2014/main" id="{34884264-DEEC-BC97-A56A-75BCE822D5EC}"/>
              </a:ext>
            </a:extLst>
          </p:cNvPr>
          <p:cNvSpPr/>
          <p:nvPr/>
        </p:nvSpPr>
        <p:spPr>
          <a:xfrm>
            <a:off x="130822" y="540782"/>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d</a:t>
            </a:r>
          </a:p>
        </p:txBody>
      </p:sp>
      <p:pic>
        <p:nvPicPr>
          <p:cNvPr id="5" name="Picture 4">
            <a:extLst>
              <a:ext uri="{FF2B5EF4-FFF2-40B4-BE49-F238E27FC236}">
                <a16:creationId xmlns:a16="http://schemas.microsoft.com/office/drawing/2014/main" id="{29980872-7FCC-66A1-7AF4-771372B77200}"/>
              </a:ext>
            </a:extLst>
          </p:cNvPr>
          <p:cNvPicPr>
            <a:picLocks noChangeAspect="1"/>
          </p:cNvPicPr>
          <p:nvPr/>
        </p:nvPicPr>
        <p:blipFill>
          <a:blip r:embed="rId4"/>
          <a:stretch>
            <a:fillRect/>
          </a:stretch>
        </p:blipFill>
        <p:spPr>
          <a:xfrm>
            <a:off x="1083667" y="1968241"/>
            <a:ext cx="10288436" cy="3820058"/>
          </a:xfrm>
          <a:prstGeom prst="rect">
            <a:avLst/>
          </a:prstGeom>
        </p:spPr>
      </p:pic>
      <p:sp>
        <p:nvSpPr>
          <p:cNvPr id="7" name="Rectangle: Rounded Corners 6">
            <a:extLst>
              <a:ext uri="{FF2B5EF4-FFF2-40B4-BE49-F238E27FC236}">
                <a16:creationId xmlns:a16="http://schemas.microsoft.com/office/drawing/2014/main" id="{51F42147-176C-38F1-6A17-5D8CFB15C37A}"/>
              </a:ext>
            </a:extLst>
          </p:cNvPr>
          <p:cNvSpPr/>
          <p:nvPr/>
        </p:nvSpPr>
        <p:spPr>
          <a:xfrm>
            <a:off x="2321169" y="4800600"/>
            <a:ext cx="4774223" cy="50116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D1 TRACK 16">
            <a:hlinkClick r:id="" action="ppaction://media"/>
            <a:extLst>
              <a:ext uri="{FF2B5EF4-FFF2-40B4-BE49-F238E27FC236}">
                <a16:creationId xmlns:a16="http://schemas.microsoft.com/office/drawing/2014/main" id="{3DB038D8-5F85-22C2-5DCF-337AF6B969CD}"/>
              </a:ext>
            </a:extLst>
          </p:cNvPr>
          <p:cNvPicPr>
            <a:picLocks noChangeAspect="1"/>
          </p:cNvPicPr>
          <p:nvPr>
            <a:audioFile r:link="rId1"/>
            <p:extLst>
              <p:ext uri="{DAA4B4D4-6D71-4841-9C94-3DE7FCFB9230}">
                <p14:media xmlns:p14="http://schemas.microsoft.com/office/powerpoint/2010/main" r:embed="rId2">
                  <p14:trim st="6765"/>
                </p14:media>
              </p:ext>
            </p:extLst>
          </p:nvPr>
        </p:nvPicPr>
        <p:blipFill>
          <a:blip r:embed="rId5"/>
          <a:stretch>
            <a:fillRect/>
          </a:stretch>
        </p:blipFill>
        <p:spPr>
          <a:xfrm>
            <a:off x="4048857" y="1138833"/>
            <a:ext cx="609600" cy="609600"/>
          </a:xfrm>
          <a:prstGeom prst="rect">
            <a:avLst/>
          </a:prstGeom>
        </p:spPr>
      </p:pic>
    </p:spTree>
    <p:extLst>
      <p:ext uri="{BB962C8B-B14F-4D97-AF65-F5344CB8AC3E}">
        <p14:creationId xmlns:p14="http://schemas.microsoft.com/office/powerpoint/2010/main" val="39255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6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650630" y="467905"/>
            <a:ext cx="8241325" cy="6008428"/>
          </a:xfrm>
          <a:prstGeom prst="rect">
            <a:avLst/>
          </a:prstGeom>
        </p:spPr>
      </p:pic>
      <p:sp>
        <p:nvSpPr>
          <p:cNvPr id="3" name="TextBox 2"/>
          <p:cNvSpPr txBox="1"/>
          <p:nvPr/>
        </p:nvSpPr>
        <p:spPr>
          <a:xfrm>
            <a:off x="3587263" y="4222087"/>
            <a:ext cx="3121454" cy="707886"/>
          </a:xfrm>
          <a:prstGeom prst="rect">
            <a:avLst/>
          </a:prstGeom>
          <a:noFill/>
        </p:spPr>
        <p:txBody>
          <a:bodyPr wrap="square" rtlCol="0">
            <a:spAutoFit/>
          </a:bodyPr>
          <a:lstStyle/>
          <a:p>
            <a:r>
              <a:rPr lang="en-US" sz="4000" dirty="0">
                <a:solidFill>
                  <a:schemeClr val="bg1"/>
                </a:solidFill>
              </a:rPr>
              <a:t>Post-listening</a:t>
            </a:r>
          </a:p>
        </p:txBody>
      </p:sp>
    </p:spTree>
    <p:extLst>
      <p:ext uri="{BB962C8B-B14F-4D97-AF65-F5344CB8AC3E}">
        <p14:creationId xmlns:p14="http://schemas.microsoft.com/office/powerpoint/2010/main" val="186335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rPr>
              <a:t>Work in pairs.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2070" y="5080503"/>
            <a:ext cx="1927860" cy="122961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79E4E5A5-D4FE-1786-FB37-B8F69FA029CD}"/>
              </a:ext>
            </a:extLst>
          </p:cNvPr>
          <p:cNvSpPr/>
          <p:nvPr/>
        </p:nvSpPr>
        <p:spPr>
          <a:xfrm>
            <a:off x="1260231" y="1890346"/>
            <a:ext cx="4598377" cy="2110154"/>
          </a:xfrm>
          <a:prstGeom prst="wedgeRoundRectCallout">
            <a:avLst>
              <a:gd name="adj1" fmla="val 54502"/>
              <a:gd name="adj2" fmla="val 7541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0070C0"/>
                </a:solidFill>
              </a:rPr>
              <a:t> </a:t>
            </a:r>
            <a:r>
              <a:rPr lang="en-US" sz="3200" dirty="0">
                <a:solidFill>
                  <a:srgbClr val="0070C0"/>
                </a:solidFill>
              </a:rPr>
              <a:t>What do you think of the trends discussed in the podcast?</a:t>
            </a:r>
          </a:p>
        </p:txBody>
      </p:sp>
      <p:sp>
        <p:nvSpPr>
          <p:cNvPr id="6" name="Speech Bubble: Rectangle with Corners Rounded 5">
            <a:extLst>
              <a:ext uri="{FF2B5EF4-FFF2-40B4-BE49-F238E27FC236}">
                <a16:creationId xmlns:a16="http://schemas.microsoft.com/office/drawing/2014/main" id="{7CB4E8BE-44B8-E098-622A-5677EBD3FF3F}"/>
              </a:ext>
            </a:extLst>
          </p:cNvPr>
          <p:cNvSpPr/>
          <p:nvPr/>
        </p:nvSpPr>
        <p:spPr>
          <a:xfrm>
            <a:off x="6755423" y="1890346"/>
            <a:ext cx="4598377" cy="2110154"/>
          </a:xfrm>
          <a:prstGeom prst="wedgeRoundRectCallout">
            <a:avLst>
              <a:gd name="adj1" fmla="val -53147"/>
              <a:gd name="adj2" fmla="val 75000"/>
              <a:gd name="adj3" fmla="val 16667"/>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0070C0"/>
                </a:solidFill>
              </a:rPr>
              <a:t> </a:t>
            </a:r>
            <a:r>
              <a:rPr lang="en-US" sz="3200" dirty="0">
                <a:solidFill>
                  <a:srgbClr val="0070C0"/>
                </a:solidFill>
              </a:rPr>
              <a:t>I think they are cool. For example, the power dressing. It makes women look powerful. </a:t>
            </a:r>
          </a:p>
        </p:txBody>
      </p:sp>
    </p:spTree>
    <p:extLst>
      <p:ext uri="{BB962C8B-B14F-4D97-AF65-F5344CB8AC3E}">
        <p14:creationId xmlns:p14="http://schemas.microsoft.com/office/powerpoint/2010/main" val="7899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0" y="367542"/>
            <a:ext cx="5976258" cy="6151175"/>
          </a:xfrm>
          <a:prstGeom prst="rect">
            <a:avLst/>
          </a:prstGeom>
        </p:spPr>
      </p:pic>
      <p:sp>
        <p:nvSpPr>
          <p:cNvPr id="3" name="TextBox 2"/>
          <p:cNvSpPr txBox="1"/>
          <p:nvPr/>
        </p:nvSpPr>
        <p:spPr>
          <a:xfrm>
            <a:off x="6195531" y="58836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learn vocabulary related to fashion trends. </a:t>
            </a:r>
          </a:p>
          <a:p>
            <a:r>
              <a:rPr lang="en-US" sz="3600" dirty="0">
                <a:solidFill>
                  <a:srgbClr val="0070C0"/>
                </a:solidFill>
              </a:rPr>
              <a:t>- practice listening for gist and specific information. </a:t>
            </a:r>
          </a:p>
          <a:p>
            <a:r>
              <a:rPr lang="en-US" sz="3600" dirty="0">
                <a:solidFill>
                  <a:srgbClr val="0070C0"/>
                </a:solidFill>
              </a:rPr>
              <a:t>- learn and practice functional English (Introducing topics).</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080"/>
            <a:ext cx="8790639" cy="611632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189153-61E1-6C7B-948C-AAA11491900B}"/>
              </a:ext>
            </a:extLst>
          </p:cNvPr>
          <p:cNvSpPr/>
          <p:nvPr/>
        </p:nvSpPr>
        <p:spPr>
          <a:xfrm>
            <a:off x="846981" y="645000"/>
            <a:ext cx="1056082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five sentences about fashion trends of teenagers nowadays, using the new words in the lesson.</a:t>
            </a:r>
          </a:p>
        </p:txBody>
      </p:sp>
      <p:sp>
        <p:nvSpPr>
          <p:cNvPr id="3" name="TextBox 2">
            <a:extLst>
              <a:ext uri="{FF2B5EF4-FFF2-40B4-BE49-F238E27FC236}">
                <a16:creationId xmlns:a16="http://schemas.microsoft.com/office/drawing/2014/main" id="{3BBB592B-4A58-71C7-9673-2B9329EE0422}"/>
              </a:ext>
            </a:extLst>
          </p:cNvPr>
          <p:cNvSpPr txBox="1"/>
          <p:nvPr/>
        </p:nvSpPr>
        <p:spPr>
          <a:xfrm>
            <a:off x="514905" y="2181127"/>
            <a:ext cx="11070454" cy="4031873"/>
          </a:xfrm>
          <a:prstGeom prst="rect">
            <a:avLst/>
          </a:prstGeom>
          <a:noFill/>
        </p:spPr>
        <p:txBody>
          <a:bodyPr wrap="square" rtlCol="0">
            <a:spAutoFit/>
          </a:bodyPr>
          <a:lstStyle/>
          <a:p>
            <a:r>
              <a:rPr lang="en-US" sz="3200" u="sng" dirty="0">
                <a:solidFill>
                  <a:srgbClr val="0070C0"/>
                </a:solidFill>
              </a:rPr>
              <a:t>For example</a:t>
            </a:r>
            <a:r>
              <a:rPr lang="en-US" sz="3200" dirty="0">
                <a:solidFill>
                  <a:srgbClr val="0070C0"/>
                </a:solidFill>
              </a:rPr>
              <a:t>:</a:t>
            </a:r>
          </a:p>
          <a:p>
            <a:r>
              <a:rPr lang="en-US" sz="3200" dirty="0">
                <a:solidFill>
                  <a:srgbClr val="0070C0"/>
                </a:solidFill>
              </a:rPr>
              <a:t>Nowadays, teenagers like wearing fashionable clothes to show their identity. For example, they prefer hip-hop style outfits to show their favorite kind of music. However, they also like wearing practical clothes which make them feel comfortable while doing outdoor activities. Most school boys and girls wear T-shirts and jeans when they play sports or hang out with their friends. In short, teenagers have good sense of fashion. </a:t>
            </a:r>
          </a:p>
        </p:txBody>
      </p:sp>
    </p:spTree>
    <p:extLst>
      <p:ext uri="{BB962C8B-B14F-4D97-AF65-F5344CB8AC3E}">
        <p14:creationId xmlns:p14="http://schemas.microsoft.com/office/powerpoint/2010/main" val="21263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89036"/>
            <a:ext cx="8978189" cy="612149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290391" y="1358093"/>
            <a:ext cx="4345781"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dirty="0">
                <a:solidFill>
                  <a:srgbClr val="0070C0"/>
                </a:solidFill>
              </a:rPr>
              <a:t>Trend</a:t>
            </a:r>
          </a:p>
          <a:p>
            <a:r>
              <a:rPr lang="en-US" sz="3600" i="1" dirty="0">
                <a:solidFill>
                  <a:srgbClr val="0070C0"/>
                </a:solidFill>
              </a:rPr>
              <a:t>Leather</a:t>
            </a:r>
          </a:p>
          <a:p>
            <a:r>
              <a:rPr lang="en-US" sz="3600" i="1" dirty="0">
                <a:solidFill>
                  <a:srgbClr val="0070C0"/>
                </a:solidFill>
              </a:rPr>
              <a:t>Stylish</a:t>
            </a:r>
          </a:p>
          <a:p>
            <a:r>
              <a:rPr lang="en-US" sz="3600" i="1" dirty="0">
                <a:solidFill>
                  <a:srgbClr val="0070C0"/>
                </a:solidFill>
              </a:rPr>
              <a:t>Silly</a:t>
            </a:r>
          </a:p>
          <a:p>
            <a:r>
              <a:rPr lang="en-US" sz="3600" i="1" dirty="0">
                <a:solidFill>
                  <a:srgbClr val="0070C0"/>
                </a:solidFill>
              </a:rPr>
              <a:t>Practical</a:t>
            </a:r>
          </a:p>
          <a:p>
            <a:r>
              <a:rPr lang="en-US" sz="3600" i="1" dirty="0">
                <a:solidFill>
                  <a:srgbClr val="0070C0"/>
                </a:solidFill>
              </a:rPr>
              <a:t>Suitable</a:t>
            </a:r>
          </a:p>
        </p:txBody>
      </p:sp>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Listening: </a:t>
            </a:r>
          </a:p>
          <a:p>
            <a:r>
              <a:rPr lang="en-US" sz="3600" i="1" dirty="0">
                <a:solidFill>
                  <a:srgbClr val="0070C0"/>
                </a:solidFill>
              </a:rPr>
              <a:t>-    Understanding instructions</a:t>
            </a:r>
          </a:p>
          <a:p>
            <a:pPr marL="571500" indent="-571500">
              <a:buFontTx/>
              <a:buChar char="-"/>
            </a:pPr>
            <a:r>
              <a:rPr lang="en-US" sz="3600" i="1" dirty="0">
                <a:solidFill>
                  <a:srgbClr val="0070C0"/>
                </a:solidFill>
              </a:rPr>
              <a:t>Listening for main ideas and specific information</a:t>
            </a:r>
          </a:p>
          <a:p>
            <a:r>
              <a:rPr lang="en-US" sz="3600" i="1" dirty="0">
                <a:solidFill>
                  <a:srgbClr val="0070C0"/>
                </a:solidFill>
              </a:rPr>
              <a:t>Speaking:</a:t>
            </a:r>
          </a:p>
          <a:p>
            <a:pPr marL="571500" indent="-571500">
              <a:buFontTx/>
              <a:buChar char="-"/>
            </a:pPr>
            <a:r>
              <a:rPr lang="en-US" sz="3600" i="1" dirty="0">
                <a:solidFill>
                  <a:srgbClr val="0070C0"/>
                </a:solidFill>
              </a:rPr>
              <a:t>Talking about fashion trends in the past</a:t>
            </a:r>
          </a:p>
          <a:p>
            <a:pPr marL="571500" indent="-571500">
              <a:buFontTx/>
              <a:buChar char="-"/>
            </a:pPr>
            <a:r>
              <a:rPr lang="en-US" sz="3600" i="1" dirty="0">
                <a:solidFill>
                  <a:srgbClr val="0070C0"/>
                </a:solidFill>
              </a:rPr>
              <a:t>Introducing a topic</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1)">
                                      <p:cBhvr>
                                        <p:cTn id="3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 vocabulary and make sentences using them. </a:t>
            </a:r>
          </a:p>
          <a:p>
            <a:pPr marL="571500" indent="-571500">
              <a:buFontTx/>
              <a:buChar char="-"/>
            </a:pPr>
            <a:r>
              <a:rPr lang="en-US" sz="3600" i="1" dirty="0">
                <a:solidFill>
                  <a:srgbClr val="0070C0"/>
                </a:solidFill>
              </a:rPr>
              <a:t>Do the exercises on page 8 WB.</a:t>
            </a:r>
          </a:p>
          <a:p>
            <a:pPr marL="571500" indent="-571500">
              <a:buFontTx/>
              <a:buChar char="-"/>
            </a:pPr>
            <a:r>
              <a:rPr lang="en-US" sz="3600" i="1" dirty="0">
                <a:solidFill>
                  <a:srgbClr val="0070C0"/>
                </a:solidFill>
              </a:rPr>
              <a:t>Prepare the next lesson (pages 15 &amp; 16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0"/>
            <a:ext cx="12382500" cy="7099300"/>
          </a:xfrm>
          <a:prstGeom prst="rect">
            <a:avLst/>
          </a:prstGeom>
        </p:spPr>
      </p:pic>
      <p:sp>
        <p:nvSpPr>
          <p:cNvPr id="6" name="TextBox 5"/>
          <p:cNvSpPr txBox="1"/>
          <p:nvPr/>
        </p:nvSpPr>
        <p:spPr>
          <a:xfrm>
            <a:off x="2965450" y="573786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6346"/>
            <a:ext cx="9324286" cy="6175968"/>
          </a:xfrm>
          <a:prstGeom prst="rect">
            <a:avLst/>
          </a:prstGeom>
        </p:spPr>
      </p:pic>
      <p:sp>
        <p:nvSpPr>
          <p:cNvPr id="3" name="Rectangle 2"/>
          <p:cNvSpPr/>
          <p:nvPr/>
        </p:nvSpPr>
        <p:spPr>
          <a:xfrm>
            <a:off x="7738191" y="1434293"/>
            <a:ext cx="4345781"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r>
              <a:rPr lang="en-US" sz="3600" i="1" dirty="0">
                <a:solidFill>
                  <a:srgbClr val="0070C0"/>
                </a:solidFill>
              </a:rPr>
              <a:t>Trend</a:t>
            </a:r>
          </a:p>
          <a:p>
            <a:r>
              <a:rPr lang="en-US" sz="3600" i="1" dirty="0">
                <a:solidFill>
                  <a:srgbClr val="0070C0"/>
                </a:solidFill>
              </a:rPr>
              <a:t>Leather</a:t>
            </a:r>
          </a:p>
          <a:p>
            <a:r>
              <a:rPr lang="en-US" sz="3600" i="1" dirty="0">
                <a:solidFill>
                  <a:srgbClr val="0070C0"/>
                </a:solidFill>
              </a:rPr>
              <a:t>Stylish</a:t>
            </a:r>
          </a:p>
          <a:p>
            <a:r>
              <a:rPr lang="en-US" sz="3600" i="1" dirty="0">
                <a:solidFill>
                  <a:srgbClr val="0070C0"/>
                </a:solidFill>
              </a:rPr>
              <a:t>Silly</a:t>
            </a:r>
          </a:p>
          <a:p>
            <a:r>
              <a:rPr lang="en-US" sz="3600" i="1" dirty="0">
                <a:solidFill>
                  <a:srgbClr val="0070C0"/>
                </a:solidFill>
              </a:rPr>
              <a:t>Practical</a:t>
            </a:r>
          </a:p>
          <a:p>
            <a:r>
              <a:rPr lang="en-US" sz="3600" i="1" dirty="0">
                <a:solidFill>
                  <a:srgbClr val="0070C0"/>
                </a:solidFill>
              </a:rPr>
              <a:t>Suitable</a:t>
            </a:r>
          </a:p>
        </p:txBody>
      </p:sp>
      <p:sp>
        <p:nvSpPr>
          <p:cNvPr id="4" name="TextBox 3"/>
          <p:cNvSpPr txBox="1"/>
          <p:nvPr/>
        </p:nvSpPr>
        <p:spPr>
          <a:xfrm>
            <a:off x="9074552" y="1689904"/>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1374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333052" y="4126312"/>
            <a:ext cx="11615694" cy="1754326"/>
          </a:xfrm>
          <a:prstGeom prst="rect">
            <a:avLst/>
          </a:prstGeom>
        </p:spPr>
        <p:txBody>
          <a:bodyPr wrap="square">
            <a:spAutoFit/>
          </a:bodyPr>
          <a:lstStyle/>
          <a:p>
            <a:r>
              <a:rPr lang="en-US" sz="3600" b="1" i="1" dirty="0">
                <a:solidFill>
                  <a:srgbClr val="0070C0"/>
                </a:solidFill>
              </a:rPr>
              <a:t>1. Why does the mom look upset with her daughter?</a:t>
            </a:r>
          </a:p>
          <a:p>
            <a:r>
              <a:rPr lang="en-US" sz="3600" b="1" i="1" dirty="0">
                <a:solidFill>
                  <a:srgbClr val="0070C0"/>
                </a:solidFill>
              </a:rPr>
              <a:t>2. What kinds of things do you and your parents sometimes disagree about?</a:t>
            </a:r>
          </a:p>
        </p:txBody>
      </p:sp>
      <p:pic>
        <p:nvPicPr>
          <p:cNvPr id="5" name="Picture 4">
            <a:extLst>
              <a:ext uri="{FF2B5EF4-FFF2-40B4-BE49-F238E27FC236}">
                <a16:creationId xmlns:a16="http://schemas.microsoft.com/office/drawing/2014/main" id="{BBC82EFB-B21B-0C97-DA03-D5DD0EBA99DD}"/>
              </a:ext>
            </a:extLst>
          </p:cNvPr>
          <p:cNvPicPr>
            <a:picLocks noChangeAspect="1"/>
          </p:cNvPicPr>
          <p:nvPr/>
        </p:nvPicPr>
        <p:blipFill>
          <a:blip r:embed="rId2"/>
          <a:stretch>
            <a:fillRect/>
          </a:stretch>
        </p:blipFill>
        <p:spPr>
          <a:xfrm>
            <a:off x="5080459" y="651902"/>
            <a:ext cx="6425741" cy="3127519"/>
          </a:xfrm>
          <a:prstGeom prst="rect">
            <a:avLst/>
          </a:prstGeom>
        </p:spPr>
      </p:pic>
      <p:sp>
        <p:nvSpPr>
          <p:cNvPr id="7" name="TextBox 6">
            <a:extLst>
              <a:ext uri="{FF2B5EF4-FFF2-40B4-BE49-F238E27FC236}">
                <a16:creationId xmlns:a16="http://schemas.microsoft.com/office/drawing/2014/main" id="{85B8494A-04FD-C6C6-D65C-0689BC851CDB}"/>
              </a:ext>
            </a:extLst>
          </p:cNvPr>
          <p:cNvSpPr txBox="1"/>
          <p:nvPr/>
        </p:nvSpPr>
        <p:spPr>
          <a:xfrm>
            <a:off x="263770" y="2215661"/>
            <a:ext cx="48166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Look at the pictures and answer the questions: </a:t>
            </a:r>
          </a:p>
        </p:txBody>
      </p:sp>
    </p:spTree>
    <p:extLst>
      <p:ext uri="{BB962C8B-B14F-4D97-AF65-F5344CB8AC3E}">
        <p14:creationId xmlns:p14="http://schemas.microsoft.com/office/powerpoint/2010/main" val="400799816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92" y="533180"/>
            <a:ext cx="8946502" cy="5964335"/>
          </a:xfrm>
          <a:prstGeom prst="rect">
            <a:avLst/>
          </a:prstGeom>
        </p:spPr>
      </p:pic>
      <p:sp>
        <p:nvSpPr>
          <p:cNvPr id="3" name="TextBox 2"/>
          <p:cNvSpPr txBox="1"/>
          <p:nvPr/>
        </p:nvSpPr>
        <p:spPr>
          <a:xfrm>
            <a:off x="3909168" y="4114805"/>
            <a:ext cx="3256564" cy="830997"/>
          </a:xfrm>
          <a:prstGeom prst="rect">
            <a:avLst/>
          </a:prstGeom>
          <a:noFill/>
        </p:spPr>
        <p:txBody>
          <a:bodyPr wrap="square" rtlCol="0">
            <a:spAutoFit/>
          </a:bodyPr>
          <a:lstStyle/>
          <a:p>
            <a:pPr algn="ctr"/>
            <a:r>
              <a:rPr lang="en-US" sz="4800" dirty="0">
                <a:solidFill>
                  <a:schemeClr val="bg1"/>
                </a:solidFill>
              </a:rPr>
              <a:t>Vocabulary </a:t>
            </a:r>
            <a:endParaRPr lang="en-US" sz="2000" dirty="0">
              <a:solidFill>
                <a:schemeClr val="bg1"/>
              </a:solidFill>
            </a:endParaRPr>
          </a:p>
        </p:txBody>
      </p:sp>
    </p:spTree>
    <p:extLst>
      <p:ext uri="{BB962C8B-B14F-4D97-AF65-F5344CB8AC3E}">
        <p14:creationId xmlns:p14="http://schemas.microsoft.com/office/powerpoint/2010/main" val="357396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2CB9C-52B3-EE3C-13A7-B63DB04C1FF6}"/>
              </a:ext>
            </a:extLst>
          </p:cNvPr>
          <p:cNvSpPr/>
          <p:nvPr/>
        </p:nvSpPr>
        <p:spPr>
          <a:xfrm>
            <a:off x="168166" y="1684551"/>
            <a:ext cx="2355226" cy="444801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lnSpc>
                <a:spcPct val="150000"/>
              </a:lnSpc>
            </a:pPr>
            <a:r>
              <a:rPr lang="en-US" sz="3200" i="1" dirty="0">
                <a:solidFill>
                  <a:srgbClr val="0070C0"/>
                </a:solidFill>
              </a:rPr>
              <a:t>1. Trend</a:t>
            </a:r>
          </a:p>
          <a:p>
            <a:pPr lvl="0">
              <a:lnSpc>
                <a:spcPct val="150000"/>
              </a:lnSpc>
            </a:pPr>
            <a:r>
              <a:rPr lang="en-US" sz="3200" i="1" dirty="0">
                <a:solidFill>
                  <a:srgbClr val="0070C0"/>
                </a:solidFill>
              </a:rPr>
              <a:t>2. Leather</a:t>
            </a:r>
          </a:p>
          <a:p>
            <a:pPr lvl="0">
              <a:lnSpc>
                <a:spcPct val="150000"/>
              </a:lnSpc>
            </a:pPr>
            <a:r>
              <a:rPr lang="en-US" sz="3200" i="1" dirty="0">
                <a:solidFill>
                  <a:srgbClr val="0070C0"/>
                </a:solidFill>
              </a:rPr>
              <a:t>3. Stylish</a:t>
            </a:r>
          </a:p>
          <a:p>
            <a:pPr lvl="0">
              <a:lnSpc>
                <a:spcPct val="150000"/>
              </a:lnSpc>
            </a:pPr>
            <a:r>
              <a:rPr lang="en-US" sz="3200" i="1" dirty="0">
                <a:solidFill>
                  <a:srgbClr val="0070C0"/>
                </a:solidFill>
              </a:rPr>
              <a:t>4. Silly</a:t>
            </a:r>
          </a:p>
          <a:p>
            <a:pPr lvl="0">
              <a:lnSpc>
                <a:spcPct val="150000"/>
              </a:lnSpc>
            </a:pPr>
            <a:r>
              <a:rPr lang="en-US" sz="3200" i="1" dirty="0">
                <a:solidFill>
                  <a:srgbClr val="0070C0"/>
                </a:solidFill>
              </a:rPr>
              <a:t>5. Practical</a:t>
            </a:r>
          </a:p>
          <a:p>
            <a:pPr lvl="0">
              <a:lnSpc>
                <a:spcPct val="150000"/>
              </a:lnSpc>
            </a:pPr>
            <a:r>
              <a:rPr lang="en-US" sz="3200" i="1" dirty="0">
                <a:solidFill>
                  <a:srgbClr val="0070C0"/>
                </a:solidFill>
              </a:rPr>
              <a:t>6. Suitable</a:t>
            </a:r>
          </a:p>
        </p:txBody>
      </p:sp>
      <p:sp>
        <p:nvSpPr>
          <p:cNvPr id="3" name="Rectangle 2">
            <a:extLst>
              <a:ext uri="{FF2B5EF4-FFF2-40B4-BE49-F238E27FC236}">
                <a16:creationId xmlns:a16="http://schemas.microsoft.com/office/drawing/2014/main" id="{2AAD67D2-8CAB-DECC-A29A-0F76F52CDF9A}"/>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Match the words with the correct </a:t>
            </a:r>
            <a:r>
              <a:rPr lang="en-US" sz="3600" b="1" i="1" dirty="0" err="1">
                <a:solidFill>
                  <a:srgbClr val="0070C0"/>
                </a:solidFill>
              </a:rPr>
              <a:t>deninitions</a:t>
            </a:r>
            <a:r>
              <a:rPr lang="en-US" sz="3600" b="1" i="1" dirty="0">
                <a:solidFill>
                  <a:srgbClr val="0070C0"/>
                </a:solidFill>
              </a:rPr>
              <a:t>. </a:t>
            </a:r>
          </a:p>
        </p:txBody>
      </p:sp>
      <p:sp>
        <p:nvSpPr>
          <p:cNvPr id="4" name="Rectangle 3">
            <a:extLst>
              <a:ext uri="{FF2B5EF4-FFF2-40B4-BE49-F238E27FC236}">
                <a16:creationId xmlns:a16="http://schemas.microsoft.com/office/drawing/2014/main" id="{8FFEBEA4-90F0-0710-A69A-516A67B17395}"/>
              </a:ext>
            </a:extLst>
          </p:cNvPr>
          <p:cNvSpPr/>
          <p:nvPr/>
        </p:nvSpPr>
        <p:spPr>
          <a:xfrm>
            <a:off x="4106007" y="1438331"/>
            <a:ext cx="7983415" cy="494045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lnSpc>
                <a:spcPct val="150000"/>
              </a:lnSpc>
            </a:pPr>
            <a:r>
              <a:rPr lang="en-US" sz="3200" i="1" dirty="0">
                <a:solidFill>
                  <a:srgbClr val="0070C0"/>
                </a:solidFill>
              </a:rPr>
              <a:t>a. afraid that people will laugh at you</a:t>
            </a:r>
          </a:p>
          <a:p>
            <a:pPr lvl="0">
              <a:lnSpc>
                <a:spcPct val="150000"/>
              </a:lnSpc>
            </a:pPr>
            <a:r>
              <a:rPr lang="en-US" sz="3200" i="1" dirty="0">
                <a:solidFill>
                  <a:srgbClr val="0070C0"/>
                </a:solidFill>
              </a:rPr>
              <a:t>b. a new development in clothing</a:t>
            </a:r>
          </a:p>
          <a:p>
            <a:pPr lvl="0">
              <a:lnSpc>
                <a:spcPct val="150000"/>
              </a:lnSpc>
            </a:pPr>
            <a:r>
              <a:rPr lang="en-US" sz="3200" i="1" dirty="0">
                <a:solidFill>
                  <a:srgbClr val="0070C0"/>
                </a:solidFill>
              </a:rPr>
              <a:t>c. acceptable</a:t>
            </a:r>
          </a:p>
          <a:p>
            <a:pPr lvl="0"/>
            <a:r>
              <a:rPr lang="en-US" sz="3200" i="1" dirty="0">
                <a:solidFill>
                  <a:srgbClr val="0070C0"/>
                </a:solidFill>
              </a:rPr>
              <a:t>d. animal skin used to make shoes, bags, clothes, …</a:t>
            </a:r>
          </a:p>
          <a:p>
            <a:pPr lvl="0"/>
            <a:r>
              <a:rPr lang="en-US" sz="3200" i="1" dirty="0">
                <a:solidFill>
                  <a:srgbClr val="0070C0"/>
                </a:solidFill>
              </a:rPr>
              <a:t>e. having a special quality that makes a person or thing seem different and attractive</a:t>
            </a:r>
          </a:p>
          <a:p>
            <a:pPr lvl="0">
              <a:lnSpc>
                <a:spcPct val="150000"/>
              </a:lnSpc>
            </a:pPr>
            <a:r>
              <a:rPr lang="en-US" sz="3200" i="1" dirty="0">
                <a:solidFill>
                  <a:srgbClr val="0070C0"/>
                </a:solidFill>
              </a:rPr>
              <a:t>f. useful</a:t>
            </a:r>
          </a:p>
        </p:txBody>
      </p:sp>
      <p:cxnSp>
        <p:nvCxnSpPr>
          <p:cNvPr id="6" name="Straight Connector 5">
            <a:extLst>
              <a:ext uri="{FF2B5EF4-FFF2-40B4-BE49-F238E27FC236}">
                <a16:creationId xmlns:a16="http://schemas.microsoft.com/office/drawing/2014/main" id="{AE907268-6C10-99EE-C2F7-F58934046A60}"/>
              </a:ext>
            </a:extLst>
          </p:cNvPr>
          <p:cNvCxnSpPr/>
          <p:nvPr/>
        </p:nvCxnSpPr>
        <p:spPr>
          <a:xfrm>
            <a:off x="1863969" y="2206869"/>
            <a:ext cx="2242038" cy="4659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29C070-F85E-8888-5AF3-5F6E94EE505E}"/>
              </a:ext>
            </a:extLst>
          </p:cNvPr>
          <p:cNvCxnSpPr>
            <a:cxnSpLocks/>
            <a:endCxn id="4" idx="1"/>
          </p:cNvCxnSpPr>
          <p:nvPr/>
        </p:nvCxnSpPr>
        <p:spPr>
          <a:xfrm>
            <a:off x="2004646" y="2961009"/>
            <a:ext cx="2101361" cy="9475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237900-E6A6-C568-3C77-E160C43C6962}"/>
              </a:ext>
            </a:extLst>
          </p:cNvPr>
          <p:cNvCxnSpPr>
            <a:cxnSpLocks/>
          </p:cNvCxnSpPr>
          <p:nvPr/>
        </p:nvCxnSpPr>
        <p:spPr>
          <a:xfrm>
            <a:off x="1863969" y="3675560"/>
            <a:ext cx="2303585" cy="12351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8F7B98-3EB1-8B74-5B8F-CF71B5686661}"/>
              </a:ext>
            </a:extLst>
          </p:cNvPr>
          <p:cNvCxnSpPr>
            <a:cxnSpLocks/>
          </p:cNvCxnSpPr>
          <p:nvPr/>
        </p:nvCxnSpPr>
        <p:spPr>
          <a:xfrm flipV="1">
            <a:off x="1550376" y="1958892"/>
            <a:ext cx="2555631" cy="243122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28CBC9-6FD8-95D0-A20C-9BB1CE35234A}"/>
              </a:ext>
            </a:extLst>
          </p:cNvPr>
          <p:cNvCxnSpPr>
            <a:cxnSpLocks/>
          </p:cNvCxnSpPr>
          <p:nvPr/>
        </p:nvCxnSpPr>
        <p:spPr>
          <a:xfrm>
            <a:off x="2193681" y="5159234"/>
            <a:ext cx="1912326" cy="8844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053383-D47E-B0EA-D4A9-16FA68B396C4}"/>
              </a:ext>
            </a:extLst>
          </p:cNvPr>
          <p:cNvCxnSpPr>
            <a:cxnSpLocks/>
          </p:cNvCxnSpPr>
          <p:nvPr/>
        </p:nvCxnSpPr>
        <p:spPr>
          <a:xfrm flipV="1">
            <a:off x="2028825" y="3427002"/>
            <a:ext cx="2077182" cy="244678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2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1384</Words>
  <Application>Microsoft Office PowerPoint</Application>
  <PresentationFormat>Widescreen</PresentationFormat>
  <Paragraphs>181</Paragraphs>
  <Slides>36</Slides>
  <Notes>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Hien Kim</cp:lastModifiedBy>
  <cp:revision>33</cp:revision>
  <dcterms:created xsi:type="dcterms:W3CDTF">2023-02-01T04:45:54Z</dcterms:created>
  <dcterms:modified xsi:type="dcterms:W3CDTF">2023-07-22T12:15:12Z</dcterms:modified>
</cp:coreProperties>
</file>