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67" r:id="rId4"/>
    <p:sldId id="268" r:id="rId5"/>
    <p:sldId id="269" r:id="rId6"/>
    <p:sldId id="301" r:id="rId7"/>
    <p:sldId id="277" r:id="rId8"/>
    <p:sldId id="306" r:id="rId9"/>
    <p:sldId id="302" r:id="rId10"/>
    <p:sldId id="315" r:id="rId11"/>
    <p:sldId id="278" r:id="rId12"/>
    <p:sldId id="316" r:id="rId13"/>
    <p:sldId id="279" r:id="rId14"/>
    <p:sldId id="273" r:id="rId15"/>
    <p:sldId id="318" r:id="rId16"/>
    <p:sldId id="331" r:id="rId17"/>
    <p:sldId id="286" r:id="rId18"/>
    <p:sldId id="288" r:id="rId19"/>
    <p:sldId id="324" r:id="rId20"/>
    <p:sldId id="332" r:id="rId21"/>
    <p:sldId id="333" r:id="rId22"/>
    <p:sldId id="334" r:id="rId23"/>
    <p:sldId id="335" r:id="rId24"/>
    <p:sldId id="336" r:id="rId25"/>
    <p:sldId id="326" r:id="rId26"/>
    <p:sldId id="329" r:id="rId27"/>
    <p:sldId id="293" r:id="rId28"/>
    <p:sldId id="337" r:id="rId29"/>
    <p:sldId id="294" r:id="rId30"/>
    <p:sldId id="295" r:id="rId31"/>
    <p:sldId id="296" r:id="rId32"/>
    <p:sldId id="297" r:id="rId33"/>
    <p:sldId id="298" r:id="rId34"/>
    <p:sldId id="299" r:id="rId35"/>
    <p:sldId id="3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8" autoAdjust="0"/>
  </p:normalViewPr>
  <p:slideViewPr>
    <p:cSldViewPr snapToGrid="0">
      <p:cViewPr>
        <p:scale>
          <a:sx n="55" d="100"/>
          <a:sy n="55" d="100"/>
        </p:scale>
        <p:origin x="252" y="9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039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32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7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829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240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396636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Health and healthy lifestyle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11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232509" y="0"/>
            <a:ext cx="295949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2.1: Vocab &amp; Listening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4" r:id="rId14"/>
    <p:sldLayoutId id="2147483675" r:id="rId15"/>
    <p:sldLayoutId id="2147483676" r:id="rId16"/>
    <p:sldLayoutId id="2147483679" r:id="rId17"/>
    <p:sldLayoutId id="2147483682" r:id="rId18"/>
    <p:sldLayoutId id="2147483684" r:id="rId19"/>
    <p:sldLayoutId id="2147483689" r:id="rId20"/>
    <p:sldLayoutId id="2147483690" r:id="rId21"/>
    <p:sldLayoutId id="214748369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1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14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2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14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07055" y="2834770"/>
            <a:ext cx="533180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Unit 1: Health and Healthy Lifestyle</a:t>
            </a:r>
          </a:p>
          <a:p>
            <a:pPr algn="ctr"/>
            <a:r>
              <a:rPr lang="en-US" sz="2800" dirty="0">
                <a:solidFill>
                  <a:srgbClr val="00B0F0"/>
                </a:solidFill>
              </a:rPr>
              <a:t>Lesson 2.1: Vocab &amp; Listening</a:t>
            </a:r>
          </a:p>
          <a:p>
            <a:pPr algn="ctr"/>
            <a:r>
              <a:rPr lang="en-US" sz="2800" dirty="0">
                <a:solidFill>
                  <a:srgbClr val="92D050"/>
                </a:solidFill>
              </a:rPr>
              <a:t>Pages: 8 &amp; 9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21A4B-4BBB-1EDD-77ED-313DCFB4D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7140"/>
            <a:ext cx="12192000" cy="2643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493322-EC9A-4947-6E56-E0777B441A8A}"/>
              </a:ext>
            </a:extLst>
          </p:cNvPr>
          <p:cNvSpPr txBox="1"/>
          <p:nvPr/>
        </p:nvSpPr>
        <p:spPr>
          <a:xfrm>
            <a:off x="2402149" y="785280"/>
            <a:ext cx="7387701" cy="95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fitness	manage	stressed	chill out</a:t>
            </a:r>
          </a:p>
          <a:p>
            <a:pPr algn="ctr"/>
            <a:r>
              <a:rPr lang="en-US" sz="2800" dirty="0"/>
              <a:t>social life	      lift weights	    balanced diet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2CA6BF-6554-C992-C50C-F9D2425F0DB6}"/>
              </a:ext>
            </a:extLst>
          </p:cNvPr>
          <p:cNvSpPr txBox="1"/>
          <p:nvPr/>
        </p:nvSpPr>
        <p:spPr>
          <a:xfrm>
            <a:off x="328474" y="2521258"/>
            <a:ext cx="1615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lift weights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64DDF-B40F-30D5-A5C3-82F5C931FF14}"/>
              </a:ext>
            </a:extLst>
          </p:cNvPr>
          <p:cNvSpPr txBox="1"/>
          <p:nvPr/>
        </p:nvSpPr>
        <p:spPr>
          <a:xfrm>
            <a:off x="7483876" y="2368749"/>
            <a:ext cx="1910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balanced diet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57BE35-87D3-FEA9-7A4D-399E455E5CAD}"/>
              </a:ext>
            </a:extLst>
          </p:cNvPr>
          <p:cNvSpPr txBox="1"/>
          <p:nvPr/>
        </p:nvSpPr>
        <p:spPr>
          <a:xfrm>
            <a:off x="5456807" y="2967335"/>
            <a:ext cx="1615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stressed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210C07-5897-F822-7B55-694A4C270A44}"/>
              </a:ext>
            </a:extLst>
          </p:cNvPr>
          <p:cNvSpPr txBox="1"/>
          <p:nvPr/>
        </p:nvSpPr>
        <p:spPr>
          <a:xfrm>
            <a:off x="8189652" y="2967335"/>
            <a:ext cx="1615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manage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B21B5B-5067-9596-6198-ED742386CCB0}"/>
              </a:ext>
            </a:extLst>
          </p:cNvPr>
          <p:cNvSpPr txBox="1"/>
          <p:nvPr/>
        </p:nvSpPr>
        <p:spPr>
          <a:xfrm>
            <a:off x="3629484" y="3411244"/>
            <a:ext cx="1615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social life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1298C8-D7B4-7609-152A-B9C37FEB8F19}"/>
              </a:ext>
            </a:extLst>
          </p:cNvPr>
          <p:cNvSpPr txBox="1"/>
          <p:nvPr/>
        </p:nvSpPr>
        <p:spPr>
          <a:xfrm>
            <a:off x="9905263" y="3843088"/>
            <a:ext cx="1615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chill out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D63DEB-6DA9-0432-E1F5-4321C2EE36F4}"/>
              </a:ext>
            </a:extLst>
          </p:cNvPr>
          <p:cNvSpPr txBox="1"/>
          <p:nvPr/>
        </p:nvSpPr>
        <p:spPr>
          <a:xfrm>
            <a:off x="10088146" y="1339277"/>
            <a:ext cx="167969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Show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answer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5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226" y="685611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Click on each phrase to hear the sound.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714" y="5040584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balanced diet </a:t>
            </a:r>
            <a:r>
              <a:rPr lang="vi-VN" sz="3200" dirty="0"/>
              <a:t>(</a:t>
            </a:r>
            <a:r>
              <a:rPr lang="en-US" sz="3200" dirty="0"/>
              <a:t>n</a:t>
            </a:r>
            <a:r>
              <a:rPr lang="vi-VN" sz="3200" dirty="0"/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/ˌbælənst ˈdaɪət/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48" y="4307978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lift weights </a:t>
            </a:r>
            <a:r>
              <a:rPr lang="vi-VN" sz="3200" dirty="0"/>
              <a:t>(</a:t>
            </a:r>
            <a:r>
              <a:rPr lang="en-US" sz="3200" dirty="0"/>
              <a:t>v </a:t>
            </a:r>
            <a:r>
              <a:rPr lang="en-US" sz="3200" dirty="0" err="1"/>
              <a:t>phr</a:t>
            </a:r>
            <a:r>
              <a:rPr lang="vi-VN" sz="3200" dirty="0"/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/lɪft weɪts/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nâng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49" y="3646602"/>
            <a:ext cx="1137122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social life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soʊʃl</a:t>
            </a:r>
            <a:r>
              <a:rPr lang="en-US" sz="3200" dirty="0">
                <a:solidFill>
                  <a:srgbClr val="FF0000"/>
                </a:solidFill>
              </a:rPr>
              <a:t> ˌ</a:t>
            </a:r>
            <a:r>
              <a:rPr lang="en-US" sz="3200" dirty="0" err="1">
                <a:solidFill>
                  <a:srgbClr val="FF0000"/>
                </a:solidFill>
              </a:rPr>
              <a:t>laɪf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/>
              <a:t>đời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xã</a:t>
            </a:r>
            <a:r>
              <a:rPr lang="en-US" sz="3200" dirty="0"/>
              <a:t> </a:t>
            </a:r>
            <a:r>
              <a:rPr lang="en-US" sz="3200" dirty="0" err="1"/>
              <a:t>hội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974" y="2927577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stressed </a:t>
            </a:r>
            <a:r>
              <a:rPr lang="en-US" sz="3200" dirty="0"/>
              <a:t>(adj)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strɛst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 err="1"/>
              <a:t>căng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endParaRPr lang="en-US" sz="3200" dirty="0"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079" y="2243850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manage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mænɪdʒ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/>
              <a:t>quản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418" y="1556235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fitness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fɪtnəs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trạng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1BBAE-D2CD-D63D-93BC-14958FAA676C}"/>
              </a:ext>
            </a:extLst>
          </p:cNvPr>
          <p:cNvSpPr txBox="1"/>
          <p:nvPr/>
        </p:nvSpPr>
        <p:spPr>
          <a:xfrm>
            <a:off x="452974" y="5713204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chill out </a:t>
            </a:r>
            <a:r>
              <a:rPr lang="vi-VN" sz="3200" dirty="0"/>
              <a:t>(</a:t>
            </a:r>
            <a:r>
              <a:rPr lang="en-US" sz="3200" dirty="0"/>
              <a:t>v</a:t>
            </a:r>
            <a:r>
              <a:rPr lang="vi-VN" sz="3200" dirty="0"/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/ʧɪl aʊt/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thoải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fitness">
            <a:hlinkClick r:id="" action="ppaction://media"/>
            <a:extLst>
              <a:ext uri="{FF2B5EF4-FFF2-40B4-BE49-F238E27FC236}">
                <a16:creationId xmlns:a16="http://schemas.microsoft.com/office/drawing/2014/main" id="{EC47BC7B-692A-9BFB-31E1-BCA35E90D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07594" y="742550"/>
            <a:ext cx="487362" cy="487363"/>
          </a:xfrm>
          <a:prstGeom prst="rect">
            <a:avLst/>
          </a:prstGeom>
        </p:spPr>
      </p:pic>
      <p:pic>
        <p:nvPicPr>
          <p:cNvPr id="5" name="balanced diet">
            <a:hlinkClick r:id="" action="ppaction://media"/>
            <a:extLst>
              <a:ext uri="{FF2B5EF4-FFF2-40B4-BE49-F238E27FC236}">
                <a16:creationId xmlns:a16="http://schemas.microsoft.com/office/drawing/2014/main" id="{872460AA-755E-CC25-D8E5-A4854DD5FC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04481" y="686840"/>
            <a:ext cx="487362" cy="487362"/>
          </a:xfrm>
          <a:prstGeom prst="rect">
            <a:avLst/>
          </a:prstGeom>
        </p:spPr>
      </p:pic>
      <p:pic>
        <p:nvPicPr>
          <p:cNvPr id="6" name="chill out">
            <a:hlinkClick r:id="" action="ppaction://media"/>
            <a:extLst>
              <a:ext uri="{FF2B5EF4-FFF2-40B4-BE49-F238E27FC236}">
                <a16:creationId xmlns:a16="http://schemas.microsoft.com/office/drawing/2014/main" id="{9545EE64-733C-906C-7F98-CAA939D3444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4544" y="669856"/>
            <a:ext cx="487363" cy="487362"/>
          </a:xfrm>
          <a:prstGeom prst="rect">
            <a:avLst/>
          </a:prstGeom>
        </p:spPr>
      </p:pic>
      <p:pic>
        <p:nvPicPr>
          <p:cNvPr id="7" name="stressed">
            <a:hlinkClick r:id="" action="ppaction://media"/>
            <a:extLst>
              <a:ext uri="{FF2B5EF4-FFF2-40B4-BE49-F238E27FC236}">
                <a16:creationId xmlns:a16="http://schemas.microsoft.com/office/drawing/2014/main" id="{904A3117-59E1-A1CE-5EFB-F831E74F7C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04482" y="713044"/>
            <a:ext cx="487362" cy="487363"/>
          </a:xfrm>
          <a:prstGeom prst="rect">
            <a:avLst/>
          </a:prstGeom>
        </p:spPr>
      </p:pic>
      <p:pic>
        <p:nvPicPr>
          <p:cNvPr id="8" name="manage">
            <a:hlinkClick r:id="" action="ppaction://media"/>
            <a:extLst>
              <a:ext uri="{FF2B5EF4-FFF2-40B4-BE49-F238E27FC236}">
                <a16:creationId xmlns:a16="http://schemas.microsoft.com/office/drawing/2014/main" id="{9E1992DB-1B9F-A0E8-AE8D-DC635AC81B3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97625" y="728895"/>
            <a:ext cx="487362" cy="487362"/>
          </a:xfrm>
          <a:prstGeom prst="rect">
            <a:avLst/>
          </a:prstGeom>
        </p:spPr>
      </p:pic>
      <p:pic>
        <p:nvPicPr>
          <p:cNvPr id="22" name="social life">
            <a:hlinkClick r:id="" action="ppaction://media"/>
            <a:extLst>
              <a:ext uri="{FF2B5EF4-FFF2-40B4-BE49-F238E27FC236}">
                <a16:creationId xmlns:a16="http://schemas.microsoft.com/office/drawing/2014/main" id="{18D30C90-D799-9B20-9099-42728E304FE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04481" y="719873"/>
            <a:ext cx="487363" cy="487362"/>
          </a:xfrm>
          <a:prstGeom prst="rect">
            <a:avLst/>
          </a:prstGeom>
        </p:spPr>
      </p:pic>
      <p:pic>
        <p:nvPicPr>
          <p:cNvPr id="23" name="lift weights">
            <a:hlinkClick r:id="" action="ppaction://media"/>
            <a:extLst>
              <a:ext uri="{FF2B5EF4-FFF2-40B4-BE49-F238E27FC236}">
                <a16:creationId xmlns:a16="http://schemas.microsoft.com/office/drawing/2014/main" id="{A10443FA-F549-80A9-05FB-A9BB406FD75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7972" y="694960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80519" y="451657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9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3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1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226" y="685611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Practice saying these words with a partner.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714" y="5040584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balanced diet </a:t>
            </a:r>
            <a:r>
              <a:rPr lang="vi-VN" sz="3200" dirty="0"/>
              <a:t>(</a:t>
            </a:r>
            <a:r>
              <a:rPr lang="en-US" sz="3200" dirty="0"/>
              <a:t>n</a:t>
            </a:r>
            <a:r>
              <a:rPr lang="vi-VN" sz="3200" dirty="0"/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/ˌbælənst ˈdaɪət/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48" y="4307978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lift weights </a:t>
            </a:r>
            <a:r>
              <a:rPr lang="vi-VN" sz="3200" dirty="0"/>
              <a:t>(</a:t>
            </a:r>
            <a:r>
              <a:rPr lang="en-US" sz="3200" dirty="0"/>
              <a:t>v </a:t>
            </a:r>
            <a:r>
              <a:rPr lang="en-US" sz="3200" dirty="0" err="1"/>
              <a:t>phr</a:t>
            </a:r>
            <a:r>
              <a:rPr lang="vi-VN" sz="3200" dirty="0"/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/lɪft weɪts/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nâng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49" y="3646602"/>
            <a:ext cx="1137122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social life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soʊʃl</a:t>
            </a:r>
            <a:r>
              <a:rPr lang="en-US" sz="3200" dirty="0">
                <a:solidFill>
                  <a:srgbClr val="FF0000"/>
                </a:solidFill>
              </a:rPr>
              <a:t> ˌ</a:t>
            </a:r>
            <a:r>
              <a:rPr lang="en-US" sz="3200" dirty="0" err="1">
                <a:solidFill>
                  <a:srgbClr val="FF0000"/>
                </a:solidFill>
              </a:rPr>
              <a:t>laɪf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/>
              <a:t>đời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xã</a:t>
            </a:r>
            <a:r>
              <a:rPr lang="en-US" sz="3200" dirty="0"/>
              <a:t> </a:t>
            </a:r>
            <a:r>
              <a:rPr lang="en-US" sz="3200" dirty="0" err="1"/>
              <a:t>hội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974" y="2927577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stressed </a:t>
            </a:r>
            <a:r>
              <a:rPr lang="en-US" sz="3200" dirty="0"/>
              <a:t>(adj) 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FF0000"/>
                </a:solidFill>
              </a:rPr>
              <a:t>strɛst</a:t>
            </a:r>
            <a:r>
              <a:rPr lang="en-US" sz="3200" dirty="0">
                <a:solidFill>
                  <a:srgbClr val="FF0000"/>
                </a:solidFill>
              </a:rPr>
              <a:t> /</a:t>
            </a:r>
            <a:r>
              <a:rPr lang="en-US" sz="3200" dirty="0"/>
              <a:t> </a:t>
            </a:r>
            <a:r>
              <a:rPr lang="en-US" sz="3200" dirty="0" err="1"/>
              <a:t>căng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endParaRPr lang="en-US" sz="3200" dirty="0"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079" y="2243850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manage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mænɪdʒ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/>
              <a:t>quản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418" y="1556235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fitness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fɪtnəs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trạng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1BBAE-D2CD-D63D-93BC-14958FAA676C}"/>
              </a:ext>
            </a:extLst>
          </p:cNvPr>
          <p:cNvSpPr txBox="1"/>
          <p:nvPr/>
        </p:nvSpPr>
        <p:spPr>
          <a:xfrm>
            <a:off x="452974" y="5713204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chill out </a:t>
            </a:r>
            <a:r>
              <a:rPr lang="vi-VN" sz="3200" dirty="0"/>
              <a:t>(</a:t>
            </a:r>
            <a:r>
              <a:rPr lang="en-US" sz="3200" dirty="0"/>
              <a:t>v</a:t>
            </a:r>
            <a:r>
              <a:rPr lang="vi-VN" sz="3200" dirty="0"/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/ʧɪl aʊt/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thoải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fitness">
            <a:hlinkClick r:id="" action="ppaction://media"/>
            <a:extLst>
              <a:ext uri="{FF2B5EF4-FFF2-40B4-BE49-F238E27FC236}">
                <a16:creationId xmlns:a16="http://schemas.microsoft.com/office/drawing/2014/main" id="{EC47BC7B-692A-9BFB-31E1-BCA35E90D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07594" y="742550"/>
            <a:ext cx="487362" cy="487363"/>
          </a:xfrm>
          <a:prstGeom prst="rect">
            <a:avLst/>
          </a:prstGeom>
        </p:spPr>
      </p:pic>
      <p:pic>
        <p:nvPicPr>
          <p:cNvPr id="5" name="balanced diet">
            <a:hlinkClick r:id="" action="ppaction://media"/>
            <a:extLst>
              <a:ext uri="{FF2B5EF4-FFF2-40B4-BE49-F238E27FC236}">
                <a16:creationId xmlns:a16="http://schemas.microsoft.com/office/drawing/2014/main" id="{872460AA-755E-CC25-D8E5-A4854DD5FC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04481" y="686840"/>
            <a:ext cx="487362" cy="487362"/>
          </a:xfrm>
          <a:prstGeom prst="rect">
            <a:avLst/>
          </a:prstGeom>
        </p:spPr>
      </p:pic>
      <p:pic>
        <p:nvPicPr>
          <p:cNvPr id="6" name="chill out">
            <a:hlinkClick r:id="" action="ppaction://media"/>
            <a:extLst>
              <a:ext uri="{FF2B5EF4-FFF2-40B4-BE49-F238E27FC236}">
                <a16:creationId xmlns:a16="http://schemas.microsoft.com/office/drawing/2014/main" id="{9545EE64-733C-906C-7F98-CAA939D3444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4544" y="669856"/>
            <a:ext cx="487363" cy="487362"/>
          </a:xfrm>
          <a:prstGeom prst="rect">
            <a:avLst/>
          </a:prstGeom>
        </p:spPr>
      </p:pic>
      <p:pic>
        <p:nvPicPr>
          <p:cNvPr id="7" name="stressed">
            <a:hlinkClick r:id="" action="ppaction://media"/>
            <a:extLst>
              <a:ext uri="{FF2B5EF4-FFF2-40B4-BE49-F238E27FC236}">
                <a16:creationId xmlns:a16="http://schemas.microsoft.com/office/drawing/2014/main" id="{904A3117-59E1-A1CE-5EFB-F831E74F7C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04482" y="713044"/>
            <a:ext cx="487362" cy="487363"/>
          </a:xfrm>
          <a:prstGeom prst="rect">
            <a:avLst/>
          </a:prstGeom>
        </p:spPr>
      </p:pic>
      <p:pic>
        <p:nvPicPr>
          <p:cNvPr id="8" name="manage">
            <a:hlinkClick r:id="" action="ppaction://media"/>
            <a:extLst>
              <a:ext uri="{FF2B5EF4-FFF2-40B4-BE49-F238E27FC236}">
                <a16:creationId xmlns:a16="http://schemas.microsoft.com/office/drawing/2014/main" id="{9E1992DB-1B9F-A0E8-AE8D-DC635AC81B3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97625" y="728895"/>
            <a:ext cx="487362" cy="487362"/>
          </a:xfrm>
          <a:prstGeom prst="rect">
            <a:avLst/>
          </a:prstGeom>
        </p:spPr>
      </p:pic>
      <p:pic>
        <p:nvPicPr>
          <p:cNvPr id="22" name="social life">
            <a:hlinkClick r:id="" action="ppaction://media"/>
            <a:extLst>
              <a:ext uri="{FF2B5EF4-FFF2-40B4-BE49-F238E27FC236}">
                <a16:creationId xmlns:a16="http://schemas.microsoft.com/office/drawing/2014/main" id="{18D30C90-D799-9B20-9099-42728E304FE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04481" y="719873"/>
            <a:ext cx="487363" cy="487362"/>
          </a:xfrm>
          <a:prstGeom prst="rect">
            <a:avLst/>
          </a:prstGeom>
        </p:spPr>
      </p:pic>
      <p:pic>
        <p:nvPicPr>
          <p:cNvPr id="23" name="lift weights">
            <a:hlinkClick r:id="" action="ppaction://media"/>
            <a:extLst>
              <a:ext uri="{FF2B5EF4-FFF2-40B4-BE49-F238E27FC236}">
                <a16:creationId xmlns:a16="http://schemas.microsoft.com/office/drawing/2014/main" id="{A10443FA-F549-80A9-05FB-A9BB406FD75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7972" y="694960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80519" y="451657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018C41-BA0B-F389-876C-CAD5BC2D633B}"/>
              </a:ext>
            </a:extLst>
          </p:cNvPr>
          <p:cNvSpPr/>
          <p:nvPr/>
        </p:nvSpPr>
        <p:spPr>
          <a:xfrm>
            <a:off x="587883" y="1451020"/>
            <a:ext cx="24765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A9432FF-CA9B-0C45-2245-BC6B343C9261}"/>
              </a:ext>
            </a:extLst>
          </p:cNvPr>
          <p:cNvSpPr/>
          <p:nvPr/>
        </p:nvSpPr>
        <p:spPr>
          <a:xfrm>
            <a:off x="587883" y="2186864"/>
            <a:ext cx="24765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D9C526-305B-AEDD-DDFC-E8BCCE4F3BAE}"/>
              </a:ext>
            </a:extLst>
          </p:cNvPr>
          <p:cNvSpPr/>
          <p:nvPr/>
        </p:nvSpPr>
        <p:spPr>
          <a:xfrm>
            <a:off x="534047" y="3600197"/>
            <a:ext cx="24765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2BF42B-2677-E8DE-64D5-7D6AD2EBC874}"/>
              </a:ext>
            </a:extLst>
          </p:cNvPr>
          <p:cNvSpPr/>
          <p:nvPr/>
        </p:nvSpPr>
        <p:spPr>
          <a:xfrm>
            <a:off x="2253217" y="4935054"/>
            <a:ext cx="24765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5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3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1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BF9417-EA60-4976-ED25-065E76814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370" y="1999350"/>
            <a:ext cx="3826094" cy="3424460"/>
          </a:xfrm>
          <a:prstGeom prst="rect">
            <a:avLst/>
          </a:prstGeom>
        </p:spPr>
      </p:pic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693" y="3304198"/>
            <a:ext cx="2780521" cy="177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02B298-9FCC-4FF8-E9A8-45072328B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39" y="761449"/>
            <a:ext cx="11112662" cy="821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79CF5-14CE-46DE-70DB-6DC855528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36" y="2005431"/>
            <a:ext cx="7667923" cy="10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56" y="359632"/>
            <a:ext cx="9268287" cy="6138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0856" y="3895964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Listening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00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0E7D7C-C02D-6195-B6F6-0A2FBDD11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3" y="3031907"/>
            <a:ext cx="11725968" cy="11578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9" y="1028023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find out what kind of show is it.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713164" y="3610815"/>
            <a:ext cx="9125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7964424" y="3610815"/>
            <a:ext cx="3364992" cy="93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5394960" y="4092331"/>
            <a:ext cx="10789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378813" y="4092331"/>
            <a:ext cx="15381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9C4C773-653F-EC46-1D8D-9C7C190AF7A1}"/>
              </a:ext>
            </a:extLst>
          </p:cNvPr>
          <p:cNvSpPr txBox="1"/>
          <p:nvPr/>
        </p:nvSpPr>
        <p:spPr>
          <a:xfrm>
            <a:off x="597159" y="530338"/>
            <a:ext cx="1737668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– Listening</a:t>
            </a:r>
          </a:p>
        </p:txBody>
      </p:sp>
    </p:spTree>
    <p:extLst>
      <p:ext uri="{BB962C8B-B14F-4D97-AF65-F5344CB8AC3E}">
        <p14:creationId xmlns:p14="http://schemas.microsoft.com/office/powerpoint/2010/main" val="208256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0E7D7C-C02D-6195-B6F6-0A2FBDD11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3" y="3031907"/>
            <a:ext cx="11725968" cy="11578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9" y="1028023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circle the correct answer.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713164" y="3610815"/>
            <a:ext cx="9125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7964424" y="3610815"/>
            <a:ext cx="3364992" cy="93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5394960" y="4092331"/>
            <a:ext cx="10789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378813" y="4092331"/>
            <a:ext cx="15381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0AA80536-A193-E8A2-C352-257407D43C08}"/>
              </a:ext>
            </a:extLst>
          </p:cNvPr>
          <p:cNvSpPr/>
          <p:nvPr/>
        </p:nvSpPr>
        <p:spPr>
          <a:xfrm>
            <a:off x="4620790" y="3651114"/>
            <a:ext cx="538607" cy="538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E99B0-1E3B-CD5C-5752-05089FFE39B6}"/>
              </a:ext>
            </a:extLst>
          </p:cNvPr>
          <p:cNvSpPr txBox="1"/>
          <p:nvPr/>
        </p:nvSpPr>
        <p:spPr>
          <a:xfrm>
            <a:off x="8503920" y="1155710"/>
            <a:ext cx="1599716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Show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answer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C4C773-653F-EC46-1D8D-9C7C190AF7A1}"/>
              </a:ext>
            </a:extLst>
          </p:cNvPr>
          <p:cNvSpPr txBox="1"/>
          <p:nvPr/>
        </p:nvSpPr>
        <p:spPr>
          <a:xfrm>
            <a:off x="597158" y="530338"/>
            <a:ext cx="2054601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– Listening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CE8C60-68E3-C2DA-3E5D-FE9F2DADB380}"/>
              </a:ext>
            </a:extLst>
          </p:cNvPr>
          <p:cNvSpPr txBox="1"/>
          <p:nvPr/>
        </p:nvSpPr>
        <p:spPr>
          <a:xfrm>
            <a:off x="603019" y="4671238"/>
            <a:ext cx="11210545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Host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FF0000"/>
                </a:solidFill>
              </a:rPr>
              <a:t>Welcome to another </a:t>
            </a:r>
            <a:r>
              <a:rPr lang="en-US" sz="2400" b="1" dirty="0">
                <a:solidFill>
                  <a:srgbClr val="FF0000"/>
                </a:solidFill>
              </a:rPr>
              <a:t>episode</a:t>
            </a:r>
            <a:r>
              <a:rPr lang="en-US" sz="2400" dirty="0">
                <a:solidFill>
                  <a:srgbClr val="FF0000"/>
                </a:solidFill>
              </a:rPr>
              <a:t> of Health Nuts</a:t>
            </a:r>
            <a:r>
              <a:rPr lang="en-US" sz="2400" dirty="0"/>
              <a:t>. Today, I’m joined by Dr. Dorothy Allen. She’s here to discuss her new book, Forever Young.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0031B-45D4-5E7C-41A1-6F1EA81C1100}"/>
              </a:ext>
            </a:extLst>
          </p:cNvPr>
          <p:cNvSpPr txBox="1"/>
          <p:nvPr/>
        </p:nvSpPr>
        <p:spPr>
          <a:xfrm>
            <a:off x="10268338" y="1155710"/>
            <a:ext cx="1439231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Show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script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CD1 TRACK 08">
            <a:hlinkClick r:id="" action="ppaction://media"/>
            <a:extLst>
              <a:ext uri="{FF2B5EF4-FFF2-40B4-BE49-F238E27FC236}">
                <a16:creationId xmlns:a16="http://schemas.microsoft.com/office/drawing/2014/main" id="{8DCC97E4-32EA-CAFA-6AB6-E90BD2356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9930" y="538612"/>
            <a:ext cx="487362" cy="4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8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6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AC7F70-D9AF-70A3-BE5F-1FD931E6A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29" y="2839095"/>
            <a:ext cx="8595838" cy="10112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7159" y="530338"/>
            <a:ext cx="1737668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– 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9852DF-5521-C698-4D59-6371B3688788}"/>
              </a:ext>
            </a:extLst>
          </p:cNvPr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answer the questions.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884C91-737D-A32B-D8B3-4ACC92F67047}"/>
              </a:ext>
            </a:extLst>
          </p:cNvPr>
          <p:cNvCxnSpPr>
            <a:cxnSpLocks/>
          </p:cNvCxnSpPr>
          <p:nvPr/>
        </p:nvCxnSpPr>
        <p:spPr>
          <a:xfrm>
            <a:off x="2092608" y="3740642"/>
            <a:ext cx="9157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DC737A-CC91-70CD-9833-1D9E8886AB70}"/>
              </a:ext>
            </a:extLst>
          </p:cNvPr>
          <p:cNvCxnSpPr>
            <a:cxnSpLocks/>
          </p:cNvCxnSpPr>
          <p:nvPr/>
        </p:nvCxnSpPr>
        <p:spPr>
          <a:xfrm>
            <a:off x="3946476" y="3740642"/>
            <a:ext cx="40179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23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990" y="1666248"/>
            <a:ext cx="116080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1. What does Dorothy Allen say is the main thing we need to do to be healthy?</a:t>
            </a:r>
          </a:p>
          <a:p>
            <a:r>
              <a:rPr lang="en-US" sz="3200" dirty="0"/>
              <a:t>2. What does the host not let her child do on Saturdays and Sundays?</a:t>
            </a:r>
          </a:p>
          <a:p>
            <a:r>
              <a:rPr lang="en-US" sz="3200" dirty="0"/>
              <a:t>3. What type of sleep improves our ability to control our feelings and avoid getting stressed?</a:t>
            </a:r>
          </a:p>
          <a:p>
            <a:r>
              <a:rPr lang="en-US" sz="3200" dirty="0"/>
              <a:t>4. What does Dorothy Allen say people shouldn’t eat?</a:t>
            </a:r>
          </a:p>
          <a:p>
            <a:r>
              <a:rPr lang="en-US" sz="3200" dirty="0"/>
              <a:t>5. How many days a week should you spend relaxing?</a:t>
            </a:r>
          </a:p>
          <a:p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219417" y="489899"/>
            <a:ext cx="8946329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the questions. Highlight the key words.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8F4C5-A222-19C8-166F-8164B0F8F0E9}"/>
              </a:ext>
            </a:extLst>
          </p:cNvPr>
          <p:cNvSpPr txBox="1"/>
          <p:nvPr/>
        </p:nvSpPr>
        <p:spPr>
          <a:xfrm>
            <a:off x="419606" y="489899"/>
            <a:ext cx="1719912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– Listening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D4D0B0-A561-0E5D-B086-AD5E92204380}"/>
              </a:ext>
            </a:extLst>
          </p:cNvPr>
          <p:cNvSpPr/>
          <p:nvPr/>
        </p:nvSpPr>
        <p:spPr>
          <a:xfrm>
            <a:off x="291990" y="1666247"/>
            <a:ext cx="116080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1. What does Dorothy Allen say is the </a:t>
            </a:r>
            <a:r>
              <a:rPr lang="en-US" sz="3200" dirty="0">
                <a:solidFill>
                  <a:srgbClr val="FF0000"/>
                </a:solidFill>
              </a:rPr>
              <a:t>main thing</a:t>
            </a:r>
            <a:r>
              <a:rPr lang="en-US" sz="3200" dirty="0"/>
              <a:t> we </a:t>
            </a:r>
            <a:r>
              <a:rPr lang="en-US" sz="3200" dirty="0">
                <a:solidFill>
                  <a:srgbClr val="FF0000"/>
                </a:solidFill>
              </a:rPr>
              <a:t>need</a:t>
            </a:r>
            <a:r>
              <a:rPr lang="en-US" sz="3200" dirty="0"/>
              <a:t> to do to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be</a:t>
            </a:r>
            <a:r>
              <a:rPr lang="en-US" sz="3200" dirty="0">
                <a:solidFill>
                  <a:srgbClr val="FF0000"/>
                </a:solidFill>
              </a:rPr>
              <a:t> healthy</a:t>
            </a:r>
            <a:r>
              <a:rPr lang="en-US" sz="3200" dirty="0"/>
              <a:t>?</a:t>
            </a:r>
          </a:p>
          <a:p>
            <a:r>
              <a:rPr lang="en-US" sz="3200" dirty="0"/>
              <a:t>2. What does the </a:t>
            </a:r>
            <a:r>
              <a:rPr lang="en-US" sz="3200" dirty="0">
                <a:solidFill>
                  <a:srgbClr val="FF0000"/>
                </a:solidFill>
              </a:rPr>
              <a:t>host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not let</a:t>
            </a:r>
            <a:r>
              <a:rPr lang="en-US" sz="3200" dirty="0"/>
              <a:t> her </a:t>
            </a:r>
            <a:r>
              <a:rPr lang="en-US" sz="3200" dirty="0">
                <a:solidFill>
                  <a:srgbClr val="FF0000"/>
                </a:solidFill>
              </a:rPr>
              <a:t>child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do</a:t>
            </a:r>
            <a:r>
              <a:rPr lang="en-US" sz="3200" dirty="0"/>
              <a:t> on </a:t>
            </a:r>
            <a:r>
              <a:rPr lang="en-US" sz="3200" dirty="0">
                <a:solidFill>
                  <a:srgbClr val="FF0000"/>
                </a:solidFill>
              </a:rPr>
              <a:t>Saturdays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0000"/>
                </a:solidFill>
              </a:rPr>
              <a:t>Sundays</a:t>
            </a:r>
            <a:r>
              <a:rPr lang="en-US" sz="3200" dirty="0"/>
              <a:t>?</a:t>
            </a:r>
          </a:p>
          <a:p>
            <a:r>
              <a:rPr lang="en-US" sz="3200" dirty="0"/>
              <a:t>3. What </a:t>
            </a:r>
            <a:r>
              <a:rPr lang="en-US" sz="3200" dirty="0">
                <a:solidFill>
                  <a:srgbClr val="FF0000"/>
                </a:solidFill>
              </a:rPr>
              <a:t>type</a:t>
            </a:r>
            <a:r>
              <a:rPr lang="en-US" sz="3200" dirty="0"/>
              <a:t> of </a:t>
            </a:r>
            <a:r>
              <a:rPr lang="en-US" sz="3200" dirty="0">
                <a:solidFill>
                  <a:srgbClr val="FF0000"/>
                </a:solidFill>
              </a:rPr>
              <a:t>sleep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improves</a:t>
            </a:r>
            <a:r>
              <a:rPr lang="en-US" sz="3200" dirty="0"/>
              <a:t> our </a:t>
            </a:r>
            <a:r>
              <a:rPr lang="en-US" sz="3200" dirty="0">
                <a:solidFill>
                  <a:srgbClr val="FF0000"/>
                </a:solidFill>
              </a:rPr>
              <a:t>ability</a:t>
            </a:r>
            <a:r>
              <a:rPr lang="en-US" sz="3200" dirty="0"/>
              <a:t> to </a:t>
            </a:r>
            <a:r>
              <a:rPr lang="en-US" sz="3200" dirty="0">
                <a:solidFill>
                  <a:srgbClr val="FF0000"/>
                </a:solidFill>
              </a:rPr>
              <a:t>control</a:t>
            </a:r>
            <a:r>
              <a:rPr lang="en-US" sz="3200" dirty="0"/>
              <a:t> our </a:t>
            </a:r>
            <a:r>
              <a:rPr lang="en-US" sz="3200" dirty="0">
                <a:solidFill>
                  <a:srgbClr val="FF0000"/>
                </a:solidFill>
              </a:rPr>
              <a:t>feelings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0000"/>
                </a:solidFill>
              </a:rPr>
              <a:t>avoid</a:t>
            </a:r>
            <a:r>
              <a:rPr lang="en-US" sz="3200" dirty="0"/>
              <a:t> getting </a:t>
            </a:r>
            <a:r>
              <a:rPr lang="en-US" sz="3200" dirty="0">
                <a:solidFill>
                  <a:srgbClr val="FF0000"/>
                </a:solidFill>
              </a:rPr>
              <a:t>stressed</a:t>
            </a:r>
            <a:r>
              <a:rPr lang="en-US" sz="3200" dirty="0"/>
              <a:t>?</a:t>
            </a:r>
          </a:p>
          <a:p>
            <a:r>
              <a:rPr lang="en-US" sz="3200" dirty="0"/>
              <a:t>4. What does Dorothy Allen say people </a:t>
            </a:r>
            <a:r>
              <a:rPr lang="en-US" sz="3200" dirty="0">
                <a:solidFill>
                  <a:srgbClr val="FF0000"/>
                </a:solidFill>
              </a:rPr>
              <a:t>shouldn’t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eat</a:t>
            </a:r>
            <a:r>
              <a:rPr lang="en-US" sz="3200" dirty="0"/>
              <a:t>?</a:t>
            </a:r>
          </a:p>
          <a:p>
            <a:r>
              <a:rPr lang="en-US" sz="3200" dirty="0"/>
              <a:t>5. </a:t>
            </a:r>
            <a:r>
              <a:rPr lang="en-US" sz="3200" dirty="0">
                <a:solidFill>
                  <a:srgbClr val="FF0000"/>
                </a:solidFill>
              </a:rPr>
              <a:t>How many days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a week </a:t>
            </a:r>
            <a:r>
              <a:rPr lang="en-US" sz="3200" dirty="0"/>
              <a:t>should you spend </a:t>
            </a:r>
            <a:r>
              <a:rPr lang="en-US" sz="3200" dirty="0">
                <a:solidFill>
                  <a:srgbClr val="FF0000"/>
                </a:solidFill>
              </a:rPr>
              <a:t>relaxing</a:t>
            </a:r>
            <a:r>
              <a:rPr lang="en-US" sz="3200" dirty="0"/>
              <a:t>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8777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9A868A-D758-608C-6E56-322EAF7C5D48}"/>
              </a:ext>
            </a:extLst>
          </p:cNvPr>
          <p:cNvSpPr/>
          <p:nvPr/>
        </p:nvSpPr>
        <p:spPr>
          <a:xfrm>
            <a:off x="2542032" y="489899"/>
            <a:ext cx="5951597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Listen and answer the questions.  </a:t>
            </a:r>
          </a:p>
        </p:txBody>
      </p:sp>
      <p:pic>
        <p:nvPicPr>
          <p:cNvPr id="11" name="CD1 TRACK 08">
            <a:hlinkClick r:id="" action="ppaction://media"/>
            <a:extLst>
              <a:ext uri="{FF2B5EF4-FFF2-40B4-BE49-F238E27FC236}">
                <a16:creationId xmlns:a16="http://schemas.microsoft.com/office/drawing/2014/main" id="{C59A89CC-B3B0-9C57-B926-EBBB09587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58805" y="618090"/>
            <a:ext cx="487362" cy="4873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09ADA1-AA10-FF8F-E29B-5E1151506E62}"/>
              </a:ext>
            </a:extLst>
          </p:cNvPr>
          <p:cNvSpPr/>
          <p:nvPr/>
        </p:nvSpPr>
        <p:spPr>
          <a:xfrm>
            <a:off x="291990" y="1666247"/>
            <a:ext cx="116080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1. What does Dorothy Allen say is the </a:t>
            </a:r>
            <a:r>
              <a:rPr lang="en-US" sz="3200" dirty="0">
                <a:solidFill>
                  <a:srgbClr val="FF0000"/>
                </a:solidFill>
              </a:rPr>
              <a:t>main thing</a:t>
            </a:r>
            <a:r>
              <a:rPr lang="en-US" sz="3200" dirty="0"/>
              <a:t> we </a:t>
            </a:r>
            <a:r>
              <a:rPr lang="en-US" sz="3200" dirty="0">
                <a:solidFill>
                  <a:srgbClr val="FF0000"/>
                </a:solidFill>
              </a:rPr>
              <a:t>need</a:t>
            </a:r>
            <a:r>
              <a:rPr lang="en-US" sz="3200" dirty="0"/>
              <a:t> to do to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be</a:t>
            </a:r>
            <a:r>
              <a:rPr lang="en-US" sz="3200" dirty="0">
                <a:solidFill>
                  <a:srgbClr val="FF0000"/>
                </a:solidFill>
              </a:rPr>
              <a:t> healthy</a:t>
            </a:r>
            <a:r>
              <a:rPr lang="en-US" sz="3200" dirty="0"/>
              <a:t>?</a:t>
            </a:r>
          </a:p>
          <a:p>
            <a:r>
              <a:rPr lang="en-US" sz="3200" dirty="0"/>
              <a:t>2. What does the </a:t>
            </a:r>
            <a:r>
              <a:rPr lang="en-US" sz="3200" dirty="0">
                <a:solidFill>
                  <a:srgbClr val="FF0000"/>
                </a:solidFill>
              </a:rPr>
              <a:t>host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not let</a:t>
            </a:r>
            <a:r>
              <a:rPr lang="en-US" sz="3200" dirty="0"/>
              <a:t> her </a:t>
            </a:r>
            <a:r>
              <a:rPr lang="en-US" sz="3200" dirty="0">
                <a:solidFill>
                  <a:srgbClr val="FF0000"/>
                </a:solidFill>
              </a:rPr>
              <a:t>child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do</a:t>
            </a:r>
            <a:r>
              <a:rPr lang="en-US" sz="3200" dirty="0"/>
              <a:t> on </a:t>
            </a:r>
            <a:r>
              <a:rPr lang="en-US" sz="3200" dirty="0">
                <a:solidFill>
                  <a:srgbClr val="FF0000"/>
                </a:solidFill>
              </a:rPr>
              <a:t>Saturdays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0000"/>
                </a:solidFill>
              </a:rPr>
              <a:t>Sundays</a:t>
            </a:r>
            <a:r>
              <a:rPr lang="en-US" sz="3200" dirty="0"/>
              <a:t>?</a:t>
            </a:r>
          </a:p>
          <a:p>
            <a:r>
              <a:rPr lang="en-US" sz="3200" dirty="0"/>
              <a:t>3. What </a:t>
            </a:r>
            <a:r>
              <a:rPr lang="en-US" sz="3200" dirty="0">
                <a:solidFill>
                  <a:srgbClr val="FF0000"/>
                </a:solidFill>
              </a:rPr>
              <a:t>type</a:t>
            </a:r>
            <a:r>
              <a:rPr lang="en-US" sz="3200" dirty="0"/>
              <a:t> of </a:t>
            </a:r>
            <a:r>
              <a:rPr lang="en-US" sz="3200" dirty="0">
                <a:solidFill>
                  <a:srgbClr val="FF0000"/>
                </a:solidFill>
              </a:rPr>
              <a:t>sleep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improves</a:t>
            </a:r>
            <a:r>
              <a:rPr lang="en-US" sz="3200" dirty="0"/>
              <a:t> our </a:t>
            </a:r>
            <a:r>
              <a:rPr lang="en-US" sz="3200" dirty="0">
                <a:solidFill>
                  <a:srgbClr val="FF0000"/>
                </a:solidFill>
              </a:rPr>
              <a:t>ability</a:t>
            </a:r>
            <a:r>
              <a:rPr lang="en-US" sz="3200" dirty="0"/>
              <a:t> to </a:t>
            </a:r>
            <a:r>
              <a:rPr lang="en-US" sz="3200" dirty="0">
                <a:solidFill>
                  <a:srgbClr val="FF0000"/>
                </a:solidFill>
              </a:rPr>
              <a:t>control</a:t>
            </a:r>
            <a:r>
              <a:rPr lang="en-US" sz="3200" dirty="0"/>
              <a:t> our </a:t>
            </a:r>
            <a:r>
              <a:rPr lang="en-US" sz="3200" dirty="0">
                <a:solidFill>
                  <a:srgbClr val="FF0000"/>
                </a:solidFill>
              </a:rPr>
              <a:t>feelings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0000"/>
                </a:solidFill>
              </a:rPr>
              <a:t>avoid</a:t>
            </a:r>
            <a:r>
              <a:rPr lang="en-US" sz="3200" dirty="0"/>
              <a:t> getting </a:t>
            </a:r>
            <a:r>
              <a:rPr lang="en-US" sz="3200" dirty="0">
                <a:solidFill>
                  <a:srgbClr val="FF0000"/>
                </a:solidFill>
              </a:rPr>
              <a:t>stressed</a:t>
            </a:r>
            <a:r>
              <a:rPr lang="en-US" sz="3200" dirty="0"/>
              <a:t>?</a:t>
            </a:r>
          </a:p>
          <a:p>
            <a:r>
              <a:rPr lang="en-US" sz="3200" dirty="0"/>
              <a:t>4. What does Dorothy Allen say people </a:t>
            </a:r>
            <a:r>
              <a:rPr lang="en-US" sz="3200" dirty="0">
                <a:solidFill>
                  <a:srgbClr val="FF0000"/>
                </a:solidFill>
              </a:rPr>
              <a:t>shouldn’t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eat</a:t>
            </a:r>
            <a:r>
              <a:rPr lang="en-US" sz="3200" dirty="0"/>
              <a:t>?</a:t>
            </a:r>
          </a:p>
          <a:p>
            <a:r>
              <a:rPr lang="en-US" sz="3200" dirty="0"/>
              <a:t>5. </a:t>
            </a:r>
            <a:r>
              <a:rPr lang="en-US" sz="3200" dirty="0">
                <a:solidFill>
                  <a:srgbClr val="FF0000"/>
                </a:solidFill>
              </a:rPr>
              <a:t>How many days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a week </a:t>
            </a:r>
            <a:r>
              <a:rPr lang="en-US" sz="3200" dirty="0"/>
              <a:t>should you spend </a:t>
            </a:r>
            <a:r>
              <a:rPr lang="en-US" sz="3200" dirty="0">
                <a:solidFill>
                  <a:srgbClr val="FF0000"/>
                </a:solidFill>
              </a:rPr>
              <a:t>relaxing</a:t>
            </a:r>
            <a:r>
              <a:rPr lang="en-US" sz="3200" dirty="0"/>
              <a:t>?</a:t>
            </a:r>
          </a:p>
          <a:p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6C8EAB-C76C-9D03-D40F-6BBE7F8F72F0}"/>
              </a:ext>
            </a:extLst>
          </p:cNvPr>
          <p:cNvSpPr txBox="1"/>
          <p:nvPr/>
        </p:nvSpPr>
        <p:spPr>
          <a:xfrm>
            <a:off x="419606" y="489899"/>
            <a:ext cx="2012698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– Listening</a:t>
            </a:r>
          </a:p>
        </p:txBody>
      </p:sp>
    </p:spTree>
    <p:extLst>
      <p:ext uri="{BB962C8B-B14F-4D97-AF65-F5344CB8AC3E}">
        <p14:creationId xmlns:p14="http://schemas.microsoft.com/office/powerpoint/2010/main" val="244679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474034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477142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480251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492694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470918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495804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1106" y="489899"/>
            <a:ext cx="669506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Listen again and check your answers.  </a:t>
            </a:r>
          </a:p>
        </p:txBody>
      </p:sp>
      <p:pic>
        <p:nvPicPr>
          <p:cNvPr id="6" name="CD1 TRACK 08">
            <a:hlinkClick r:id="" action="ppaction://media"/>
            <a:extLst>
              <a:ext uri="{FF2B5EF4-FFF2-40B4-BE49-F238E27FC236}">
                <a16:creationId xmlns:a16="http://schemas.microsoft.com/office/drawing/2014/main" id="{4B2C2822-9589-3ECB-6959-ECAA75477F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82" end="71319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3532" y="597620"/>
            <a:ext cx="487362" cy="4873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1990" y="3608548"/>
            <a:ext cx="11608019" cy="156966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/>
              <a:t>Host: Let’s get to it. My listeners want to know </a:t>
            </a:r>
            <a:r>
              <a:rPr lang="en-US" sz="3200" dirty="0">
                <a:solidFill>
                  <a:srgbClr val="FF0000"/>
                </a:solidFill>
              </a:rPr>
              <a:t>what they can do </a:t>
            </a:r>
            <a:r>
              <a:rPr lang="en-US" sz="3200" dirty="0"/>
              <a:t>to</a:t>
            </a:r>
            <a:r>
              <a:rPr lang="en-US" sz="3200" dirty="0">
                <a:solidFill>
                  <a:srgbClr val="FF0000"/>
                </a:solidFill>
              </a:rPr>
              <a:t> have a healthier life</a:t>
            </a:r>
            <a:r>
              <a:rPr lang="en-US" sz="3200" dirty="0"/>
              <a:t>.</a:t>
            </a:r>
          </a:p>
          <a:p>
            <a:r>
              <a:rPr lang="en-US" sz="3200" dirty="0"/>
              <a:t>Dr. Allen: I think the </a:t>
            </a:r>
            <a:r>
              <a:rPr lang="en-US" sz="3200" dirty="0">
                <a:solidFill>
                  <a:srgbClr val="FF0000"/>
                </a:solidFill>
              </a:rPr>
              <a:t>most important thing </a:t>
            </a:r>
            <a:r>
              <a:rPr lang="en-US" sz="3200" dirty="0"/>
              <a:t>is to </a:t>
            </a:r>
            <a:r>
              <a:rPr lang="en-US" sz="3200" dirty="0">
                <a:solidFill>
                  <a:srgbClr val="FF0000"/>
                </a:solidFill>
              </a:rPr>
              <a:t>get enough sleep</a:t>
            </a:r>
            <a:r>
              <a:rPr lang="en-US" sz="32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8F4C5-A222-19C8-166F-8164B0F8F0E9}"/>
              </a:ext>
            </a:extLst>
          </p:cNvPr>
          <p:cNvSpPr txBox="1"/>
          <p:nvPr/>
        </p:nvSpPr>
        <p:spPr>
          <a:xfrm>
            <a:off x="291990" y="489899"/>
            <a:ext cx="208911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 – 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7A9FFC-DC03-E821-F190-B51F92FB2673}"/>
              </a:ext>
            </a:extLst>
          </p:cNvPr>
          <p:cNvSpPr txBox="1"/>
          <p:nvPr/>
        </p:nvSpPr>
        <p:spPr>
          <a:xfrm>
            <a:off x="10058260" y="489899"/>
            <a:ext cx="174434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Show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answers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AD13EB-0DEE-9647-C493-5E2BF8157AD7}"/>
              </a:ext>
            </a:extLst>
          </p:cNvPr>
          <p:cNvSpPr/>
          <p:nvPr/>
        </p:nvSpPr>
        <p:spPr>
          <a:xfrm>
            <a:off x="291990" y="1483368"/>
            <a:ext cx="116080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1. What does Dorothy Allen say is the </a:t>
            </a:r>
            <a:r>
              <a:rPr lang="en-US" sz="3200" dirty="0">
                <a:solidFill>
                  <a:srgbClr val="FF0000"/>
                </a:solidFill>
              </a:rPr>
              <a:t>main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thing</a:t>
            </a:r>
            <a:r>
              <a:rPr lang="en-US" sz="3200" dirty="0"/>
              <a:t> we </a:t>
            </a:r>
            <a:r>
              <a:rPr lang="en-US" sz="3200" dirty="0">
                <a:solidFill>
                  <a:srgbClr val="FF0000"/>
                </a:solidFill>
              </a:rPr>
              <a:t>need</a:t>
            </a:r>
            <a:r>
              <a:rPr lang="en-US" sz="3200" dirty="0"/>
              <a:t> to do to be </a:t>
            </a:r>
            <a:r>
              <a:rPr lang="en-US" sz="3200" dirty="0">
                <a:solidFill>
                  <a:srgbClr val="FF0000"/>
                </a:solidFill>
              </a:rPr>
              <a:t>healthy</a:t>
            </a:r>
            <a:r>
              <a:rPr lang="en-US" sz="3200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3200" dirty="0"/>
              <a:t>get enough sleep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A9FA2F-F8D8-916A-F1D7-BBC60C3BF50D}"/>
              </a:ext>
            </a:extLst>
          </p:cNvPr>
          <p:cNvSpPr txBox="1"/>
          <p:nvPr/>
        </p:nvSpPr>
        <p:spPr>
          <a:xfrm>
            <a:off x="10058260" y="954105"/>
            <a:ext cx="174434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Show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script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9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1106" y="489899"/>
            <a:ext cx="669506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Listen again and check your answers.  </a:t>
            </a:r>
          </a:p>
        </p:txBody>
      </p:sp>
      <p:sp>
        <p:nvSpPr>
          <p:cNvPr id="2" name="Rectangle 1"/>
          <p:cNvSpPr/>
          <p:nvPr/>
        </p:nvSpPr>
        <p:spPr>
          <a:xfrm>
            <a:off x="291990" y="3571972"/>
            <a:ext cx="11608019" cy="255454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/>
              <a:t>Host: How much sleep do you think people need?</a:t>
            </a:r>
          </a:p>
          <a:p>
            <a:r>
              <a:rPr lang="en-US" sz="3200" dirty="0"/>
              <a:t>Dr. Allen: In my opinion, you need to give yourself seven to nine hours in bed each night, and research supports that.</a:t>
            </a:r>
          </a:p>
          <a:p>
            <a:r>
              <a:rPr lang="en-US" sz="3200" dirty="0"/>
              <a:t>Host: </a:t>
            </a:r>
            <a:r>
              <a:rPr lang="en-US" sz="3200" dirty="0">
                <a:solidFill>
                  <a:srgbClr val="FF0000"/>
                </a:solidFill>
              </a:rPr>
              <a:t>My teenage son </a:t>
            </a:r>
            <a:r>
              <a:rPr lang="en-US" sz="3200" dirty="0"/>
              <a:t>always wants to </a:t>
            </a:r>
            <a:r>
              <a:rPr lang="en-US" sz="3200" dirty="0">
                <a:solidFill>
                  <a:srgbClr val="FF0000"/>
                </a:solidFill>
              </a:rPr>
              <a:t>sleep in on the weekends </a:t>
            </a:r>
            <a:r>
              <a:rPr lang="en-US" sz="3200" dirty="0"/>
              <a:t>and </a:t>
            </a:r>
            <a:r>
              <a:rPr lang="en-US" sz="3200" dirty="0">
                <a:solidFill>
                  <a:srgbClr val="FF0000"/>
                </a:solidFill>
              </a:rPr>
              <a:t>I try not to let him get too much sleep</a:t>
            </a:r>
            <a:r>
              <a:rPr lang="en-US" sz="3200" dirty="0"/>
              <a:t>. Do teens need more sleep?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AD13EB-0DEE-9647-C493-5E2BF8157AD7}"/>
              </a:ext>
            </a:extLst>
          </p:cNvPr>
          <p:cNvSpPr/>
          <p:nvPr/>
        </p:nvSpPr>
        <p:spPr>
          <a:xfrm>
            <a:off x="291990" y="1483368"/>
            <a:ext cx="116080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2. What does the </a:t>
            </a:r>
            <a:r>
              <a:rPr lang="en-US" sz="3200" dirty="0">
                <a:solidFill>
                  <a:srgbClr val="FF0000"/>
                </a:solidFill>
              </a:rPr>
              <a:t>host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not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let</a:t>
            </a:r>
            <a:r>
              <a:rPr lang="en-US" sz="3200" dirty="0"/>
              <a:t> her </a:t>
            </a:r>
            <a:r>
              <a:rPr lang="en-US" sz="3200" dirty="0">
                <a:solidFill>
                  <a:srgbClr val="FF0000"/>
                </a:solidFill>
              </a:rPr>
              <a:t>child do </a:t>
            </a:r>
            <a:r>
              <a:rPr lang="en-US" sz="3200" dirty="0"/>
              <a:t>on </a:t>
            </a:r>
            <a:r>
              <a:rPr lang="en-US" sz="3200" dirty="0">
                <a:solidFill>
                  <a:srgbClr val="FF0000"/>
                </a:solidFill>
              </a:rPr>
              <a:t>Saturdays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0000"/>
                </a:solidFill>
              </a:rPr>
              <a:t>Sundays</a:t>
            </a:r>
            <a:r>
              <a:rPr lang="en-US" sz="3200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3200" dirty="0"/>
              <a:t>get too much sleep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536FC5-2CB7-3C0D-CBFC-F49B7DE5917D}"/>
              </a:ext>
            </a:extLst>
          </p:cNvPr>
          <p:cNvSpPr txBox="1"/>
          <p:nvPr/>
        </p:nvSpPr>
        <p:spPr>
          <a:xfrm>
            <a:off x="10058260" y="489899"/>
            <a:ext cx="174434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Show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answers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1D2618-E9DB-6CDF-038D-8C1CBB3119A2}"/>
              </a:ext>
            </a:extLst>
          </p:cNvPr>
          <p:cNvSpPr txBox="1"/>
          <p:nvPr/>
        </p:nvSpPr>
        <p:spPr>
          <a:xfrm>
            <a:off x="10058260" y="954105"/>
            <a:ext cx="174434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Show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script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83C99-9299-5D2A-CA90-A4DE707616B7}"/>
              </a:ext>
            </a:extLst>
          </p:cNvPr>
          <p:cNvSpPr txBox="1"/>
          <p:nvPr/>
        </p:nvSpPr>
        <p:spPr>
          <a:xfrm>
            <a:off x="291990" y="489899"/>
            <a:ext cx="208911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 – Listening</a:t>
            </a:r>
          </a:p>
        </p:txBody>
      </p:sp>
      <p:pic>
        <p:nvPicPr>
          <p:cNvPr id="11" name="CD1 TRACK 08">
            <a:hlinkClick r:id="" action="ppaction://media"/>
            <a:extLst>
              <a:ext uri="{FF2B5EF4-FFF2-40B4-BE49-F238E27FC236}">
                <a16:creationId xmlns:a16="http://schemas.microsoft.com/office/drawing/2014/main" id="{4B2C2822-9589-3ECB-6959-ECAA75477F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200" end="49437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3070" y="214028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6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1106" y="489899"/>
            <a:ext cx="669506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Listen again and check your answers.  </a:t>
            </a:r>
          </a:p>
        </p:txBody>
      </p:sp>
      <p:sp>
        <p:nvSpPr>
          <p:cNvPr id="2" name="Rectangle 1"/>
          <p:cNvSpPr/>
          <p:nvPr/>
        </p:nvSpPr>
        <p:spPr>
          <a:xfrm>
            <a:off x="291990" y="3608548"/>
            <a:ext cx="11608019" cy="2062103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/>
              <a:t>Dr. Allen: It’s especially important for teenagers because their brains and bodies are developing. </a:t>
            </a:r>
            <a:r>
              <a:rPr lang="en-US" sz="3200" dirty="0">
                <a:solidFill>
                  <a:srgbClr val="FF0000"/>
                </a:solidFill>
              </a:rPr>
              <a:t>Early morning sleep </a:t>
            </a:r>
            <a:r>
              <a:rPr lang="en-US" sz="3200" dirty="0"/>
              <a:t>helps us repair our minds, which </a:t>
            </a:r>
            <a:r>
              <a:rPr lang="en-US" sz="3200" dirty="0">
                <a:solidFill>
                  <a:srgbClr val="FF0000"/>
                </a:solidFill>
              </a:rPr>
              <a:t>helps</a:t>
            </a:r>
            <a:r>
              <a:rPr lang="en-US" sz="3200" dirty="0"/>
              <a:t> us </a:t>
            </a:r>
            <a:r>
              <a:rPr lang="en-US" sz="3200" dirty="0">
                <a:solidFill>
                  <a:srgbClr val="FF0000"/>
                </a:solidFill>
              </a:rPr>
              <a:t>manage </a:t>
            </a:r>
            <a:r>
              <a:rPr lang="en-US" sz="3200" dirty="0"/>
              <a:t>our</a:t>
            </a:r>
            <a:r>
              <a:rPr lang="en-US" sz="3200" dirty="0">
                <a:solidFill>
                  <a:srgbClr val="FF0000"/>
                </a:solidFill>
              </a:rPr>
              <a:t> feelings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0000"/>
                </a:solidFill>
              </a:rPr>
              <a:t>avoid </a:t>
            </a:r>
            <a:r>
              <a:rPr lang="en-US" sz="3200" dirty="0"/>
              <a:t>getting too </a:t>
            </a:r>
            <a:r>
              <a:rPr lang="en-US" sz="3200" dirty="0">
                <a:solidFill>
                  <a:srgbClr val="FF0000"/>
                </a:solidFill>
              </a:rPr>
              <a:t>stressed</a:t>
            </a:r>
            <a:r>
              <a:rPr lang="en-US" sz="3200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AD13EB-0DEE-9647-C493-5E2BF8157AD7}"/>
              </a:ext>
            </a:extLst>
          </p:cNvPr>
          <p:cNvSpPr/>
          <p:nvPr/>
        </p:nvSpPr>
        <p:spPr>
          <a:xfrm>
            <a:off x="291990" y="1483368"/>
            <a:ext cx="116080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3. What </a:t>
            </a:r>
            <a:r>
              <a:rPr lang="en-US" sz="3200" dirty="0">
                <a:solidFill>
                  <a:srgbClr val="FF0000"/>
                </a:solidFill>
              </a:rPr>
              <a:t>type</a:t>
            </a:r>
            <a:r>
              <a:rPr lang="en-US" sz="3200" dirty="0"/>
              <a:t> of</a:t>
            </a:r>
            <a:r>
              <a:rPr lang="en-US" sz="3200" dirty="0">
                <a:solidFill>
                  <a:srgbClr val="FF0000"/>
                </a:solidFill>
              </a:rPr>
              <a:t> sleep improves</a:t>
            </a:r>
            <a:r>
              <a:rPr lang="en-US" sz="3200" dirty="0"/>
              <a:t> our </a:t>
            </a:r>
            <a:r>
              <a:rPr lang="en-US" sz="3200" dirty="0">
                <a:solidFill>
                  <a:srgbClr val="FF0000"/>
                </a:solidFill>
              </a:rPr>
              <a:t>ability to control </a:t>
            </a:r>
            <a:r>
              <a:rPr lang="en-US" sz="3200" dirty="0"/>
              <a:t>our </a:t>
            </a:r>
            <a:r>
              <a:rPr lang="en-US" sz="3200" dirty="0">
                <a:solidFill>
                  <a:srgbClr val="FF0000"/>
                </a:solidFill>
              </a:rPr>
              <a:t>feelings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FF0000"/>
                </a:solidFill>
              </a:rPr>
              <a:t>avoid</a:t>
            </a:r>
            <a:r>
              <a:rPr lang="en-US" sz="3200" dirty="0"/>
              <a:t> getting </a:t>
            </a:r>
            <a:r>
              <a:rPr lang="en-US" sz="3200" dirty="0">
                <a:solidFill>
                  <a:srgbClr val="FF0000"/>
                </a:solidFill>
              </a:rPr>
              <a:t>stressed</a:t>
            </a:r>
            <a:r>
              <a:rPr lang="en-US" sz="3200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3200" dirty="0"/>
              <a:t>early morning sleep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C41E1-9E46-957B-EAFB-3DAD837F2A9B}"/>
              </a:ext>
            </a:extLst>
          </p:cNvPr>
          <p:cNvSpPr txBox="1"/>
          <p:nvPr/>
        </p:nvSpPr>
        <p:spPr>
          <a:xfrm>
            <a:off x="10058260" y="489899"/>
            <a:ext cx="174434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Show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answers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C095DC-D251-AE97-EE9F-032629CA2EE6}"/>
              </a:ext>
            </a:extLst>
          </p:cNvPr>
          <p:cNvSpPr txBox="1"/>
          <p:nvPr/>
        </p:nvSpPr>
        <p:spPr>
          <a:xfrm>
            <a:off x="10058260" y="954105"/>
            <a:ext cx="174434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Show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script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4EFB03-EAD9-D934-3500-06412C36C35A}"/>
              </a:ext>
            </a:extLst>
          </p:cNvPr>
          <p:cNvSpPr txBox="1"/>
          <p:nvPr/>
        </p:nvSpPr>
        <p:spPr>
          <a:xfrm>
            <a:off x="291990" y="489899"/>
            <a:ext cx="208911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 – Listening</a:t>
            </a:r>
          </a:p>
        </p:txBody>
      </p:sp>
      <p:pic>
        <p:nvPicPr>
          <p:cNvPr id="11" name="CD1 TRACK 08">
            <a:hlinkClick r:id="" action="ppaction://media"/>
            <a:extLst>
              <a:ext uri="{FF2B5EF4-FFF2-40B4-BE49-F238E27FC236}">
                <a16:creationId xmlns:a16="http://schemas.microsoft.com/office/drawing/2014/main" id="{4B2C2822-9589-3ECB-6959-ECAA75477F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416" end="36610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3070" y="214028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1106" y="489899"/>
            <a:ext cx="669506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Listen again and check your answers.  </a:t>
            </a:r>
          </a:p>
        </p:txBody>
      </p:sp>
      <p:sp>
        <p:nvSpPr>
          <p:cNvPr id="2" name="Rectangle 1"/>
          <p:cNvSpPr/>
          <p:nvPr/>
        </p:nvSpPr>
        <p:spPr>
          <a:xfrm>
            <a:off x="291990" y="3608548"/>
            <a:ext cx="11608019" cy="2062103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/>
              <a:t>Host: Wow. How about fitness?</a:t>
            </a:r>
          </a:p>
          <a:p>
            <a:r>
              <a:rPr lang="en-US" sz="3200" dirty="0"/>
              <a:t>Dr. Allen: It’s a mix of diet and exercise. You need to make sure you eat enough meat and vegetables to have a balanced diet and </a:t>
            </a:r>
            <a:r>
              <a:rPr lang="en-US" sz="3200" dirty="0">
                <a:solidFill>
                  <a:srgbClr val="FF0000"/>
                </a:solidFill>
              </a:rPr>
              <a:t>avoid eating too much added sugar</a:t>
            </a:r>
            <a:r>
              <a:rPr lang="en-US" sz="3200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AD13EB-0DEE-9647-C493-5E2BF8157AD7}"/>
              </a:ext>
            </a:extLst>
          </p:cNvPr>
          <p:cNvSpPr/>
          <p:nvPr/>
        </p:nvSpPr>
        <p:spPr>
          <a:xfrm>
            <a:off x="291990" y="1483368"/>
            <a:ext cx="116080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4. What does Dorothy Allen say people </a:t>
            </a:r>
            <a:r>
              <a:rPr lang="en-US" sz="3200" dirty="0">
                <a:solidFill>
                  <a:srgbClr val="FF0000"/>
                </a:solidFill>
              </a:rPr>
              <a:t>shouldn’t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eat</a:t>
            </a:r>
            <a:r>
              <a:rPr lang="en-US" sz="3200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 too much added sugar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5D608-E3F0-1255-BA46-1B23030CC6E6}"/>
              </a:ext>
            </a:extLst>
          </p:cNvPr>
          <p:cNvSpPr txBox="1"/>
          <p:nvPr/>
        </p:nvSpPr>
        <p:spPr>
          <a:xfrm>
            <a:off x="10058260" y="489899"/>
            <a:ext cx="174434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Show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answers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664A48-A44B-AE84-770C-4B2F91BC7B42}"/>
              </a:ext>
            </a:extLst>
          </p:cNvPr>
          <p:cNvSpPr txBox="1"/>
          <p:nvPr/>
        </p:nvSpPr>
        <p:spPr>
          <a:xfrm>
            <a:off x="10058260" y="954105"/>
            <a:ext cx="174434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Show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script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84C99C-0085-56FD-B894-1FB7A90E9F63}"/>
              </a:ext>
            </a:extLst>
          </p:cNvPr>
          <p:cNvSpPr txBox="1"/>
          <p:nvPr/>
        </p:nvSpPr>
        <p:spPr>
          <a:xfrm>
            <a:off x="291990" y="489899"/>
            <a:ext cx="208911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 – Listening</a:t>
            </a:r>
          </a:p>
        </p:txBody>
      </p:sp>
      <p:pic>
        <p:nvPicPr>
          <p:cNvPr id="11" name="CD1 TRACK 08">
            <a:hlinkClick r:id="" action="ppaction://media"/>
            <a:extLst>
              <a:ext uri="{FF2B5EF4-FFF2-40B4-BE49-F238E27FC236}">
                <a16:creationId xmlns:a16="http://schemas.microsoft.com/office/drawing/2014/main" id="{4B2C2822-9589-3ECB-6959-ECAA75477F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29" end="22902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3070" y="214028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0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1106" y="489899"/>
            <a:ext cx="669506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Listen again and check your answers.  </a:t>
            </a:r>
          </a:p>
        </p:txBody>
      </p:sp>
      <p:sp>
        <p:nvSpPr>
          <p:cNvPr id="2" name="Rectangle 1"/>
          <p:cNvSpPr/>
          <p:nvPr/>
        </p:nvSpPr>
        <p:spPr>
          <a:xfrm>
            <a:off x="291990" y="3153945"/>
            <a:ext cx="11608019" cy="255454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/>
              <a:t>Host: And exercise?</a:t>
            </a:r>
          </a:p>
          <a:p>
            <a:r>
              <a:rPr lang="en-US" sz="3200" dirty="0"/>
              <a:t>Dr. Allen: I believe you need to decide if you want to focus on lifting weights or improve your heart health. Spend three days a week on the one you want to focus on, and two days on the other. Then give yourself </a:t>
            </a:r>
            <a:r>
              <a:rPr lang="en-US" sz="3200" dirty="0">
                <a:solidFill>
                  <a:srgbClr val="FF0000"/>
                </a:solidFill>
              </a:rPr>
              <a:t>two days to chill out </a:t>
            </a:r>
            <a:r>
              <a:rPr lang="en-US" sz="3200" dirty="0"/>
              <a:t>and keep a healthy social life.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AD13EB-0DEE-9647-C493-5E2BF8157AD7}"/>
              </a:ext>
            </a:extLst>
          </p:cNvPr>
          <p:cNvSpPr/>
          <p:nvPr/>
        </p:nvSpPr>
        <p:spPr>
          <a:xfrm>
            <a:off x="291990" y="1483368"/>
            <a:ext cx="116080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5. </a:t>
            </a:r>
            <a:r>
              <a:rPr lang="en-US" sz="3200" dirty="0">
                <a:solidFill>
                  <a:srgbClr val="FF0000"/>
                </a:solidFill>
              </a:rPr>
              <a:t>How many days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a week </a:t>
            </a:r>
            <a:r>
              <a:rPr lang="en-US" sz="3200" dirty="0"/>
              <a:t>should you spend </a:t>
            </a:r>
            <a:r>
              <a:rPr lang="en-US" sz="3200" dirty="0">
                <a:solidFill>
                  <a:srgbClr val="FF0000"/>
                </a:solidFill>
              </a:rPr>
              <a:t>relaxing</a:t>
            </a:r>
            <a:r>
              <a:rPr lang="en-US" sz="3200" dirty="0"/>
              <a:t>?</a:t>
            </a:r>
          </a:p>
          <a:p>
            <a:r>
              <a:rPr lang="en-US" sz="3200" dirty="0">
                <a:sym typeface="Wingdings" panose="05000000000000000000" pitchFamily="2" charset="2"/>
              </a:rPr>
              <a:t> two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8770D6-3D70-73C8-342E-C3D8FFB99F1E}"/>
              </a:ext>
            </a:extLst>
          </p:cNvPr>
          <p:cNvSpPr txBox="1"/>
          <p:nvPr/>
        </p:nvSpPr>
        <p:spPr>
          <a:xfrm>
            <a:off x="10058260" y="489899"/>
            <a:ext cx="174434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Show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answers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B298E6-D153-BF1A-8C7A-98FA6DB63A34}"/>
              </a:ext>
            </a:extLst>
          </p:cNvPr>
          <p:cNvSpPr txBox="1"/>
          <p:nvPr/>
        </p:nvSpPr>
        <p:spPr>
          <a:xfrm>
            <a:off x="10058260" y="954105"/>
            <a:ext cx="1744344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Show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script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A99BD0-D6ED-D5CE-6B42-D03A676F4803}"/>
              </a:ext>
            </a:extLst>
          </p:cNvPr>
          <p:cNvSpPr txBox="1"/>
          <p:nvPr/>
        </p:nvSpPr>
        <p:spPr>
          <a:xfrm>
            <a:off x="291990" y="489899"/>
            <a:ext cx="208911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 – Listening</a:t>
            </a:r>
          </a:p>
        </p:txBody>
      </p:sp>
      <p:pic>
        <p:nvPicPr>
          <p:cNvPr id="11" name="CD1 TRACK 08">
            <a:hlinkClick r:id="" action="ppaction://media"/>
            <a:extLst>
              <a:ext uri="{FF2B5EF4-FFF2-40B4-BE49-F238E27FC236}">
                <a16:creationId xmlns:a16="http://schemas.microsoft.com/office/drawing/2014/main" id="{4B2C2822-9589-3ECB-6959-ECAA75477F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200" end="1686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6751" y="194757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8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5E7DDD1-24BA-4840-929A-6EBB0306A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249" y="1999163"/>
            <a:ext cx="6109956" cy="3896204"/>
          </a:xfrm>
          <a:prstGeom prst="rect">
            <a:avLst/>
          </a:prstGeom>
        </p:spPr>
      </p:pic>
      <p:pic>
        <p:nvPicPr>
          <p:cNvPr id="34" name="CD1 TRACK 09">
            <a:hlinkClick r:id="" action="ppaction://media"/>
            <a:extLst>
              <a:ext uri="{FF2B5EF4-FFF2-40B4-BE49-F238E27FC236}">
                <a16:creationId xmlns:a16="http://schemas.microsoft.com/office/drawing/2014/main" id="{177F256C-9B5F-1F13-A6A9-5D243D7CF7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5303" y="1326048"/>
            <a:ext cx="487362" cy="4873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5E4244B-D590-A115-146E-54C03BBF3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033" y="1064670"/>
            <a:ext cx="9127476" cy="67269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6888333-2661-BF52-0201-979BB1AAE2C5}"/>
              </a:ext>
            </a:extLst>
          </p:cNvPr>
          <p:cNvSpPr txBox="1"/>
          <p:nvPr/>
        </p:nvSpPr>
        <p:spPr>
          <a:xfrm>
            <a:off x="502302" y="664560"/>
            <a:ext cx="2012698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– Listening</a:t>
            </a:r>
          </a:p>
        </p:txBody>
      </p:sp>
    </p:spTree>
    <p:extLst>
      <p:ext uri="{BB962C8B-B14F-4D97-AF65-F5344CB8AC3E}">
        <p14:creationId xmlns:p14="http://schemas.microsoft.com/office/powerpoint/2010/main" val="35527777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5E7DDD1-24BA-4840-929A-6EBB0306A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249" y="1999163"/>
            <a:ext cx="6109956" cy="38962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851D28-2AD5-6694-9A80-8798CADAFD44}"/>
              </a:ext>
            </a:extLst>
          </p:cNvPr>
          <p:cNvSpPr txBox="1"/>
          <p:nvPr/>
        </p:nvSpPr>
        <p:spPr>
          <a:xfrm>
            <a:off x="4709160" y="37111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910BB0-AA8A-3222-6255-8302BC4FC7D4}"/>
              </a:ext>
            </a:extLst>
          </p:cNvPr>
          <p:cNvSpPr txBox="1"/>
          <p:nvPr/>
        </p:nvSpPr>
        <p:spPr>
          <a:xfrm>
            <a:off x="4709160" y="429593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0FB482-C5EC-1CB8-F27C-7F5527B7881B}"/>
              </a:ext>
            </a:extLst>
          </p:cNvPr>
          <p:cNvSpPr txBox="1"/>
          <p:nvPr/>
        </p:nvSpPr>
        <p:spPr>
          <a:xfrm>
            <a:off x="4709160" y="488071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A836B9-23E8-7199-DE6A-0A2F976291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77"/>
          <a:stretch/>
        </p:blipFill>
        <p:spPr>
          <a:xfrm>
            <a:off x="451104" y="1175947"/>
            <a:ext cx="9193874" cy="904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22FC5D-AEC1-E80C-B912-040CCEAFD0A3}"/>
              </a:ext>
            </a:extLst>
          </p:cNvPr>
          <p:cNvSpPr txBox="1"/>
          <p:nvPr/>
        </p:nvSpPr>
        <p:spPr>
          <a:xfrm>
            <a:off x="502302" y="664560"/>
            <a:ext cx="2012698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– 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88E8E5-4BCC-99BF-4418-1DB6C4FB2D36}"/>
              </a:ext>
            </a:extLst>
          </p:cNvPr>
          <p:cNvSpPr txBox="1"/>
          <p:nvPr/>
        </p:nvSpPr>
        <p:spPr>
          <a:xfrm>
            <a:off x="9644978" y="2495563"/>
            <a:ext cx="202184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Show answers</a:t>
            </a:r>
          </a:p>
        </p:txBody>
      </p:sp>
      <p:pic>
        <p:nvPicPr>
          <p:cNvPr id="9" name="CD1 TRACK 08">
            <a:hlinkClick r:id="" action="ppaction://media"/>
            <a:extLst>
              <a:ext uri="{FF2B5EF4-FFF2-40B4-BE49-F238E27FC236}">
                <a16:creationId xmlns:a16="http://schemas.microsoft.com/office/drawing/2014/main" id="{2D85402C-38F3-58A3-F158-0128A6401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235" y="120698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1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02736" y="464956"/>
            <a:ext cx="3009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86577" y="2555671"/>
            <a:ext cx="5109423" cy="794477"/>
          </a:xfrm>
          <a:prstGeom prst="wedgeRoundRectCallout">
            <a:avLst>
              <a:gd name="adj1" fmla="val -45021"/>
              <a:gd name="adj2" fmla="val 8654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B050"/>
                </a:solidFill>
              </a:rPr>
              <a:t>Do you exercise often? 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441373" y="4315968"/>
            <a:ext cx="8275137" cy="1257002"/>
          </a:xfrm>
          <a:prstGeom prst="wedgeRoundRectCallout">
            <a:avLst>
              <a:gd name="adj1" fmla="val 45894"/>
              <a:gd name="adj2" fmla="val 72837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B050"/>
                </a:solidFill>
              </a:rPr>
              <a:t>Yes, I do. I often lift weights to stay fit.</a:t>
            </a:r>
          </a:p>
          <a:p>
            <a:pPr algn="ctr"/>
            <a:r>
              <a:rPr lang="en-US" sz="4000" i="1" dirty="0">
                <a:solidFill>
                  <a:srgbClr val="00B050"/>
                </a:solidFill>
              </a:rPr>
              <a:t>What about you?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474C4B-98EC-F106-A40F-4C087805E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54" y="1222641"/>
            <a:ext cx="11606492" cy="854466"/>
          </a:xfrm>
          <a:prstGeom prst="rect">
            <a:avLst/>
          </a:prstGeom>
        </p:spPr>
      </p:pic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805" y="2188461"/>
            <a:ext cx="2653195" cy="16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899043-9253-0DC0-EF24-E10CB522FBEC}"/>
              </a:ext>
            </a:extLst>
          </p:cNvPr>
          <p:cNvSpPr txBox="1"/>
          <p:nvPr/>
        </p:nvSpPr>
        <p:spPr>
          <a:xfrm>
            <a:off x="456185" y="570453"/>
            <a:ext cx="1802383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</p:spTree>
    <p:extLst>
      <p:ext uri="{BB962C8B-B14F-4D97-AF65-F5344CB8AC3E}">
        <p14:creationId xmlns:p14="http://schemas.microsoft.com/office/powerpoint/2010/main" val="2156771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70565"/>
            <a:ext cx="1201782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Host: Welcome to another episode of Health Nuts. Today, I'm joined by Dr. Dorothy Allen. She's here to discuss her new book, Forever Young.</a:t>
            </a:r>
          </a:p>
          <a:p>
            <a:r>
              <a:rPr lang="en-US" sz="2000" dirty="0"/>
              <a:t>Dr. Allen: Thanks for having me.</a:t>
            </a:r>
          </a:p>
          <a:p>
            <a:r>
              <a:rPr lang="en-US" sz="2000" dirty="0"/>
              <a:t>Host: Let's get to it. My listeners want to know what they can do to have a healthier life.</a:t>
            </a:r>
          </a:p>
          <a:p>
            <a:r>
              <a:rPr lang="en-US" sz="2000" dirty="0"/>
              <a:t>Dr. Allen: I think the most important thing is to get enough sleep.</a:t>
            </a:r>
          </a:p>
          <a:p>
            <a:r>
              <a:rPr lang="en-US" sz="2000" dirty="0"/>
              <a:t>Host: How much sleep do you think people need?</a:t>
            </a:r>
          </a:p>
          <a:p>
            <a:r>
              <a:rPr lang="en-US" sz="2000" dirty="0"/>
              <a:t>Dr. Allen: In my opinion, you need to give yourself seven to nine hours in bed each night, and research supports that.</a:t>
            </a:r>
          </a:p>
          <a:p>
            <a:r>
              <a:rPr lang="en-US" sz="2000" dirty="0"/>
              <a:t>Host: My teenage son always wants to sleep in on the weekends and I try not to let him get too much sleep. Do teens need more sleep?</a:t>
            </a:r>
          </a:p>
          <a:p>
            <a:r>
              <a:rPr lang="en-US" sz="2000" dirty="0"/>
              <a:t>Dr. Allen: It's especially important for teenagers because their brains and bodies are developing. Early morning sleep helps us repair our minds, which helps us manage our feelings and avoid getting too stressed.</a:t>
            </a:r>
          </a:p>
          <a:p>
            <a:r>
              <a:rPr lang="en-US" sz="2000" dirty="0"/>
              <a:t>Host: Wow. How about fitness?</a:t>
            </a:r>
          </a:p>
          <a:p>
            <a:r>
              <a:rPr lang="en-US" sz="2000" dirty="0"/>
              <a:t>Dr. Allen: It's a mix of diet and exercise. You need to make sure you eat enough meat and vegetables to have a balanced diet and avoid eating too much added sugar.</a:t>
            </a:r>
          </a:p>
          <a:p>
            <a:r>
              <a:rPr lang="en-US" sz="2000" dirty="0"/>
              <a:t>Host: And exercise?</a:t>
            </a:r>
          </a:p>
          <a:p>
            <a:r>
              <a:rPr lang="en-US" sz="2000" dirty="0"/>
              <a:t>Dr. Allen: I believe you need to decide if you want to focus on lifting weights or improving your heart health. Spend three days a week on the one you want to focus on, and two days on the other. Then give yourself two days to chill out and keep a healthy social life.</a:t>
            </a:r>
          </a:p>
          <a:p>
            <a:r>
              <a:rPr lang="en-US" sz="2000" dirty="0"/>
              <a:t>Host: Can you tell our listeners more ...</a:t>
            </a:r>
          </a:p>
        </p:txBody>
      </p:sp>
    </p:spTree>
    <p:extLst>
      <p:ext uri="{BB962C8B-B14F-4D97-AF65-F5344CB8AC3E}">
        <p14:creationId xmlns:p14="http://schemas.microsoft.com/office/powerpoint/2010/main" val="1877671284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4904"/>
            <a:ext cx="9198864" cy="61562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learn and use vocabulary related to healthy lifestyle.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listening for main idea and specific information.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learn and practice functional English (giving opinions).</a:t>
            </a: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6772" y="766227"/>
            <a:ext cx="1069782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 few sentences about habits you should or should not have and explain why.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You may start with: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0A109A-E7A6-3CC5-D565-331091008442}"/>
              </a:ext>
            </a:extLst>
          </p:cNvPr>
          <p:cNvSpPr/>
          <p:nvPr/>
        </p:nvSpPr>
        <p:spPr>
          <a:xfrm>
            <a:off x="896772" y="2782669"/>
            <a:ext cx="6096000" cy="24994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I think… </a:t>
            </a:r>
            <a:r>
              <a:rPr lang="en-US" sz="3600" dirty="0">
                <a:ea typeface="Times New Roman" panose="02020603050405020304" pitchFamily="18" charset="0"/>
              </a:rPr>
              <a:t>or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</a:rPr>
              <a:t>I believe… </a:t>
            </a:r>
            <a:r>
              <a:rPr lang="en-US" sz="3600" dirty="0"/>
              <a:t>or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</a:rPr>
              <a:t>In my opinion,…</a:t>
            </a:r>
          </a:p>
        </p:txBody>
      </p:sp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760"/>
            <a:ext cx="8978189" cy="61447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771455" y="1616401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fitness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manage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stressed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chill out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social life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lift weights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balanced diet</a:t>
            </a: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2274838"/>
            <a:ext cx="971550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</a:t>
            </a:r>
            <a:r>
              <a:rPr lang="en-US" sz="3600" dirty="0">
                <a:solidFill>
                  <a:srgbClr val="0070C0"/>
                </a:solidFill>
              </a:rPr>
              <a:t>Listening for main idea and specific information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Talking about healthy habits.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496" y="1646758"/>
            <a:ext cx="1150010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Vocab. + Listening exercises on page 4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(Grammar - pages 9 &amp; 10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810431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46"/>
            <a:ext cx="9324286" cy="6175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38191" y="1434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fitness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manage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stressed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chill out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social life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lift weights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balanced diet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74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76"/>
            <a:ext cx="9315117" cy="62094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35B360-45B5-CF9A-8C04-8684F12E7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76" y="372861"/>
            <a:ext cx="11877276" cy="613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9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3785" y="3429000"/>
            <a:ext cx="1160821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1 Which of these things are healthy?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2 Which do you do?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3 What other things you can do to have a healthy life?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998167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6313713"/>
            <a:ext cx="13350240" cy="13282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AF1383-318D-0382-75A2-3F535EB27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7844"/>
            <a:ext cx="12192000" cy="3982312"/>
          </a:xfrm>
          <a:prstGeom prst="rect">
            <a:avLst/>
          </a:prstGeom>
        </p:spPr>
      </p:pic>
      <p:pic>
        <p:nvPicPr>
          <p:cNvPr id="9" name="CD1 TRACK 07">
            <a:hlinkClick r:id="" action="ppaction://media"/>
            <a:extLst>
              <a:ext uri="{FF2B5EF4-FFF2-40B4-BE49-F238E27FC236}">
                <a16:creationId xmlns:a16="http://schemas.microsoft.com/office/drawing/2014/main" id="{D6E79B40-EDF2-B59A-617F-138F962A4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1023" y="1515491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1607</Words>
  <Application>Microsoft Office PowerPoint</Application>
  <PresentationFormat>Widescreen</PresentationFormat>
  <Paragraphs>181</Paragraphs>
  <Slides>35</Slides>
  <Notes>2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2023-02-10T03:32:44Z</dcterms:created>
  <dcterms:modified xsi:type="dcterms:W3CDTF">2023-07-21T16:30:53Z</dcterms:modified>
</cp:coreProperties>
</file>