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7" r:id="rId4"/>
    <p:sldId id="269" r:id="rId5"/>
    <p:sldId id="376" r:id="rId6"/>
    <p:sldId id="378" r:id="rId7"/>
    <p:sldId id="306" r:id="rId8"/>
    <p:sldId id="358" r:id="rId9"/>
    <p:sldId id="359" r:id="rId10"/>
    <p:sldId id="274" r:id="rId11"/>
    <p:sldId id="370" r:id="rId12"/>
    <p:sldId id="371" r:id="rId13"/>
    <p:sldId id="375" r:id="rId14"/>
    <p:sldId id="373" r:id="rId15"/>
    <p:sldId id="372" r:id="rId16"/>
    <p:sldId id="365" r:id="rId17"/>
    <p:sldId id="294" r:id="rId18"/>
    <p:sldId id="332" r:id="rId19"/>
    <p:sldId id="296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5242E-45D9-C79E-D7D0-25B3ED056981}" v="14" dt="2023-08-30T06:05:3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8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45642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</a:t>
            </a:r>
            <a:r>
              <a:rPr lang="en-US" sz="1800" b="1" baseline="0" dirty="0">
                <a:solidFill>
                  <a:schemeClr val="bg1"/>
                </a:solidFill>
              </a:rPr>
              <a:t> Health and healthy lifestyle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470669" y="0"/>
            <a:ext cx="37213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1.3: Pronunciation &amp; Speaking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2945496"/>
            <a:ext cx="572408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Unit 1: Health and Healthy Lifestyle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1.3: Pronunciation &amp; Speaking</a:t>
            </a:r>
            <a:endParaRPr lang="en-US" sz="2800" dirty="0">
              <a:solidFill>
                <a:srgbClr val="00B0F0"/>
              </a:solidFill>
              <a:ea typeface="Calibri"/>
              <a:cs typeface="Calibri"/>
            </a:endParaRPr>
          </a:p>
          <a:p>
            <a:pPr algn="ctr"/>
            <a:r>
              <a:rPr lang="en-US" sz="2800" dirty="0">
                <a:solidFill>
                  <a:srgbClr val="92D050"/>
                </a:solidFill>
              </a:rPr>
              <a:t>Pages: 6 &amp; 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" y="391521"/>
            <a:ext cx="8628478" cy="6120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035" y="287589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Speaking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CA2E4F-B391-6872-DE4E-2963DB87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2" y="3887197"/>
            <a:ext cx="10525476" cy="70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20ABA-B356-C21A-8BED-7085A2901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24"/>
          <a:stretch/>
        </p:blipFill>
        <p:spPr>
          <a:xfrm>
            <a:off x="456031" y="2618719"/>
            <a:ext cx="10685446" cy="703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64FC67-B295-1F7D-4B6B-50CE2DD0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284" y="3225468"/>
            <a:ext cx="3439684" cy="5125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56A70B-5438-025A-C831-5A06411AF8F7}"/>
              </a:ext>
            </a:extLst>
          </p:cNvPr>
          <p:cNvSpPr txBox="1"/>
          <p:nvPr/>
        </p:nvSpPr>
        <p:spPr>
          <a:xfrm>
            <a:off x="456031" y="980891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Read the instruction. What are you going to do?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4CF57-129D-DC9A-CAE5-DB5A5EAEDF24}"/>
              </a:ext>
            </a:extLst>
          </p:cNvPr>
          <p:cNvSpPr txBox="1"/>
          <p:nvPr/>
        </p:nvSpPr>
        <p:spPr>
          <a:xfrm>
            <a:off x="456031" y="1618557"/>
            <a:ext cx="8755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Ask about and describe food using verbs in the box.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F4B4E9-0AF1-C24E-EB57-27F38AB34CFD}"/>
              </a:ext>
            </a:extLst>
          </p:cNvPr>
          <p:cNvCxnSpPr/>
          <p:nvPr/>
        </p:nvCxnSpPr>
        <p:spPr>
          <a:xfrm>
            <a:off x="4856085" y="3255513"/>
            <a:ext cx="8877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5C8DF9-7254-8A8B-2076-1A7A22679170}"/>
              </a:ext>
            </a:extLst>
          </p:cNvPr>
          <p:cNvCxnSpPr>
            <a:cxnSpLocks/>
          </p:cNvCxnSpPr>
          <p:nvPr/>
        </p:nvCxnSpPr>
        <p:spPr>
          <a:xfrm>
            <a:off x="7140946" y="3242111"/>
            <a:ext cx="12129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E9D85D-065E-0311-DCE4-9CDA91B86F36}"/>
              </a:ext>
            </a:extLst>
          </p:cNvPr>
          <p:cNvCxnSpPr>
            <a:cxnSpLocks/>
          </p:cNvCxnSpPr>
          <p:nvPr/>
        </p:nvCxnSpPr>
        <p:spPr>
          <a:xfrm flipV="1">
            <a:off x="8935715" y="3225468"/>
            <a:ext cx="2205762" cy="166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AE3379-740F-643D-E23B-E0EA50E573C3}"/>
              </a:ext>
            </a:extLst>
          </p:cNvPr>
          <p:cNvCxnSpPr>
            <a:cxnSpLocks/>
          </p:cNvCxnSpPr>
          <p:nvPr/>
        </p:nvCxnSpPr>
        <p:spPr>
          <a:xfrm>
            <a:off x="4693497" y="3651963"/>
            <a:ext cx="2106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16E5B5B-BD16-3187-C1E3-1907056D1443}"/>
              </a:ext>
            </a:extLst>
          </p:cNvPr>
          <p:cNvSpPr/>
          <p:nvPr/>
        </p:nvSpPr>
        <p:spPr>
          <a:xfrm>
            <a:off x="598071" y="3865504"/>
            <a:ext cx="10889633" cy="8585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6AEAF0F7-D9D6-081B-079B-03E9FEC3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89" y="937193"/>
            <a:ext cx="1970715" cy="12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7F04CB-996E-CFE6-14B0-0DE62880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63" t="6857" r="3353" b="5639"/>
          <a:stretch/>
        </p:blipFill>
        <p:spPr>
          <a:xfrm>
            <a:off x="7022021" y="1254768"/>
            <a:ext cx="4395019" cy="49334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F9C4E-B43D-D10A-78AF-A35199CEC9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" t="20462" r="914" b="4109"/>
          <a:stretch/>
        </p:blipFill>
        <p:spPr>
          <a:xfrm>
            <a:off x="774960" y="576825"/>
            <a:ext cx="10642080" cy="546786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11AF2CE3-F594-2C3C-9B9F-29FAF97523FB}"/>
              </a:ext>
            </a:extLst>
          </p:cNvPr>
          <p:cNvSpPr/>
          <p:nvPr/>
        </p:nvSpPr>
        <p:spPr>
          <a:xfrm>
            <a:off x="850433" y="2160108"/>
            <a:ext cx="5727160" cy="546786"/>
          </a:xfrm>
          <a:prstGeom prst="wedgeRoundRectCallout">
            <a:avLst>
              <a:gd name="adj1" fmla="val -45021"/>
              <a:gd name="adj2" fmla="val 8654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Which dish do you think tastes good?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8D3823DE-A9B8-40F4-5406-5CE09083AD61}"/>
              </a:ext>
            </a:extLst>
          </p:cNvPr>
          <p:cNvSpPr/>
          <p:nvPr/>
        </p:nvSpPr>
        <p:spPr>
          <a:xfrm>
            <a:off x="1383432" y="3103660"/>
            <a:ext cx="5194161" cy="546787"/>
          </a:xfrm>
          <a:prstGeom prst="wedgeRoundRectCallout">
            <a:avLst>
              <a:gd name="adj1" fmla="val 46931"/>
              <a:gd name="adj2" fmla="val 6872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I think beef fried rice tastes good.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77B1978F-8878-334C-F51F-CE3BF3DF7588}"/>
              </a:ext>
            </a:extLst>
          </p:cNvPr>
          <p:cNvSpPr/>
          <p:nvPr/>
        </p:nvSpPr>
        <p:spPr>
          <a:xfrm>
            <a:off x="839096" y="4051059"/>
            <a:ext cx="3975902" cy="546786"/>
          </a:xfrm>
          <a:prstGeom prst="wedgeRoundRectCallout">
            <a:avLst>
              <a:gd name="adj1" fmla="val -45021"/>
              <a:gd name="adj2" fmla="val 8654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Is beef fried rice healthy?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2511675-F105-B3C7-7AF9-90DFC322D0B5}"/>
              </a:ext>
            </a:extLst>
          </p:cNvPr>
          <p:cNvSpPr/>
          <p:nvPr/>
        </p:nvSpPr>
        <p:spPr>
          <a:xfrm>
            <a:off x="866756" y="4994612"/>
            <a:ext cx="5727160" cy="973393"/>
          </a:xfrm>
          <a:prstGeom prst="wedgeRoundRectCallout">
            <a:avLst>
              <a:gd name="adj1" fmla="val 46931"/>
              <a:gd name="adj2" fmla="val 6872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I think beef is healthy. But, we should limit how much fried rice we eat.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70D03-78CE-AC13-8512-7DE9B187DB55}"/>
              </a:ext>
            </a:extLst>
          </p:cNvPr>
          <p:cNvSpPr txBox="1"/>
          <p:nvPr/>
        </p:nvSpPr>
        <p:spPr>
          <a:xfrm>
            <a:off x="1025236" y="1254768"/>
            <a:ext cx="54101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1248759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7F04CB-996E-CFE6-14B0-0DE62880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63" t="6857" r="3353" b="5639"/>
          <a:stretch/>
        </p:blipFill>
        <p:spPr>
          <a:xfrm>
            <a:off x="7022021" y="1254768"/>
            <a:ext cx="4395019" cy="4933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70D03-78CE-AC13-8512-7DE9B187DB55}"/>
              </a:ext>
            </a:extLst>
          </p:cNvPr>
          <p:cNvSpPr txBox="1"/>
          <p:nvPr/>
        </p:nvSpPr>
        <p:spPr>
          <a:xfrm>
            <a:off x="1320205" y="1254768"/>
            <a:ext cx="43038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answers</a:t>
            </a: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BE4AD724-47D0-989C-4D70-E2500E942FE5}"/>
              </a:ext>
            </a:extLst>
          </p:cNvPr>
          <p:cNvSpPr/>
          <p:nvPr/>
        </p:nvSpPr>
        <p:spPr>
          <a:xfrm>
            <a:off x="774960" y="2236018"/>
            <a:ext cx="5756844" cy="996081"/>
          </a:xfrm>
          <a:prstGeom prst="wedgeRoundRectCallout">
            <a:avLst>
              <a:gd name="adj1" fmla="val -45021"/>
              <a:gd name="adj2" fmla="val 8654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B050"/>
                </a:solidFill>
              </a:rPr>
              <a:t>I would eat vegetable soup for lunch because it’s good for your health.</a:t>
            </a:r>
          </a:p>
        </p:txBody>
      </p:sp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EC7000B3-F24B-629B-F4F0-08F690891180}"/>
              </a:ext>
            </a:extLst>
          </p:cNvPr>
          <p:cNvSpPr/>
          <p:nvPr/>
        </p:nvSpPr>
        <p:spPr>
          <a:xfrm>
            <a:off x="1239133" y="3942735"/>
            <a:ext cx="5292671" cy="1424322"/>
          </a:xfrm>
          <a:prstGeom prst="wedgeRoundRectCallout">
            <a:avLst>
              <a:gd name="adj1" fmla="val 46931"/>
              <a:gd name="adj2" fmla="val 6872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70C0"/>
                </a:solidFill>
              </a:rPr>
              <a:t>I think chocolate cake should be eaten in small amounts because it has a lot of sugar.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EF8E84-08CA-4905-B669-AA7E2BEA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07" y="409937"/>
            <a:ext cx="11538894" cy="8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28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3BAA2-E40C-07D0-348F-9CEF8173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9604"/>
            <a:ext cx="12192000" cy="139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2E93D-F52C-C3CB-DD1A-E45007787498}"/>
              </a:ext>
            </a:extLst>
          </p:cNvPr>
          <p:cNvSpPr txBox="1"/>
          <p:nvPr/>
        </p:nvSpPr>
        <p:spPr>
          <a:xfrm>
            <a:off x="456031" y="744916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Read the instruction. What are you going to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CC462-32C5-49E2-720F-CAE9B4DB6E16}"/>
              </a:ext>
            </a:extLst>
          </p:cNvPr>
          <p:cNvSpPr txBox="1"/>
          <p:nvPr/>
        </p:nvSpPr>
        <p:spPr>
          <a:xfrm>
            <a:off x="456031" y="1382582"/>
            <a:ext cx="8390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Discuss which dishes are healthy and unhealthy.</a:t>
            </a:r>
          </a:p>
        </p:txBody>
      </p:sp>
      <p:pic>
        <p:nvPicPr>
          <p:cNvPr id="6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8C2F8A03-C429-F1C1-C1B3-6A280E475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144" y="1329691"/>
            <a:ext cx="1970715" cy="12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D0A919-DA4F-5E7E-593A-DFCBB89AA3B4}"/>
              </a:ext>
            </a:extLst>
          </p:cNvPr>
          <p:cNvSpPr txBox="1"/>
          <p:nvPr/>
        </p:nvSpPr>
        <p:spPr>
          <a:xfrm>
            <a:off x="456031" y="1958164"/>
            <a:ext cx="7831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Decide which dishes should be replaced.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C4574-12DA-0B0B-5152-0101B2776E22}"/>
              </a:ext>
            </a:extLst>
          </p:cNvPr>
          <p:cNvSpPr txBox="1"/>
          <p:nvPr/>
        </p:nvSpPr>
        <p:spPr>
          <a:xfrm>
            <a:off x="456031" y="2544736"/>
            <a:ext cx="6199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Create a healthy menu.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3710E8-DCA3-8963-DC25-5B29601A1E57}"/>
              </a:ext>
            </a:extLst>
          </p:cNvPr>
          <p:cNvCxnSpPr>
            <a:cxnSpLocks/>
          </p:cNvCxnSpPr>
          <p:nvPr/>
        </p:nvCxnSpPr>
        <p:spPr>
          <a:xfrm>
            <a:off x="10519346" y="4320557"/>
            <a:ext cx="15055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4217ED-79CE-28E1-F585-969528AB5477}"/>
              </a:ext>
            </a:extLst>
          </p:cNvPr>
          <p:cNvCxnSpPr>
            <a:cxnSpLocks/>
          </p:cNvCxnSpPr>
          <p:nvPr/>
        </p:nvCxnSpPr>
        <p:spPr>
          <a:xfrm>
            <a:off x="373626" y="4662420"/>
            <a:ext cx="33983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7A860B-19EB-5831-27B1-2D5FA85C855D}"/>
              </a:ext>
            </a:extLst>
          </p:cNvPr>
          <p:cNvCxnSpPr>
            <a:cxnSpLocks/>
          </p:cNvCxnSpPr>
          <p:nvPr/>
        </p:nvCxnSpPr>
        <p:spPr>
          <a:xfrm flipV="1">
            <a:off x="4850813" y="4630638"/>
            <a:ext cx="3436891" cy="7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35E6B1-18EB-B150-34D1-E5C748437334}"/>
              </a:ext>
            </a:extLst>
          </p:cNvPr>
          <p:cNvCxnSpPr>
            <a:cxnSpLocks/>
          </p:cNvCxnSpPr>
          <p:nvPr/>
        </p:nvCxnSpPr>
        <p:spPr>
          <a:xfrm>
            <a:off x="8846854" y="4625357"/>
            <a:ext cx="2824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86E5C7B-FFA7-B448-8590-F23F54F17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01" b="9556"/>
          <a:stretch/>
        </p:blipFill>
        <p:spPr>
          <a:xfrm>
            <a:off x="1026307" y="5098540"/>
            <a:ext cx="10139386" cy="9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98889-B0AE-D216-ECF4-4BF6055A4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3" b="1486"/>
          <a:stretch/>
        </p:blipFill>
        <p:spPr>
          <a:xfrm>
            <a:off x="0" y="1327355"/>
            <a:ext cx="12192000" cy="4994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08743-319A-77CD-D9C9-27C1745F6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" t="50601" r="1184" b="7590"/>
          <a:stretch/>
        </p:blipFill>
        <p:spPr>
          <a:xfrm>
            <a:off x="120455" y="535858"/>
            <a:ext cx="11951090" cy="5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229032" y="2819312"/>
            <a:ext cx="7295536" cy="1219375"/>
          </a:xfrm>
          <a:prstGeom prst="wedgeRoundRectCallout">
            <a:avLst>
              <a:gd name="adj1" fmla="val -41223"/>
              <a:gd name="adj2" fmla="val 771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In our group, we didn’t replace the fish head soup because it looks nutritious.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630" y="931867"/>
            <a:ext cx="42234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groups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73" y="574266"/>
            <a:ext cx="1970715" cy="12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809E6-7621-80C7-CE3D-B2EA3BC7D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65" r="11056" b="12862"/>
          <a:stretch/>
        </p:blipFill>
        <p:spPr>
          <a:xfrm>
            <a:off x="312364" y="2018994"/>
            <a:ext cx="11567272" cy="543332"/>
          </a:xfrm>
          <a:prstGeom prst="rect">
            <a:avLst/>
          </a:prstGeom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892E4475-EA1C-031D-176F-16E8567584D6}"/>
              </a:ext>
            </a:extLst>
          </p:cNvPr>
          <p:cNvSpPr/>
          <p:nvPr/>
        </p:nvSpPr>
        <p:spPr>
          <a:xfrm>
            <a:off x="2939845" y="4498515"/>
            <a:ext cx="8410849" cy="1240805"/>
          </a:xfrm>
          <a:prstGeom prst="wedgeRoundRectCallout">
            <a:avLst>
              <a:gd name="adj1" fmla="val 43302"/>
              <a:gd name="adj2" fmla="val 7724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Our group replaced </a:t>
            </a:r>
            <a:r>
              <a:rPr lang="en-US" sz="3600" i="1" dirty="0" err="1">
                <a:solidFill>
                  <a:srgbClr val="00B050"/>
                </a:solidFill>
              </a:rPr>
              <a:t>chè</a:t>
            </a:r>
            <a:r>
              <a:rPr lang="en-US" sz="3600" i="1" dirty="0">
                <a:solidFill>
                  <a:srgbClr val="00B050"/>
                </a:solidFill>
              </a:rPr>
              <a:t> because it has a lot of sugar, which is not good for your health.</a:t>
            </a:r>
          </a:p>
        </p:txBody>
      </p:sp>
    </p:spTree>
    <p:extLst>
      <p:ext uri="{BB962C8B-B14F-4D97-AF65-F5344CB8AC3E}">
        <p14:creationId xmlns:p14="http://schemas.microsoft.com/office/powerpoint/2010/main" val="1020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696" y="722677"/>
            <a:ext cx="1113784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Write a few sentences about your favorite food and say whether it is healthy or unhealthy.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You may begin with: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696" y="2711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My favorite food is…..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1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85998" y="167951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89106" y="269032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92215" y="45968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04658" y="566369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82882" y="365449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07768" y="56294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8249" y="2092998"/>
            <a:ext cx="971550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Talking about healthy diets.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Pronouncing the sound /</a:t>
            </a:r>
            <a:r>
              <a:rPr lang="en-US" sz="3600" dirty="0" err="1">
                <a:solidFill>
                  <a:srgbClr val="FF0000"/>
                </a:solidFill>
              </a:rPr>
              <a:t>ks</a:t>
            </a:r>
            <a:r>
              <a:rPr lang="en-US" sz="3600" dirty="0">
                <a:solidFill>
                  <a:srgbClr val="0070C0"/>
                </a:solidFill>
              </a:rPr>
              <a:t>/ correctly.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Make sentences using words with the /</a:t>
            </a:r>
            <a:r>
              <a:rPr lang="en-US" sz="3600" i="1" dirty="0" err="1">
                <a:solidFill>
                  <a:srgbClr val="FF0000"/>
                </a:solidFill>
              </a:rPr>
              <a:t>ks</a:t>
            </a:r>
            <a:r>
              <a:rPr lang="en-US" sz="3600" i="1" dirty="0">
                <a:solidFill>
                  <a:srgbClr val="0070C0"/>
                </a:solidFill>
              </a:rPr>
              <a:t>/ sound and practice saying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3 -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(Vocab &amp; Listening - pages 8 &amp; 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679209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healthy diets.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pronounce the sound /</a:t>
            </a:r>
            <a:r>
              <a:rPr lang="en-US" sz="3600" dirty="0" err="1">
                <a:solidFill>
                  <a:srgbClr val="FF0000"/>
                </a:solidFill>
              </a:rPr>
              <a:t>ks</a:t>
            </a:r>
            <a:r>
              <a:rPr lang="en-US" sz="3600" dirty="0">
                <a:solidFill>
                  <a:srgbClr val="0070C0"/>
                </a:solidFill>
              </a:rPr>
              <a:t>/ correctly.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12"/>
            <a:ext cx="9315117" cy="6125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968744"/>
            <a:ext cx="12055117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fl</a:t>
            </a:r>
            <a:r>
              <a:rPr lang="en-US" sz="3200" u="sng" dirty="0"/>
              <a:t>oo</a:t>
            </a:r>
            <a:r>
              <a:rPr lang="en-US" sz="3200" dirty="0"/>
              <a:t>d			B. f</a:t>
            </a:r>
            <a:r>
              <a:rPr lang="en-US" sz="3200" u="sng" dirty="0"/>
              <a:t>oo</a:t>
            </a:r>
            <a:r>
              <a:rPr lang="en-US" sz="3200" dirty="0"/>
              <a:t>d 		C. t</a:t>
            </a:r>
            <a:r>
              <a:rPr lang="en-US" sz="3200" u="sng" dirty="0"/>
              <a:t>oo</a:t>
            </a:r>
            <a:r>
              <a:rPr lang="en-US" sz="3200" dirty="0"/>
              <a:t>l 		D. p</a:t>
            </a:r>
            <a:r>
              <a:rPr lang="en-US" sz="3200" u="sng" dirty="0"/>
              <a:t>oo</a:t>
            </a:r>
            <a:r>
              <a:rPr lang="en-US" sz="3200" dirty="0"/>
              <a:t>l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d</a:t>
            </a:r>
            <a:r>
              <a:rPr lang="en-US" sz="3200" u="sng" dirty="0"/>
              <a:t>i</a:t>
            </a:r>
            <a:r>
              <a:rPr lang="en-US" sz="3200" dirty="0"/>
              <a:t>et			B. kn</a:t>
            </a:r>
            <a:r>
              <a:rPr lang="en-US" sz="3200" u="sng" dirty="0"/>
              <a:t>i</a:t>
            </a:r>
            <a:r>
              <a:rPr lang="en-US" sz="3200" dirty="0"/>
              <a:t>t 		C. h</a:t>
            </a:r>
            <a:r>
              <a:rPr lang="en-US" sz="3200" u="sng" dirty="0"/>
              <a:t>i</a:t>
            </a:r>
            <a:r>
              <a:rPr lang="en-US" sz="3200" dirty="0"/>
              <a:t>de		D. d</a:t>
            </a:r>
            <a:r>
              <a:rPr lang="en-US" sz="3200" u="sng" dirty="0"/>
              <a:t>i</a:t>
            </a:r>
            <a:r>
              <a:rPr lang="en-US" sz="3200" dirty="0"/>
              <a:t>ary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</a:t>
            </a:r>
            <a:r>
              <a:rPr lang="en-US" sz="3200" u="sng" dirty="0"/>
              <a:t>ch</a:t>
            </a:r>
            <a:r>
              <a:rPr lang="en-US" sz="3200" dirty="0"/>
              <a:t>icken		 B. </a:t>
            </a:r>
            <a:r>
              <a:rPr lang="en-US" sz="3200" u="sng" dirty="0"/>
              <a:t>ch</a:t>
            </a:r>
            <a:r>
              <a:rPr lang="en-US" sz="3200" dirty="0"/>
              <a:t>urch		C. ma</a:t>
            </a:r>
            <a:r>
              <a:rPr lang="en-US" sz="3200" u="sng" dirty="0"/>
              <a:t>ch</a:t>
            </a:r>
            <a:r>
              <a:rPr lang="en-US" sz="3200" dirty="0"/>
              <a:t>ine	D. </a:t>
            </a:r>
            <a:r>
              <a:rPr lang="en-US" sz="3200" u="sng" dirty="0"/>
              <a:t>ch</a:t>
            </a:r>
            <a:r>
              <a:rPr lang="en-US" sz="3200" dirty="0"/>
              <a:t>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83" y="456526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124" y="413981"/>
            <a:ext cx="80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Choose the word whose underlined part is  pronounced differently from that of the other words. </a:t>
            </a:r>
            <a:endParaRPr lang="en-US" sz="1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88" y="55096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4329" y="132907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57159" y="330418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43401" y="522700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12886" y="171917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fl</a:t>
            </a:r>
            <a:r>
              <a:rPr lang="en-US" sz="3200" u="sng" dirty="0" err="1">
                <a:solidFill>
                  <a:srgbClr val="FF0000"/>
                </a:solidFill>
              </a:rPr>
              <a:t>ʌ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4911" y="171833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/f</a:t>
            </a:r>
            <a:r>
              <a:rPr lang="en-US" sz="3200" u="sng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FF0000"/>
                </a:solidFill>
              </a:rPr>
              <a:t>d/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235" y="166853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t</a:t>
            </a:r>
            <a:r>
              <a:rPr lang="en-US" sz="3200" u="sng" dirty="0" err="1">
                <a:solidFill>
                  <a:srgbClr val="FF0000"/>
                </a:solidFill>
              </a:rPr>
              <a:t>u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81559" y="167243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u="sng" dirty="0" err="1">
                <a:solidFill>
                  <a:srgbClr val="FF0000"/>
                </a:solidFill>
              </a:rPr>
              <a:t>u</a:t>
            </a:r>
            <a:r>
              <a:rPr lang="en-US" sz="3200" dirty="0" err="1">
                <a:solidFill>
                  <a:srgbClr val="FF0000"/>
                </a:solidFill>
              </a:rPr>
              <a:t>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55812" y="555394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u="sng" dirty="0" err="1">
                <a:solidFill>
                  <a:srgbClr val="FF0000"/>
                </a:solidFill>
              </a:rPr>
              <a:t>ʧ</a:t>
            </a:r>
            <a:r>
              <a:rPr lang="en-US" sz="3200" dirty="0" err="1">
                <a:solidFill>
                  <a:srgbClr val="FF0000"/>
                </a:solidFill>
              </a:rPr>
              <a:t>ɜːrʧ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50127" y="5553941"/>
            <a:ext cx="27465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məˈ</a:t>
            </a:r>
            <a:r>
              <a:rPr lang="en-US" sz="3200" u="sng" dirty="0" err="1">
                <a:solidFill>
                  <a:srgbClr val="FF0000"/>
                </a:solidFill>
              </a:rPr>
              <a:t>ʃ</a:t>
            </a:r>
            <a:r>
              <a:rPr lang="en-US" sz="3200" dirty="0" err="1">
                <a:solidFill>
                  <a:srgbClr val="FF0000"/>
                </a:solidFill>
              </a:rPr>
              <a:t>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87475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u="sng" dirty="0" err="1">
                <a:solidFill>
                  <a:srgbClr val="FF0000"/>
                </a:solidFill>
              </a:rPr>
              <a:t>aɪ</a:t>
            </a:r>
            <a:r>
              <a:rPr lang="en-US" sz="3200" dirty="0" err="1">
                <a:solidFill>
                  <a:srgbClr val="FF0000"/>
                </a:solidFill>
              </a:rPr>
              <a:t>ri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7166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u="sng" dirty="0" err="1">
                <a:solidFill>
                  <a:srgbClr val="FF0000"/>
                </a:solidFill>
              </a:rPr>
              <a:t>aɪ</a:t>
            </a:r>
            <a:r>
              <a:rPr lang="en-US" sz="3200" dirty="0" err="1">
                <a:solidFill>
                  <a:srgbClr val="FF0000"/>
                </a:solidFill>
              </a:rPr>
              <a:t>ət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6665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u="sng" dirty="0" err="1">
                <a:solidFill>
                  <a:srgbClr val="FF0000"/>
                </a:solidFill>
              </a:rPr>
              <a:t>ɪ</a:t>
            </a:r>
            <a:r>
              <a:rPr lang="en-US" sz="3200" dirty="0" err="1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96725" y="555394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u="sng" dirty="0" err="1">
                <a:solidFill>
                  <a:srgbClr val="FF0000"/>
                </a:solidFill>
              </a:rPr>
              <a:t>ʧ</a:t>
            </a:r>
            <a:r>
              <a:rPr lang="en-US" sz="3200" dirty="0" err="1">
                <a:solidFill>
                  <a:srgbClr val="FF0000"/>
                </a:solidFill>
              </a:rPr>
              <a:t>æns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12443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h</a:t>
            </a:r>
            <a:r>
              <a:rPr lang="en-US" sz="3200" u="sng" dirty="0" err="1">
                <a:solidFill>
                  <a:srgbClr val="FF0000"/>
                </a:solidFill>
              </a:rPr>
              <a:t>aɪ</a:t>
            </a:r>
            <a:r>
              <a:rPr lang="en-US" sz="3200" dirty="0" err="1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3949" y="5553941"/>
            <a:ext cx="299379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u="sng" dirty="0" err="1">
                <a:solidFill>
                  <a:srgbClr val="FF0000"/>
                </a:solidFill>
              </a:rPr>
              <a:t>ʧ</a:t>
            </a:r>
            <a:r>
              <a:rPr lang="en-US" sz="3200" dirty="0" err="1">
                <a:solidFill>
                  <a:srgbClr val="FF0000"/>
                </a:solidFill>
              </a:rPr>
              <a:t>ɪkɪn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336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968744"/>
            <a:ext cx="12055117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protein		B. provide 		C. product 		D. promise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healthy		B. unhealthy 	C. costly		D. dairy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processed		 B. protein		C. avoid		D. limit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883" y="456526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124" y="413981"/>
            <a:ext cx="80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differently from the others. </a:t>
            </a:r>
            <a:endParaRPr lang="en-US" sz="1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88" y="55096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757159" y="13381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57159" y="330418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43401" y="522700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5069" y="160630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proʊtiːn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7208" y="160590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prəˈvaɪd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2109" y="160590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prɑːdʌkt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99075" y="160590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prɑːmɪs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2963" y="555426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proʊtiːn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3450" y="5554261"/>
            <a:ext cx="27465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əˈvɔɪd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04166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dɛri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7161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hɛl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8673" y="358215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ʌnˈhɛl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99075" y="552309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>
                <a:solidFill>
                  <a:srgbClr val="FF0000"/>
                </a:solidFill>
              </a:rPr>
              <a:t>lɪm</a:t>
            </a:r>
            <a:r>
              <a:rPr lang="en-US" sz="3200" u="sng">
                <a:solidFill>
                  <a:srgbClr val="FF0000"/>
                </a:solidFill>
              </a:rPr>
              <a:t>ɪ</a:t>
            </a:r>
            <a:r>
              <a:rPr lang="en-US" sz="3200">
                <a:solidFill>
                  <a:srgbClr val="FF0000"/>
                </a:solidFill>
              </a:rPr>
              <a:t>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31717" y="359104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kɑːstli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9640" y="5558002"/>
            <a:ext cx="299379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prəsɛst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64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10AC6-E19C-4238-952D-A6BB022F3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0" y="473996"/>
            <a:ext cx="5914114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895E86-0B2D-F1E8-FDB6-6D7395B2B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56" y="833587"/>
            <a:ext cx="10147780" cy="2135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B7E11-7B28-A9C4-2434-8C3E15BB3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81" y="3225389"/>
            <a:ext cx="7933388" cy="2687038"/>
          </a:xfrm>
          <a:prstGeom prst="rect">
            <a:avLst/>
          </a:prstGeom>
        </p:spPr>
      </p:pic>
      <p:pic>
        <p:nvPicPr>
          <p:cNvPr id="10" name="CD1 TRACK 05">
            <a:hlinkClick r:id="" action="ppaction://media"/>
            <a:extLst>
              <a:ext uri="{FF2B5EF4-FFF2-40B4-BE49-F238E27FC236}">
                <a16:creationId xmlns:a16="http://schemas.microsoft.com/office/drawing/2014/main" id="{A815A087-4082-9767-5B81-926A703C1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2433" y="3522518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97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9A4C9-5D2E-DA79-7539-DD5AD9FD6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60397"/>
            <a:ext cx="8203131" cy="2975503"/>
          </a:xfrm>
          <a:prstGeom prst="rect">
            <a:avLst/>
          </a:prstGeom>
        </p:spPr>
      </p:pic>
      <p:pic>
        <p:nvPicPr>
          <p:cNvPr id="6" name="CD1 TRACK 06">
            <a:hlinkClick r:id="" action="ppaction://media"/>
            <a:extLst>
              <a:ext uri="{FF2B5EF4-FFF2-40B4-BE49-F238E27FC236}">
                <a16:creationId xmlns:a16="http://schemas.microsoft.com/office/drawing/2014/main" id="{08FE7B22-FA63-A3C1-B0F5-19C8A8FFA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7785" y="1022072"/>
            <a:ext cx="487362" cy="4873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47CB594-C22E-634D-E48C-CB9182A06CF5}"/>
              </a:ext>
            </a:extLst>
          </p:cNvPr>
          <p:cNvSpPr/>
          <p:nvPr/>
        </p:nvSpPr>
        <p:spPr>
          <a:xfrm>
            <a:off x="4032222" y="1715817"/>
            <a:ext cx="1352132" cy="688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FD2061-AB1E-BD8F-227C-51DFD5C8F079}"/>
              </a:ext>
            </a:extLst>
          </p:cNvPr>
          <p:cNvSpPr/>
          <p:nvPr/>
        </p:nvSpPr>
        <p:spPr>
          <a:xfrm>
            <a:off x="1559345" y="2398191"/>
            <a:ext cx="1352132" cy="6215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40E919-EE85-51BB-2ED1-15922A92FC06}"/>
              </a:ext>
            </a:extLst>
          </p:cNvPr>
          <p:cNvSpPr/>
          <p:nvPr/>
        </p:nvSpPr>
        <p:spPr>
          <a:xfrm>
            <a:off x="1538563" y="3061335"/>
            <a:ext cx="1352132" cy="6215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28101E-83FC-57DF-E883-9EB85FD42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704103"/>
            <a:ext cx="9372600" cy="18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9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92</Paragraphs>
  <Slides>22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2023-02-10T03:32:44Z</dcterms:created>
  <dcterms:modified xsi:type="dcterms:W3CDTF">2023-08-30T06:05:32Z</dcterms:modified>
</cp:coreProperties>
</file>