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3"/>
  </p:notesMasterIdLst>
  <p:sldIdLst>
    <p:sldId id="256" r:id="rId2"/>
    <p:sldId id="259" r:id="rId3"/>
    <p:sldId id="267" r:id="rId4"/>
    <p:sldId id="268" r:id="rId5"/>
    <p:sldId id="269" r:id="rId6"/>
    <p:sldId id="301" r:id="rId7"/>
    <p:sldId id="277" r:id="rId8"/>
    <p:sldId id="306" r:id="rId9"/>
    <p:sldId id="302" r:id="rId10"/>
    <p:sldId id="307" r:id="rId11"/>
    <p:sldId id="278" r:id="rId12"/>
    <p:sldId id="314" r:id="rId13"/>
    <p:sldId id="279" r:id="rId14"/>
    <p:sldId id="275" r:id="rId15"/>
    <p:sldId id="283" r:id="rId16"/>
    <p:sldId id="285" r:id="rId17"/>
    <p:sldId id="286" r:id="rId18"/>
    <p:sldId id="288" r:id="rId19"/>
    <p:sldId id="313" r:id="rId20"/>
    <p:sldId id="289" r:id="rId21"/>
    <p:sldId id="308" r:id="rId22"/>
    <p:sldId id="309" r:id="rId23"/>
    <p:sldId id="310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0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33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37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571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377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039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32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0731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885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829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240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18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3150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0" y="0"/>
            <a:ext cx="12230100" cy="6873932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262740" y="0"/>
            <a:ext cx="407186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Unit 1: Health and healthy lifestyle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113278" y="6550223"/>
            <a:ext cx="26858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 dirty="0" err="1">
                <a:solidFill>
                  <a:schemeClr val="bg1"/>
                </a:solidFill>
              </a:rPr>
              <a:t>Anh</a:t>
            </a:r>
            <a:r>
              <a:rPr lang="en-US" sz="1400" baseline="0" dirty="0">
                <a:solidFill>
                  <a:schemeClr val="bg1"/>
                </a:solidFill>
              </a:rPr>
              <a:t> 11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11550425" y="6550222"/>
            <a:ext cx="540203" cy="2753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306553" y="6550222"/>
            <a:ext cx="199471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DTP Education Solutions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9205546" y="0"/>
            <a:ext cx="298645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Lesson 1.1: Vocab &amp; Reading</a:t>
            </a: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74" r:id="rId14"/>
    <p:sldLayoutId id="2147483675" r:id="rId15"/>
    <p:sldLayoutId id="2147483676" r:id="rId16"/>
    <p:sldLayoutId id="2147483679" r:id="rId17"/>
    <p:sldLayoutId id="2147483681" r:id="rId18"/>
    <p:sldLayoutId id="2147483682" r:id="rId19"/>
    <p:sldLayoutId id="2147483684" r:id="rId20"/>
    <p:sldLayoutId id="2147483685" r:id="rId21"/>
    <p:sldLayoutId id="2147483689" r:id="rId22"/>
    <p:sldLayoutId id="2147483690" r:id="rId23"/>
    <p:sldLayoutId id="2147483691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14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2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14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2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58675" cy="68597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33076" y="2934496"/>
            <a:ext cx="53318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Unit 1: Health and Healthy Lifestyle</a:t>
            </a:r>
          </a:p>
          <a:p>
            <a:pPr algn="ctr"/>
            <a:r>
              <a:rPr lang="en-US" sz="2800" dirty="0">
                <a:solidFill>
                  <a:srgbClr val="00B0F0"/>
                </a:solidFill>
              </a:rPr>
              <a:t>Lesson 1.1: Vocab &amp; Reading</a:t>
            </a:r>
          </a:p>
          <a:p>
            <a:pPr algn="ctr"/>
            <a:r>
              <a:rPr lang="en-US" sz="2800">
                <a:solidFill>
                  <a:srgbClr val="92D050"/>
                </a:solidFill>
              </a:rPr>
              <a:t>Pages: 4 &amp; 5</a:t>
            </a:r>
            <a:endParaRPr lang="en-US" sz="28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14DA88-0F20-BD36-8EC9-FD54B2FE60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8"/>
          <a:stretch/>
        </p:blipFill>
        <p:spPr>
          <a:xfrm>
            <a:off x="0" y="1124712"/>
            <a:ext cx="12192000" cy="466366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D282D62-4921-8D3E-6BF0-AECDF390D418}"/>
              </a:ext>
            </a:extLst>
          </p:cNvPr>
          <p:cNvCxnSpPr>
            <a:cxnSpLocks/>
          </p:cNvCxnSpPr>
          <p:nvPr/>
        </p:nvCxnSpPr>
        <p:spPr>
          <a:xfrm>
            <a:off x="5550408" y="3054096"/>
            <a:ext cx="1856232" cy="12801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D62AC8-87D9-0764-C190-B90129D9F291}"/>
              </a:ext>
            </a:extLst>
          </p:cNvPr>
          <p:cNvCxnSpPr/>
          <p:nvPr/>
        </p:nvCxnSpPr>
        <p:spPr>
          <a:xfrm>
            <a:off x="5550408" y="3611880"/>
            <a:ext cx="1856232" cy="1920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5E82B76-8AAE-18EF-2E49-A9FB712B3108}"/>
              </a:ext>
            </a:extLst>
          </p:cNvPr>
          <p:cNvCxnSpPr>
            <a:cxnSpLocks/>
          </p:cNvCxnSpPr>
          <p:nvPr/>
        </p:nvCxnSpPr>
        <p:spPr>
          <a:xfrm>
            <a:off x="5550408" y="4114800"/>
            <a:ext cx="1856232" cy="11338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2742E0F-15F8-441A-ADB6-9BEFE656E8B4}"/>
              </a:ext>
            </a:extLst>
          </p:cNvPr>
          <p:cNvCxnSpPr/>
          <p:nvPr/>
        </p:nvCxnSpPr>
        <p:spPr>
          <a:xfrm flipV="1">
            <a:off x="5550408" y="2130552"/>
            <a:ext cx="1856232" cy="25511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A2A27E1-B251-0D4F-6F14-97EA768252CC}"/>
              </a:ext>
            </a:extLst>
          </p:cNvPr>
          <p:cNvCxnSpPr/>
          <p:nvPr/>
        </p:nvCxnSpPr>
        <p:spPr>
          <a:xfrm flipV="1">
            <a:off x="5550408" y="2715768"/>
            <a:ext cx="1856232" cy="25328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02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0226" y="685611"/>
            <a:ext cx="1110031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repeat. Click on each phrase to hear the sound.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0714" y="5040584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carbohydrates </a:t>
            </a:r>
            <a:r>
              <a:rPr lang="vi-VN" sz="3200" dirty="0"/>
              <a:t>(</a:t>
            </a:r>
            <a:r>
              <a:rPr lang="en-US" sz="3200" dirty="0"/>
              <a:t>n</a:t>
            </a:r>
            <a:r>
              <a:rPr lang="vi-VN" sz="3200" dirty="0"/>
              <a:t>)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/ˌkɑːrboʊˈhaɪdreɪt/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bột</a:t>
            </a:r>
            <a:endParaRPr lang="en-US" sz="32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48" y="4307978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processed </a:t>
            </a:r>
            <a:r>
              <a:rPr lang="vi-VN" sz="3200" dirty="0"/>
              <a:t>(</a:t>
            </a:r>
            <a:r>
              <a:rPr lang="en-US" sz="3200" dirty="0"/>
              <a:t>adj</a:t>
            </a:r>
            <a:r>
              <a:rPr lang="vi-VN" sz="3200" dirty="0"/>
              <a:t>)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/ˈprɑːsest/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đã qua chế biến</a:t>
            </a:r>
            <a:endParaRPr lang="en-US" sz="32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049" y="3646602"/>
            <a:ext cx="11371226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dairy </a:t>
            </a:r>
            <a:r>
              <a:rPr lang="en-US" sz="3200" dirty="0"/>
              <a:t>(adj)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deri</a:t>
            </a:r>
            <a:r>
              <a:rPr lang="en-US" sz="3200" dirty="0">
                <a:solidFill>
                  <a:srgbClr val="FF0000"/>
                </a:solidFill>
              </a:rPr>
              <a:t>/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sữa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2974" y="2927577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protein </a:t>
            </a:r>
            <a:r>
              <a:rPr lang="en-US" sz="3200" dirty="0"/>
              <a:t>(n)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proʊtiːn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/>
              <a:t> </a:t>
            </a:r>
            <a:r>
              <a:rPr lang="en-US" sz="3200" dirty="0" err="1"/>
              <a:t>chất</a:t>
            </a:r>
            <a:r>
              <a:rPr lang="en-US" sz="3200" dirty="0"/>
              <a:t> </a:t>
            </a:r>
            <a:r>
              <a:rPr lang="en-US" sz="3200" dirty="0" err="1"/>
              <a:t>đạm</a:t>
            </a:r>
            <a:endParaRPr lang="en-US" sz="3200" dirty="0"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0079" y="2243850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limit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(v)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/ˈlɪmɪt/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/>
              <a:t>hạn</a:t>
            </a:r>
            <a:r>
              <a:rPr lang="en-US" sz="3200" dirty="0"/>
              <a:t> </a:t>
            </a:r>
            <a:r>
              <a:rPr lang="en-US" sz="3200" dirty="0" err="1"/>
              <a:t>chế</a:t>
            </a:r>
            <a:r>
              <a:rPr lang="en-US" sz="3200" dirty="0"/>
              <a:t>, </a:t>
            </a:r>
            <a:r>
              <a:rPr lang="en-US" sz="3200" dirty="0" err="1"/>
              <a:t>giới</a:t>
            </a:r>
            <a:r>
              <a:rPr lang="en-US" sz="3200" dirty="0"/>
              <a:t> </a:t>
            </a:r>
            <a:r>
              <a:rPr lang="en-US" sz="3200" dirty="0" err="1"/>
              <a:t>hạn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418" y="1556235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avoid </a:t>
            </a:r>
            <a:r>
              <a:rPr lang="en-US" sz="3200" dirty="0"/>
              <a:t>(v)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əˈvɔɪd</a:t>
            </a:r>
            <a:r>
              <a:rPr lang="en-US" sz="3200" dirty="0">
                <a:solidFill>
                  <a:srgbClr val="FF0000"/>
                </a:solidFill>
              </a:rPr>
              <a:t>/ </a:t>
            </a:r>
            <a:r>
              <a:rPr lang="en-US" sz="3200" dirty="0" err="1"/>
              <a:t>tránh</a:t>
            </a:r>
            <a:endParaRPr lang="en-US" sz="3200" i="1" dirty="0">
              <a:solidFill>
                <a:srgbClr val="0070C0"/>
              </a:solidFill>
            </a:endParaRPr>
          </a:p>
        </p:txBody>
      </p:sp>
      <p:pic>
        <p:nvPicPr>
          <p:cNvPr id="16" name="avoid">
            <a:hlinkClick r:id="" action="ppaction://media"/>
            <a:extLst>
              <a:ext uri="{FF2B5EF4-FFF2-40B4-BE49-F238E27FC236}">
                <a16:creationId xmlns:a16="http://schemas.microsoft.com/office/drawing/2014/main" id="{2BA6CE5A-EF5B-F4E1-7330-91D94D797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97624" y="785656"/>
            <a:ext cx="487363" cy="487362"/>
          </a:xfrm>
          <a:prstGeom prst="rect">
            <a:avLst/>
          </a:prstGeom>
        </p:spPr>
      </p:pic>
      <p:pic>
        <p:nvPicPr>
          <p:cNvPr id="17" name="carbohydrates">
            <a:hlinkClick r:id="" action="ppaction://media"/>
            <a:extLst>
              <a:ext uri="{FF2B5EF4-FFF2-40B4-BE49-F238E27FC236}">
                <a16:creationId xmlns:a16="http://schemas.microsoft.com/office/drawing/2014/main" id="{E7E3051D-F4B6-845C-2C7D-73749BD36A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97623" y="793177"/>
            <a:ext cx="487363" cy="487363"/>
          </a:xfrm>
          <a:prstGeom prst="rect">
            <a:avLst/>
          </a:prstGeom>
        </p:spPr>
      </p:pic>
      <p:pic>
        <p:nvPicPr>
          <p:cNvPr id="18" name="dairy">
            <a:hlinkClick r:id="" action="ppaction://media"/>
            <a:extLst>
              <a:ext uri="{FF2B5EF4-FFF2-40B4-BE49-F238E27FC236}">
                <a16:creationId xmlns:a16="http://schemas.microsoft.com/office/drawing/2014/main" id="{C32A972D-1F4C-A290-A844-52140BB7634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97623" y="802161"/>
            <a:ext cx="487363" cy="487362"/>
          </a:xfrm>
          <a:prstGeom prst="rect">
            <a:avLst/>
          </a:prstGeom>
        </p:spPr>
      </p:pic>
      <p:pic>
        <p:nvPicPr>
          <p:cNvPr id="19" name="limit">
            <a:hlinkClick r:id="" action="ppaction://media"/>
            <a:extLst>
              <a:ext uri="{FF2B5EF4-FFF2-40B4-BE49-F238E27FC236}">
                <a16:creationId xmlns:a16="http://schemas.microsoft.com/office/drawing/2014/main" id="{BDBEE17A-C1CF-DDD1-B3B1-D37082B9A4B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97622" y="821630"/>
            <a:ext cx="487363" cy="487362"/>
          </a:xfrm>
          <a:prstGeom prst="rect">
            <a:avLst/>
          </a:prstGeom>
        </p:spPr>
      </p:pic>
      <p:pic>
        <p:nvPicPr>
          <p:cNvPr id="20" name="processed">
            <a:hlinkClick r:id="" action="ppaction://media"/>
            <a:extLst>
              <a:ext uri="{FF2B5EF4-FFF2-40B4-BE49-F238E27FC236}">
                <a16:creationId xmlns:a16="http://schemas.microsoft.com/office/drawing/2014/main" id="{84656FEF-6365-C4F0-444D-13CD1CDB0DA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07593" y="809682"/>
            <a:ext cx="487363" cy="487363"/>
          </a:xfrm>
          <a:prstGeom prst="rect">
            <a:avLst/>
          </a:prstGeom>
        </p:spPr>
      </p:pic>
      <p:pic>
        <p:nvPicPr>
          <p:cNvPr id="21" name="protein">
            <a:hlinkClick r:id="" action="ppaction://media"/>
            <a:extLst>
              <a:ext uri="{FF2B5EF4-FFF2-40B4-BE49-F238E27FC236}">
                <a16:creationId xmlns:a16="http://schemas.microsoft.com/office/drawing/2014/main" id="{8F83CDB0-4DF6-0F64-928E-CD1E4168AD1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07593" y="803295"/>
            <a:ext cx="487363" cy="48736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590487" y="429934"/>
            <a:ext cx="521573" cy="905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4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10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3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29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71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55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0226" y="685611"/>
            <a:ext cx="1110031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Practice saying these words with a partner.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0714" y="5040584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carbohydrates </a:t>
            </a:r>
            <a:r>
              <a:rPr lang="vi-VN" sz="3200" dirty="0"/>
              <a:t>(</a:t>
            </a:r>
            <a:r>
              <a:rPr lang="en-US" sz="3200" dirty="0"/>
              <a:t>n</a:t>
            </a:r>
            <a:r>
              <a:rPr lang="vi-VN" sz="3200" dirty="0"/>
              <a:t>)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/ˌkɑːrboʊˈhaɪdreɪt/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bột</a:t>
            </a:r>
            <a:endParaRPr lang="en-US" sz="32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48" y="4307978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processed </a:t>
            </a:r>
            <a:r>
              <a:rPr lang="vi-VN" sz="3200" dirty="0"/>
              <a:t>(</a:t>
            </a:r>
            <a:r>
              <a:rPr lang="en-US" sz="3200" dirty="0"/>
              <a:t>adj</a:t>
            </a:r>
            <a:r>
              <a:rPr lang="vi-VN" sz="3200" dirty="0"/>
              <a:t>)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/ˈprɑːsest/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đã qua chế biến</a:t>
            </a:r>
            <a:endParaRPr lang="en-US" sz="32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049" y="3646602"/>
            <a:ext cx="11371226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dairy </a:t>
            </a:r>
            <a:r>
              <a:rPr lang="en-US" sz="3200" dirty="0"/>
              <a:t>(</a:t>
            </a:r>
            <a:r>
              <a:rPr lang="en-US" sz="3200" dirty="0" err="1"/>
              <a:t>adj</a:t>
            </a:r>
            <a:r>
              <a:rPr lang="en-US" sz="3200" dirty="0"/>
              <a:t>)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deri</a:t>
            </a:r>
            <a:r>
              <a:rPr lang="en-US" sz="3200" dirty="0">
                <a:solidFill>
                  <a:srgbClr val="FF0000"/>
                </a:solidFill>
              </a:rPr>
              <a:t>/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sữa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2974" y="2927577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protein </a:t>
            </a:r>
            <a:r>
              <a:rPr lang="en-US" sz="3200" dirty="0"/>
              <a:t>(n) </a:t>
            </a:r>
            <a:r>
              <a:rPr lang="en-US" sz="3200" dirty="0">
                <a:solidFill>
                  <a:srgbClr val="FF0000"/>
                </a:solidFill>
              </a:rPr>
              <a:t>/ˈ</a:t>
            </a:r>
            <a:r>
              <a:rPr lang="en-US" sz="3200" dirty="0" err="1">
                <a:solidFill>
                  <a:srgbClr val="FF0000"/>
                </a:solidFill>
              </a:rPr>
              <a:t>proʊtiːn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/>
              <a:t> </a:t>
            </a:r>
            <a:r>
              <a:rPr lang="en-US" sz="3200" dirty="0" err="1"/>
              <a:t>chất</a:t>
            </a:r>
            <a:r>
              <a:rPr lang="en-US" sz="3200" dirty="0"/>
              <a:t> </a:t>
            </a:r>
            <a:r>
              <a:rPr lang="en-US" sz="3200" dirty="0" err="1"/>
              <a:t>đạm</a:t>
            </a:r>
            <a:endParaRPr lang="en-US" sz="3200" dirty="0"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0079" y="2243850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limit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(v)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/ˈlɪmɪt/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/>
              <a:t>hạn</a:t>
            </a:r>
            <a:r>
              <a:rPr lang="en-US" sz="3200" dirty="0"/>
              <a:t> </a:t>
            </a:r>
            <a:r>
              <a:rPr lang="en-US" sz="3200" dirty="0" err="1"/>
              <a:t>chế</a:t>
            </a:r>
            <a:r>
              <a:rPr lang="en-US" sz="3200" dirty="0"/>
              <a:t>, </a:t>
            </a:r>
            <a:r>
              <a:rPr lang="en-US" sz="3200" dirty="0" err="1"/>
              <a:t>giới</a:t>
            </a:r>
            <a:r>
              <a:rPr lang="en-US" sz="3200" dirty="0"/>
              <a:t> </a:t>
            </a:r>
            <a:r>
              <a:rPr lang="en-US" sz="3200" dirty="0" err="1"/>
              <a:t>hạn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418" y="1556235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avoid </a:t>
            </a:r>
            <a:r>
              <a:rPr lang="en-US" sz="3200" dirty="0"/>
              <a:t>(v) 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əˈvɔɪd</a:t>
            </a:r>
            <a:r>
              <a:rPr lang="en-US" sz="3200" dirty="0">
                <a:solidFill>
                  <a:srgbClr val="FF0000"/>
                </a:solidFill>
              </a:rPr>
              <a:t>/ </a:t>
            </a:r>
            <a:r>
              <a:rPr lang="en-US" sz="3200" dirty="0" err="1"/>
              <a:t>tránh</a:t>
            </a:r>
            <a:endParaRPr lang="en-US" sz="3200" i="1" dirty="0">
              <a:solidFill>
                <a:srgbClr val="0070C0"/>
              </a:solidFill>
            </a:endParaRPr>
          </a:p>
        </p:txBody>
      </p:sp>
      <p:pic>
        <p:nvPicPr>
          <p:cNvPr id="16" name="avoid">
            <a:hlinkClick r:id="" action="ppaction://media"/>
            <a:extLst>
              <a:ext uri="{FF2B5EF4-FFF2-40B4-BE49-F238E27FC236}">
                <a16:creationId xmlns:a16="http://schemas.microsoft.com/office/drawing/2014/main" id="{2BA6CE5A-EF5B-F4E1-7330-91D94D797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97624" y="785656"/>
            <a:ext cx="487363" cy="487362"/>
          </a:xfrm>
          <a:prstGeom prst="rect">
            <a:avLst/>
          </a:prstGeom>
        </p:spPr>
      </p:pic>
      <p:pic>
        <p:nvPicPr>
          <p:cNvPr id="17" name="carbohydrates">
            <a:hlinkClick r:id="" action="ppaction://media"/>
            <a:extLst>
              <a:ext uri="{FF2B5EF4-FFF2-40B4-BE49-F238E27FC236}">
                <a16:creationId xmlns:a16="http://schemas.microsoft.com/office/drawing/2014/main" id="{E7E3051D-F4B6-845C-2C7D-73749BD36A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97623" y="793177"/>
            <a:ext cx="487363" cy="487363"/>
          </a:xfrm>
          <a:prstGeom prst="rect">
            <a:avLst/>
          </a:prstGeom>
        </p:spPr>
      </p:pic>
      <p:pic>
        <p:nvPicPr>
          <p:cNvPr id="18" name="dairy">
            <a:hlinkClick r:id="" action="ppaction://media"/>
            <a:extLst>
              <a:ext uri="{FF2B5EF4-FFF2-40B4-BE49-F238E27FC236}">
                <a16:creationId xmlns:a16="http://schemas.microsoft.com/office/drawing/2014/main" id="{C32A972D-1F4C-A290-A844-52140BB7634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97623" y="802161"/>
            <a:ext cx="487363" cy="487362"/>
          </a:xfrm>
          <a:prstGeom prst="rect">
            <a:avLst/>
          </a:prstGeom>
        </p:spPr>
      </p:pic>
      <p:pic>
        <p:nvPicPr>
          <p:cNvPr id="19" name="limit">
            <a:hlinkClick r:id="" action="ppaction://media"/>
            <a:extLst>
              <a:ext uri="{FF2B5EF4-FFF2-40B4-BE49-F238E27FC236}">
                <a16:creationId xmlns:a16="http://schemas.microsoft.com/office/drawing/2014/main" id="{BDBEE17A-C1CF-DDD1-B3B1-D37082B9A4B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97622" y="821630"/>
            <a:ext cx="487363" cy="487362"/>
          </a:xfrm>
          <a:prstGeom prst="rect">
            <a:avLst/>
          </a:prstGeom>
        </p:spPr>
      </p:pic>
      <p:pic>
        <p:nvPicPr>
          <p:cNvPr id="20" name="processed">
            <a:hlinkClick r:id="" action="ppaction://media"/>
            <a:extLst>
              <a:ext uri="{FF2B5EF4-FFF2-40B4-BE49-F238E27FC236}">
                <a16:creationId xmlns:a16="http://schemas.microsoft.com/office/drawing/2014/main" id="{84656FEF-6365-C4F0-444D-13CD1CDB0DA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07593" y="809682"/>
            <a:ext cx="487363" cy="487363"/>
          </a:xfrm>
          <a:prstGeom prst="rect">
            <a:avLst/>
          </a:prstGeom>
        </p:spPr>
      </p:pic>
      <p:pic>
        <p:nvPicPr>
          <p:cNvPr id="21" name="protein">
            <a:hlinkClick r:id="" action="ppaction://media"/>
            <a:extLst>
              <a:ext uri="{FF2B5EF4-FFF2-40B4-BE49-F238E27FC236}">
                <a16:creationId xmlns:a16="http://schemas.microsoft.com/office/drawing/2014/main" id="{8F83CDB0-4DF6-0F64-928E-CD1E4168AD1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07593" y="803295"/>
            <a:ext cx="487363" cy="48736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590487" y="429934"/>
            <a:ext cx="521573" cy="905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740978" y="1550383"/>
            <a:ext cx="24765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493328" y="2146862"/>
            <a:ext cx="24765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514350" y="2932708"/>
            <a:ext cx="24765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514350" y="3611304"/>
            <a:ext cx="24765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544830" y="4292933"/>
            <a:ext cx="24765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461135" y="4973180"/>
            <a:ext cx="24765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13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6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10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3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229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271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55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3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7238" y="787423"/>
            <a:ext cx="1133752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Work in pairs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b. Talk about which foods you limit or avoid eating. Why?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339" y="4563132"/>
            <a:ext cx="2780521" cy="177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C790BF-A296-EA26-B1A1-FB0FE0DA55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67"/>
          <a:stretch/>
        </p:blipFill>
        <p:spPr>
          <a:xfrm>
            <a:off x="194439" y="2640935"/>
            <a:ext cx="11803122" cy="177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572" y="392946"/>
            <a:ext cx="8025412" cy="61076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44179" y="3785356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Reading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424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B611F4-20DB-004E-52E9-E81D8B6CD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66" y="3101591"/>
            <a:ext cx="11258468" cy="14908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58" y="1040175"/>
            <a:ext cx="1145799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Read and choose the best title.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960851" y="3783898"/>
            <a:ext cx="2668185" cy="214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7973568" y="3806891"/>
            <a:ext cx="3405673" cy="93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3410712" y="4531895"/>
            <a:ext cx="16824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7187184" y="4495406"/>
            <a:ext cx="14630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9726229" y="4495406"/>
            <a:ext cx="15574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110333" y="4531243"/>
            <a:ext cx="765111" cy="6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97158" y="540238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reading</a:t>
            </a:r>
          </a:p>
        </p:txBody>
      </p:sp>
    </p:spTree>
    <p:extLst>
      <p:ext uri="{BB962C8B-B14F-4D97-AF65-F5344CB8AC3E}">
        <p14:creationId xmlns:p14="http://schemas.microsoft.com/office/powerpoint/2010/main" val="89769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ACD21E-F7D6-2AD9-7A14-19E511CB72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9" t="1863" r="684" b="4066"/>
          <a:stretch/>
        </p:blipFill>
        <p:spPr>
          <a:xfrm>
            <a:off x="136850" y="1151411"/>
            <a:ext cx="11956090" cy="53452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06042" y="463522"/>
            <a:ext cx="1018595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Skim the text. Underline the key words. Choose the best title.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40963" y="16701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69430" y="847478"/>
            <a:ext cx="3527470" cy="52322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It’s Easy to Eat Healthy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>
            <a:off x="1420957" y="1750375"/>
            <a:ext cx="20885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>
            <a:off x="732207" y="2214470"/>
            <a:ext cx="35426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2006042" y="6291340"/>
            <a:ext cx="160583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6849" y="489668"/>
            <a:ext cx="1869193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</p:spTree>
    <p:extLst>
      <p:ext uri="{BB962C8B-B14F-4D97-AF65-F5344CB8AC3E}">
        <p14:creationId xmlns:p14="http://schemas.microsoft.com/office/powerpoint/2010/main" val="218162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05274" y="457200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reading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9852DF-5521-C698-4D59-6371B3688788}"/>
              </a:ext>
            </a:extLst>
          </p:cNvPr>
          <p:cNvSpPr/>
          <p:nvPr/>
        </p:nvSpPr>
        <p:spPr>
          <a:xfrm>
            <a:off x="597158" y="1040175"/>
            <a:ext cx="1145799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Read and circle the correct answers.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9EFFEA-E4CB-CCB4-28E0-9568F4E6C3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50"/>
          <a:stretch/>
        </p:blipFill>
        <p:spPr>
          <a:xfrm>
            <a:off x="136849" y="3224476"/>
            <a:ext cx="11978640" cy="265847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939538-67D1-9018-D2DB-86349FF4D147}"/>
              </a:ext>
            </a:extLst>
          </p:cNvPr>
          <p:cNvCxnSpPr>
            <a:cxnSpLocks/>
          </p:cNvCxnSpPr>
          <p:nvPr/>
        </p:nvCxnSpPr>
        <p:spPr>
          <a:xfrm>
            <a:off x="1007520" y="3539474"/>
            <a:ext cx="44637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884C91-737D-A32B-D8B3-4ACC92F67047}"/>
              </a:ext>
            </a:extLst>
          </p:cNvPr>
          <p:cNvCxnSpPr>
            <a:cxnSpLocks/>
          </p:cNvCxnSpPr>
          <p:nvPr/>
        </p:nvCxnSpPr>
        <p:spPr>
          <a:xfrm>
            <a:off x="1946304" y="3539474"/>
            <a:ext cx="5408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DC737A-CC91-70CD-9833-1D9E8886AB70}"/>
              </a:ext>
            </a:extLst>
          </p:cNvPr>
          <p:cNvCxnSpPr>
            <a:cxnSpLocks/>
          </p:cNvCxnSpPr>
          <p:nvPr/>
        </p:nvCxnSpPr>
        <p:spPr>
          <a:xfrm>
            <a:off x="2982624" y="3539474"/>
            <a:ext cx="167167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23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0193" y="1178568"/>
            <a:ext cx="11280711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1. Which benefit of fruit and vegetables is NOT mentioned? </a:t>
            </a:r>
          </a:p>
          <a:p>
            <a:pPr marL="514350" indent="-514350">
              <a:buAutoNum type="alphaLcPeriod"/>
            </a:pPr>
            <a:r>
              <a:rPr lang="en-US" sz="2800" dirty="0"/>
              <a:t>They heal injuries.	b. They fight illnesses.	c. They strengthen bones.</a:t>
            </a:r>
          </a:p>
          <a:p>
            <a:r>
              <a:rPr lang="en-US" sz="2800" dirty="0"/>
              <a:t> </a:t>
            </a:r>
          </a:p>
          <a:p>
            <a:r>
              <a:rPr lang="en-US" sz="3200" dirty="0"/>
              <a:t>2. Which food has healthy carbs? </a:t>
            </a:r>
          </a:p>
          <a:p>
            <a:pPr marL="514350" indent="-514350">
              <a:buAutoNum type="alphaLcPeriod"/>
            </a:pPr>
            <a:r>
              <a:rPr lang="en-US" sz="3200" dirty="0"/>
              <a:t>white rice		b. pasta			c. whole wheat bread </a:t>
            </a:r>
          </a:p>
          <a:p>
            <a:endParaRPr lang="en-US" sz="3200" dirty="0"/>
          </a:p>
          <a:p>
            <a:r>
              <a:rPr lang="en-US" sz="3200" dirty="0"/>
              <a:t>3. Which food has lots of protein? </a:t>
            </a:r>
          </a:p>
          <a:p>
            <a:pPr marL="514350" indent="-514350">
              <a:buAutoNum type="alphaLcPeriod"/>
            </a:pPr>
            <a:r>
              <a:rPr lang="en-US" sz="3200" dirty="0"/>
              <a:t>beans			b. most vegetables	c. processed grains</a:t>
            </a:r>
          </a:p>
          <a:p>
            <a:endParaRPr lang="en-US" sz="3200" dirty="0"/>
          </a:p>
          <a:p>
            <a:r>
              <a:rPr lang="en-US" sz="3200" dirty="0"/>
              <a:t>4. What should you avoid? </a:t>
            </a:r>
          </a:p>
          <a:p>
            <a:r>
              <a:rPr lang="en-US" sz="3200" dirty="0"/>
              <a:t>a. fats			b. highly processed meat	c. sugar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274" y="489899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reading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1912777" y="489899"/>
            <a:ext cx="9252970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Read the questions. Highlight the key words.  </a:t>
            </a:r>
          </a:p>
        </p:txBody>
      </p:sp>
    </p:spTree>
    <p:extLst>
      <p:ext uri="{BB962C8B-B14F-4D97-AF65-F5344CB8AC3E}">
        <p14:creationId xmlns:p14="http://schemas.microsoft.com/office/powerpoint/2010/main" val="348777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0193" y="1178568"/>
            <a:ext cx="11280711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1. Which </a:t>
            </a:r>
            <a:r>
              <a:rPr lang="en-US" sz="3200" b="1" dirty="0"/>
              <a:t>benefit</a:t>
            </a:r>
            <a:r>
              <a:rPr lang="en-US" sz="3200" dirty="0"/>
              <a:t> of fruit and vegetables is </a:t>
            </a:r>
            <a:r>
              <a:rPr lang="en-US" sz="3200" b="1" dirty="0"/>
              <a:t>NOT</a:t>
            </a:r>
            <a:r>
              <a:rPr lang="en-US" sz="3200" dirty="0"/>
              <a:t> mentioned? </a:t>
            </a:r>
          </a:p>
          <a:p>
            <a:pPr marL="514350" indent="-514350">
              <a:buAutoNum type="alphaLcPeriod"/>
            </a:pPr>
            <a:r>
              <a:rPr lang="en-US" sz="2800" dirty="0"/>
              <a:t>They heal injuries.	b. They fight illnesses.	c. They strengthen bones.</a:t>
            </a:r>
          </a:p>
          <a:p>
            <a:r>
              <a:rPr lang="en-US" sz="2800" dirty="0"/>
              <a:t> </a:t>
            </a:r>
          </a:p>
          <a:p>
            <a:r>
              <a:rPr lang="en-US" sz="3200" dirty="0"/>
              <a:t>2. Which food has </a:t>
            </a:r>
            <a:r>
              <a:rPr lang="en-US" sz="3200" b="1" dirty="0"/>
              <a:t>healthy</a:t>
            </a:r>
            <a:r>
              <a:rPr lang="en-US" sz="3200" dirty="0"/>
              <a:t> carbs? </a:t>
            </a:r>
          </a:p>
          <a:p>
            <a:pPr marL="514350" indent="-514350">
              <a:buAutoNum type="alphaLcPeriod"/>
            </a:pPr>
            <a:r>
              <a:rPr lang="en-US" sz="3200" b="1" dirty="0"/>
              <a:t>white</a:t>
            </a:r>
            <a:r>
              <a:rPr lang="en-US" sz="3200" dirty="0"/>
              <a:t> rice		b. pasta			c. </a:t>
            </a:r>
            <a:r>
              <a:rPr lang="en-US" sz="3200" b="1" dirty="0"/>
              <a:t>whole</a:t>
            </a:r>
            <a:r>
              <a:rPr lang="en-US" sz="3200" dirty="0"/>
              <a:t> wheat bread </a:t>
            </a:r>
          </a:p>
          <a:p>
            <a:endParaRPr lang="en-US" sz="3200" dirty="0"/>
          </a:p>
          <a:p>
            <a:r>
              <a:rPr lang="en-US" sz="3200" dirty="0"/>
              <a:t>3. Which food has </a:t>
            </a:r>
            <a:r>
              <a:rPr lang="en-US" sz="3200" b="1" dirty="0"/>
              <a:t>lots</a:t>
            </a:r>
            <a:r>
              <a:rPr lang="en-US" sz="3200" dirty="0"/>
              <a:t> of protein? </a:t>
            </a:r>
          </a:p>
          <a:p>
            <a:pPr marL="514350" indent="-514350">
              <a:buAutoNum type="alphaLcPeriod"/>
            </a:pPr>
            <a:r>
              <a:rPr lang="en-US" sz="3200" dirty="0"/>
              <a:t>beans			b. </a:t>
            </a:r>
            <a:r>
              <a:rPr lang="en-US" sz="3200" b="1" dirty="0"/>
              <a:t>most</a:t>
            </a:r>
            <a:r>
              <a:rPr lang="en-US" sz="3200" dirty="0"/>
              <a:t> vegetables	c. </a:t>
            </a:r>
            <a:r>
              <a:rPr lang="en-US" sz="3200" b="1" dirty="0"/>
              <a:t>processed</a:t>
            </a:r>
            <a:r>
              <a:rPr lang="en-US" sz="3200" dirty="0"/>
              <a:t> grains</a:t>
            </a:r>
          </a:p>
          <a:p>
            <a:endParaRPr lang="en-US" sz="3200" dirty="0"/>
          </a:p>
          <a:p>
            <a:r>
              <a:rPr lang="en-US" sz="3200" dirty="0"/>
              <a:t>4. What should you avoid? </a:t>
            </a:r>
          </a:p>
          <a:p>
            <a:r>
              <a:rPr lang="en-US" sz="3200" dirty="0"/>
              <a:t>a. fats			b. highly </a:t>
            </a:r>
            <a:r>
              <a:rPr lang="en-US" sz="3200" b="1" dirty="0"/>
              <a:t>processed</a:t>
            </a:r>
            <a:r>
              <a:rPr lang="en-US" sz="3200" dirty="0"/>
              <a:t> meat	c. sugar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274" y="489899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reading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1912777" y="489899"/>
            <a:ext cx="9252970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Read the questions. Highlight the key words. 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DEAAD22-0E2F-D26F-948B-96BA1AFA40B2}"/>
              </a:ext>
            </a:extLst>
          </p:cNvPr>
          <p:cNvCxnSpPr/>
          <p:nvPr/>
        </p:nvCxnSpPr>
        <p:spPr>
          <a:xfrm>
            <a:off x="1112363" y="1677972"/>
            <a:ext cx="22812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733174-6F63-5060-13A7-FC9B2C154E71}"/>
              </a:ext>
            </a:extLst>
          </p:cNvPr>
          <p:cNvCxnSpPr>
            <a:cxnSpLocks/>
          </p:cNvCxnSpPr>
          <p:nvPr/>
        </p:nvCxnSpPr>
        <p:spPr>
          <a:xfrm>
            <a:off x="3883843" y="1677972"/>
            <a:ext cx="7541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B5C1038-3DB4-0C4A-044C-D56AD7C31BD7}"/>
              </a:ext>
            </a:extLst>
          </p:cNvPr>
          <p:cNvCxnSpPr>
            <a:cxnSpLocks/>
          </p:cNvCxnSpPr>
          <p:nvPr/>
        </p:nvCxnSpPr>
        <p:spPr>
          <a:xfrm>
            <a:off x="5420413" y="1649691"/>
            <a:ext cx="17533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6A3BA88-A149-3F09-7883-28AA646B2875}"/>
              </a:ext>
            </a:extLst>
          </p:cNvPr>
          <p:cNvCxnSpPr>
            <a:cxnSpLocks/>
          </p:cNvCxnSpPr>
          <p:nvPr/>
        </p:nvCxnSpPr>
        <p:spPr>
          <a:xfrm>
            <a:off x="7663992" y="1677972"/>
            <a:ext cx="26866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4A93C7-0C14-4605-CD41-FD950AFD2B30}"/>
              </a:ext>
            </a:extLst>
          </p:cNvPr>
          <p:cNvCxnSpPr>
            <a:cxnSpLocks/>
          </p:cNvCxnSpPr>
          <p:nvPr/>
        </p:nvCxnSpPr>
        <p:spPr>
          <a:xfrm>
            <a:off x="1112363" y="3035431"/>
            <a:ext cx="9709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356D441-3BA0-27FE-AA79-6789D100E632}"/>
              </a:ext>
            </a:extLst>
          </p:cNvPr>
          <p:cNvCxnSpPr/>
          <p:nvPr/>
        </p:nvCxnSpPr>
        <p:spPr>
          <a:xfrm>
            <a:off x="3676454" y="3035431"/>
            <a:ext cx="22812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14CFEEB-DA3D-A901-2A03-14C4D08ACDE9}"/>
              </a:ext>
            </a:extLst>
          </p:cNvPr>
          <p:cNvCxnSpPr>
            <a:cxnSpLocks/>
          </p:cNvCxnSpPr>
          <p:nvPr/>
        </p:nvCxnSpPr>
        <p:spPr>
          <a:xfrm>
            <a:off x="1112363" y="4487158"/>
            <a:ext cx="9709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23A0343-A241-72BE-6AC8-560E7BE9AA57}"/>
              </a:ext>
            </a:extLst>
          </p:cNvPr>
          <p:cNvCxnSpPr/>
          <p:nvPr/>
        </p:nvCxnSpPr>
        <p:spPr>
          <a:xfrm>
            <a:off x="3814714" y="4487158"/>
            <a:ext cx="22812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8C911B5-E677-63C0-48AE-969F4513DC07}"/>
              </a:ext>
            </a:extLst>
          </p:cNvPr>
          <p:cNvCxnSpPr>
            <a:cxnSpLocks/>
          </p:cNvCxnSpPr>
          <p:nvPr/>
        </p:nvCxnSpPr>
        <p:spPr>
          <a:xfrm>
            <a:off x="1112363" y="5938886"/>
            <a:ext cx="8004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EC485DD-5E51-08EE-77EF-26DF73BA49C1}"/>
              </a:ext>
            </a:extLst>
          </p:cNvPr>
          <p:cNvCxnSpPr>
            <a:cxnSpLocks/>
          </p:cNvCxnSpPr>
          <p:nvPr/>
        </p:nvCxnSpPr>
        <p:spPr>
          <a:xfrm>
            <a:off x="3949831" y="5938886"/>
            <a:ext cx="9521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11C41C3-7853-48AE-9309-8E5FF1B0797C}"/>
              </a:ext>
            </a:extLst>
          </p:cNvPr>
          <p:cNvCxnSpPr>
            <a:cxnSpLocks/>
          </p:cNvCxnSpPr>
          <p:nvPr/>
        </p:nvCxnSpPr>
        <p:spPr>
          <a:xfrm>
            <a:off x="1904214" y="2102177"/>
            <a:ext cx="17722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85214D1-B620-0240-05F7-2D59FD174FC7}"/>
              </a:ext>
            </a:extLst>
          </p:cNvPr>
          <p:cNvCxnSpPr>
            <a:cxnSpLocks/>
          </p:cNvCxnSpPr>
          <p:nvPr/>
        </p:nvCxnSpPr>
        <p:spPr>
          <a:xfrm>
            <a:off x="5439266" y="2102177"/>
            <a:ext cx="19419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5389F44-DF87-2DEB-320A-8C1121364B7B}"/>
              </a:ext>
            </a:extLst>
          </p:cNvPr>
          <p:cNvCxnSpPr>
            <a:cxnSpLocks/>
          </p:cNvCxnSpPr>
          <p:nvPr/>
        </p:nvCxnSpPr>
        <p:spPr>
          <a:xfrm>
            <a:off x="9078013" y="2102177"/>
            <a:ext cx="25169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8EF056-0B64-8239-02C6-589DFF643EAA}"/>
              </a:ext>
            </a:extLst>
          </p:cNvPr>
          <p:cNvCxnSpPr>
            <a:cxnSpLocks/>
          </p:cNvCxnSpPr>
          <p:nvPr/>
        </p:nvCxnSpPr>
        <p:spPr>
          <a:xfrm>
            <a:off x="1140644" y="3506771"/>
            <a:ext cx="16025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9A428DC-8762-79A5-356D-A138AA6E9E7A}"/>
              </a:ext>
            </a:extLst>
          </p:cNvPr>
          <p:cNvCxnSpPr>
            <a:cxnSpLocks/>
          </p:cNvCxnSpPr>
          <p:nvPr/>
        </p:nvCxnSpPr>
        <p:spPr>
          <a:xfrm flipV="1">
            <a:off x="4637988" y="3506771"/>
            <a:ext cx="942680" cy="94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D9CC325-AEE0-DBF4-0F34-7DE049DA2B4F}"/>
              </a:ext>
            </a:extLst>
          </p:cNvPr>
          <p:cNvCxnSpPr>
            <a:cxnSpLocks/>
          </p:cNvCxnSpPr>
          <p:nvPr/>
        </p:nvCxnSpPr>
        <p:spPr>
          <a:xfrm flipV="1">
            <a:off x="8342722" y="3506771"/>
            <a:ext cx="3252247" cy="94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BD887CE-BE48-3F68-FE4A-465F69907B9D}"/>
              </a:ext>
            </a:extLst>
          </p:cNvPr>
          <p:cNvCxnSpPr>
            <a:cxnSpLocks/>
          </p:cNvCxnSpPr>
          <p:nvPr/>
        </p:nvCxnSpPr>
        <p:spPr>
          <a:xfrm>
            <a:off x="1140644" y="4977352"/>
            <a:ext cx="10369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655AF98-0308-F351-9821-6BA51F9235C1}"/>
              </a:ext>
            </a:extLst>
          </p:cNvPr>
          <p:cNvCxnSpPr>
            <a:cxnSpLocks/>
          </p:cNvCxnSpPr>
          <p:nvPr/>
        </p:nvCxnSpPr>
        <p:spPr>
          <a:xfrm>
            <a:off x="4741682" y="4977352"/>
            <a:ext cx="26395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F257ABF-7F05-3734-5B49-87205A41B85E}"/>
              </a:ext>
            </a:extLst>
          </p:cNvPr>
          <p:cNvCxnSpPr>
            <a:cxnSpLocks/>
          </p:cNvCxnSpPr>
          <p:nvPr/>
        </p:nvCxnSpPr>
        <p:spPr>
          <a:xfrm>
            <a:off x="8342722" y="4977352"/>
            <a:ext cx="26583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E31E1F7-EDB4-A12C-9A98-6C9996D25882}"/>
              </a:ext>
            </a:extLst>
          </p:cNvPr>
          <p:cNvCxnSpPr>
            <a:cxnSpLocks/>
          </p:cNvCxnSpPr>
          <p:nvPr/>
        </p:nvCxnSpPr>
        <p:spPr>
          <a:xfrm>
            <a:off x="1036949" y="6419654"/>
            <a:ext cx="5938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D6796E2-CCAF-4C23-6E5D-071631A513F9}"/>
              </a:ext>
            </a:extLst>
          </p:cNvPr>
          <p:cNvCxnSpPr>
            <a:cxnSpLocks/>
          </p:cNvCxnSpPr>
          <p:nvPr/>
        </p:nvCxnSpPr>
        <p:spPr>
          <a:xfrm>
            <a:off x="4817097" y="6419654"/>
            <a:ext cx="36387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4F9213E-E6FF-2229-7B21-83D908EC816D}"/>
              </a:ext>
            </a:extLst>
          </p:cNvPr>
          <p:cNvCxnSpPr>
            <a:cxnSpLocks/>
          </p:cNvCxnSpPr>
          <p:nvPr/>
        </p:nvCxnSpPr>
        <p:spPr>
          <a:xfrm>
            <a:off x="9209988" y="6419654"/>
            <a:ext cx="9615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035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47254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850362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853471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865914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844138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869024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01BFC2-F3BE-BE31-0326-8651079F9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1"/>
          <a:stretch/>
        </p:blipFill>
        <p:spPr>
          <a:xfrm>
            <a:off x="206827" y="2935224"/>
            <a:ext cx="11848324" cy="23365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55219" y="539244"/>
            <a:ext cx="631194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3687" y="539244"/>
            <a:ext cx="1833693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360468" y="1448203"/>
            <a:ext cx="112807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11D1E"/>
                </a:solidFill>
              </a:rPr>
              <a:t>1. </a:t>
            </a:r>
            <a:r>
              <a:rPr lang="en-US" sz="3600" dirty="0">
                <a:solidFill>
                  <a:srgbClr val="FF0000"/>
                </a:solidFill>
              </a:rPr>
              <a:t>Which</a:t>
            </a:r>
            <a:r>
              <a:rPr lang="en-US" sz="3600" dirty="0">
                <a:solidFill>
                  <a:srgbClr val="211D1E"/>
                </a:solidFill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benefit</a:t>
            </a:r>
            <a:r>
              <a:rPr lang="en-US" sz="3600" dirty="0">
                <a:solidFill>
                  <a:srgbClr val="211D1E"/>
                </a:solidFill>
              </a:rPr>
              <a:t> of </a:t>
            </a:r>
            <a:r>
              <a:rPr lang="en-US" sz="3600" dirty="0">
                <a:solidFill>
                  <a:srgbClr val="FF0000"/>
                </a:solidFill>
              </a:rPr>
              <a:t>fruit</a:t>
            </a:r>
            <a:r>
              <a:rPr lang="en-US" sz="3600" dirty="0">
                <a:solidFill>
                  <a:srgbClr val="211D1E"/>
                </a:solidFill>
              </a:rPr>
              <a:t> and </a:t>
            </a:r>
            <a:r>
              <a:rPr lang="en-US" sz="3600" dirty="0">
                <a:solidFill>
                  <a:srgbClr val="FF0000"/>
                </a:solidFill>
              </a:rPr>
              <a:t>vegetables</a:t>
            </a:r>
            <a:r>
              <a:rPr lang="en-US" sz="3600" dirty="0">
                <a:solidFill>
                  <a:srgbClr val="211D1E"/>
                </a:solidFill>
              </a:rPr>
              <a:t> is </a:t>
            </a:r>
            <a:r>
              <a:rPr lang="en-US" sz="3600" b="1" dirty="0">
                <a:solidFill>
                  <a:srgbClr val="FF0000"/>
                </a:solidFill>
              </a:rPr>
              <a:t>NOT</a:t>
            </a:r>
            <a:r>
              <a:rPr lang="en-US" sz="3600" dirty="0">
                <a:solidFill>
                  <a:srgbClr val="211D1E"/>
                </a:solidFill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mentioned</a:t>
            </a:r>
            <a:r>
              <a:rPr lang="en-US" sz="3600" dirty="0">
                <a:solidFill>
                  <a:srgbClr val="211D1E"/>
                </a:solidFill>
              </a:rPr>
              <a:t>? </a:t>
            </a:r>
          </a:p>
          <a:p>
            <a:pPr marL="514350" indent="-514350">
              <a:buAutoNum type="alphaLcPeriod"/>
            </a:pPr>
            <a:r>
              <a:rPr lang="en-US" sz="2800" dirty="0">
                <a:solidFill>
                  <a:srgbClr val="211D1E"/>
                </a:solidFill>
              </a:rPr>
              <a:t>They </a:t>
            </a:r>
            <a:r>
              <a:rPr lang="en-US" sz="2800" dirty="0">
                <a:solidFill>
                  <a:srgbClr val="FF0000"/>
                </a:solidFill>
              </a:rPr>
              <a:t>heal injuries</a:t>
            </a:r>
            <a:r>
              <a:rPr lang="en-US" sz="2800" dirty="0">
                <a:solidFill>
                  <a:srgbClr val="211D1E"/>
                </a:solidFill>
              </a:rPr>
              <a:t>.	b. They </a:t>
            </a:r>
            <a:r>
              <a:rPr lang="en-US" sz="2800" dirty="0">
                <a:solidFill>
                  <a:srgbClr val="FF0000"/>
                </a:solidFill>
              </a:rPr>
              <a:t>fight illnesses</a:t>
            </a:r>
            <a:r>
              <a:rPr lang="en-US" sz="2800" dirty="0">
                <a:solidFill>
                  <a:srgbClr val="211D1E"/>
                </a:solidFill>
              </a:rPr>
              <a:t>.	c. They </a:t>
            </a:r>
            <a:r>
              <a:rPr lang="en-US" sz="2800" dirty="0">
                <a:solidFill>
                  <a:srgbClr val="FF0000"/>
                </a:solidFill>
              </a:rPr>
              <a:t>strengthen bones</a:t>
            </a:r>
            <a:r>
              <a:rPr lang="en-US" sz="2800" dirty="0">
                <a:solidFill>
                  <a:srgbClr val="211D1E"/>
                </a:solidFill>
              </a:rPr>
              <a:t>.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2620548" y="3570115"/>
            <a:ext cx="15846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8706446" y="3252218"/>
            <a:ext cx="11841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7565158" y="1986812"/>
            <a:ext cx="538607" cy="5386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00E69C-0844-218E-BC92-4B54C6EF75A4}"/>
              </a:ext>
            </a:extLst>
          </p:cNvPr>
          <p:cNvCxnSpPr>
            <a:cxnSpLocks/>
          </p:cNvCxnSpPr>
          <p:nvPr/>
        </p:nvCxnSpPr>
        <p:spPr>
          <a:xfrm>
            <a:off x="293687" y="3570115"/>
            <a:ext cx="18336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571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01BFC2-F3BE-BE31-0326-8651079F9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1"/>
          <a:stretch/>
        </p:blipFill>
        <p:spPr>
          <a:xfrm>
            <a:off x="206827" y="2935224"/>
            <a:ext cx="11848324" cy="23365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55219" y="539244"/>
            <a:ext cx="631194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3687" y="539244"/>
            <a:ext cx="1833693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360468" y="1448203"/>
            <a:ext cx="112807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11D1E"/>
                </a:solidFill>
              </a:rPr>
              <a:t>2. </a:t>
            </a:r>
            <a:r>
              <a:rPr lang="en-US" sz="3200" dirty="0">
                <a:solidFill>
                  <a:srgbClr val="FF0000"/>
                </a:solidFill>
              </a:rPr>
              <a:t>Which</a:t>
            </a:r>
            <a:r>
              <a:rPr lang="en-US" sz="3200" dirty="0"/>
              <a:t> food has </a:t>
            </a:r>
            <a:r>
              <a:rPr lang="en-US" sz="3200" b="1" dirty="0">
                <a:solidFill>
                  <a:srgbClr val="FF0000"/>
                </a:solidFill>
              </a:rPr>
              <a:t>healthy</a:t>
            </a:r>
            <a:r>
              <a:rPr lang="en-US" sz="3200" dirty="0">
                <a:solidFill>
                  <a:srgbClr val="FF0000"/>
                </a:solidFill>
              </a:rPr>
              <a:t> carbs</a:t>
            </a:r>
            <a:r>
              <a:rPr lang="en-US" sz="3200" dirty="0"/>
              <a:t>? </a:t>
            </a:r>
          </a:p>
          <a:p>
            <a:pPr marL="514350" indent="-514350">
              <a:buAutoNum type="alphaLcPeriod"/>
            </a:pPr>
            <a:r>
              <a:rPr lang="en-US" sz="3200" b="1" dirty="0">
                <a:solidFill>
                  <a:srgbClr val="FF0000"/>
                </a:solidFill>
              </a:rPr>
              <a:t>white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rice</a:t>
            </a:r>
            <a:r>
              <a:rPr lang="en-US" sz="3200" dirty="0"/>
              <a:t>		b. </a:t>
            </a:r>
            <a:r>
              <a:rPr lang="en-US" sz="3200" dirty="0">
                <a:solidFill>
                  <a:srgbClr val="FF0000"/>
                </a:solidFill>
              </a:rPr>
              <a:t>pasta</a:t>
            </a:r>
            <a:r>
              <a:rPr lang="en-US" sz="3200" dirty="0"/>
              <a:t>			c. </a:t>
            </a:r>
            <a:r>
              <a:rPr lang="en-US" sz="3200" b="1" dirty="0">
                <a:solidFill>
                  <a:srgbClr val="FF0000"/>
                </a:solidFill>
              </a:rPr>
              <a:t>whole</a:t>
            </a:r>
            <a:r>
              <a:rPr lang="en-US" sz="3200" dirty="0">
                <a:solidFill>
                  <a:srgbClr val="FF0000"/>
                </a:solidFill>
              </a:rPr>
              <a:t> wheat bread 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3114324" y="4319923"/>
            <a:ext cx="11284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10457005" y="3992882"/>
            <a:ext cx="100957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7565158" y="1986812"/>
            <a:ext cx="538607" cy="5386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00E69C-0844-218E-BC92-4B54C6EF75A4}"/>
              </a:ext>
            </a:extLst>
          </p:cNvPr>
          <p:cNvCxnSpPr>
            <a:cxnSpLocks/>
          </p:cNvCxnSpPr>
          <p:nvPr/>
        </p:nvCxnSpPr>
        <p:spPr>
          <a:xfrm>
            <a:off x="293687" y="4319923"/>
            <a:ext cx="20471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B767B8B-481C-EC77-31DF-5266E5DE12FD}"/>
              </a:ext>
            </a:extLst>
          </p:cNvPr>
          <p:cNvCxnSpPr>
            <a:cxnSpLocks/>
          </p:cNvCxnSpPr>
          <p:nvPr/>
        </p:nvCxnSpPr>
        <p:spPr>
          <a:xfrm>
            <a:off x="2138232" y="4938667"/>
            <a:ext cx="476548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59409C-76B2-06E3-243C-828FE6C15A59}"/>
              </a:ext>
            </a:extLst>
          </p:cNvPr>
          <p:cNvCxnSpPr>
            <a:cxnSpLocks/>
          </p:cNvCxnSpPr>
          <p:nvPr/>
        </p:nvCxnSpPr>
        <p:spPr>
          <a:xfrm>
            <a:off x="1128661" y="3992882"/>
            <a:ext cx="3049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34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629558-BCFF-A2DF-634D-75F4051F3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68" y="2670683"/>
            <a:ext cx="9752796" cy="364807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55219" y="539244"/>
            <a:ext cx="631194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3687" y="539244"/>
            <a:ext cx="1833693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360468" y="1448203"/>
            <a:ext cx="112807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3. </a:t>
            </a:r>
            <a:r>
              <a:rPr lang="en-US" sz="3200" dirty="0">
                <a:solidFill>
                  <a:srgbClr val="FF0000"/>
                </a:solidFill>
              </a:rPr>
              <a:t>Which</a:t>
            </a:r>
            <a:r>
              <a:rPr lang="en-US" sz="3200" dirty="0"/>
              <a:t> food has </a:t>
            </a:r>
            <a:r>
              <a:rPr lang="en-US" sz="3200" b="1" dirty="0">
                <a:solidFill>
                  <a:srgbClr val="FF0000"/>
                </a:solidFill>
              </a:rPr>
              <a:t>lots</a:t>
            </a:r>
            <a:r>
              <a:rPr lang="en-US" sz="3200" dirty="0">
                <a:solidFill>
                  <a:srgbClr val="FF0000"/>
                </a:solidFill>
              </a:rPr>
              <a:t> of protein</a:t>
            </a:r>
            <a:r>
              <a:rPr lang="en-US" sz="3200" dirty="0"/>
              <a:t>? </a:t>
            </a:r>
          </a:p>
          <a:p>
            <a:pPr marL="514350" indent="-514350">
              <a:buAutoNum type="alphaLcPeriod"/>
            </a:pPr>
            <a:r>
              <a:rPr lang="en-US" sz="3200" dirty="0">
                <a:solidFill>
                  <a:srgbClr val="FF0000"/>
                </a:solidFill>
              </a:rPr>
              <a:t>beans</a:t>
            </a:r>
            <a:r>
              <a:rPr lang="en-US" sz="3200" dirty="0"/>
              <a:t>			b. </a:t>
            </a:r>
            <a:r>
              <a:rPr lang="en-US" sz="3200" b="1" dirty="0">
                <a:solidFill>
                  <a:srgbClr val="FF0000"/>
                </a:solidFill>
              </a:rPr>
              <a:t>most</a:t>
            </a:r>
            <a:r>
              <a:rPr lang="en-US" sz="3200" dirty="0">
                <a:solidFill>
                  <a:srgbClr val="FF0000"/>
                </a:solidFill>
              </a:rPr>
              <a:t> vegetables</a:t>
            </a:r>
            <a:r>
              <a:rPr lang="en-US" sz="3200" dirty="0"/>
              <a:t>	c. </a:t>
            </a:r>
            <a:r>
              <a:rPr lang="en-US" sz="3200" b="1" dirty="0">
                <a:solidFill>
                  <a:srgbClr val="FF0000"/>
                </a:solidFill>
              </a:rPr>
              <a:t>processed</a:t>
            </a:r>
            <a:r>
              <a:rPr lang="en-US" sz="3200" dirty="0">
                <a:solidFill>
                  <a:srgbClr val="FF0000"/>
                </a:solidFill>
              </a:rPr>
              <a:t> grains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1210533" y="4182763"/>
            <a:ext cx="74305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293687" y="1980232"/>
            <a:ext cx="538607" cy="5386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629558-BCFF-A2DF-634D-75F4051F3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68" y="2670683"/>
            <a:ext cx="9752796" cy="364807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55219" y="539244"/>
            <a:ext cx="631194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3687" y="539244"/>
            <a:ext cx="1833693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360468" y="1448203"/>
            <a:ext cx="112807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4. </a:t>
            </a:r>
            <a:r>
              <a:rPr lang="en-US" sz="3200" dirty="0">
                <a:solidFill>
                  <a:srgbClr val="FF0000"/>
                </a:solidFill>
              </a:rPr>
              <a:t>What</a:t>
            </a:r>
            <a:r>
              <a:rPr lang="en-US" sz="3200" dirty="0"/>
              <a:t> should you </a:t>
            </a:r>
            <a:r>
              <a:rPr lang="en-US" sz="3200" dirty="0">
                <a:solidFill>
                  <a:srgbClr val="FF0000"/>
                </a:solidFill>
              </a:rPr>
              <a:t>avoid</a:t>
            </a:r>
            <a:r>
              <a:rPr lang="en-US" sz="3200" dirty="0"/>
              <a:t>? </a:t>
            </a:r>
          </a:p>
          <a:p>
            <a:r>
              <a:rPr lang="en-US" sz="3200" dirty="0">
                <a:solidFill>
                  <a:srgbClr val="211D1E"/>
                </a:solidFill>
              </a:rPr>
              <a:t>a. </a:t>
            </a:r>
            <a:r>
              <a:rPr lang="en-US" sz="3200" dirty="0">
                <a:solidFill>
                  <a:srgbClr val="FF0000"/>
                </a:solidFill>
              </a:rPr>
              <a:t>fats</a:t>
            </a:r>
            <a:r>
              <a:rPr lang="en-US" sz="3200" dirty="0">
                <a:solidFill>
                  <a:srgbClr val="211D1E"/>
                </a:solidFill>
              </a:rPr>
              <a:t>			b. </a:t>
            </a:r>
            <a:r>
              <a:rPr lang="en-US" sz="3200" dirty="0">
                <a:solidFill>
                  <a:srgbClr val="FF0000"/>
                </a:solidFill>
              </a:rPr>
              <a:t>highly </a:t>
            </a:r>
            <a:r>
              <a:rPr lang="en-US" sz="3200" b="1" dirty="0">
                <a:solidFill>
                  <a:srgbClr val="FF0000"/>
                </a:solidFill>
              </a:rPr>
              <a:t>processed</a:t>
            </a:r>
            <a:r>
              <a:rPr lang="en-US" sz="3200" dirty="0">
                <a:solidFill>
                  <a:srgbClr val="FF0000"/>
                </a:solidFill>
              </a:rPr>
              <a:t> meat</a:t>
            </a:r>
            <a:r>
              <a:rPr lang="en-US" sz="3200" dirty="0">
                <a:solidFill>
                  <a:srgbClr val="211D1E"/>
                </a:solidFill>
              </a:rPr>
              <a:t>	c. </a:t>
            </a:r>
            <a:r>
              <a:rPr lang="en-US" sz="3200" dirty="0">
                <a:solidFill>
                  <a:srgbClr val="FF0000"/>
                </a:solidFill>
              </a:rPr>
              <a:t>sugar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3487389" y="3085483"/>
            <a:ext cx="52451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3942143" y="1986812"/>
            <a:ext cx="538607" cy="5386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ACE98B1-5EDD-76CF-DD63-A40D656C79B0}"/>
              </a:ext>
            </a:extLst>
          </p:cNvPr>
          <p:cNvCxnSpPr>
            <a:cxnSpLocks/>
          </p:cNvCxnSpPr>
          <p:nvPr/>
        </p:nvCxnSpPr>
        <p:spPr>
          <a:xfrm>
            <a:off x="3622033" y="3429000"/>
            <a:ext cx="62534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2EA13E2-999C-B2A7-FE54-4D3B5C5D87F3}"/>
              </a:ext>
            </a:extLst>
          </p:cNvPr>
          <p:cNvCxnSpPr>
            <a:cxnSpLocks/>
          </p:cNvCxnSpPr>
          <p:nvPr/>
        </p:nvCxnSpPr>
        <p:spPr>
          <a:xfrm>
            <a:off x="457677" y="3804811"/>
            <a:ext cx="23403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298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84384" y="1214549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039" y="638634"/>
            <a:ext cx="2350606" cy="149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226248" y="2380065"/>
            <a:ext cx="11761536" cy="1431851"/>
          </a:xfrm>
          <a:prstGeom prst="wedgeRoundRectCallout">
            <a:avLst>
              <a:gd name="adj1" fmla="val 46931"/>
              <a:gd name="adj2" fmla="val 68720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rgbClr val="0070C0"/>
                </a:solidFill>
              </a:rPr>
              <a:t>How does your diet compare to the Healthy Eating Plate? What foods do you need to eat more or less?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09048" y="4054102"/>
            <a:ext cx="5727160" cy="841186"/>
          </a:xfrm>
          <a:prstGeom prst="wedgeRoundRectCallout">
            <a:avLst>
              <a:gd name="adj1" fmla="val -45021"/>
              <a:gd name="adj2" fmla="val 8654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rgbClr val="00B050"/>
                </a:solidFill>
              </a:rPr>
              <a:t>I need to drink less soda.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0464" y="6943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reading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4526280" y="5097570"/>
            <a:ext cx="6764150" cy="841185"/>
          </a:xfrm>
          <a:prstGeom prst="wedgeRoundRectCallout">
            <a:avLst>
              <a:gd name="adj1" fmla="val 46195"/>
              <a:gd name="adj2" fmla="val 72837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rgbClr val="00B050"/>
                </a:solidFill>
              </a:rPr>
              <a:t>I need to eat more vegetables.</a:t>
            </a:r>
          </a:p>
        </p:txBody>
      </p:sp>
    </p:spTree>
    <p:extLst>
      <p:ext uri="{BB962C8B-B14F-4D97-AF65-F5344CB8AC3E}">
        <p14:creationId xmlns:p14="http://schemas.microsoft.com/office/powerpoint/2010/main" val="215677112"/>
      </p:ext>
    </p:extLst>
  </p:cSld>
  <p:clrMapOvr>
    <a:masterClrMapping/>
  </p:clrMapOvr>
  <p:transition spd="med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4904"/>
            <a:ext cx="9198864" cy="61562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6772" y="766227"/>
            <a:ext cx="992777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What foods do young people like to eat that are not good for your health?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E69606-091C-8299-1C5B-83CB40A377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8881" y="2552700"/>
            <a:ext cx="4876456" cy="376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5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5760"/>
            <a:ext cx="8978189" cy="61447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771455" y="1616401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avoid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limit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protein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dairy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processed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carbohydrates</a:t>
            </a:r>
          </a:p>
        </p:txBody>
      </p:sp>
    </p:spTree>
    <p:extLst>
      <p:ext uri="{BB962C8B-B14F-4D97-AF65-F5344CB8AC3E}">
        <p14:creationId xmlns:p14="http://schemas.microsoft.com/office/powerpoint/2010/main" val="2237482687"/>
      </p:ext>
    </p:extLst>
  </p:cSld>
  <p:clrMapOvr>
    <a:masterClrMapping/>
  </p:clrMapOvr>
  <p:transition spd="med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324099" y="2243918"/>
            <a:ext cx="971550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Reading: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Understanding instructions.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Skimming and scanning for general and specific information.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Speaking: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Talking about healthy diets.</a:t>
            </a: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7542"/>
            <a:ext cx="5976258" cy="6151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- talk about healthy diets.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- practice reading for main ideas and details.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496" y="1646758"/>
            <a:ext cx="11500105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hearts vocabularies and make sentences using them.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pages 2 &amp; 3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(Grammar pages 6 &amp; 7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346"/>
            <a:ext cx="9324286" cy="61759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38191" y="14342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New words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avoid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limit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protein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dairy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processed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carbohydrates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3741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576"/>
            <a:ext cx="9315117" cy="62094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EB1EB7-D67D-D2A4-3351-9F0867AC6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755" y="375809"/>
            <a:ext cx="9421540" cy="614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9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3785" y="3429000"/>
            <a:ext cx="1160821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0070C0"/>
                </a:solidFill>
              </a:rPr>
              <a:t>1 What types of food are in the picture?</a:t>
            </a:r>
          </a:p>
          <a:p>
            <a:r>
              <a:rPr lang="en-US" sz="4400" b="1" i="1" dirty="0">
                <a:solidFill>
                  <a:srgbClr val="0070C0"/>
                </a:solidFill>
              </a:rPr>
              <a:t>2 Who do you think eats more healthily? Why?</a:t>
            </a:r>
          </a:p>
          <a:p>
            <a:r>
              <a:rPr lang="en-US" sz="4400" b="1" i="1" dirty="0">
                <a:solidFill>
                  <a:srgbClr val="0070C0"/>
                </a:solidFill>
              </a:rPr>
              <a:t>3 What do you do to stay healthy?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965" y="749982"/>
            <a:ext cx="3984595" cy="25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998167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0"/>
            <a:ext cx="12285814" cy="6968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90433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14DA88-0F20-BD36-8EC9-FD54B2FE60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8"/>
          <a:stretch/>
        </p:blipFill>
        <p:spPr>
          <a:xfrm>
            <a:off x="0" y="1124712"/>
            <a:ext cx="12192000" cy="466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0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877</Words>
  <Application>Microsoft Office PowerPoint</Application>
  <PresentationFormat>Widescreen</PresentationFormat>
  <Paragraphs>128</Paragraphs>
  <Slides>31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2023-02-10T03:32:44Z</dcterms:created>
  <dcterms:modified xsi:type="dcterms:W3CDTF">2023-07-21T12:08:30Z</dcterms:modified>
</cp:coreProperties>
</file>