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302" r:id="rId4"/>
    <p:sldId id="304" r:id="rId5"/>
    <p:sldId id="362" r:id="rId6"/>
    <p:sldId id="329" r:id="rId7"/>
    <p:sldId id="330" r:id="rId8"/>
    <p:sldId id="354" r:id="rId9"/>
    <p:sldId id="355" r:id="rId10"/>
    <p:sldId id="344" r:id="rId11"/>
    <p:sldId id="352" r:id="rId12"/>
    <p:sldId id="353" r:id="rId13"/>
    <p:sldId id="363" r:id="rId14"/>
    <p:sldId id="346" r:id="rId15"/>
    <p:sldId id="350" r:id="rId16"/>
    <p:sldId id="351" r:id="rId17"/>
    <p:sldId id="349" r:id="rId18"/>
    <p:sldId id="356" r:id="rId19"/>
    <p:sldId id="358" r:id="rId20"/>
    <p:sldId id="359" r:id="rId21"/>
    <p:sldId id="357" r:id="rId22"/>
    <p:sldId id="360" r:id="rId23"/>
    <p:sldId id="361" r:id="rId24"/>
    <p:sldId id="331" r:id="rId25"/>
    <p:sldId id="305" r:id="rId26"/>
    <p:sldId id="320" r:id="rId27"/>
    <p:sldId id="322" r:id="rId28"/>
    <p:sldId id="323" r:id="rId29"/>
    <p:sldId id="325" r:id="rId30"/>
    <p:sldId id="326" r:id="rId31"/>
    <p:sldId id="327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55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653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862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34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27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177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71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5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4247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World Heritages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9900138" y="0"/>
            <a:ext cx="22918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2.2: Grammar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452FCF-01A3-4003-DDA7-270AD3B8263C}"/>
              </a:ext>
            </a:extLst>
          </p:cNvPr>
          <p:cNvSpPr txBox="1"/>
          <p:nvPr userDrawn="1"/>
        </p:nvSpPr>
        <p:spPr>
          <a:xfrm>
            <a:off x="-1075765" y="-3765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92" r:id="rId14"/>
    <p:sldLayoutId id="2147483694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4423" y="3235569"/>
            <a:ext cx="489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</a:t>
            </a:r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 </a:t>
            </a:r>
            <a:endParaRPr lang="en-US" sz="2800" dirty="0"/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Lesson 2.2: Grammar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63 &amp; 64 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8AB0A9-E268-264F-8A95-8069B0AD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93" y="345049"/>
            <a:ext cx="9801507" cy="6008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7B762D-5401-154A-F34C-95160418F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4" y="1273934"/>
            <a:ext cx="6353503" cy="78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00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30D233-3EDF-5C37-D9B9-14EE7995E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91" y="381430"/>
            <a:ext cx="7772400" cy="60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0E3EB8-35A0-0BCE-5D5B-2F8ADCF74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31" y="2345313"/>
            <a:ext cx="8894884" cy="21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0DD6EA-FB3A-17CE-52FB-60B0D94A0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7C77B0-6147-8327-81F2-11B9161D82F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Practice  </a:t>
            </a:r>
          </a:p>
        </p:txBody>
      </p:sp>
    </p:spTree>
    <p:extLst>
      <p:ext uri="{BB962C8B-B14F-4D97-AF65-F5344CB8AC3E}">
        <p14:creationId xmlns:p14="http://schemas.microsoft.com/office/powerpoint/2010/main" val="4154147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808BED-604D-74BD-F455-350CF97077A2}"/>
              </a:ext>
            </a:extLst>
          </p:cNvPr>
          <p:cNvSpPr txBox="1"/>
          <p:nvPr/>
        </p:nvSpPr>
        <p:spPr>
          <a:xfrm>
            <a:off x="2456329" y="653021"/>
            <a:ext cx="5755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  <a:effectLst/>
              </a:rPr>
              <a:t>Unscramble the sentences.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783058-CDA8-93BD-2DDD-4A811C7D2448}"/>
              </a:ext>
            </a:extLst>
          </p:cNvPr>
          <p:cNvSpPr txBox="1"/>
          <p:nvPr/>
        </p:nvSpPr>
        <p:spPr>
          <a:xfrm>
            <a:off x="370936" y="1371399"/>
            <a:ext cx="115004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1. should/people/do/to/promote/tourism?/What</a:t>
            </a:r>
            <a:br>
              <a:rPr lang="en-US" sz="3600" dirty="0">
                <a:solidFill>
                  <a:srgbClr val="0070C0"/>
                </a:solidFill>
                <a:effectLst/>
              </a:rPr>
            </a:br>
            <a:r>
              <a:rPr lang="en-US" sz="3600" dirty="0">
                <a:solidFill>
                  <a:srgbClr val="FF0000"/>
                </a:solidFill>
                <a:effectLst/>
              </a:rPr>
              <a:t>What should people do to promote tourism? 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2.the/national/of/visitors/parks./limit/we/think/to/number/I/ should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3. to/teach/should/Universities/preserve/how/old/buildings.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4. should/prevent/heritage/How/from/sites?/we/people/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damaging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5. containers./should/sites/have/trash/lots/Heritage/of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30D257-9448-7650-AFD5-884005C38DE7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Task a</a:t>
            </a:r>
          </a:p>
        </p:txBody>
      </p:sp>
    </p:spTree>
    <p:extLst>
      <p:ext uri="{BB962C8B-B14F-4D97-AF65-F5344CB8AC3E}">
        <p14:creationId xmlns:p14="http://schemas.microsoft.com/office/powerpoint/2010/main" val="235521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808BED-604D-74BD-F455-350CF97077A2}"/>
              </a:ext>
            </a:extLst>
          </p:cNvPr>
          <p:cNvSpPr txBox="1"/>
          <p:nvPr/>
        </p:nvSpPr>
        <p:spPr>
          <a:xfrm>
            <a:off x="2456329" y="653021"/>
            <a:ext cx="5755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  <a:effectLst/>
              </a:rPr>
              <a:t>Unscramble the sentences.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783058-CDA8-93BD-2DDD-4A811C7D2448}"/>
              </a:ext>
            </a:extLst>
          </p:cNvPr>
          <p:cNvSpPr txBox="1"/>
          <p:nvPr/>
        </p:nvSpPr>
        <p:spPr>
          <a:xfrm>
            <a:off x="370936" y="1371399"/>
            <a:ext cx="115004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2.the/national/of/visitors/parks./limit/we/think/to/number/I/ should </a:t>
            </a:r>
          </a:p>
          <a:p>
            <a:endParaRPr lang="en-US" sz="3600" dirty="0">
              <a:solidFill>
                <a:srgbClr val="0070C0"/>
              </a:solidFill>
              <a:effectLst/>
            </a:endParaRPr>
          </a:p>
          <a:p>
            <a:endParaRPr lang="en-US" sz="3600" dirty="0">
              <a:solidFill>
                <a:srgbClr val="0070C0"/>
              </a:solidFill>
              <a:effectLst/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3. to/teach/should/Universities/preserve/how/old/buildings.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30D257-9448-7650-AFD5-884005C38DE7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Task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A61FEC-712C-CDF0-B877-94C85BAF8354}"/>
              </a:ext>
            </a:extLst>
          </p:cNvPr>
          <p:cNvSpPr txBox="1"/>
          <p:nvPr/>
        </p:nvSpPr>
        <p:spPr>
          <a:xfrm>
            <a:off x="370936" y="2680138"/>
            <a:ext cx="11821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think we should limit the number of visitors to national parks.</a:t>
            </a:r>
            <a:b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3E689F-ACD4-A8EE-6C1A-B85EFB96E633}"/>
              </a:ext>
            </a:extLst>
          </p:cNvPr>
          <p:cNvSpPr txBox="1"/>
          <p:nvPr/>
        </p:nvSpPr>
        <p:spPr>
          <a:xfrm>
            <a:off x="370936" y="4456515"/>
            <a:ext cx="11821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Universities should teach how to preserve old buildings.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7016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808BED-604D-74BD-F455-350CF97077A2}"/>
              </a:ext>
            </a:extLst>
          </p:cNvPr>
          <p:cNvSpPr txBox="1"/>
          <p:nvPr/>
        </p:nvSpPr>
        <p:spPr>
          <a:xfrm>
            <a:off x="2456329" y="653021"/>
            <a:ext cx="5755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  <a:effectLst/>
              </a:rPr>
              <a:t>Unscramble the sentences.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783058-CDA8-93BD-2DDD-4A811C7D2448}"/>
              </a:ext>
            </a:extLst>
          </p:cNvPr>
          <p:cNvSpPr txBox="1"/>
          <p:nvPr/>
        </p:nvSpPr>
        <p:spPr>
          <a:xfrm>
            <a:off x="370936" y="1371399"/>
            <a:ext cx="115004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4. should/prevent/heritage/How/from/sites?/we/people/</a:t>
            </a:r>
          </a:p>
          <a:p>
            <a:r>
              <a:rPr lang="en-US" sz="3600" dirty="0">
                <a:solidFill>
                  <a:srgbClr val="0070C0"/>
                </a:solidFill>
              </a:rPr>
              <a:t>d</a:t>
            </a:r>
            <a:r>
              <a:rPr lang="en-US" sz="3600" dirty="0">
                <a:solidFill>
                  <a:srgbClr val="0070C0"/>
                </a:solidFill>
                <a:effectLst/>
              </a:rPr>
              <a:t>amaging</a:t>
            </a:r>
          </a:p>
          <a:p>
            <a:endParaRPr lang="en-US" sz="3600" dirty="0">
              <a:solidFill>
                <a:srgbClr val="0070C0"/>
              </a:solidFill>
              <a:effectLst/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5. containers./should/sites/have/trash/lots/Heritage/of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30D257-9448-7650-AFD5-884005C38DE7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Task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9F979C-A998-1544-4357-FCE857E9B84C}"/>
              </a:ext>
            </a:extLst>
          </p:cNvPr>
          <p:cNvSpPr txBox="1"/>
          <p:nvPr/>
        </p:nvSpPr>
        <p:spPr>
          <a:xfrm>
            <a:off x="370936" y="2856976"/>
            <a:ext cx="118210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should we prevent people from damaging heritage sites?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  <a:p>
            <a:r>
              <a:rPr lang="en-US" sz="1800" dirty="0">
                <a:effectLst/>
                <a:latin typeface="HelveticaNeueLTStd"/>
              </a:rPr>
              <a:t/>
            </a:r>
            <a:br>
              <a:rPr lang="en-US" sz="1800" dirty="0">
                <a:effectLst/>
                <a:latin typeface="HelveticaNeueLTStd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7E2033-A4D2-8827-486D-C4AD41250B96}"/>
              </a:ext>
            </a:extLst>
          </p:cNvPr>
          <p:cNvSpPr txBox="1"/>
          <p:nvPr/>
        </p:nvSpPr>
        <p:spPr>
          <a:xfrm>
            <a:off x="370936" y="4464554"/>
            <a:ext cx="11821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Heritage sites should have lots of trash containers. </a:t>
            </a:r>
          </a:p>
          <a:p>
            <a:r>
              <a:rPr lang="en-US" sz="1800" dirty="0">
                <a:effectLst/>
                <a:latin typeface="HelveticaNeueLTStd"/>
              </a:rPr>
              <a:t/>
            </a:r>
            <a:br>
              <a:rPr lang="en-US" sz="1800" dirty="0">
                <a:effectLst/>
                <a:latin typeface="HelveticaNeueLTStd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58A6C4-8D57-C3F0-2C67-EE3BF4A37539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Task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7A11C2-ABEC-B499-DEE6-BA0DD2BCF273}"/>
              </a:ext>
            </a:extLst>
          </p:cNvPr>
          <p:cNvSpPr txBox="1"/>
          <p:nvPr/>
        </p:nvSpPr>
        <p:spPr>
          <a:xfrm>
            <a:off x="2375338" y="477661"/>
            <a:ext cx="9574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Match the beginning and end of the sentences. Then, read the sentences to your partner.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9621BB-C8A8-404E-6BB4-C6E4F25A5AF2}"/>
              </a:ext>
            </a:extLst>
          </p:cNvPr>
          <p:cNvSpPr txBox="1"/>
          <p:nvPr/>
        </p:nvSpPr>
        <p:spPr>
          <a:xfrm>
            <a:off x="241737" y="1623848"/>
            <a:ext cx="1159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5B04DA-0FF0-0404-EFF8-748C3B7A4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009"/>
            <a:ext cx="3767959" cy="3192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598EBD-09AE-920E-41EF-45DBD31C9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03" y="1954990"/>
            <a:ext cx="7667297" cy="34000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FC1E798-6023-5222-ADD6-E552A609095E}"/>
              </a:ext>
            </a:extLst>
          </p:cNvPr>
          <p:cNvCxnSpPr/>
          <p:nvPr/>
        </p:nvCxnSpPr>
        <p:spPr>
          <a:xfrm>
            <a:off x="3042745" y="2270178"/>
            <a:ext cx="1481958" cy="6120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212B8AC-FF90-8768-6547-F3FC2101E1DC}"/>
              </a:ext>
            </a:extLst>
          </p:cNvPr>
          <p:cNvCxnSpPr>
            <a:cxnSpLocks/>
          </p:cNvCxnSpPr>
          <p:nvPr/>
        </p:nvCxnSpPr>
        <p:spPr>
          <a:xfrm>
            <a:off x="2664372" y="2969198"/>
            <a:ext cx="1860331" cy="53740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F0D37D7-795E-8BB8-1DD8-5539F25E66E8}"/>
              </a:ext>
            </a:extLst>
          </p:cNvPr>
          <p:cNvCxnSpPr>
            <a:cxnSpLocks/>
          </p:cNvCxnSpPr>
          <p:nvPr/>
        </p:nvCxnSpPr>
        <p:spPr>
          <a:xfrm>
            <a:off x="3720662" y="3707120"/>
            <a:ext cx="804041" cy="6126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3FD36AA-1F33-4C57-81D1-BE5286065489}"/>
              </a:ext>
            </a:extLst>
          </p:cNvPr>
          <p:cNvCxnSpPr>
            <a:cxnSpLocks/>
          </p:cNvCxnSpPr>
          <p:nvPr/>
        </p:nvCxnSpPr>
        <p:spPr>
          <a:xfrm>
            <a:off x="3400096" y="4396327"/>
            <a:ext cx="1124607" cy="6126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E730A4A-F95F-FC1E-CF5D-A9A64C75FFB5}"/>
              </a:ext>
            </a:extLst>
          </p:cNvPr>
          <p:cNvCxnSpPr>
            <a:cxnSpLocks/>
          </p:cNvCxnSpPr>
          <p:nvPr/>
        </p:nvCxnSpPr>
        <p:spPr>
          <a:xfrm flipV="1">
            <a:off x="3400096" y="2307475"/>
            <a:ext cx="1124607" cy="262274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D6AFE7D-B7C3-7F95-1D43-807EB8B12F7F}"/>
              </a:ext>
            </a:extLst>
          </p:cNvPr>
          <p:cNvSpPr txBox="1"/>
          <p:nvPr/>
        </p:nvSpPr>
        <p:spPr>
          <a:xfrm>
            <a:off x="1984075" y="5565228"/>
            <a:ext cx="501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1b 2c 3d 4e 5a </a:t>
            </a:r>
          </a:p>
        </p:txBody>
      </p:sp>
    </p:spTree>
    <p:extLst>
      <p:ext uri="{BB962C8B-B14F-4D97-AF65-F5344CB8AC3E}">
        <p14:creationId xmlns:p14="http://schemas.microsoft.com/office/powerpoint/2010/main" val="25866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F0A8-5FE3-D8BF-3237-B38FBA8D20AF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</a:t>
            </a:r>
          </a:p>
          <a:p>
            <a:pPr algn="ctr"/>
            <a:r>
              <a:rPr lang="en-US" b="1" dirty="0"/>
              <a:t>WB page 35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5630A2-46ED-E354-DE50-0857C32A34B7}"/>
              </a:ext>
            </a:extLst>
          </p:cNvPr>
          <p:cNvSpPr txBox="1"/>
          <p:nvPr/>
        </p:nvSpPr>
        <p:spPr>
          <a:xfrm>
            <a:off x="2296633" y="621102"/>
            <a:ext cx="7006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Unscramble the sentences. </a:t>
            </a:r>
            <a:endParaRPr lang="en-US" sz="3600" i="1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DC569D-CF7C-966B-9735-F688AD7BCA34}"/>
              </a:ext>
            </a:extLst>
          </p:cNvPr>
          <p:cNvSpPr txBox="1"/>
          <p:nvPr/>
        </p:nvSpPr>
        <p:spPr>
          <a:xfrm>
            <a:off x="108284" y="2121948"/>
            <a:ext cx="12083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Tourists/damage/shouldn't/environment./the</a:t>
            </a: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protect/to/parks?/do/our/we/national/What/should</a:t>
            </a: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should/How/old/we/buildings?/our/preserve</a:t>
            </a: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that/building./should/They/historical/repair</a:t>
            </a: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heritage?/Should/schools/our country's/about/teach/children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/>
            </a:r>
            <a:br>
              <a:rPr lang="en-US" sz="3600" dirty="0">
                <a:solidFill>
                  <a:srgbClr val="0070C0"/>
                </a:solidFill>
                <a:effectLst/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78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F0A8-5FE3-D8BF-3237-B38FBA8D20AF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</a:t>
            </a:r>
          </a:p>
          <a:p>
            <a:pPr algn="ctr"/>
            <a:r>
              <a:rPr lang="en-US" b="1" dirty="0"/>
              <a:t>WB page 35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5630A2-46ED-E354-DE50-0857C32A34B7}"/>
              </a:ext>
            </a:extLst>
          </p:cNvPr>
          <p:cNvSpPr txBox="1"/>
          <p:nvPr/>
        </p:nvSpPr>
        <p:spPr>
          <a:xfrm>
            <a:off x="2296633" y="621102"/>
            <a:ext cx="7006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Unscramble the sentences. </a:t>
            </a:r>
            <a:endParaRPr lang="en-US" sz="3600" i="1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DC569D-CF7C-966B-9735-F688AD7BCA34}"/>
              </a:ext>
            </a:extLst>
          </p:cNvPr>
          <p:cNvSpPr txBox="1"/>
          <p:nvPr/>
        </p:nvSpPr>
        <p:spPr>
          <a:xfrm>
            <a:off x="108284" y="1940549"/>
            <a:ext cx="120837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Tourists/damage/shouldn't/environment./the</a:t>
            </a:r>
          </a:p>
          <a:p>
            <a:pPr marL="342900" indent="-342900">
              <a:buAutoNum type="arabicPeriod"/>
            </a:pPr>
            <a:endParaRPr lang="en-US" sz="3600" dirty="0">
              <a:solidFill>
                <a:srgbClr val="0070C0"/>
              </a:solidFill>
              <a:effectLst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protect/to/parks?/do/our/we/national/What/should</a:t>
            </a:r>
          </a:p>
          <a:p>
            <a:pPr marL="342900" indent="-342900">
              <a:buFontTx/>
              <a:buAutoNum type="arabicPeriod"/>
            </a:pP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should/How/old/we/buildings?/our/preserve</a:t>
            </a:r>
          </a:p>
          <a:p>
            <a:pPr marL="342900" indent="-342900">
              <a:buFontTx/>
              <a:buAutoNum type="arabicPeriod"/>
            </a:pP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/>
            </a:r>
            <a:br>
              <a:rPr lang="en-US" sz="3600" dirty="0">
                <a:solidFill>
                  <a:srgbClr val="0070C0"/>
                </a:solidFill>
                <a:effectLst/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3638DC-4D11-5D10-E7BB-697D9B9A95F3}"/>
              </a:ext>
            </a:extLst>
          </p:cNvPr>
          <p:cNvSpPr txBox="1"/>
          <p:nvPr/>
        </p:nvSpPr>
        <p:spPr>
          <a:xfrm>
            <a:off x="370936" y="2454442"/>
            <a:ext cx="103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</a:rPr>
              <a:t>Tourists shouldn't damage the environment.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569397-52D0-1A0D-E730-7BDED7B2E052}"/>
              </a:ext>
            </a:extLst>
          </p:cNvPr>
          <p:cNvSpPr txBox="1"/>
          <p:nvPr/>
        </p:nvSpPr>
        <p:spPr>
          <a:xfrm>
            <a:off x="370936" y="3557337"/>
            <a:ext cx="103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should we do to protect our national parks?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DEFA6A-D206-BEF3-59F5-098454B5BADC}"/>
              </a:ext>
            </a:extLst>
          </p:cNvPr>
          <p:cNvSpPr txBox="1"/>
          <p:nvPr/>
        </p:nvSpPr>
        <p:spPr>
          <a:xfrm>
            <a:off x="370936" y="4796073"/>
            <a:ext cx="103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should we preserve our old buildings?</a:t>
            </a:r>
          </a:p>
        </p:txBody>
      </p:sp>
    </p:spTree>
    <p:extLst>
      <p:ext uri="{BB962C8B-B14F-4D97-AF65-F5344CB8AC3E}">
        <p14:creationId xmlns:p14="http://schemas.microsoft.com/office/powerpoint/2010/main" val="37423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22465" y="211804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25573" y="312885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22465" y="4139668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34908" y="520646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4235" y="100147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F0A8-5FE3-D8BF-3237-B38FBA8D20AF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</a:t>
            </a:r>
          </a:p>
          <a:p>
            <a:pPr algn="ctr"/>
            <a:r>
              <a:rPr lang="en-US" b="1" dirty="0"/>
              <a:t>WB page 35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5630A2-46ED-E354-DE50-0857C32A34B7}"/>
              </a:ext>
            </a:extLst>
          </p:cNvPr>
          <p:cNvSpPr txBox="1"/>
          <p:nvPr/>
        </p:nvSpPr>
        <p:spPr>
          <a:xfrm>
            <a:off x="2296633" y="621102"/>
            <a:ext cx="7006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Unscramble the sentences. </a:t>
            </a:r>
            <a:endParaRPr lang="en-US" sz="3600" i="1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DC569D-CF7C-966B-9735-F688AD7BCA34}"/>
              </a:ext>
            </a:extLst>
          </p:cNvPr>
          <p:cNvSpPr txBox="1"/>
          <p:nvPr/>
        </p:nvSpPr>
        <p:spPr>
          <a:xfrm>
            <a:off x="0" y="1375990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4. that/building./should/They/historical/repair</a:t>
            </a:r>
          </a:p>
          <a:p>
            <a:pPr marL="342900" indent="-342900">
              <a:buFontTx/>
              <a:buAutoNum type="arabicPeriod"/>
            </a:pP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5. heritage?/Should/schools/our country's/about/teach/children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/>
            </a:r>
            <a:br>
              <a:rPr lang="en-US" sz="3600" dirty="0">
                <a:solidFill>
                  <a:srgbClr val="0070C0"/>
                </a:solidFill>
                <a:effectLst/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7BF588-AAEA-F60E-F46C-47A65D54EEB0}"/>
              </a:ext>
            </a:extLst>
          </p:cNvPr>
          <p:cNvSpPr txBox="1"/>
          <p:nvPr/>
        </p:nvSpPr>
        <p:spPr>
          <a:xfrm>
            <a:off x="370936" y="2454442"/>
            <a:ext cx="103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They should repair that historical building.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1D676-9598-2FA1-B5C8-85E1F8A69BA1}"/>
              </a:ext>
            </a:extLst>
          </p:cNvPr>
          <p:cNvSpPr txBox="1"/>
          <p:nvPr/>
        </p:nvSpPr>
        <p:spPr>
          <a:xfrm>
            <a:off x="370936" y="3761495"/>
            <a:ext cx="114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Should schools teach children about our country's heritage? </a:t>
            </a:r>
          </a:p>
        </p:txBody>
      </p:sp>
    </p:spTree>
    <p:extLst>
      <p:ext uri="{BB962C8B-B14F-4D97-AF65-F5344CB8AC3E}">
        <p14:creationId xmlns:p14="http://schemas.microsoft.com/office/powerpoint/2010/main" val="173962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EC72EC-D13F-5FCC-4853-BC30F23E7329}"/>
              </a:ext>
            </a:extLst>
          </p:cNvPr>
          <p:cNvSpPr txBox="1"/>
          <p:nvPr/>
        </p:nvSpPr>
        <p:spPr>
          <a:xfrm>
            <a:off x="2216819" y="616160"/>
            <a:ext cx="96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Write sentences with should or shouldn't using the prompts.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2CA5023-089A-6F2B-DA71-86CDDA9A261E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</a:t>
            </a:r>
          </a:p>
          <a:p>
            <a:pPr algn="ctr"/>
            <a:r>
              <a:rPr lang="en-US" b="1" dirty="0"/>
              <a:t>WB page 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8209CF-535B-E845-B3E0-07F8B949D60B}"/>
              </a:ext>
            </a:extLst>
          </p:cNvPr>
          <p:cNvSpPr txBox="1"/>
          <p:nvPr/>
        </p:nvSpPr>
        <p:spPr>
          <a:xfrm>
            <a:off x="370936" y="1816489"/>
            <a:ext cx="118210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How/we/protect/natural places?</a:t>
            </a: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You/not/drop/trash/when/you/visit/heritage site. 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They/spend/more money/historical buildings.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Tourists/respect/historical places.</a:t>
            </a: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People/learn/their heritage.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45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EC72EC-D13F-5FCC-4853-BC30F23E7329}"/>
              </a:ext>
            </a:extLst>
          </p:cNvPr>
          <p:cNvSpPr txBox="1"/>
          <p:nvPr/>
        </p:nvSpPr>
        <p:spPr>
          <a:xfrm>
            <a:off x="2216819" y="616160"/>
            <a:ext cx="96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Write sentences with should or shouldn't using the prompts.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2CA5023-089A-6F2B-DA71-86CDDA9A261E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</a:t>
            </a:r>
          </a:p>
          <a:p>
            <a:pPr algn="ctr"/>
            <a:r>
              <a:rPr lang="en-US" b="1" dirty="0"/>
              <a:t>WB page 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8209CF-535B-E845-B3E0-07F8B949D60B}"/>
              </a:ext>
            </a:extLst>
          </p:cNvPr>
          <p:cNvSpPr txBox="1"/>
          <p:nvPr/>
        </p:nvSpPr>
        <p:spPr>
          <a:xfrm>
            <a:off x="370936" y="1816489"/>
            <a:ext cx="118210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How/we/protect/natural places?</a:t>
            </a:r>
          </a:p>
          <a:p>
            <a:pPr marL="342900" indent="-342900">
              <a:buAutoNum type="arabicPeriod"/>
            </a:pPr>
            <a:endParaRPr lang="en-US" sz="3600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</a:rPr>
              <a:t>You/not/drop/trash/when/you/visit/heritage site.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3. They/spend/more money/historical buildings.</a:t>
            </a:r>
          </a:p>
          <a:p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D8C760-BC28-1BCA-7093-AE04904E7534}"/>
              </a:ext>
            </a:extLst>
          </p:cNvPr>
          <p:cNvSpPr txBox="1"/>
          <p:nvPr/>
        </p:nvSpPr>
        <p:spPr>
          <a:xfrm>
            <a:off x="376989" y="2416653"/>
            <a:ext cx="114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should we protect natural places?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39604D-339E-67CA-A36E-779630357AD0}"/>
              </a:ext>
            </a:extLst>
          </p:cNvPr>
          <p:cNvSpPr txBox="1"/>
          <p:nvPr/>
        </p:nvSpPr>
        <p:spPr>
          <a:xfrm>
            <a:off x="376989" y="3446101"/>
            <a:ext cx="114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You shouldn't drop trash when you visit a heritage site.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C71700-A890-8B37-3579-B9F14343FD1B}"/>
              </a:ext>
            </a:extLst>
          </p:cNvPr>
          <p:cNvSpPr txBox="1"/>
          <p:nvPr/>
        </p:nvSpPr>
        <p:spPr>
          <a:xfrm>
            <a:off x="376989" y="4675895"/>
            <a:ext cx="114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They should spend more money on historical buildings. </a:t>
            </a:r>
          </a:p>
        </p:txBody>
      </p:sp>
    </p:spTree>
    <p:extLst>
      <p:ext uri="{BB962C8B-B14F-4D97-AF65-F5344CB8AC3E}">
        <p14:creationId xmlns:p14="http://schemas.microsoft.com/office/powerpoint/2010/main" val="5073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EC72EC-D13F-5FCC-4853-BC30F23E7329}"/>
              </a:ext>
            </a:extLst>
          </p:cNvPr>
          <p:cNvSpPr txBox="1"/>
          <p:nvPr/>
        </p:nvSpPr>
        <p:spPr>
          <a:xfrm>
            <a:off x="2216819" y="616160"/>
            <a:ext cx="96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Write sentences with should or shouldn't using the prompts.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2CA5023-089A-6F2B-DA71-86CDDA9A261E}"/>
              </a:ext>
            </a:extLst>
          </p:cNvPr>
          <p:cNvSpPr/>
          <p:nvPr/>
        </p:nvSpPr>
        <p:spPr>
          <a:xfrm>
            <a:off x="370936" y="621102"/>
            <a:ext cx="1613139" cy="5952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</a:t>
            </a:r>
          </a:p>
          <a:p>
            <a:pPr algn="ctr"/>
            <a:r>
              <a:rPr lang="en-US" b="1" dirty="0"/>
              <a:t>WB page 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8209CF-535B-E845-B3E0-07F8B949D60B}"/>
              </a:ext>
            </a:extLst>
          </p:cNvPr>
          <p:cNvSpPr txBox="1"/>
          <p:nvPr/>
        </p:nvSpPr>
        <p:spPr>
          <a:xfrm>
            <a:off x="370936" y="1816489"/>
            <a:ext cx="11821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4. Tourists/respect/historical places.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5. People/learn/their heritage.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55A531-FB15-29FA-97F1-7AC6961B8334}"/>
              </a:ext>
            </a:extLst>
          </p:cNvPr>
          <p:cNvSpPr txBox="1"/>
          <p:nvPr/>
        </p:nvSpPr>
        <p:spPr>
          <a:xfrm>
            <a:off x="376989" y="2370487"/>
            <a:ext cx="114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Tourists should respect historical places.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56CB82-E537-1FBE-B450-649D0404B301}"/>
              </a:ext>
            </a:extLst>
          </p:cNvPr>
          <p:cNvSpPr txBox="1"/>
          <p:nvPr/>
        </p:nvSpPr>
        <p:spPr>
          <a:xfrm>
            <a:off x="376989" y="3570816"/>
            <a:ext cx="114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People should learn about their heritage. </a:t>
            </a:r>
          </a:p>
        </p:txBody>
      </p:sp>
    </p:spTree>
    <p:extLst>
      <p:ext uri="{BB962C8B-B14F-4D97-AF65-F5344CB8AC3E}">
        <p14:creationId xmlns:p14="http://schemas.microsoft.com/office/powerpoint/2010/main" val="25253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040F48-5229-B4F9-1900-934AC86584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90D819-49BB-A5B8-1873-2B7042FA1A7D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Production  </a:t>
            </a:r>
          </a:p>
        </p:txBody>
      </p:sp>
    </p:spTree>
    <p:extLst>
      <p:ext uri="{BB962C8B-B14F-4D97-AF65-F5344CB8AC3E}">
        <p14:creationId xmlns:p14="http://schemas.microsoft.com/office/powerpoint/2010/main" val="257073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36" y="41715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18" y="173562"/>
            <a:ext cx="2191234" cy="13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9550" y="1396473"/>
            <a:ext cx="11378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effectLst/>
                <a:latin typeface="+mj-lt"/>
              </a:rPr>
              <a:t>What are some natural or historical places in your area that are getting older, damaged, or dirty? Which ones do you think should be preserved? 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5E73C-14EC-8780-6C78-4F8398189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" y="3429000"/>
            <a:ext cx="7772400" cy="1788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4D96B8-442B-21F1-AE59-4921E5CFC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36" y="4976388"/>
            <a:ext cx="7772400" cy="1464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FDA73F-CB4F-B7E7-E200-9A158A91B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38" y="2514690"/>
            <a:ext cx="2539570" cy="23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85"/>
            <a:ext cx="12192000" cy="6154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101" y="1600200"/>
            <a:ext cx="2330450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1876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i="1" dirty="0">
                <a:solidFill>
                  <a:srgbClr val="0070C0"/>
                </a:solidFill>
              </a:rPr>
              <a:t>Write 5 sentences about what we should do to protect the environment.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BC281A-65CE-DB19-F964-D46441BA1FA7}"/>
              </a:ext>
            </a:extLst>
          </p:cNvPr>
          <p:cNvSpPr txBox="1"/>
          <p:nvPr/>
        </p:nvSpPr>
        <p:spPr>
          <a:xfrm>
            <a:off x="802432" y="3062177"/>
            <a:ext cx="992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Example</a:t>
            </a:r>
            <a:r>
              <a:rPr lang="x-none" sz="3600" dirty="0">
                <a:solidFill>
                  <a:srgbClr val="0070C0"/>
                </a:solidFill>
              </a:rPr>
              <a:t>:</a:t>
            </a:r>
          </a:p>
          <a:p>
            <a:r>
              <a:rPr lang="x-none" sz="3600" dirty="0">
                <a:solidFill>
                  <a:srgbClr val="0070C0"/>
                </a:solidFill>
              </a:rPr>
              <a:t>I think the government should pass a law to prevent people from throwing garbage on the street.</a:t>
            </a:r>
          </a:p>
        </p:txBody>
      </p:sp>
    </p:spTree>
    <p:extLst>
      <p:ext uri="{BB962C8B-B14F-4D97-AF65-F5344CB8AC3E}">
        <p14:creationId xmlns:p14="http://schemas.microsoft.com/office/powerpoint/2010/main" val="11987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549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1" y="2018782"/>
            <a:ext cx="1146809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practice and use 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Should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correctly</a:t>
            </a:r>
            <a:r>
              <a:rPr lang="x-none" sz="3600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  <a:ea typeface="Arial" panose="020B0604020202020204" pitchFamily="34" charset="0"/>
              <a:cs typeface="JDCLK L+ Frutiger LT Std"/>
            </a:endParaRPr>
          </a:p>
        </p:txBody>
      </p:sp>
    </p:spTree>
    <p:extLst>
      <p:ext uri="{BB962C8B-B14F-4D97-AF65-F5344CB8AC3E}">
        <p14:creationId xmlns:p14="http://schemas.microsoft.com/office/powerpoint/2010/main" val="38559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2721" y="779974"/>
            <a:ext cx="6756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472" y="3278102"/>
            <a:ext cx="11328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practice and use </a:t>
            </a:r>
            <a:r>
              <a:rPr lang="en-US" sz="36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Should </a:t>
            </a: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correctly.</a:t>
            </a:r>
            <a:r>
              <a:rPr lang="x-none" sz="3600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  <a:ea typeface="Arial" panose="020B0604020202020204" pitchFamily="34" charset="0"/>
              <a:cs typeface="JDCLK L+ Frutiger LT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371928"/>
            <a:ext cx="3829770" cy="2472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5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1860497"/>
            <a:ext cx="117195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Learn by hearts the grammar points and make sentences using them. </a:t>
            </a:r>
          </a:p>
          <a:p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- Do the exercises in workbook on page 35.</a:t>
            </a:r>
          </a:p>
          <a:p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- Prepare the next lesson: Lesson 2.3 – </a:t>
            </a:r>
            <a:r>
              <a:rPr lang="en-US" sz="3600" i="1" dirty="0" err="1">
                <a:solidFill>
                  <a:srgbClr val="0070C0"/>
                </a:solidFill>
                <a:ea typeface="Calibri" panose="020F0502020204030204" pitchFamily="34" charset="0"/>
              </a:rPr>
              <a:t>Pronun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. &amp; Speaking (pages 64 &amp; 65 </a:t>
            </a:r>
            <a:r>
              <a:rPr lang="en-US" sz="3600" b="1" i="1" dirty="0">
                <a:solidFill>
                  <a:srgbClr val="0070C0"/>
                </a:solidFill>
                <a:ea typeface="Calibri" panose="020F0502020204030204" pitchFamily="34" charset="0"/>
              </a:rPr>
              <a:t>SB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).</a:t>
            </a:r>
          </a:p>
          <a:p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- Play the consolidation games in </a:t>
            </a:r>
            <a:r>
              <a:rPr lang="en-US" sz="3600" b="1" i="1" dirty="0" err="1">
                <a:solidFill>
                  <a:srgbClr val="0070C0"/>
                </a:solidFill>
                <a:ea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a typeface="Calibri" panose="020F0502020204030204" pitchFamily="34" charset="0"/>
              </a:rPr>
              <a:t>Anh</a:t>
            </a:r>
            <a:r>
              <a:rPr lang="en-US" sz="3600" b="1" i="1" dirty="0">
                <a:solidFill>
                  <a:srgbClr val="0070C0"/>
                </a:solidFill>
                <a:ea typeface="Calibri" panose="020F0502020204030204" pitchFamily="34" charset="0"/>
              </a:rPr>
              <a:t> 11 </a:t>
            </a:r>
            <a:r>
              <a:rPr lang="en-US" sz="3600" b="1" i="1" dirty="0" err="1">
                <a:solidFill>
                  <a:srgbClr val="0070C0"/>
                </a:solidFill>
                <a:ea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ea typeface="Calibri" panose="020F0502020204030204" pitchFamily="34" charset="0"/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 on 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4961" r="42349" b="43140"/>
          <a:stretch/>
        </p:blipFill>
        <p:spPr>
          <a:xfrm>
            <a:off x="754988" y="483180"/>
            <a:ext cx="11262343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41D76F-B34B-FE1E-0C7C-AB49CD2F293F}"/>
              </a:ext>
            </a:extLst>
          </p:cNvPr>
          <p:cNvSpPr txBox="1"/>
          <p:nvPr/>
        </p:nvSpPr>
        <p:spPr>
          <a:xfrm>
            <a:off x="1371600" y="828675"/>
            <a:ext cx="904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STOP THE BUS!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6883257-6766-25CC-63F2-FC4DE49C1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100528"/>
              </p:ext>
            </p:extLst>
          </p:nvPr>
        </p:nvGraphicFramePr>
        <p:xfrm>
          <a:off x="371475" y="2342199"/>
          <a:ext cx="11058526" cy="3687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6072">
                  <a:extLst>
                    <a:ext uri="{9D8B030D-6E8A-4147-A177-3AD203B41FA5}">
                      <a16:colId xmlns:a16="http://schemas.microsoft.com/office/drawing/2014/main" xmlns="" val="258946894"/>
                    </a:ext>
                  </a:extLst>
                </a:gridCol>
                <a:gridCol w="1671868">
                  <a:extLst>
                    <a:ext uri="{9D8B030D-6E8A-4147-A177-3AD203B41FA5}">
                      <a16:colId xmlns:a16="http://schemas.microsoft.com/office/drawing/2014/main" xmlns="" val="436692517"/>
                    </a:ext>
                  </a:extLst>
                </a:gridCol>
                <a:gridCol w="2066991">
                  <a:extLst>
                    <a:ext uri="{9D8B030D-6E8A-4147-A177-3AD203B41FA5}">
                      <a16:colId xmlns:a16="http://schemas.microsoft.com/office/drawing/2014/main" xmlns="" val="2110669896"/>
                    </a:ext>
                  </a:extLst>
                </a:gridCol>
                <a:gridCol w="2281839">
                  <a:extLst>
                    <a:ext uri="{9D8B030D-6E8A-4147-A177-3AD203B41FA5}">
                      <a16:colId xmlns:a16="http://schemas.microsoft.com/office/drawing/2014/main" xmlns="" val="1427192983"/>
                    </a:ext>
                  </a:extLst>
                </a:gridCol>
                <a:gridCol w="2066991">
                  <a:extLst>
                    <a:ext uri="{9D8B030D-6E8A-4147-A177-3AD203B41FA5}">
                      <a16:colId xmlns:a16="http://schemas.microsoft.com/office/drawing/2014/main" xmlns="" val="3868432401"/>
                    </a:ext>
                  </a:extLst>
                </a:gridCol>
                <a:gridCol w="2044765">
                  <a:extLst>
                    <a:ext uri="{9D8B030D-6E8A-4147-A177-3AD203B41FA5}">
                      <a16:colId xmlns:a16="http://schemas.microsoft.com/office/drawing/2014/main" xmlns="" val="3447645186"/>
                    </a:ext>
                  </a:extLst>
                </a:gridCol>
              </a:tblGrid>
              <a:tr h="1093021"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</a:t>
                      </a:r>
                      <a:endParaRPr lang="x-non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Countries</a:t>
                      </a:r>
                      <a:endParaRPr lang="x-non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Generation gap</a:t>
                      </a:r>
                      <a:endParaRPr lang="x-non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Global warming</a:t>
                      </a:r>
                      <a:endParaRPr lang="x-non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World Heritages</a:t>
                      </a:r>
                      <a:endParaRPr lang="x-non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43641604"/>
                  </a:ext>
                </a:extLst>
              </a:tr>
              <a:tr h="728681"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</a:t>
                      </a:r>
                      <a:endParaRPr lang="x-none" sz="28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Poland</a:t>
                      </a:r>
                      <a:endParaRPr lang="x-none" sz="28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privacy</a:t>
                      </a:r>
                      <a:endParaRPr lang="x-none" sz="28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pandemic</a:t>
                      </a:r>
                      <a:endParaRPr lang="x-none" sz="28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preserve</a:t>
                      </a:r>
                      <a:endParaRPr lang="x-none" sz="28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75536639"/>
                  </a:ext>
                </a:extLst>
              </a:tr>
              <a:tr h="466356"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50886132"/>
                  </a:ext>
                </a:extLst>
              </a:tr>
              <a:tr h="466356"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1582768"/>
                  </a:ext>
                </a:extLst>
              </a:tr>
              <a:tr h="466356"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7591307"/>
                  </a:ext>
                </a:extLst>
              </a:tr>
              <a:tr h="466356"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6390889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98FE6F-8B1B-8714-FC27-A5AC5515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13" y="564201"/>
            <a:ext cx="1620836" cy="16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67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0DD6EA-FB3A-17CE-52FB-60B0D94A0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7C77B0-6147-8327-81F2-11B9161D82F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09091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8AB0A9-E268-264F-8A95-8069B0AD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93" y="345049"/>
            <a:ext cx="9801507" cy="6008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B60F6-4274-D429-7C5A-FD62EB0CC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r="1493" b="-1"/>
          <a:stretch/>
        </p:blipFill>
        <p:spPr>
          <a:xfrm>
            <a:off x="268006" y="1255558"/>
            <a:ext cx="6437376" cy="78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3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FD3215-CEEB-81C3-303F-7E10EE6F7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8" y="649038"/>
            <a:ext cx="10160453" cy="57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4FA7A9-A8F4-CBC1-B238-834089318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5" y="800100"/>
            <a:ext cx="5319870" cy="56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FCE28D-DC17-F316-F3D4-99DB9C946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76" y="4498195"/>
            <a:ext cx="2740519" cy="1475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267620-4FC5-8D5D-59A0-025446DDE8E3}"/>
              </a:ext>
            </a:extLst>
          </p:cNvPr>
          <p:cNvSpPr txBox="1"/>
          <p:nvPr/>
        </p:nvSpPr>
        <p:spPr>
          <a:xfrm>
            <a:off x="441434" y="800100"/>
            <a:ext cx="5989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Look at the picture. What do you think the men are saying?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66477A-4B82-32A9-0847-C5AABE0C4ABD}"/>
              </a:ext>
            </a:extLst>
          </p:cNvPr>
          <p:cNvSpPr txBox="1"/>
          <p:nvPr/>
        </p:nvSpPr>
        <p:spPr>
          <a:xfrm>
            <a:off x="441434" y="2492745"/>
            <a:ext cx="5989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Now, listen and check your ideas.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x-none" dirty="0"/>
          </a:p>
        </p:txBody>
      </p:sp>
      <p:pic>
        <p:nvPicPr>
          <p:cNvPr id="8" name="CD2 TRACK 04">
            <a:hlinkClick r:id="" action="ppaction://media"/>
            <a:extLst>
              <a:ext uri="{FF2B5EF4-FFF2-40B4-BE49-F238E27FC236}">
                <a16:creationId xmlns:a16="http://schemas.microsoft.com/office/drawing/2014/main" xmlns="" id="{B53F08BB-964B-B532-AF0B-AB1F10DE89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8233" y="2998384"/>
            <a:ext cx="812800" cy="8865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AEB50A-F850-45C2-4969-FB25A4ADBFE7}"/>
              </a:ext>
            </a:extLst>
          </p:cNvPr>
          <p:cNvSpPr txBox="1"/>
          <p:nvPr/>
        </p:nvSpPr>
        <p:spPr>
          <a:xfrm>
            <a:off x="445496" y="4185390"/>
            <a:ext cx="517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Listen again and repeat.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8C248-E309-6B5F-E9E9-12B73904C4F8}"/>
              </a:ext>
            </a:extLst>
          </p:cNvPr>
          <p:cNvSpPr txBox="1"/>
          <p:nvPr/>
        </p:nvSpPr>
        <p:spPr>
          <a:xfrm>
            <a:off x="3125972" y="4958678"/>
            <a:ext cx="3216912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2800" i="1" dirty="0">
                <a:solidFill>
                  <a:srgbClr val="FF0000"/>
                </a:solidFill>
              </a:rPr>
              <a:t>Should we repair the old apartments or knock them down?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F05B44-1B44-71D7-DC6F-1D8A211AEFD8}"/>
              </a:ext>
            </a:extLst>
          </p:cNvPr>
          <p:cNvSpPr txBox="1"/>
          <p:nvPr/>
        </p:nvSpPr>
        <p:spPr>
          <a:xfrm>
            <a:off x="8506046" y="5435731"/>
            <a:ext cx="302156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2800" i="1" dirty="0">
                <a:solidFill>
                  <a:srgbClr val="FF0000"/>
                </a:solidFill>
              </a:rPr>
              <a:t>I think we should repair them.</a:t>
            </a:r>
          </a:p>
        </p:txBody>
      </p:sp>
    </p:spTree>
    <p:extLst>
      <p:ext uri="{BB962C8B-B14F-4D97-AF65-F5344CB8AC3E}">
        <p14:creationId xmlns:p14="http://schemas.microsoft.com/office/powerpoint/2010/main" val="20095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/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604</Words>
  <Application>Microsoft Office PowerPoint</Application>
  <PresentationFormat>Widescreen</PresentationFormat>
  <Paragraphs>164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HelveticaNeueLTStd</vt:lpstr>
      <vt:lpstr>JDCLK L+ Frutiger LT Std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24</cp:revision>
  <dcterms:created xsi:type="dcterms:W3CDTF">2023-02-01T04:45:54Z</dcterms:created>
  <dcterms:modified xsi:type="dcterms:W3CDTF">2025-02-25T08:40:51Z</dcterms:modified>
</cp:coreProperties>
</file>