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351" r:id="rId3"/>
    <p:sldId id="257" r:id="rId4"/>
    <p:sldId id="352" r:id="rId5"/>
    <p:sldId id="270" r:id="rId6"/>
    <p:sldId id="353" r:id="rId7"/>
    <p:sldId id="354" r:id="rId8"/>
    <p:sldId id="358" r:id="rId9"/>
    <p:sldId id="402" r:id="rId10"/>
    <p:sldId id="403" r:id="rId11"/>
    <p:sldId id="365" r:id="rId12"/>
    <p:sldId id="404" r:id="rId13"/>
    <p:sldId id="373" r:id="rId14"/>
    <p:sldId id="375" r:id="rId15"/>
    <p:sldId id="3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CC00"/>
    <a:srgbClr val="000000"/>
    <a:srgbClr val="FFFF00"/>
    <a:srgbClr val="FFFF66"/>
    <a:srgbClr val="FF66FF"/>
    <a:srgbClr val="00FFFF"/>
    <a:srgbClr val="6699FF"/>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6" d="100"/>
          <a:sy n="86" d="100"/>
        </p:scale>
        <p:origin x="562" y="58"/>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3F236AC-FAE7-F0EB-DD77-DE597F35B888}"/>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BE9B563B-47D5-7931-A633-6B3AD60BD8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5EA878D1-2CD6-BD69-D5EE-1A917C6CDAB0}"/>
              </a:ext>
            </a:extLst>
          </p:cNvPr>
          <p:cNvSpPr>
            <a:spLocks noGrp="1"/>
          </p:cNvSpPr>
          <p:nvPr>
            <p:ph type="dt" sz="half" idx="10"/>
          </p:nvPr>
        </p:nvSpPr>
        <p:spPr/>
        <p:txBody>
          <a:bodyPr/>
          <a:lstStyle/>
          <a:p>
            <a:fld id="{901BAD30-0348-44F4-A432-CEA2433C38E4}" type="datetimeFigureOut">
              <a:rPr lang="en-US" smtClean="0"/>
              <a:t>8/8/2024</a:t>
            </a:fld>
            <a:endParaRPr lang="en-US"/>
          </a:p>
        </p:txBody>
      </p:sp>
      <p:sp>
        <p:nvSpPr>
          <p:cNvPr id="5" name="Chỗ dành sẵn cho Chân trang 4">
            <a:extLst>
              <a:ext uri="{FF2B5EF4-FFF2-40B4-BE49-F238E27FC236}">
                <a16:creationId xmlns:a16="http://schemas.microsoft.com/office/drawing/2014/main" id="{51343473-70A5-33B5-0075-CD4816B5FD4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D9FE987-CD26-B91F-EF4C-BE18F25A51E0}"/>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305554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7E2A99-98A4-76FC-FB83-41143594C326}"/>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1C1A56B-5DA6-9A30-401C-2EF732AC0E4D}"/>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5220F1B-67E6-E424-A283-AFEA996D64AB}"/>
              </a:ext>
            </a:extLst>
          </p:cNvPr>
          <p:cNvSpPr>
            <a:spLocks noGrp="1"/>
          </p:cNvSpPr>
          <p:nvPr>
            <p:ph type="dt" sz="half" idx="10"/>
          </p:nvPr>
        </p:nvSpPr>
        <p:spPr/>
        <p:txBody>
          <a:bodyPr/>
          <a:lstStyle/>
          <a:p>
            <a:fld id="{901BAD30-0348-44F4-A432-CEA2433C38E4}" type="datetimeFigureOut">
              <a:rPr lang="en-US" smtClean="0"/>
              <a:t>8/8/2024</a:t>
            </a:fld>
            <a:endParaRPr lang="en-US"/>
          </a:p>
        </p:txBody>
      </p:sp>
      <p:sp>
        <p:nvSpPr>
          <p:cNvPr id="5" name="Chỗ dành sẵn cho Chân trang 4">
            <a:extLst>
              <a:ext uri="{FF2B5EF4-FFF2-40B4-BE49-F238E27FC236}">
                <a16:creationId xmlns:a16="http://schemas.microsoft.com/office/drawing/2014/main" id="{4D0318A4-2CAE-3E37-2B66-157DA1522C1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9F64ACE-37B4-7EF6-8EAE-DECE12C1C8FA}"/>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2003880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6F58DC7-56F3-5453-1341-65E2A96D7437}"/>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203A7DB-68D9-2BEB-2AE4-4943149298D1}"/>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F1416B3-3F5F-015A-5F26-FAA1ACC30F57}"/>
              </a:ext>
            </a:extLst>
          </p:cNvPr>
          <p:cNvSpPr>
            <a:spLocks noGrp="1"/>
          </p:cNvSpPr>
          <p:nvPr>
            <p:ph type="dt" sz="half" idx="10"/>
          </p:nvPr>
        </p:nvSpPr>
        <p:spPr/>
        <p:txBody>
          <a:bodyPr/>
          <a:lstStyle/>
          <a:p>
            <a:fld id="{901BAD30-0348-44F4-A432-CEA2433C38E4}" type="datetimeFigureOut">
              <a:rPr lang="en-US" smtClean="0"/>
              <a:t>8/8/2024</a:t>
            </a:fld>
            <a:endParaRPr lang="en-US"/>
          </a:p>
        </p:txBody>
      </p:sp>
      <p:sp>
        <p:nvSpPr>
          <p:cNvPr id="5" name="Chỗ dành sẵn cho Chân trang 4">
            <a:extLst>
              <a:ext uri="{FF2B5EF4-FFF2-40B4-BE49-F238E27FC236}">
                <a16:creationId xmlns:a16="http://schemas.microsoft.com/office/drawing/2014/main" id="{CFD471C6-AD4A-0130-618F-D2532476707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7586653-5B4D-30A2-421A-047E7823EC4E}"/>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4256690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812953E-77FD-73E5-3C87-61BD7B0C0A47}"/>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4C8C3CB2-BF13-4D3F-EA7E-878EF629D66A}"/>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02BDA2C-3835-78B7-A8D5-3FF3E768C8B9}"/>
              </a:ext>
            </a:extLst>
          </p:cNvPr>
          <p:cNvSpPr>
            <a:spLocks noGrp="1"/>
          </p:cNvSpPr>
          <p:nvPr>
            <p:ph type="dt" sz="half" idx="10"/>
          </p:nvPr>
        </p:nvSpPr>
        <p:spPr/>
        <p:txBody>
          <a:bodyPr/>
          <a:lstStyle/>
          <a:p>
            <a:fld id="{901BAD30-0348-44F4-A432-CEA2433C38E4}" type="datetimeFigureOut">
              <a:rPr lang="en-US" smtClean="0"/>
              <a:t>8/8/2024</a:t>
            </a:fld>
            <a:endParaRPr lang="en-US"/>
          </a:p>
        </p:txBody>
      </p:sp>
      <p:sp>
        <p:nvSpPr>
          <p:cNvPr id="5" name="Chỗ dành sẵn cho Chân trang 4">
            <a:extLst>
              <a:ext uri="{FF2B5EF4-FFF2-40B4-BE49-F238E27FC236}">
                <a16:creationId xmlns:a16="http://schemas.microsoft.com/office/drawing/2014/main" id="{F414EE1C-5CFB-220D-F971-FCDAAC0EFCB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FD154DB-3D07-1035-6197-31090F1670BD}"/>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2263951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05FEFD-10C5-E6C4-B58F-89B0F3270EAF}"/>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06B5F32-7C6E-A5A2-72CB-2ED9DF6BDC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9D1ECD2E-857D-BB50-BB9A-0D06D62794D6}"/>
              </a:ext>
            </a:extLst>
          </p:cNvPr>
          <p:cNvSpPr>
            <a:spLocks noGrp="1"/>
          </p:cNvSpPr>
          <p:nvPr>
            <p:ph type="dt" sz="half" idx="10"/>
          </p:nvPr>
        </p:nvSpPr>
        <p:spPr/>
        <p:txBody>
          <a:bodyPr/>
          <a:lstStyle/>
          <a:p>
            <a:fld id="{901BAD30-0348-44F4-A432-CEA2433C38E4}" type="datetimeFigureOut">
              <a:rPr lang="en-US" smtClean="0"/>
              <a:t>8/8/2024</a:t>
            </a:fld>
            <a:endParaRPr lang="en-US"/>
          </a:p>
        </p:txBody>
      </p:sp>
      <p:sp>
        <p:nvSpPr>
          <p:cNvPr id="5" name="Chỗ dành sẵn cho Chân trang 4">
            <a:extLst>
              <a:ext uri="{FF2B5EF4-FFF2-40B4-BE49-F238E27FC236}">
                <a16:creationId xmlns:a16="http://schemas.microsoft.com/office/drawing/2014/main" id="{61BBA316-4F0E-3E68-DE3B-C478F2062F4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88879F2-5367-EBEF-27B2-B26F5A8C544E}"/>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3707840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772D6D-9E2D-48B3-9ADE-B9519B0DB7B1}"/>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99596105-3BFC-AA25-EBCD-3C6262D2189D}"/>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2AA07AA3-F925-94BE-89D4-CD7425DD6618}"/>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F7F2633F-427F-168D-1914-F8D48B62FB4C}"/>
              </a:ext>
            </a:extLst>
          </p:cNvPr>
          <p:cNvSpPr>
            <a:spLocks noGrp="1"/>
          </p:cNvSpPr>
          <p:nvPr>
            <p:ph type="dt" sz="half" idx="10"/>
          </p:nvPr>
        </p:nvSpPr>
        <p:spPr/>
        <p:txBody>
          <a:bodyPr/>
          <a:lstStyle/>
          <a:p>
            <a:fld id="{901BAD30-0348-44F4-A432-CEA2433C38E4}" type="datetimeFigureOut">
              <a:rPr lang="en-US" smtClean="0"/>
              <a:t>8/8/2024</a:t>
            </a:fld>
            <a:endParaRPr lang="en-US"/>
          </a:p>
        </p:txBody>
      </p:sp>
      <p:sp>
        <p:nvSpPr>
          <p:cNvPr id="6" name="Chỗ dành sẵn cho Chân trang 5">
            <a:extLst>
              <a:ext uri="{FF2B5EF4-FFF2-40B4-BE49-F238E27FC236}">
                <a16:creationId xmlns:a16="http://schemas.microsoft.com/office/drawing/2014/main" id="{8D10C2BD-85D2-053E-DD6C-620878EA0E23}"/>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76F0AB91-D37B-63C8-5CF9-C194B99264DC}"/>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74908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2652D82-BEF1-9B7E-A389-3CC44152566F}"/>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C9B56B8-913E-C9CE-D71C-7ECF9242FE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BA3F12F-6C2E-9DB6-CA7E-FFF1BF001A0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BB4B2B76-7F11-43F2-876F-625B65A593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DDAB6F40-B9A6-EEE1-60DD-CC217BF8427C}"/>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807BDA8C-AC41-CEFE-6237-CE7D5229EFEB}"/>
              </a:ext>
            </a:extLst>
          </p:cNvPr>
          <p:cNvSpPr>
            <a:spLocks noGrp="1"/>
          </p:cNvSpPr>
          <p:nvPr>
            <p:ph type="dt" sz="half" idx="10"/>
          </p:nvPr>
        </p:nvSpPr>
        <p:spPr/>
        <p:txBody>
          <a:bodyPr/>
          <a:lstStyle/>
          <a:p>
            <a:fld id="{901BAD30-0348-44F4-A432-CEA2433C38E4}" type="datetimeFigureOut">
              <a:rPr lang="en-US" smtClean="0"/>
              <a:t>8/8/2024</a:t>
            </a:fld>
            <a:endParaRPr lang="en-US"/>
          </a:p>
        </p:txBody>
      </p:sp>
      <p:sp>
        <p:nvSpPr>
          <p:cNvPr id="8" name="Chỗ dành sẵn cho Chân trang 7">
            <a:extLst>
              <a:ext uri="{FF2B5EF4-FFF2-40B4-BE49-F238E27FC236}">
                <a16:creationId xmlns:a16="http://schemas.microsoft.com/office/drawing/2014/main" id="{A96A61E7-0247-A6AC-6047-9329D9104AA3}"/>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0DA3F9F6-03A8-CD9E-4706-474C5D312387}"/>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2547133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7188E05-E139-7BD6-AA99-C8166467A12B}"/>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2D647BFF-9F5C-CE98-5C76-A95E43F23CBA}"/>
              </a:ext>
            </a:extLst>
          </p:cNvPr>
          <p:cNvSpPr>
            <a:spLocks noGrp="1"/>
          </p:cNvSpPr>
          <p:nvPr>
            <p:ph type="dt" sz="half" idx="10"/>
          </p:nvPr>
        </p:nvSpPr>
        <p:spPr/>
        <p:txBody>
          <a:bodyPr/>
          <a:lstStyle/>
          <a:p>
            <a:fld id="{901BAD30-0348-44F4-A432-CEA2433C38E4}" type="datetimeFigureOut">
              <a:rPr lang="en-US" smtClean="0"/>
              <a:t>8/8/2024</a:t>
            </a:fld>
            <a:endParaRPr lang="en-US"/>
          </a:p>
        </p:txBody>
      </p:sp>
      <p:sp>
        <p:nvSpPr>
          <p:cNvPr id="4" name="Chỗ dành sẵn cho Chân trang 3">
            <a:extLst>
              <a:ext uri="{FF2B5EF4-FFF2-40B4-BE49-F238E27FC236}">
                <a16:creationId xmlns:a16="http://schemas.microsoft.com/office/drawing/2014/main" id="{81E036BE-B2EF-A03C-EB0B-8ABA8E8F3C75}"/>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BBB0B159-E187-00E7-4997-978C86D82E89}"/>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2144337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AE11947C-E313-36FF-CC81-E63A82D3E989}"/>
              </a:ext>
            </a:extLst>
          </p:cNvPr>
          <p:cNvSpPr>
            <a:spLocks noGrp="1"/>
          </p:cNvSpPr>
          <p:nvPr>
            <p:ph type="dt" sz="half" idx="10"/>
          </p:nvPr>
        </p:nvSpPr>
        <p:spPr/>
        <p:txBody>
          <a:bodyPr/>
          <a:lstStyle/>
          <a:p>
            <a:fld id="{901BAD30-0348-44F4-A432-CEA2433C38E4}" type="datetimeFigureOut">
              <a:rPr lang="en-US" smtClean="0"/>
              <a:t>8/8/2024</a:t>
            </a:fld>
            <a:endParaRPr lang="en-US"/>
          </a:p>
        </p:txBody>
      </p:sp>
      <p:sp>
        <p:nvSpPr>
          <p:cNvPr id="3" name="Chỗ dành sẵn cho Chân trang 2">
            <a:extLst>
              <a:ext uri="{FF2B5EF4-FFF2-40B4-BE49-F238E27FC236}">
                <a16:creationId xmlns:a16="http://schemas.microsoft.com/office/drawing/2014/main" id="{B95BC4EE-35E9-2814-A418-3CC31F73A4F8}"/>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9EDA28D7-8449-FCE5-5C03-BFD5794D6D8C}"/>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300684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85BEC7-F8E8-A9CA-3154-39AE0D011BD4}"/>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2C9BEE7-1CA1-7D1D-2D35-9378E08492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21CDC47-DAED-28DC-A7C5-1487644C7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324012B-27B5-3381-A98E-CF2B9CE8DC3C}"/>
              </a:ext>
            </a:extLst>
          </p:cNvPr>
          <p:cNvSpPr>
            <a:spLocks noGrp="1"/>
          </p:cNvSpPr>
          <p:nvPr>
            <p:ph type="dt" sz="half" idx="10"/>
          </p:nvPr>
        </p:nvSpPr>
        <p:spPr/>
        <p:txBody>
          <a:bodyPr/>
          <a:lstStyle/>
          <a:p>
            <a:fld id="{901BAD30-0348-44F4-A432-CEA2433C38E4}" type="datetimeFigureOut">
              <a:rPr lang="en-US" smtClean="0"/>
              <a:t>8/8/2024</a:t>
            </a:fld>
            <a:endParaRPr lang="en-US"/>
          </a:p>
        </p:txBody>
      </p:sp>
      <p:sp>
        <p:nvSpPr>
          <p:cNvPr id="6" name="Chỗ dành sẵn cho Chân trang 5">
            <a:extLst>
              <a:ext uri="{FF2B5EF4-FFF2-40B4-BE49-F238E27FC236}">
                <a16:creationId xmlns:a16="http://schemas.microsoft.com/office/drawing/2014/main" id="{B7DFE136-0E1F-BEF6-5F5A-029136644DB5}"/>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BFE1553-4352-370A-9843-B3D63F7D4D7F}"/>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2835920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2E61CB0-316B-404A-E757-B7A83C5C221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492B7674-C567-4CFD-9E46-4B8562D60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FA01EBFE-AF22-63C2-FF53-48A0E4208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912396B-9C63-01C6-E57E-06430ADEF5C7}"/>
              </a:ext>
            </a:extLst>
          </p:cNvPr>
          <p:cNvSpPr>
            <a:spLocks noGrp="1"/>
          </p:cNvSpPr>
          <p:nvPr>
            <p:ph type="dt" sz="half" idx="10"/>
          </p:nvPr>
        </p:nvSpPr>
        <p:spPr/>
        <p:txBody>
          <a:bodyPr/>
          <a:lstStyle/>
          <a:p>
            <a:fld id="{901BAD30-0348-44F4-A432-CEA2433C38E4}" type="datetimeFigureOut">
              <a:rPr lang="en-US" smtClean="0"/>
              <a:t>8/8/2024</a:t>
            </a:fld>
            <a:endParaRPr lang="en-US"/>
          </a:p>
        </p:txBody>
      </p:sp>
      <p:sp>
        <p:nvSpPr>
          <p:cNvPr id="6" name="Chỗ dành sẵn cho Chân trang 5">
            <a:extLst>
              <a:ext uri="{FF2B5EF4-FFF2-40B4-BE49-F238E27FC236}">
                <a16:creationId xmlns:a16="http://schemas.microsoft.com/office/drawing/2014/main" id="{7FFC3F33-7AD4-349C-AF35-F59DB334E86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9E908623-D848-D640-8CFC-D9557104E15E}"/>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1674021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0449E18E-D95E-5140-0271-95905F578D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E829CAE-F2FE-DB0A-BA39-BF1152EAF8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06593E2-49F6-A25E-0760-24CB5787BA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BAD30-0348-44F4-A432-CEA2433C38E4}" type="datetimeFigureOut">
              <a:rPr lang="en-US" smtClean="0"/>
              <a:t>8/8/2024</a:t>
            </a:fld>
            <a:endParaRPr lang="en-US"/>
          </a:p>
        </p:txBody>
      </p:sp>
      <p:sp>
        <p:nvSpPr>
          <p:cNvPr id="5" name="Chỗ dành sẵn cho Chân trang 4">
            <a:extLst>
              <a:ext uri="{FF2B5EF4-FFF2-40B4-BE49-F238E27FC236}">
                <a16:creationId xmlns:a16="http://schemas.microsoft.com/office/drawing/2014/main" id="{53BCAFEF-A35E-35F8-945C-95818FFCF8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445D1F43-D450-5B5C-651F-2B3997732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C9394-B5B4-4384-BFF0-9DAD0B444A98}" type="slidenum">
              <a:rPr lang="en-US" smtClean="0"/>
              <a:t>‹#›</a:t>
            </a:fld>
            <a:endParaRPr lang="en-US"/>
          </a:p>
        </p:txBody>
      </p:sp>
    </p:spTree>
    <p:extLst>
      <p:ext uri="{BB962C8B-B14F-4D97-AF65-F5344CB8AC3E}">
        <p14:creationId xmlns:p14="http://schemas.microsoft.com/office/powerpoint/2010/main" val="402155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8873BD93-4FBC-E804-3D3A-51E553D6FF74}"/>
              </a:ext>
            </a:extLst>
          </p:cNvPr>
          <p:cNvSpPr txBox="1"/>
          <p:nvPr/>
        </p:nvSpPr>
        <p:spPr>
          <a:xfrm>
            <a:off x="541538" y="1043874"/>
            <a:ext cx="10972800" cy="1976182"/>
          </a:xfrm>
          <a:prstGeom prst="rect">
            <a:avLst/>
          </a:prstGeom>
          <a:noFill/>
        </p:spPr>
        <p:txBody>
          <a:bodyPr wrap="square">
            <a:spAutoFit/>
          </a:bodyPr>
          <a:lstStyle/>
          <a:p>
            <a:pPr marL="0" marR="0" algn="ctr">
              <a:lnSpc>
                <a:spcPct val="115000"/>
              </a:lnSpc>
              <a:spcBef>
                <a:spcPts val="600"/>
              </a:spcBef>
              <a:spcAft>
                <a:spcPts val="600"/>
              </a:spcAft>
            </a:pP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VĂN BẢN: </a:t>
            </a:r>
          </a:p>
          <a:p>
            <a:pPr algn="ctr">
              <a:lnSpc>
                <a:spcPct val="115000"/>
              </a:lnSpc>
              <a:spcBef>
                <a:spcPts val="600"/>
              </a:spcBef>
              <a:spcAft>
                <a:spcPts val="600"/>
              </a:spcAft>
            </a:pPr>
            <a:r>
              <a:rPr lang="pt-BR" sz="2800" b="1" dirty="0">
                <a:latin typeface="Times New Roman" panose="02020603050405020304" pitchFamily="18" charset="0"/>
                <a:cs typeface="Times New Roman" panose="02020603050405020304" pitchFamily="18" charset="0"/>
              </a:rPr>
              <a:t>VĂN HỌC VÀ TÁC DỤNG CHIỀU SÂU TRONG VIỆC XÂY DỰNG NHÂN CÁCH VĂN HÓA CON NGƯỜI</a:t>
            </a:r>
            <a:endParaRPr lang="en-US" sz="2800" dirty="0">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17A13061-DF7A-3B84-C4B4-DB8E0A3BE4A7}"/>
              </a:ext>
            </a:extLst>
          </p:cNvPr>
          <p:cNvSpPr txBox="1"/>
          <p:nvPr/>
        </p:nvSpPr>
        <p:spPr>
          <a:xfrm>
            <a:off x="4191333" y="4211431"/>
            <a:ext cx="6097554" cy="548099"/>
          </a:xfrm>
          <a:prstGeom prst="rect">
            <a:avLst/>
          </a:prstGeom>
          <a:noFill/>
        </p:spPr>
        <p:txBody>
          <a:bodyPr wrap="square">
            <a:spAutoFit/>
          </a:bodyPr>
          <a:lstStyle/>
          <a:p>
            <a:pPr marL="0" marR="0" algn="ctr">
              <a:lnSpc>
                <a:spcPct val="115000"/>
              </a:lnSpc>
              <a:spcBef>
                <a:spcPts val="600"/>
              </a:spcBef>
              <a:spcAft>
                <a:spcPts val="600"/>
              </a:spcAft>
            </a:pP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Hoàng</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Ngọc</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Hiến</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FE6748F7-7CC6-C191-5E29-053A59A8E1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08300"/>
            <a:ext cx="4191333" cy="4284662"/>
          </a:xfrm>
          <a:prstGeom prst="rect">
            <a:avLst/>
          </a:prstGeom>
        </p:spPr>
      </p:pic>
    </p:spTree>
    <p:extLst>
      <p:ext uri="{BB962C8B-B14F-4D97-AF65-F5344CB8AC3E}">
        <p14:creationId xmlns:p14="http://schemas.microsoft.com/office/powerpoint/2010/main" val="2875577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781"/>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1295400" y="401963"/>
            <a:ext cx="7035800" cy="646331"/>
          </a:xfrm>
          <a:prstGeom prst="rect">
            <a:avLst/>
          </a:prstGeom>
          <a:noFill/>
        </p:spPr>
        <p:txBody>
          <a:bodyPr wrap="square">
            <a:spAutoFit/>
          </a:bodyPr>
          <a:lstStyle/>
          <a:p>
            <a:pPr marL="0" marR="0" algn="just">
              <a:spcBef>
                <a:spcPts val="0"/>
              </a:spcBef>
              <a:spcAft>
                <a:spcPts val="0"/>
              </a:spcAft>
            </a:pPr>
            <a:r>
              <a:rPr lang="de-DE" sz="3600" b="1" dirty="0">
                <a:solidFill>
                  <a:schemeClr val="bg1"/>
                </a:solidFill>
                <a:effectLst/>
                <a:highlight>
                  <a:srgbClr val="339933"/>
                </a:highlight>
                <a:latin typeface="Times New Roman" panose="02020603050405020304" pitchFamily="18" charset="0"/>
                <a:ea typeface="Times New Roman" panose="02020603050405020304" pitchFamily="18" charset="0"/>
                <a:cs typeface="Times New Roman" panose="02020603050405020304" pitchFamily="18" charset="0"/>
              </a:rPr>
              <a:t>I</a:t>
            </a:r>
            <a:r>
              <a:rPr lang="de-DE" sz="3600" b="1" dirty="0">
                <a:solidFill>
                  <a:schemeClr val="bg1"/>
                </a:solidFill>
                <a:highlight>
                  <a:srgbClr val="339933"/>
                </a:highlight>
                <a:latin typeface="Times New Roman" panose="02020603050405020304" pitchFamily="18" charset="0"/>
                <a:ea typeface="Times New Roman" panose="02020603050405020304" pitchFamily="18" charset="0"/>
                <a:cs typeface="Times New Roman" panose="02020603050405020304" pitchFamily="18" charset="0"/>
              </a:rPr>
              <a:t>I. Khám phá văn bản</a:t>
            </a:r>
            <a:endParaRPr lang="en-US" sz="3600" dirty="0">
              <a:solidFill>
                <a:schemeClr val="bg1"/>
              </a:solidFill>
              <a:effectLst/>
              <a:highlight>
                <a:srgbClr val="339933"/>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F8157803-084F-5F2A-624A-6D92DAEA6453}"/>
              </a:ext>
            </a:extLst>
          </p:cNvPr>
          <p:cNvSpPr txBox="1"/>
          <p:nvPr/>
        </p:nvSpPr>
        <p:spPr>
          <a:xfrm>
            <a:off x="1136650" y="1068676"/>
            <a:ext cx="9918700" cy="548099"/>
          </a:xfrm>
          <a:prstGeom prst="rect">
            <a:avLst/>
          </a:prstGeom>
          <a:noFill/>
        </p:spPr>
        <p:txBody>
          <a:bodyPr wrap="square">
            <a:spAutoFit/>
          </a:bodyPr>
          <a:lstStyle/>
          <a:p>
            <a:pPr algn="just">
              <a:lnSpc>
                <a:spcPct val="115000"/>
              </a:lnSpc>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03996680-9896-F4D0-55DF-998A9967DD29}"/>
              </a:ext>
            </a:extLst>
          </p:cNvPr>
          <p:cNvSpPr txBox="1"/>
          <p:nvPr/>
        </p:nvSpPr>
        <p:spPr>
          <a:xfrm>
            <a:off x="1438274" y="2046283"/>
            <a:ext cx="10084941" cy="2912854"/>
          </a:xfrm>
          <a:prstGeom prst="roundRect">
            <a:avLst/>
          </a:prstGeom>
          <a:noFill/>
          <a:ln w="38100">
            <a:solidFill>
              <a:srgbClr val="00CC00"/>
            </a:solidFill>
          </a:ln>
        </p:spPr>
        <p:txBody>
          <a:bodyPr wrap="square">
            <a:spAutoFit/>
          </a:bodyPr>
          <a:lstStyle/>
          <a:p>
            <a:pPr algn="just">
              <a:lnSpc>
                <a:spcPct val="115000"/>
              </a:lnSpc>
              <a:spcAft>
                <a:spcPts val="8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logic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chặt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chẽ</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7">
            <a:extLst>
              <a:ext uri="{FF2B5EF4-FFF2-40B4-BE49-F238E27FC236}">
                <a16:creationId xmlns:a16="http://schemas.microsoft.com/office/drawing/2014/main" id="{5755D076-A0FE-4667-98B7-693106694972}"/>
              </a:ext>
            </a:extLst>
          </p:cNvPr>
          <p:cNvSpPr txBox="1"/>
          <p:nvPr/>
        </p:nvSpPr>
        <p:spPr>
          <a:xfrm>
            <a:off x="1136650" y="1454038"/>
            <a:ext cx="9247505" cy="523220"/>
          </a:xfrm>
          <a:prstGeom prst="rect">
            <a:avLst/>
          </a:prstGeom>
          <a:noFill/>
        </p:spPr>
        <p:txBody>
          <a:bodyPr wrap="square">
            <a:spAutoFit/>
          </a:bodyPr>
          <a:lstStyle/>
          <a:p>
            <a:pPr lvl="0" eaLnBrk="0" fontAlgn="base" hangingPunct="0">
              <a:spcBef>
                <a:spcPct val="0"/>
              </a:spcBef>
              <a:spcAft>
                <a:spcPct val="0"/>
              </a:spcAft>
            </a:pPr>
            <a:r>
              <a:rPr lang="en-US" altLang="en-US" sz="2800" b="1" dirty="0">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a. </a:t>
            </a:r>
            <a:r>
              <a:rPr lang="en-US" altLang="en-US" sz="2800" b="1" dirty="0" err="1">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Vấn</a:t>
            </a:r>
            <a:r>
              <a:rPr lang="en-US" altLang="en-US" sz="2800" b="1" dirty="0">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800" b="1" dirty="0" err="1">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đề</a:t>
            </a:r>
            <a:r>
              <a:rPr lang="en-US" altLang="en-US" sz="2800" b="1" dirty="0">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800" b="1" dirty="0" err="1">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trọng</a:t>
            </a:r>
            <a:r>
              <a:rPr lang="en-US" altLang="en-US" sz="2800" b="1" dirty="0">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800" b="1" dirty="0" err="1">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tâm</a:t>
            </a:r>
            <a:r>
              <a:rPr lang="en-US" altLang="en-US" sz="2800" b="1" dirty="0">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800" b="1" dirty="0" err="1">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của</a:t>
            </a:r>
            <a:r>
              <a:rPr lang="en-US" altLang="en-US" sz="2800" b="1" dirty="0">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800" b="1" dirty="0" err="1">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văn</a:t>
            </a:r>
            <a:r>
              <a:rPr lang="en-US" altLang="en-US" sz="2800" b="1" dirty="0">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800" b="1" dirty="0" err="1">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bản</a:t>
            </a:r>
            <a:endParaRPr kumimoji="0" lang="en-US" altLang="en-US" sz="1200" b="0" i="0" u="none" strike="noStrike" cap="none" normalizeH="0" baseline="0" dirty="0">
              <a:ln>
                <a:noFill/>
              </a:ln>
              <a:solidFill>
                <a:srgbClr val="00CC6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3095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1609" y="0"/>
            <a:ext cx="12192000" cy="6843872"/>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693A9867-5BF7-FD8C-FF56-C742426321A2}"/>
              </a:ext>
            </a:extLst>
          </p:cNvPr>
          <p:cNvSpPr txBox="1"/>
          <p:nvPr/>
        </p:nvSpPr>
        <p:spPr>
          <a:xfrm>
            <a:off x="4468848" y="109337"/>
            <a:ext cx="3191083" cy="606407"/>
          </a:xfrm>
          <a:prstGeom prst="roundRect">
            <a:avLst>
              <a:gd name="adj" fmla="val 16667"/>
            </a:avLst>
          </a:prstGeom>
          <a:gradFill>
            <a:gsLst>
              <a:gs pos="36000">
                <a:srgbClr val="00FF00"/>
              </a:gs>
              <a:gs pos="100000">
                <a:srgbClr val="00CC00"/>
              </a:gs>
            </a:gsLst>
            <a:lin ang="5400000" scaled="1"/>
          </a:gradFill>
          <a:ln w="38100">
            <a:solidFill>
              <a:srgbClr val="00CC00"/>
            </a:solidFill>
          </a:ln>
        </p:spPr>
        <p:txBody>
          <a:bodyPr wrap="square">
            <a:spAutoFit/>
          </a:bodyPr>
          <a:lstStyle/>
          <a:p>
            <a:pPr algn="ctr">
              <a:lnSpc>
                <a:spcPct val="115000"/>
              </a:lnSpc>
              <a:spcBef>
                <a:spcPts val="600"/>
              </a:spcBef>
              <a:spcAft>
                <a:spcPts val="600"/>
              </a:spcAft>
              <a:tabLst>
                <a:tab pos="540385"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tích</a:t>
            </a:r>
            <a:endParaRPr lang="en-US" sz="2400" b="1"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FDBB5F60-17CC-D559-F3C6-6BB45B0D4289}"/>
              </a:ext>
            </a:extLst>
          </p:cNvPr>
          <p:cNvSpPr txBox="1"/>
          <p:nvPr/>
        </p:nvSpPr>
        <p:spPr>
          <a:xfrm>
            <a:off x="1293014" y="842989"/>
            <a:ext cx="3191083" cy="2962513"/>
          </a:xfrm>
          <a:prstGeom prst="roundRect">
            <a:avLst/>
          </a:prstGeom>
          <a:noFill/>
          <a:ln w="38100">
            <a:solidFill>
              <a:srgbClr val="00CC00"/>
            </a:solidFill>
          </a:ln>
        </p:spPr>
        <p:txBody>
          <a:bodyPr wrap="square">
            <a:spAutoFit/>
          </a:bodyPr>
          <a:lstStyle/>
          <a:p>
            <a:pPr algn="just">
              <a:spcBef>
                <a:spcPts val="600"/>
              </a:spcBef>
              <a:spcAft>
                <a:spcPts val="600"/>
              </a:spcAft>
              <a:tabLst>
                <a:tab pos="171450" algn="l"/>
                <a:tab pos="342900" algn="l"/>
              </a:tabLst>
            </a:pPr>
            <a:r>
              <a:rPr lang="en-US" sz="2400" dirty="0" err="1">
                <a:solidFill>
                  <a:srgbClr val="FF0000"/>
                </a:solidFill>
                <a:latin typeface="Times New Roman" panose="02020603050405020304" pitchFamily="18" charset="0"/>
                <a:cs typeface="Times New Roman" panose="02020603050405020304" pitchFamily="18" charset="0"/>
              </a:rPr>
              <a:t>Phần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mở</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2" name="Đường kết nối Mũi tên Thẳng 11">
            <a:extLst>
              <a:ext uri="{FF2B5EF4-FFF2-40B4-BE49-F238E27FC236}">
                <a16:creationId xmlns:a16="http://schemas.microsoft.com/office/drawing/2014/main" id="{0C362AF3-99F3-03A6-E93B-B088015B6747}"/>
              </a:ext>
            </a:extLst>
          </p:cNvPr>
          <p:cNvCxnSpPr>
            <a:cxnSpLocks/>
            <a:stCxn id="2" idx="2"/>
            <a:endCxn id="8" idx="0"/>
          </p:cNvCxnSpPr>
          <p:nvPr/>
        </p:nvCxnSpPr>
        <p:spPr>
          <a:xfrm flipH="1">
            <a:off x="2888556" y="715744"/>
            <a:ext cx="3175834" cy="127245"/>
          </a:xfrm>
          <a:prstGeom prst="straightConnector1">
            <a:avLst/>
          </a:prstGeom>
          <a:ln w="38100">
            <a:solidFill>
              <a:srgbClr val="00CC00"/>
            </a:solidFill>
            <a:tailEnd type="triangle"/>
          </a:ln>
        </p:spPr>
        <p:style>
          <a:lnRef idx="1">
            <a:schemeClr val="accent1"/>
          </a:lnRef>
          <a:fillRef idx="0">
            <a:schemeClr val="accent1"/>
          </a:fillRef>
          <a:effectRef idx="0">
            <a:schemeClr val="accent1"/>
          </a:effectRef>
          <a:fontRef idx="minor">
            <a:schemeClr val="tx1"/>
          </a:fontRef>
        </p:style>
      </p:cxnSp>
      <p:sp>
        <p:nvSpPr>
          <p:cNvPr id="30" name="Hộp Văn bản 29">
            <a:extLst>
              <a:ext uri="{FF2B5EF4-FFF2-40B4-BE49-F238E27FC236}">
                <a16:creationId xmlns:a16="http://schemas.microsoft.com/office/drawing/2014/main" id="{80286EC3-B99F-253E-1E57-632846C22134}"/>
              </a:ext>
            </a:extLst>
          </p:cNvPr>
          <p:cNvSpPr txBox="1"/>
          <p:nvPr/>
        </p:nvSpPr>
        <p:spPr>
          <a:xfrm>
            <a:off x="4772341" y="1197346"/>
            <a:ext cx="2584098" cy="4396085"/>
          </a:xfrm>
          <a:prstGeom prst="roundRect">
            <a:avLst/>
          </a:prstGeom>
          <a:noFill/>
          <a:ln w="38100">
            <a:solidFill>
              <a:srgbClr val="00CC00"/>
            </a:solidFill>
          </a:ln>
        </p:spPr>
        <p:txBody>
          <a:bodyPr wrap="square">
            <a:spAutoFit/>
          </a:bodyPr>
          <a:lstStyle/>
          <a:p>
            <a:pPr algn="just"/>
            <a:r>
              <a:rPr lang="en-US" sz="2400" dirty="0" err="1">
                <a:solidFill>
                  <a:srgbClr val="FF0000"/>
                </a:solidFill>
                <a:latin typeface="Times New Roman" panose="02020603050405020304" pitchFamily="18" charset="0"/>
                <a:cs typeface="Times New Roman" panose="02020603050405020304" pitchFamily="18" charset="0"/>
              </a:rPr>
              <a:t>Phần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khoa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a:t>
            </a:r>
          </a:p>
        </p:txBody>
      </p:sp>
      <p:cxnSp>
        <p:nvCxnSpPr>
          <p:cNvPr id="31" name="Đường kết nối Mũi tên Thẳng 30">
            <a:extLst>
              <a:ext uri="{FF2B5EF4-FFF2-40B4-BE49-F238E27FC236}">
                <a16:creationId xmlns:a16="http://schemas.microsoft.com/office/drawing/2014/main" id="{4EAD7DC7-B5BD-E3F5-8335-8227F2B294A2}"/>
              </a:ext>
            </a:extLst>
          </p:cNvPr>
          <p:cNvCxnSpPr>
            <a:cxnSpLocks/>
            <a:stCxn id="2" idx="2"/>
            <a:endCxn id="30" idx="0"/>
          </p:cNvCxnSpPr>
          <p:nvPr/>
        </p:nvCxnSpPr>
        <p:spPr>
          <a:xfrm>
            <a:off x="6064390" y="715744"/>
            <a:ext cx="0" cy="481602"/>
          </a:xfrm>
          <a:prstGeom prst="straightConnector1">
            <a:avLst/>
          </a:prstGeom>
          <a:ln w="38100">
            <a:solidFill>
              <a:srgbClr val="00CC00"/>
            </a:solidFill>
            <a:tailEnd type="triangle"/>
          </a:ln>
        </p:spPr>
        <p:style>
          <a:lnRef idx="1">
            <a:schemeClr val="accent1"/>
          </a:lnRef>
          <a:fillRef idx="0">
            <a:schemeClr val="accent1"/>
          </a:fillRef>
          <a:effectRef idx="0">
            <a:schemeClr val="accent1"/>
          </a:effectRef>
          <a:fontRef idx="minor">
            <a:schemeClr val="tx1"/>
          </a:fontRef>
        </p:style>
      </p:cxnSp>
      <p:sp>
        <p:nvSpPr>
          <p:cNvPr id="17" name="Hộp Văn bản 16">
            <a:extLst>
              <a:ext uri="{FF2B5EF4-FFF2-40B4-BE49-F238E27FC236}">
                <a16:creationId xmlns:a16="http://schemas.microsoft.com/office/drawing/2014/main" id="{B9F05288-3989-7BC9-1CD5-0331ADA822BF}"/>
              </a:ext>
            </a:extLst>
          </p:cNvPr>
          <p:cNvSpPr txBox="1"/>
          <p:nvPr/>
        </p:nvSpPr>
        <p:spPr>
          <a:xfrm>
            <a:off x="8318377" y="1189218"/>
            <a:ext cx="3284307" cy="3713678"/>
          </a:xfrm>
          <a:prstGeom prst="roundRect">
            <a:avLst/>
          </a:prstGeom>
          <a:noFill/>
          <a:ln w="38100">
            <a:solidFill>
              <a:srgbClr val="00CC00"/>
            </a:solidFill>
          </a:ln>
        </p:spPr>
        <p:txBody>
          <a:bodyPr wrap="square">
            <a:spAutoFit/>
          </a:bodyPr>
          <a:lstStyle/>
          <a:p>
            <a:pPr algn="just"/>
            <a:r>
              <a:rPr lang="en-US" sz="2400" dirty="0" err="1">
                <a:solidFill>
                  <a:srgbClr val="FF0000"/>
                </a:solidFill>
                <a:latin typeface="Times New Roman" panose="02020603050405020304" pitchFamily="18" charset="0"/>
                <a:cs typeface="Times New Roman" panose="02020603050405020304" pitchFamily="18" charset="0"/>
              </a:rPr>
              <a:t>Phần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p>
        </p:txBody>
      </p:sp>
      <p:cxnSp>
        <p:nvCxnSpPr>
          <p:cNvPr id="18" name="Đường kết nối Mũi tên Thẳng 17">
            <a:extLst>
              <a:ext uri="{FF2B5EF4-FFF2-40B4-BE49-F238E27FC236}">
                <a16:creationId xmlns:a16="http://schemas.microsoft.com/office/drawing/2014/main" id="{19FB833F-5446-18FC-FC74-C747F670C93E}"/>
              </a:ext>
            </a:extLst>
          </p:cNvPr>
          <p:cNvCxnSpPr>
            <a:cxnSpLocks/>
            <a:stCxn id="2" idx="2"/>
            <a:endCxn id="17" idx="0"/>
          </p:cNvCxnSpPr>
          <p:nvPr/>
        </p:nvCxnSpPr>
        <p:spPr>
          <a:xfrm>
            <a:off x="6064390" y="715744"/>
            <a:ext cx="3896141" cy="473474"/>
          </a:xfrm>
          <a:prstGeom prst="straightConnector1">
            <a:avLst/>
          </a:prstGeom>
          <a:ln w="38100">
            <a:solidFill>
              <a:srgbClr val="00CC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151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0"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781"/>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1295400" y="401963"/>
            <a:ext cx="7035800" cy="646331"/>
          </a:xfrm>
          <a:prstGeom prst="rect">
            <a:avLst/>
          </a:prstGeom>
          <a:noFill/>
        </p:spPr>
        <p:txBody>
          <a:bodyPr wrap="square">
            <a:spAutoFit/>
          </a:bodyPr>
          <a:lstStyle/>
          <a:p>
            <a:pPr marL="0" marR="0" algn="just">
              <a:spcBef>
                <a:spcPts val="0"/>
              </a:spcBef>
              <a:spcAft>
                <a:spcPts val="0"/>
              </a:spcAft>
            </a:pPr>
            <a:r>
              <a:rPr lang="de-DE" sz="3600" b="1" dirty="0">
                <a:solidFill>
                  <a:schemeClr val="bg1"/>
                </a:solidFill>
                <a:effectLst/>
                <a:highlight>
                  <a:srgbClr val="339933"/>
                </a:highlight>
                <a:latin typeface="Times New Roman" panose="02020603050405020304" pitchFamily="18" charset="0"/>
                <a:ea typeface="Times New Roman" panose="02020603050405020304" pitchFamily="18" charset="0"/>
                <a:cs typeface="Times New Roman" panose="02020603050405020304" pitchFamily="18" charset="0"/>
              </a:rPr>
              <a:t>I</a:t>
            </a:r>
            <a:r>
              <a:rPr lang="de-DE" sz="3600" b="1" dirty="0">
                <a:solidFill>
                  <a:schemeClr val="bg1"/>
                </a:solidFill>
                <a:highlight>
                  <a:srgbClr val="339933"/>
                </a:highlight>
                <a:latin typeface="Times New Roman" panose="02020603050405020304" pitchFamily="18" charset="0"/>
                <a:ea typeface="Times New Roman" panose="02020603050405020304" pitchFamily="18" charset="0"/>
                <a:cs typeface="Times New Roman" panose="02020603050405020304" pitchFamily="18" charset="0"/>
              </a:rPr>
              <a:t>I. Khám phá văn bản</a:t>
            </a:r>
            <a:endParaRPr lang="en-US" sz="3600" dirty="0">
              <a:solidFill>
                <a:schemeClr val="bg1"/>
              </a:solidFill>
              <a:effectLst/>
              <a:highlight>
                <a:srgbClr val="339933"/>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F8157803-084F-5F2A-624A-6D92DAEA6453}"/>
              </a:ext>
            </a:extLst>
          </p:cNvPr>
          <p:cNvSpPr txBox="1"/>
          <p:nvPr/>
        </p:nvSpPr>
        <p:spPr>
          <a:xfrm>
            <a:off x="1136650" y="1068676"/>
            <a:ext cx="9918700" cy="548099"/>
          </a:xfrm>
          <a:prstGeom prst="rect">
            <a:avLst/>
          </a:prstGeom>
          <a:noFill/>
        </p:spPr>
        <p:txBody>
          <a:bodyPr wrap="square">
            <a:spAutoFit/>
          </a:bodyPr>
          <a:lstStyle/>
          <a:p>
            <a:pPr algn="just">
              <a:lnSpc>
                <a:spcPct val="115000"/>
              </a:lnSpc>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03996680-9896-F4D0-55DF-998A9967DD29}"/>
              </a:ext>
            </a:extLst>
          </p:cNvPr>
          <p:cNvSpPr txBox="1"/>
          <p:nvPr/>
        </p:nvSpPr>
        <p:spPr>
          <a:xfrm>
            <a:off x="1420519" y="2309285"/>
            <a:ext cx="10084941" cy="1117824"/>
          </a:xfrm>
          <a:prstGeom prst="roundRect">
            <a:avLst/>
          </a:prstGeom>
          <a:noFill/>
          <a:ln w="38100">
            <a:solidFill>
              <a:srgbClr val="00CC00"/>
            </a:solidFill>
          </a:ln>
        </p:spPr>
        <p:txBody>
          <a:bodyPr wrap="square">
            <a:spAutoFit/>
          </a:bodyPr>
          <a:lstStyle/>
          <a:p>
            <a:pPr algn="just">
              <a:lnSpc>
                <a:spcPct val="115000"/>
              </a:lnSpc>
              <a:spcAft>
                <a:spcPts val="8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7">
            <a:extLst>
              <a:ext uri="{FF2B5EF4-FFF2-40B4-BE49-F238E27FC236}">
                <a16:creationId xmlns:a16="http://schemas.microsoft.com/office/drawing/2014/main" id="{5755D076-A0FE-4667-98B7-693106694972}"/>
              </a:ext>
            </a:extLst>
          </p:cNvPr>
          <p:cNvSpPr txBox="1"/>
          <p:nvPr/>
        </p:nvSpPr>
        <p:spPr>
          <a:xfrm>
            <a:off x="1136650" y="1454038"/>
            <a:ext cx="9247505" cy="523220"/>
          </a:xfrm>
          <a:prstGeom prst="rect">
            <a:avLst/>
          </a:prstGeom>
          <a:noFill/>
        </p:spPr>
        <p:txBody>
          <a:bodyPr wrap="square">
            <a:spAutoFit/>
          </a:bodyPr>
          <a:lstStyle/>
          <a:p>
            <a:pPr lvl="0" eaLnBrk="0" fontAlgn="base" hangingPunct="0">
              <a:spcBef>
                <a:spcPct val="0"/>
              </a:spcBef>
              <a:spcAft>
                <a:spcPct val="0"/>
              </a:spcAft>
            </a:pPr>
            <a:r>
              <a:rPr lang="en-US" altLang="en-US" sz="2800" b="1" dirty="0">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b. </a:t>
            </a:r>
            <a:r>
              <a:rPr lang="en-US" altLang="en-US" sz="2800" b="1" dirty="0" err="1">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Cách</a:t>
            </a:r>
            <a:r>
              <a:rPr lang="en-US" altLang="en-US" sz="2800" b="1" dirty="0">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800" b="1" dirty="0" err="1">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lập</a:t>
            </a:r>
            <a:r>
              <a:rPr lang="en-US" altLang="en-US" sz="2800" b="1" dirty="0">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800" b="1" dirty="0" err="1">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luận</a:t>
            </a:r>
            <a:r>
              <a:rPr lang="en-US" altLang="en-US" sz="2800" b="1" dirty="0">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800" b="1" dirty="0" err="1">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của</a:t>
            </a:r>
            <a:r>
              <a:rPr lang="en-US" altLang="en-US" sz="2800" b="1" dirty="0">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800" b="1" dirty="0" err="1">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văn</a:t>
            </a:r>
            <a:r>
              <a:rPr lang="en-US" altLang="en-US" sz="2800" b="1" dirty="0">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800" b="1" dirty="0" err="1">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bản</a:t>
            </a:r>
            <a:endParaRPr kumimoji="0" lang="en-US" altLang="en-US" sz="1200" b="0" i="0" u="none" strike="noStrike" cap="none" normalizeH="0" baseline="0" dirty="0">
              <a:ln>
                <a:noFill/>
              </a:ln>
              <a:solidFill>
                <a:srgbClr val="00CC66"/>
              </a:solidFill>
              <a:effectLst/>
              <a:latin typeface="Times New Roman" panose="02020603050405020304" pitchFamily="18" charset="0"/>
              <a:cs typeface="Times New Roman" panose="02020603050405020304" pitchFamily="18" charset="0"/>
            </a:endParaRPr>
          </a:p>
        </p:txBody>
      </p:sp>
      <p:sp>
        <p:nvSpPr>
          <p:cNvPr id="8" name="Hộp Văn bản 6">
            <a:extLst>
              <a:ext uri="{FF2B5EF4-FFF2-40B4-BE49-F238E27FC236}">
                <a16:creationId xmlns:a16="http://schemas.microsoft.com/office/drawing/2014/main" id="{F30D240D-6632-42C9-B85D-3FEA0E865A99}"/>
              </a:ext>
            </a:extLst>
          </p:cNvPr>
          <p:cNvSpPr txBox="1"/>
          <p:nvPr/>
        </p:nvSpPr>
        <p:spPr>
          <a:xfrm>
            <a:off x="1295400" y="4258302"/>
            <a:ext cx="10084941" cy="1944150"/>
          </a:xfrm>
          <a:prstGeom prst="roundRect">
            <a:avLst/>
          </a:prstGeom>
          <a:noFill/>
          <a:ln w="38100">
            <a:solidFill>
              <a:srgbClr val="00CC00"/>
            </a:solidFill>
          </a:ln>
        </p:spPr>
        <p:txBody>
          <a:bodyPr wrap="square">
            <a:spAutoFit/>
          </a:bodyPr>
          <a:lstStyle/>
          <a:p>
            <a:pPr algn="just">
              <a:lnSpc>
                <a:spcPct val="115000"/>
              </a:lnSpc>
              <a:spcAft>
                <a:spcPts val="8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13833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984089" y="271067"/>
            <a:ext cx="7035800" cy="646331"/>
          </a:xfrm>
          <a:prstGeom prst="rect">
            <a:avLst/>
          </a:prstGeom>
          <a:noFill/>
        </p:spPr>
        <p:txBody>
          <a:bodyPr wrap="square">
            <a:spAutoFit/>
          </a:bodyPr>
          <a:lstStyle/>
          <a:p>
            <a:pPr marL="0" marR="0" algn="just">
              <a:spcBef>
                <a:spcPts val="0"/>
              </a:spcBef>
              <a:spcAft>
                <a:spcPts val="0"/>
              </a:spcAft>
            </a:pPr>
            <a:r>
              <a:rPr lang="de-DE" sz="3600" b="1" dirty="0">
                <a:solidFill>
                  <a:schemeClr val="bg1"/>
                </a:solidFill>
                <a:highlight>
                  <a:srgbClr val="339933"/>
                </a:highlight>
                <a:latin typeface="Times New Roman" panose="02020603050405020304" pitchFamily="18" charset="0"/>
                <a:ea typeface="Calibri" panose="020F0502020204030204" pitchFamily="34" charset="0"/>
                <a:cs typeface="Times New Roman" panose="02020603050405020304" pitchFamily="18" charset="0"/>
              </a:rPr>
              <a:t>III. Tổng kết</a:t>
            </a:r>
            <a:endParaRPr lang="en-US" sz="3600" dirty="0">
              <a:solidFill>
                <a:schemeClr val="bg1"/>
              </a:solidFill>
              <a:effectLst/>
              <a:highlight>
                <a:srgbClr val="339933"/>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9" name="Hình ảnh 8">
            <a:extLst>
              <a:ext uri="{FF2B5EF4-FFF2-40B4-BE49-F238E27FC236}">
                <a16:creationId xmlns:a16="http://schemas.microsoft.com/office/drawing/2014/main" id="{D204803A-D9F6-7DE0-5DD5-BDA2D80C0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5288787"/>
            <a:ext cx="1679894" cy="1679894"/>
          </a:xfrm>
          <a:prstGeom prst="rect">
            <a:avLst/>
          </a:prstGeom>
        </p:spPr>
      </p:pic>
      <p:sp>
        <p:nvSpPr>
          <p:cNvPr id="7" name="Hộp Văn bản 6">
            <a:extLst>
              <a:ext uri="{FF2B5EF4-FFF2-40B4-BE49-F238E27FC236}">
                <a16:creationId xmlns:a16="http://schemas.microsoft.com/office/drawing/2014/main" id="{5D2211FC-AD0F-AE7E-05F1-80D583C0C5A6}"/>
              </a:ext>
            </a:extLst>
          </p:cNvPr>
          <p:cNvSpPr txBox="1"/>
          <p:nvPr/>
        </p:nvSpPr>
        <p:spPr>
          <a:xfrm>
            <a:off x="1168400" y="890126"/>
            <a:ext cx="9918700" cy="613245"/>
          </a:xfrm>
          <a:prstGeom prst="rect">
            <a:avLst/>
          </a:prstGeom>
          <a:noFill/>
        </p:spPr>
        <p:txBody>
          <a:bodyPr wrap="square">
            <a:spAutoFit/>
          </a:bodyPr>
          <a:lstStyle/>
          <a:p>
            <a:pPr marL="0" marR="0" algn="just">
              <a:lnSpc>
                <a:spcPct val="115000"/>
              </a:lnSpc>
              <a:spcBef>
                <a:spcPts val="600"/>
              </a:spcBef>
              <a:spcAft>
                <a:spcPts val="600"/>
              </a:spcAft>
            </a:pPr>
            <a:r>
              <a:rPr lang="it-IT" sz="3200" b="1"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1. Giá trị nội dung</a:t>
            </a:r>
            <a:endParaRPr lang="en-US" sz="3200"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Hộp Văn bản 11">
            <a:extLst>
              <a:ext uri="{FF2B5EF4-FFF2-40B4-BE49-F238E27FC236}">
                <a16:creationId xmlns:a16="http://schemas.microsoft.com/office/drawing/2014/main" id="{1931ABFA-85B8-BC6E-13EC-57154E7AD43C}"/>
              </a:ext>
            </a:extLst>
          </p:cNvPr>
          <p:cNvSpPr txBox="1"/>
          <p:nvPr/>
        </p:nvSpPr>
        <p:spPr>
          <a:xfrm>
            <a:off x="1168400" y="1700679"/>
            <a:ext cx="10191531" cy="1736646"/>
          </a:xfrm>
          <a:prstGeom prst="roundRect">
            <a:avLst/>
          </a:prstGeom>
          <a:noFill/>
          <a:ln w="38100">
            <a:solidFill>
              <a:srgbClr val="00CC00"/>
            </a:solidFill>
          </a:ln>
        </p:spPr>
        <p:txBody>
          <a:bodyPr wrap="square">
            <a:spAutoFit/>
          </a:bodyPr>
          <a:lstStyle/>
          <a:p>
            <a:r>
              <a:rPr lang="en-US" sz="2400">
                <a:latin typeface="Times New Roman" panose="02020603050405020304" pitchFamily="18" charset="0"/>
                <a:cs typeface="Times New Roman" panose="02020603050405020304" pitchFamily="18" charset="0"/>
              </a:rPr>
              <a:t>- Tác giả đã phân tích, bình luận một cách thuyết phục để chỉ rõ vai trò và tác dụng to lớn của văn học đối với tâm hồn con người.</a:t>
            </a:r>
          </a:p>
          <a:p>
            <a:r>
              <a:rPr lang="en-US" sz="2400">
                <a:latin typeface="Times New Roman" panose="02020603050405020304" pitchFamily="18" charset="0"/>
                <a:cs typeface="Times New Roman" panose="02020603050405020304" pitchFamily="18" charset="0"/>
              </a:rPr>
              <a:t>- Văn bản thể hiện sự phát hiện mới mẻ, sâu sắc về tác dụng của văn học, lời văn diễn đạt thể hiện tính khẳng định, phủ định và rất giàu cảm xúc.</a:t>
            </a:r>
          </a:p>
        </p:txBody>
      </p:sp>
    </p:spTree>
    <p:extLst>
      <p:ext uri="{BB962C8B-B14F-4D97-AF65-F5344CB8AC3E}">
        <p14:creationId xmlns:p14="http://schemas.microsoft.com/office/powerpoint/2010/main" val="70378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2144" y="-494626"/>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7">
            <a:extLst>
              <a:ext uri="{FF2B5EF4-FFF2-40B4-BE49-F238E27FC236}">
                <a16:creationId xmlns:a16="http://schemas.microsoft.com/office/drawing/2014/main" id="{7F02168B-5F67-3CD5-D3F8-517206D1BE97}"/>
              </a:ext>
            </a:extLst>
          </p:cNvPr>
          <p:cNvSpPr txBox="1"/>
          <p:nvPr/>
        </p:nvSpPr>
        <p:spPr>
          <a:xfrm>
            <a:off x="1313083" y="5528117"/>
            <a:ext cx="10294259" cy="510778"/>
          </a:xfrm>
          <a:prstGeom prst="roundRect">
            <a:avLst/>
          </a:prstGeom>
          <a:noFill/>
          <a:ln w="38100">
            <a:solidFill>
              <a:srgbClr val="00CC00"/>
            </a:solidFill>
          </a:ln>
        </p:spPr>
        <p:txBody>
          <a:bodyPr wrap="square">
            <a:spAutoFit/>
          </a:bodyPr>
          <a:lstStyle/>
          <a:p>
            <a:pPr algn="just">
              <a:spcBef>
                <a:spcPts val="600"/>
              </a:spcBef>
              <a:spcAft>
                <a:spcPts val="600"/>
              </a:spcAft>
            </a:pPr>
            <a:r>
              <a:rPr lang="vi-VN"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9" name="Hình ảnh 8">
            <a:extLst>
              <a:ext uri="{FF2B5EF4-FFF2-40B4-BE49-F238E27FC236}">
                <a16:creationId xmlns:a16="http://schemas.microsoft.com/office/drawing/2014/main" id="{D204803A-D9F6-7DE0-5DD5-BDA2D80C0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5288787"/>
            <a:ext cx="1679894" cy="1679894"/>
          </a:xfrm>
          <a:prstGeom prst="rect">
            <a:avLst/>
          </a:prstGeom>
        </p:spPr>
      </p:pic>
      <p:sp>
        <p:nvSpPr>
          <p:cNvPr id="6" name="Hộp Văn bản 5">
            <a:extLst>
              <a:ext uri="{FF2B5EF4-FFF2-40B4-BE49-F238E27FC236}">
                <a16:creationId xmlns:a16="http://schemas.microsoft.com/office/drawing/2014/main" id="{D24C2CEF-45B9-DB47-277D-C0DA78B81A92}"/>
              </a:ext>
            </a:extLst>
          </p:cNvPr>
          <p:cNvSpPr txBox="1"/>
          <p:nvPr/>
        </p:nvSpPr>
        <p:spPr>
          <a:xfrm>
            <a:off x="984089" y="255814"/>
            <a:ext cx="7035800" cy="646331"/>
          </a:xfrm>
          <a:prstGeom prst="rect">
            <a:avLst/>
          </a:prstGeom>
          <a:noFill/>
        </p:spPr>
        <p:txBody>
          <a:bodyPr wrap="square">
            <a:spAutoFit/>
          </a:bodyPr>
          <a:lstStyle/>
          <a:p>
            <a:pPr marL="0" marR="0" algn="just">
              <a:spcBef>
                <a:spcPts val="0"/>
              </a:spcBef>
              <a:spcAft>
                <a:spcPts val="0"/>
              </a:spcAft>
            </a:pPr>
            <a:r>
              <a:rPr lang="de-DE" sz="3600" b="1" dirty="0">
                <a:solidFill>
                  <a:schemeClr val="bg1"/>
                </a:solidFill>
                <a:highlight>
                  <a:srgbClr val="339933"/>
                </a:highlight>
                <a:latin typeface="Times New Roman" panose="02020603050405020304" pitchFamily="18" charset="0"/>
                <a:ea typeface="Calibri" panose="020F0502020204030204" pitchFamily="34" charset="0"/>
                <a:cs typeface="Times New Roman" panose="02020603050405020304" pitchFamily="18" charset="0"/>
              </a:rPr>
              <a:t>III. Tổng kết</a:t>
            </a:r>
            <a:endParaRPr lang="en-US" sz="3600" dirty="0">
              <a:solidFill>
                <a:schemeClr val="bg1"/>
              </a:solidFill>
              <a:effectLst/>
              <a:highlight>
                <a:srgbClr val="339933"/>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5D2211FC-AD0F-AE7E-05F1-80D583C0C5A6}"/>
              </a:ext>
            </a:extLst>
          </p:cNvPr>
          <p:cNvSpPr txBox="1"/>
          <p:nvPr/>
        </p:nvSpPr>
        <p:spPr>
          <a:xfrm>
            <a:off x="1168400" y="890126"/>
            <a:ext cx="9918700" cy="483017"/>
          </a:xfrm>
          <a:prstGeom prst="rect">
            <a:avLst/>
          </a:prstGeom>
          <a:noFill/>
        </p:spPr>
        <p:txBody>
          <a:bodyPr wrap="square">
            <a:spAutoFit/>
          </a:bodyPr>
          <a:lstStyle/>
          <a:p>
            <a:pPr algn="just">
              <a:lnSpc>
                <a:spcPct val="115000"/>
              </a:lnSpc>
              <a:spcBef>
                <a:spcPts val="600"/>
              </a:spcBef>
              <a:spcAft>
                <a:spcPts val="600"/>
              </a:spcAft>
            </a:pPr>
            <a:r>
              <a:rPr lang="it-IT" sz="2400" b="1" dirty="0">
                <a:solidFill>
                  <a:srgbClr val="339933"/>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1"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Nôm</a:t>
            </a:r>
            <a:r>
              <a:rPr lang="en-US" sz="2400" b="1"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b="1"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luật</a:t>
            </a:r>
            <a:endParaRPr lang="en-US" sz="2400"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3598DE9F-67CD-668D-6851-7BBDC71B55DB}"/>
              </a:ext>
            </a:extLst>
          </p:cNvPr>
          <p:cNvSpPr txBox="1"/>
          <p:nvPr/>
        </p:nvSpPr>
        <p:spPr>
          <a:xfrm>
            <a:off x="1313083" y="1461239"/>
            <a:ext cx="10174621" cy="510778"/>
          </a:xfrm>
          <a:prstGeom prst="roundRect">
            <a:avLst/>
          </a:prstGeom>
          <a:noFill/>
          <a:ln w="38100">
            <a:solidFill>
              <a:srgbClr val="00CC00"/>
            </a:solidFill>
          </a:ln>
        </p:spPr>
        <p:txBody>
          <a:bodyPr wrap="square">
            <a:spAutoFit/>
          </a:bodyPr>
          <a:lstStyle/>
          <a:p>
            <a:r>
              <a:rPr lang="vi-VN"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endParaRPr lang="en-US" sz="2400" dirty="0">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31A5C1DA-3C70-F3B4-9607-FFE7D7B71342}"/>
              </a:ext>
            </a:extLst>
          </p:cNvPr>
          <p:cNvSpPr txBox="1"/>
          <p:nvPr/>
        </p:nvSpPr>
        <p:spPr>
          <a:xfrm>
            <a:off x="1313083" y="2629741"/>
            <a:ext cx="10174622" cy="510778"/>
          </a:xfrm>
          <a:prstGeom prst="roundRect">
            <a:avLst/>
          </a:prstGeom>
          <a:noFill/>
          <a:ln w="38100">
            <a:solidFill>
              <a:srgbClr val="00CC00"/>
            </a:solidFill>
          </a:ln>
        </p:spPr>
        <p:txBody>
          <a:bodyPr wrap="square">
            <a:spAutoFit/>
          </a:bodyPr>
          <a:lstStyle/>
          <a:p>
            <a:r>
              <a:rPr lang="vi-VN"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endParaRPr lang="en-US" sz="2400" dirty="0">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6FEC56AB-B33C-CC9D-6F2E-349E055175D7}"/>
              </a:ext>
            </a:extLst>
          </p:cNvPr>
          <p:cNvSpPr txBox="1"/>
          <p:nvPr/>
        </p:nvSpPr>
        <p:spPr>
          <a:xfrm>
            <a:off x="1304920" y="3840566"/>
            <a:ext cx="10294258" cy="510778"/>
          </a:xfrm>
          <a:prstGeom prst="roundRect">
            <a:avLst/>
          </a:prstGeom>
          <a:noFill/>
          <a:ln w="38100">
            <a:solidFill>
              <a:srgbClr val="00CC00"/>
            </a:solidFill>
          </a:ln>
        </p:spPr>
        <p:txBody>
          <a:bodyPr wrap="square">
            <a:spAutoFit/>
          </a:bodyPr>
          <a:lstStyle/>
          <a:p>
            <a:r>
              <a:rPr lang="vi-VN"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65864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ebook Powerpoint Template | Notebook paper template, Notebook paper,  Powerpoint template free">
            <a:extLst>
              <a:ext uri="{FF2B5EF4-FFF2-40B4-BE49-F238E27FC236}">
                <a16:creationId xmlns:a16="http://schemas.microsoft.com/office/drawing/2014/main" id="{A5B50F30-39BC-A9D4-56DE-A5EE4B2C15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E21B94C3-3306-4E48-D70D-3A75B8B0EBAB}"/>
              </a:ext>
            </a:extLst>
          </p:cNvPr>
          <p:cNvSpPr txBox="1"/>
          <p:nvPr/>
        </p:nvSpPr>
        <p:spPr>
          <a:xfrm>
            <a:off x="4293847" y="599682"/>
            <a:ext cx="3670300" cy="919401"/>
          </a:xfrm>
          <a:prstGeom prst="roundRect">
            <a:avLst/>
          </a:prstGeom>
          <a:gradFill>
            <a:gsLst>
              <a:gs pos="36000">
                <a:srgbClr val="00FF00"/>
              </a:gs>
              <a:gs pos="100000">
                <a:srgbClr val="00CC00"/>
              </a:gs>
            </a:gsLst>
            <a:lin ang="5400000" scaled="1"/>
          </a:gradFill>
          <a:ln w="57150">
            <a:noFill/>
          </a:ln>
        </p:spPr>
        <p:txBody>
          <a:bodyPr wrap="square" rtlCol="0">
            <a:spAutoFit/>
          </a:bodyPr>
          <a:lstStyle/>
          <a:p>
            <a:pPr algn="ctr"/>
            <a:r>
              <a:rPr lang="en-US" sz="4800" b="1" dirty="0">
                <a:solidFill>
                  <a:schemeClr val="bg1"/>
                </a:solidFill>
                <a:latin typeface="Forte" panose="03060902040502070203" pitchFamily="66" charset="0"/>
                <a:cs typeface="Times New Roman" panose="02020603050405020304" pitchFamily="18" charset="0"/>
              </a:rPr>
              <a:t>LUYỆN TẬP</a:t>
            </a:r>
          </a:p>
        </p:txBody>
      </p:sp>
      <p:pic>
        <p:nvPicPr>
          <p:cNvPr id="3" name="Hình ảnh 2">
            <a:extLst>
              <a:ext uri="{FF2B5EF4-FFF2-40B4-BE49-F238E27FC236}">
                <a16:creationId xmlns:a16="http://schemas.microsoft.com/office/drawing/2014/main" id="{5F2DFF67-5C0B-1165-7F6E-A01521150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733" y="3221594"/>
            <a:ext cx="3316084" cy="3389925"/>
          </a:xfrm>
          <a:prstGeom prst="rect">
            <a:avLst/>
          </a:prstGeom>
        </p:spPr>
      </p:pic>
      <p:sp>
        <p:nvSpPr>
          <p:cNvPr id="6" name="TextBox 5">
            <a:extLst>
              <a:ext uri="{FF2B5EF4-FFF2-40B4-BE49-F238E27FC236}">
                <a16:creationId xmlns:a16="http://schemas.microsoft.com/office/drawing/2014/main" id="{927ECC92-0AD3-4005-A3A3-CD0C309A562F}"/>
              </a:ext>
            </a:extLst>
          </p:cNvPr>
          <p:cNvSpPr txBox="1"/>
          <p:nvPr/>
        </p:nvSpPr>
        <p:spPr>
          <a:xfrm>
            <a:off x="1305017" y="2018383"/>
            <a:ext cx="9747682" cy="907749"/>
          </a:xfrm>
          <a:prstGeom prst="rect">
            <a:avLst/>
          </a:prstGeom>
          <a:noFill/>
        </p:spPr>
        <p:txBody>
          <a:bodyPr wrap="square">
            <a:spAutoFit/>
          </a:bodyPr>
          <a:lstStyle/>
          <a:p>
            <a:pPr algn="just">
              <a:lnSpc>
                <a:spcPct val="115000"/>
              </a:lnSpc>
              <a:spcAft>
                <a:spcPts val="80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10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76022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841194EC-FF99-970B-7A25-D74BB3865B54}"/>
              </a:ext>
            </a:extLst>
          </p:cNvPr>
          <p:cNvGrpSpPr/>
          <p:nvPr/>
        </p:nvGrpSpPr>
        <p:grpSpPr>
          <a:xfrm>
            <a:off x="2949062" y="502947"/>
            <a:ext cx="7947623" cy="2345454"/>
            <a:chOff x="3267137" y="1316627"/>
            <a:chExt cx="9065598" cy="1796125"/>
          </a:xfrm>
        </p:grpSpPr>
        <p:sp>
          <p:nvSpPr>
            <p:cNvPr id="4" name="Hình chữ nhật 3">
              <a:extLst>
                <a:ext uri="{FF2B5EF4-FFF2-40B4-BE49-F238E27FC236}">
                  <a16:creationId xmlns:a16="http://schemas.microsoft.com/office/drawing/2014/main" id="{2EAE3156-A406-DE31-E087-9D8FB9026B1F}"/>
                </a:ext>
              </a:extLst>
            </p:cNvPr>
            <p:cNvSpPr/>
            <p:nvPr/>
          </p:nvSpPr>
          <p:spPr>
            <a:xfrm>
              <a:off x="3653836" y="1830265"/>
              <a:ext cx="8678899" cy="950624"/>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Mũi tên: Hình ngũ giác 5">
              <a:extLst>
                <a:ext uri="{FF2B5EF4-FFF2-40B4-BE49-F238E27FC236}">
                  <a16:creationId xmlns:a16="http://schemas.microsoft.com/office/drawing/2014/main" id="{35FC9A50-9082-D3FC-1F76-81C43C90C7B8}"/>
                </a:ext>
              </a:extLst>
            </p:cNvPr>
            <p:cNvSpPr/>
            <p:nvPr/>
          </p:nvSpPr>
          <p:spPr>
            <a:xfrm rot="1142435">
              <a:off x="3797969" y="2127763"/>
              <a:ext cx="2719306" cy="984989"/>
            </a:xfrm>
            <a:prstGeom prst="homePlate">
              <a:avLst>
                <a:gd name="adj" fmla="val 0"/>
              </a:avLst>
            </a:prstGeom>
            <a:gradFill flip="none" rotWithShape="1">
              <a:gsLst>
                <a:gs pos="24000">
                  <a:schemeClr val="tx1">
                    <a:lumMod val="99000"/>
                    <a:alpha val="0"/>
                  </a:schemeClr>
                </a:gs>
                <a:gs pos="100000">
                  <a:schemeClr val="tx1">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ũi tên: Hình ngũ giác 4">
              <a:extLst>
                <a:ext uri="{FF2B5EF4-FFF2-40B4-BE49-F238E27FC236}">
                  <a16:creationId xmlns:a16="http://schemas.microsoft.com/office/drawing/2014/main" id="{A9C550D2-C7AF-471D-B156-D0EBD9FDA418}"/>
                </a:ext>
              </a:extLst>
            </p:cNvPr>
            <p:cNvSpPr/>
            <p:nvPr/>
          </p:nvSpPr>
          <p:spPr>
            <a:xfrm>
              <a:off x="3267137" y="1316627"/>
              <a:ext cx="2663238" cy="1143000"/>
            </a:xfrm>
            <a:prstGeom prst="homePlate">
              <a:avLst>
                <a:gd name="adj" fmla="val 26543"/>
              </a:avLst>
            </a:prstGeom>
            <a:solidFill>
              <a:srgbClr val="FFFF00"/>
            </a:soli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Nhóm 17">
            <a:extLst>
              <a:ext uri="{FF2B5EF4-FFF2-40B4-BE49-F238E27FC236}">
                <a16:creationId xmlns:a16="http://schemas.microsoft.com/office/drawing/2014/main" id="{A69CF8B9-5A49-15DC-708C-D72E339275DB}"/>
              </a:ext>
            </a:extLst>
          </p:cNvPr>
          <p:cNvGrpSpPr/>
          <p:nvPr/>
        </p:nvGrpSpPr>
        <p:grpSpPr>
          <a:xfrm>
            <a:off x="2361269" y="1756113"/>
            <a:ext cx="8535416" cy="2345454"/>
            <a:chOff x="3267137" y="1316627"/>
            <a:chExt cx="9736075" cy="1796125"/>
          </a:xfrm>
        </p:grpSpPr>
        <p:sp>
          <p:nvSpPr>
            <p:cNvPr id="19" name="Hình chữ nhật 18">
              <a:extLst>
                <a:ext uri="{FF2B5EF4-FFF2-40B4-BE49-F238E27FC236}">
                  <a16:creationId xmlns:a16="http://schemas.microsoft.com/office/drawing/2014/main" id="{75A5C394-0A66-AECA-DBA1-18ED8EFF5E98}"/>
                </a:ext>
              </a:extLst>
            </p:cNvPr>
            <p:cNvSpPr/>
            <p:nvPr/>
          </p:nvSpPr>
          <p:spPr>
            <a:xfrm>
              <a:off x="3653836" y="1806311"/>
              <a:ext cx="9349376" cy="95062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ũi tên: Hình ngũ giác 19">
              <a:extLst>
                <a:ext uri="{FF2B5EF4-FFF2-40B4-BE49-F238E27FC236}">
                  <a16:creationId xmlns:a16="http://schemas.microsoft.com/office/drawing/2014/main" id="{1E11D4AF-B213-A840-2549-81B41C477CA8}"/>
                </a:ext>
              </a:extLst>
            </p:cNvPr>
            <p:cNvSpPr/>
            <p:nvPr/>
          </p:nvSpPr>
          <p:spPr>
            <a:xfrm rot="1142435">
              <a:off x="3797969" y="2127763"/>
              <a:ext cx="2719306" cy="984989"/>
            </a:xfrm>
            <a:prstGeom prst="homePlate">
              <a:avLst>
                <a:gd name="adj" fmla="val 0"/>
              </a:avLst>
            </a:prstGeom>
            <a:gradFill flip="none" rotWithShape="1">
              <a:gsLst>
                <a:gs pos="24000">
                  <a:schemeClr val="tx1">
                    <a:lumMod val="99000"/>
                    <a:alpha val="0"/>
                  </a:schemeClr>
                </a:gs>
                <a:gs pos="100000">
                  <a:schemeClr val="tx1">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ũi tên: Hình ngũ giác 20">
              <a:extLst>
                <a:ext uri="{FF2B5EF4-FFF2-40B4-BE49-F238E27FC236}">
                  <a16:creationId xmlns:a16="http://schemas.microsoft.com/office/drawing/2014/main" id="{8EE424BF-0AC8-958E-8BFF-5BEA0A940F50}"/>
                </a:ext>
              </a:extLst>
            </p:cNvPr>
            <p:cNvSpPr/>
            <p:nvPr/>
          </p:nvSpPr>
          <p:spPr>
            <a:xfrm>
              <a:off x="3267137" y="1316627"/>
              <a:ext cx="2663238" cy="1143000"/>
            </a:xfrm>
            <a:prstGeom prst="homePlate">
              <a:avLst>
                <a:gd name="adj" fmla="val 26543"/>
              </a:avLst>
            </a:prstGeom>
            <a:solidFill>
              <a:srgbClr val="00B0F0"/>
            </a:soli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Nhóm 22">
            <a:extLst>
              <a:ext uri="{FF2B5EF4-FFF2-40B4-BE49-F238E27FC236}">
                <a16:creationId xmlns:a16="http://schemas.microsoft.com/office/drawing/2014/main" id="{EBBDB364-4A43-6D10-0545-DD9AD1273203}"/>
              </a:ext>
            </a:extLst>
          </p:cNvPr>
          <p:cNvGrpSpPr/>
          <p:nvPr/>
        </p:nvGrpSpPr>
        <p:grpSpPr>
          <a:xfrm>
            <a:off x="3759639" y="2945248"/>
            <a:ext cx="7137045" cy="2345454"/>
            <a:chOff x="3267137" y="1316627"/>
            <a:chExt cx="7733980" cy="1796125"/>
          </a:xfrm>
        </p:grpSpPr>
        <p:sp>
          <p:nvSpPr>
            <p:cNvPr id="24" name="Hình chữ nhật 23">
              <a:extLst>
                <a:ext uri="{FF2B5EF4-FFF2-40B4-BE49-F238E27FC236}">
                  <a16:creationId xmlns:a16="http://schemas.microsoft.com/office/drawing/2014/main" id="{0C61579C-0486-21BC-B3C3-E79337EA0B6F}"/>
                </a:ext>
              </a:extLst>
            </p:cNvPr>
            <p:cNvSpPr/>
            <p:nvPr/>
          </p:nvSpPr>
          <p:spPr>
            <a:xfrm>
              <a:off x="3653836" y="1806311"/>
              <a:ext cx="7347281" cy="950624"/>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ũi tên: Hình ngũ giác 24">
              <a:extLst>
                <a:ext uri="{FF2B5EF4-FFF2-40B4-BE49-F238E27FC236}">
                  <a16:creationId xmlns:a16="http://schemas.microsoft.com/office/drawing/2014/main" id="{35E9F23D-ADEF-C288-5417-9FD8F0BB5B85}"/>
                </a:ext>
              </a:extLst>
            </p:cNvPr>
            <p:cNvSpPr/>
            <p:nvPr/>
          </p:nvSpPr>
          <p:spPr>
            <a:xfrm rot="1142435">
              <a:off x="3797969" y="2127763"/>
              <a:ext cx="2719306" cy="984989"/>
            </a:xfrm>
            <a:prstGeom prst="homePlate">
              <a:avLst>
                <a:gd name="adj" fmla="val 0"/>
              </a:avLst>
            </a:prstGeom>
            <a:gradFill flip="none" rotWithShape="1">
              <a:gsLst>
                <a:gs pos="24000">
                  <a:schemeClr val="tx1">
                    <a:lumMod val="99000"/>
                    <a:alpha val="0"/>
                  </a:schemeClr>
                </a:gs>
                <a:gs pos="100000">
                  <a:schemeClr val="tx1">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ũi tên: Hình ngũ giác 25">
              <a:extLst>
                <a:ext uri="{FF2B5EF4-FFF2-40B4-BE49-F238E27FC236}">
                  <a16:creationId xmlns:a16="http://schemas.microsoft.com/office/drawing/2014/main" id="{200550EB-D21C-B79B-8BBA-FA8600AA4A55}"/>
                </a:ext>
              </a:extLst>
            </p:cNvPr>
            <p:cNvSpPr/>
            <p:nvPr/>
          </p:nvSpPr>
          <p:spPr>
            <a:xfrm>
              <a:off x="3267137" y="1316627"/>
              <a:ext cx="2663238" cy="1143000"/>
            </a:xfrm>
            <a:prstGeom prst="homePlate">
              <a:avLst>
                <a:gd name="adj" fmla="val 26543"/>
              </a:avLst>
            </a:prstGeom>
            <a:solidFill>
              <a:srgbClr val="00FF00"/>
            </a:soli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Nhóm 26">
            <a:extLst>
              <a:ext uri="{FF2B5EF4-FFF2-40B4-BE49-F238E27FC236}">
                <a16:creationId xmlns:a16="http://schemas.microsoft.com/office/drawing/2014/main" id="{DBA580A8-4DD9-7566-F3D0-0D838EDC180A}"/>
              </a:ext>
            </a:extLst>
          </p:cNvPr>
          <p:cNvGrpSpPr/>
          <p:nvPr/>
        </p:nvGrpSpPr>
        <p:grpSpPr>
          <a:xfrm>
            <a:off x="3202681" y="4166751"/>
            <a:ext cx="7694002" cy="2345454"/>
            <a:chOff x="3267137" y="1316627"/>
            <a:chExt cx="8776301" cy="1796125"/>
          </a:xfrm>
        </p:grpSpPr>
        <p:sp>
          <p:nvSpPr>
            <p:cNvPr id="28" name="Hình chữ nhật 27">
              <a:extLst>
                <a:ext uri="{FF2B5EF4-FFF2-40B4-BE49-F238E27FC236}">
                  <a16:creationId xmlns:a16="http://schemas.microsoft.com/office/drawing/2014/main" id="{E6A4E1B1-728A-D67C-49B1-87D7B38B2FFC}"/>
                </a:ext>
              </a:extLst>
            </p:cNvPr>
            <p:cNvSpPr/>
            <p:nvPr/>
          </p:nvSpPr>
          <p:spPr>
            <a:xfrm>
              <a:off x="3653835" y="1806311"/>
              <a:ext cx="8389603" cy="950624"/>
            </a:xfrm>
            <a:prstGeom prst="rec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ũi tên: Hình ngũ giác 28">
              <a:extLst>
                <a:ext uri="{FF2B5EF4-FFF2-40B4-BE49-F238E27FC236}">
                  <a16:creationId xmlns:a16="http://schemas.microsoft.com/office/drawing/2014/main" id="{AD645124-52D8-DAA7-92DB-57FBF4D17C8E}"/>
                </a:ext>
              </a:extLst>
            </p:cNvPr>
            <p:cNvSpPr/>
            <p:nvPr/>
          </p:nvSpPr>
          <p:spPr>
            <a:xfrm rot="1142435">
              <a:off x="3797969" y="2127763"/>
              <a:ext cx="2719306" cy="984989"/>
            </a:xfrm>
            <a:prstGeom prst="homePlate">
              <a:avLst>
                <a:gd name="adj" fmla="val 0"/>
              </a:avLst>
            </a:prstGeom>
            <a:gradFill flip="none" rotWithShape="1">
              <a:gsLst>
                <a:gs pos="24000">
                  <a:schemeClr val="tx1">
                    <a:lumMod val="99000"/>
                    <a:alpha val="0"/>
                  </a:schemeClr>
                </a:gs>
                <a:gs pos="100000">
                  <a:schemeClr val="tx1">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ũi tên: Hình ngũ giác 29">
              <a:extLst>
                <a:ext uri="{FF2B5EF4-FFF2-40B4-BE49-F238E27FC236}">
                  <a16:creationId xmlns:a16="http://schemas.microsoft.com/office/drawing/2014/main" id="{A7414418-C341-FCEF-13C9-CDC6A296C8A7}"/>
                </a:ext>
              </a:extLst>
            </p:cNvPr>
            <p:cNvSpPr/>
            <p:nvPr/>
          </p:nvSpPr>
          <p:spPr>
            <a:xfrm>
              <a:off x="3267137" y="1316627"/>
              <a:ext cx="2663238" cy="1143000"/>
            </a:xfrm>
            <a:prstGeom prst="homePlate">
              <a:avLst>
                <a:gd name="adj" fmla="val 26543"/>
              </a:avLst>
            </a:prstGeom>
            <a:solidFill>
              <a:srgbClr val="FF99FF"/>
            </a:soli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Hình chữ nhật 31">
            <a:extLst>
              <a:ext uri="{FF2B5EF4-FFF2-40B4-BE49-F238E27FC236}">
                <a16:creationId xmlns:a16="http://schemas.microsoft.com/office/drawing/2014/main" id="{88D0E33E-19E1-7B9A-5943-37418A2232A3}"/>
              </a:ext>
            </a:extLst>
          </p:cNvPr>
          <p:cNvSpPr/>
          <p:nvPr/>
        </p:nvSpPr>
        <p:spPr>
          <a:xfrm>
            <a:off x="10837387" y="658388"/>
            <a:ext cx="249454" cy="5934609"/>
          </a:xfrm>
          <a:prstGeom prst="rect">
            <a:avLst/>
          </a:prstGeom>
          <a:solidFill>
            <a:srgbClr val="B4C7E7"/>
          </a:solidFill>
          <a:ln>
            <a:noFill/>
          </a:ln>
          <a:effectLst>
            <a:outerShdw blurRad="50800" dist="38100" dir="10800000" sx="105000" sy="105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ình chữ nhật 32">
            <a:extLst>
              <a:ext uri="{FF2B5EF4-FFF2-40B4-BE49-F238E27FC236}">
                <a16:creationId xmlns:a16="http://schemas.microsoft.com/office/drawing/2014/main" id="{4F823B73-A0BD-1F61-2E46-BB49A30F8BEC}"/>
              </a:ext>
            </a:extLst>
          </p:cNvPr>
          <p:cNvSpPr/>
          <p:nvPr/>
        </p:nvSpPr>
        <p:spPr>
          <a:xfrm>
            <a:off x="10805160" y="1506"/>
            <a:ext cx="1386840" cy="6858000"/>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Hình ảnh 41">
            <a:extLst>
              <a:ext uri="{FF2B5EF4-FFF2-40B4-BE49-F238E27FC236}">
                <a16:creationId xmlns:a16="http://schemas.microsoft.com/office/drawing/2014/main" id="{8D0E0244-AC76-7BEC-DD45-548B33C9CDE9}"/>
              </a:ext>
            </a:extLst>
          </p:cNvPr>
          <p:cNvPicPr>
            <a:picLocks noChangeAspect="1"/>
          </p:cNvPicPr>
          <p:nvPr/>
        </p:nvPicPr>
        <p:blipFill>
          <a:blip r:embed="rId2"/>
          <a:stretch>
            <a:fillRect/>
          </a:stretch>
        </p:blipFill>
        <p:spPr>
          <a:xfrm>
            <a:off x="10872310" y="2570862"/>
            <a:ext cx="870208" cy="847425"/>
          </a:xfrm>
          <a:prstGeom prst="rect">
            <a:avLst/>
          </a:prstGeom>
          <a:gradFill>
            <a:gsLst>
              <a:gs pos="24000">
                <a:schemeClr val="tx1">
                  <a:lumMod val="99000"/>
                  <a:alpha val="0"/>
                </a:schemeClr>
              </a:gs>
              <a:gs pos="100000">
                <a:srgbClr val="0000FF"/>
              </a:gs>
            </a:gsLst>
            <a:lin ang="10800000" scaled="1"/>
          </a:gradFill>
        </p:spPr>
      </p:pic>
      <p:pic>
        <p:nvPicPr>
          <p:cNvPr id="43" name="Hình ảnh 42">
            <a:extLst>
              <a:ext uri="{FF2B5EF4-FFF2-40B4-BE49-F238E27FC236}">
                <a16:creationId xmlns:a16="http://schemas.microsoft.com/office/drawing/2014/main" id="{F8546BCF-6465-B874-23BF-1B8E919A837D}"/>
              </a:ext>
            </a:extLst>
          </p:cNvPr>
          <p:cNvPicPr>
            <a:picLocks noChangeAspect="1"/>
          </p:cNvPicPr>
          <p:nvPr/>
        </p:nvPicPr>
        <p:blipFill>
          <a:blip r:embed="rId3"/>
          <a:stretch>
            <a:fillRect/>
          </a:stretch>
        </p:blipFill>
        <p:spPr>
          <a:xfrm>
            <a:off x="10837387" y="1349359"/>
            <a:ext cx="941390" cy="903011"/>
          </a:xfrm>
          <a:prstGeom prst="rect">
            <a:avLst/>
          </a:prstGeom>
          <a:gradFill>
            <a:gsLst>
              <a:gs pos="24000">
                <a:srgbClr val="00FFFF"/>
              </a:gs>
              <a:gs pos="100000">
                <a:schemeClr val="bg1">
                  <a:lumMod val="85000"/>
                </a:schemeClr>
              </a:gs>
            </a:gsLst>
            <a:lin ang="10800000" scaled="1"/>
          </a:gradFill>
        </p:spPr>
      </p:pic>
      <p:pic>
        <p:nvPicPr>
          <p:cNvPr id="44" name="Hình ảnh 43">
            <a:extLst>
              <a:ext uri="{FF2B5EF4-FFF2-40B4-BE49-F238E27FC236}">
                <a16:creationId xmlns:a16="http://schemas.microsoft.com/office/drawing/2014/main" id="{E4554DBA-CC15-7974-7C72-F8C6D9E36891}"/>
              </a:ext>
            </a:extLst>
          </p:cNvPr>
          <p:cNvPicPr>
            <a:picLocks noChangeAspect="1"/>
          </p:cNvPicPr>
          <p:nvPr/>
        </p:nvPicPr>
        <p:blipFill>
          <a:blip r:embed="rId4"/>
          <a:stretch>
            <a:fillRect/>
          </a:stretch>
        </p:blipFill>
        <p:spPr>
          <a:xfrm>
            <a:off x="10872310" y="4999523"/>
            <a:ext cx="942801" cy="1018235"/>
          </a:xfrm>
          <a:prstGeom prst="rect">
            <a:avLst/>
          </a:prstGeom>
          <a:gradFill>
            <a:gsLst>
              <a:gs pos="84000">
                <a:srgbClr val="CC0099"/>
              </a:gs>
              <a:gs pos="24000">
                <a:schemeClr val="bg1">
                  <a:lumMod val="85000"/>
                </a:schemeClr>
              </a:gs>
            </a:gsLst>
            <a:lin ang="10800000" scaled="1"/>
          </a:gradFill>
        </p:spPr>
      </p:pic>
      <p:pic>
        <p:nvPicPr>
          <p:cNvPr id="45" name="Hình ảnh 44">
            <a:extLst>
              <a:ext uri="{FF2B5EF4-FFF2-40B4-BE49-F238E27FC236}">
                <a16:creationId xmlns:a16="http://schemas.microsoft.com/office/drawing/2014/main" id="{5CCC7E68-F2D7-009D-1BD6-4E77074FEC29}"/>
              </a:ext>
            </a:extLst>
          </p:cNvPr>
          <p:cNvPicPr>
            <a:picLocks noChangeAspect="1"/>
          </p:cNvPicPr>
          <p:nvPr/>
        </p:nvPicPr>
        <p:blipFill>
          <a:blip r:embed="rId5"/>
          <a:stretch>
            <a:fillRect/>
          </a:stretch>
        </p:blipFill>
        <p:spPr>
          <a:xfrm flipV="1">
            <a:off x="10887362" y="3772224"/>
            <a:ext cx="942801" cy="942801"/>
          </a:xfrm>
          <a:prstGeom prst="rect">
            <a:avLst/>
          </a:prstGeom>
          <a:gradFill>
            <a:gsLst>
              <a:gs pos="74000">
                <a:srgbClr val="00CC00"/>
              </a:gs>
              <a:gs pos="22000">
                <a:schemeClr val="bg1">
                  <a:lumMod val="85000"/>
                </a:schemeClr>
              </a:gs>
            </a:gsLst>
            <a:lin ang="10800000" scaled="1"/>
          </a:gradFill>
        </p:spPr>
      </p:pic>
      <p:pic>
        <p:nvPicPr>
          <p:cNvPr id="47" name="Hình ảnh 46">
            <a:extLst>
              <a:ext uri="{FF2B5EF4-FFF2-40B4-BE49-F238E27FC236}">
                <a16:creationId xmlns:a16="http://schemas.microsoft.com/office/drawing/2014/main" id="{D2C6F1B3-9724-8EE2-4765-39B435DF35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918" y="262959"/>
            <a:ext cx="5357390" cy="6643477"/>
          </a:xfrm>
          <a:prstGeom prst="rect">
            <a:avLst/>
          </a:prstGeom>
        </p:spPr>
      </p:pic>
      <p:sp>
        <p:nvSpPr>
          <p:cNvPr id="48" name="Hộp Văn bản 47">
            <a:extLst>
              <a:ext uri="{FF2B5EF4-FFF2-40B4-BE49-F238E27FC236}">
                <a16:creationId xmlns:a16="http://schemas.microsoft.com/office/drawing/2014/main" id="{C017278F-D6A9-F68F-319C-D4CBF460E34E}"/>
              </a:ext>
            </a:extLst>
          </p:cNvPr>
          <p:cNvSpPr txBox="1"/>
          <p:nvPr/>
        </p:nvSpPr>
        <p:spPr>
          <a:xfrm>
            <a:off x="2668390" y="1822796"/>
            <a:ext cx="1643742" cy="1323439"/>
          </a:xfrm>
          <a:prstGeom prst="rect">
            <a:avLst/>
          </a:prstGeom>
          <a:noFill/>
          <a:scene3d>
            <a:camera prst="isometricRightUp"/>
            <a:lightRig rig="threePt" dir="t"/>
          </a:scene3d>
        </p:spPr>
        <p:txBody>
          <a:bodyPr wrap="square" rtlCol="0">
            <a:spAutoFit/>
          </a:bodyPr>
          <a:lstStyle/>
          <a:p>
            <a:r>
              <a:rPr lang="en-US" sz="8000" dirty="0">
                <a:latin typeface="Bodoni MT Black" panose="02070A03080606020203" pitchFamily="18" charset="0"/>
                <a:cs typeface="Times New Roman" panose="02020603050405020304" pitchFamily="18" charset="0"/>
              </a:rPr>
              <a:t>02</a:t>
            </a:r>
          </a:p>
        </p:txBody>
      </p:sp>
      <p:sp>
        <p:nvSpPr>
          <p:cNvPr id="51" name="Hộp Văn bản 50">
            <a:extLst>
              <a:ext uri="{FF2B5EF4-FFF2-40B4-BE49-F238E27FC236}">
                <a16:creationId xmlns:a16="http://schemas.microsoft.com/office/drawing/2014/main" id="{12803DA8-1CF6-6F5D-01DB-1D08657B7C35}"/>
              </a:ext>
            </a:extLst>
          </p:cNvPr>
          <p:cNvSpPr txBox="1"/>
          <p:nvPr/>
        </p:nvSpPr>
        <p:spPr>
          <a:xfrm>
            <a:off x="3342379" y="493988"/>
            <a:ext cx="1643742" cy="1323439"/>
          </a:xfrm>
          <a:prstGeom prst="rect">
            <a:avLst/>
          </a:prstGeom>
          <a:noFill/>
          <a:scene3d>
            <a:camera prst="isometricRightUp"/>
            <a:lightRig rig="threePt" dir="t"/>
          </a:scene3d>
        </p:spPr>
        <p:txBody>
          <a:bodyPr wrap="square" rtlCol="0">
            <a:spAutoFit/>
          </a:bodyPr>
          <a:lstStyle/>
          <a:p>
            <a:r>
              <a:rPr lang="en-US" sz="8000" dirty="0">
                <a:latin typeface="Bodoni MT Black" panose="02070A03080606020203" pitchFamily="18" charset="0"/>
                <a:cs typeface="Times New Roman" panose="02020603050405020304" pitchFamily="18" charset="0"/>
              </a:rPr>
              <a:t>01</a:t>
            </a:r>
          </a:p>
        </p:txBody>
      </p:sp>
      <p:sp>
        <p:nvSpPr>
          <p:cNvPr id="52" name="Hộp Văn bản 51">
            <a:extLst>
              <a:ext uri="{FF2B5EF4-FFF2-40B4-BE49-F238E27FC236}">
                <a16:creationId xmlns:a16="http://schemas.microsoft.com/office/drawing/2014/main" id="{8151EFDD-D3CF-D5FF-8E36-6E56EF5649A7}"/>
              </a:ext>
            </a:extLst>
          </p:cNvPr>
          <p:cNvSpPr txBox="1"/>
          <p:nvPr/>
        </p:nvSpPr>
        <p:spPr>
          <a:xfrm rot="21333283">
            <a:off x="4023496" y="2947985"/>
            <a:ext cx="1643742" cy="1323439"/>
          </a:xfrm>
          <a:prstGeom prst="rect">
            <a:avLst/>
          </a:prstGeom>
          <a:noFill/>
          <a:scene3d>
            <a:camera prst="isometricRightUp"/>
            <a:lightRig rig="threePt" dir="t"/>
          </a:scene3d>
        </p:spPr>
        <p:txBody>
          <a:bodyPr wrap="square" rtlCol="0">
            <a:spAutoFit/>
          </a:bodyPr>
          <a:lstStyle/>
          <a:p>
            <a:r>
              <a:rPr lang="en-US" sz="8000" dirty="0">
                <a:latin typeface="Bodoni MT Black" panose="02070A03080606020203" pitchFamily="18" charset="0"/>
                <a:cs typeface="Times New Roman" panose="02020603050405020304" pitchFamily="18" charset="0"/>
              </a:rPr>
              <a:t>03</a:t>
            </a:r>
          </a:p>
        </p:txBody>
      </p:sp>
      <p:sp>
        <p:nvSpPr>
          <p:cNvPr id="55" name="Hộp Văn bản 54">
            <a:extLst>
              <a:ext uri="{FF2B5EF4-FFF2-40B4-BE49-F238E27FC236}">
                <a16:creationId xmlns:a16="http://schemas.microsoft.com/office/drawing/2014/main" id="{0DF42132-F6A8-B0ED-22F8-0F58BC95A398}"/>
              </a:ext>
            </a:extLst>
          </p:cNvPr>
          <p:cNvSpPr txBox="1"/>
          <p:nvPr/>
        </p:nvSpPr>
        <p:spPr>
          <a:xfrm>
            <a:off x="6002901" y="2466623"/>
            <a:ext cx="4058938" cy="1200329"/>
          </a:xfrm>
          <a:prstGeom prst="rect">
            <a:avLst/>
          </a:prstGeom>
          <a:noFill/>
        </p:spPr>
        <p:txBody>
          <a:bodyPr wrap="square" rtlCol="0">
            <a:spAutoFit/>
          </a:bodyPr>
          <a:lstStyle/>
          <a:p>
            <a:pPr algn="ctr"/>
            <a:r>
              <a:rPr lang="en-US" sz="3600" dirty="0">
                <a:solidFill>
                  <a:schemeClr val="bg1"/>
                </a:solidFill>
                <a:latin typeface="Ravie" panose="04040805050809020602" pitchFamily="82" charset="0"/>
                <a:cs typeface="Times New Roman" panose="02020603050405020304" pitchFamily="18" charset="0"/>
              </a:rPr>
              <a:t>HÌNH THÀNH </a:t>
            </a:r>
          </a:p>
          <a:p>
            <a:pPr algn="ctr"/>
            <a:r>
              <a:rPr lang="en-US" sz="3600" dirty="0">
                <a:solidFill>
                  <a:schemeClr val="bg1"/>
                </a:solidFill>
                <a:latin typeface="Ravie" panose="04040805050809020602" pitchFamily="82" charset="0"/>
                <a:cs typeface="Times New Roman" panose="02020603050405020304" pitchFamily="18" charset="0"/>
              </a:rPr>
              <a:t>KIẾN THỨC</a:t>
            </a:r>
          </a:p>
        </p:txBody>
      </p:sp>
      <p:sp>
        <p:nvSpPr>
          <p:cNvPr id="53" name="Hộp Văn bản 52">
            <a:extLst>
              <a:ext uri="{FF2B5EF4-FFF2-40B4-BE49-F238E27FC236}">
                <a16:creationId xmlns:a16="http://schemas.microsoft.com/office/drawing/2014/main" id="{E4EC7BFF-DA6D-5D5D-4E4B-6EE889CFC762}"/>
              </a:ext>
            </a:extLst>
          </p:cNvPr>
          <p:cNvSpPr txBox="1"/>
          <p:nvPr/>
        </p:nvSpPr>
        <p:spPr>
          <a:xfrm>
            <a:off x="3490261" y="4272155"/>
            <a:ext cx="1643742" cy="1323439"/>
          </a:xfrm>
          <a:prstGeom prst="rect">
            <a:avLst/>
          </a:prstGeom>
          <a:noFill/>
          <a:scene3d>
            <a:camera prst="isometricRightUp"/>
            <a:lightRig rig="threePt" dir="t"/>
          </a:scene3d>
        </p:spPr>
        <p:txBody>
          <a:bodyPr wrap="square" rtlCol="0">
            <a:spAutoFit/>
          </a:bodyPr>
          <a:lstStyle/>
          <a:p>
            <a:r>
              <a:rPr lang="en-US" sz="8000" dirty="0">
                <a:latin typeface="Bodoni MT Black" panose="02070A03080606020203" pitchFamily="18" charset="0"/>
                <a:cs typeface="Times New Roman" panose="02020603050405020304" pitchFamily="18" charset="0"/>
              </a:rPr>
              <a:t>04</a:t>
            </a:r>
          </a:p>
        </p:txBody>
      </p:sp>
      <p:sp>
        <p:nvSpPr>
          <p:cNvPr id="49" name="Hộp Văn bản 48">
            <a:extLst>
              <a:ext uri="{FF2B5EF4-FFF2-40B4-BE49-F238E27FC236}">
                <a16:creationId xmlns:a16="http://schemas.microsoft.com/office/drawing/2014/main" id="{7EBBF506-C9FF-DE80-2707-3F729FAB7260}"/>
              </a:ext>
            </a:extLst>
          </p:cNvPr>
          <p:cNvSpPr txBox="1"/>
          <p:nvPr/>
        </p:nvSpPr>
        <p:spPr>
          <a:xfrm>
            <a:off x="5845932" y="1378154"/>
            <a:ext cx="4578232" cy="769441"/>
          </a:xfrm>
          <a:prstGeom prst="rect">
            <a:avLst/>
          </a:prstGeom>
          <a:noFill/>
        </p:spPr>
        <p:txBody>
          <a:bodyPr wrap="square" rtlCol="0">
            <a:spAutoFit/>
          </a:bodyPr>
          <a:lstStyle/>
          <a:p>
            <a:r>
              <a:rPr lang="en-US" sz="4400" dirty="0">
                <a:solidFill>
                  <a:schemeClr val="bg1"/>
                </a:solidFill>
                <a:latin typeface="Ravie" panose="04040805050809020602" pitchFamily="82" charset="0"/>
                <a:cs typeface="Times New Roman" panose="02020603050405020304" pitchFamily="18" charset="0"/>
              </a:rPr>
              <a:t>KHỞI ĐỘNG</a:t>
            </a:r>
          </a:p>
        </p:txBody>
      </p:sp>
      <p:sp>
        <p:nvSpPr>
          <p:cNvPr id="56" name="Hộp Văn bản 55">
            <a:extLst>
              <a:ext uri="{FF2B5EF4-FFF2-40B4-BE49-F238E27FC236}">
                <a16:creationId xmlns:a16="http://schemas.microsoft.com/office/drawing/2014/main" id="{C4604784-4CA2-ADE1-7F59-C21A0C68FE69}"/>
              </a:ext>
            </a:extLst>
          </p:cNvPr>
          <p:cNvSpPr txBox="1"/>
          <p:nvPr/>
        </p:nvSpPr>
        <p:spPr>
          <a:xfrm>
            <a:off x="5942647" y="3921681"/>
            <a:ext cx="4578232" cy="769441"/>
          </a:xfrm>
          <a:prstGeom prst="rect">
            <a:avLst/>
          </a:prstGeom>
          <a:noFill/>
        </p:spPr>
        <p:txBody>
          <a:bodyPr wrap="square" rtlCol="0">
            <a:spAutoFit/>
          </a:bodyPr>
          <a:lstStyle/>
          <a:p>
            <a:r>
              <a:rPr lang="en-US" sz="4400" dirty="0">
                <a:solidFill>
                  <a:schemeClr val="bg1"/>
                </a:solidFill>
                <a:latin typeface="Ravie" panose="04040805050809020602" pitchFamily="82" charset="0"/>
                <a:cs typeface="Times New Roman" panose="02020603050405020304" pitchFamily="18" charset="0"/>
              </a:rPr>
              <a:t>LUYỆN TẬP</a:t>
            </a:r>
          </a:p>
        </p:txBody>
      </p:sp>
      <p:sp>
        <p:nvSpPr>
          <p:cNvPr id="57" name="Hộp Văn bản 56">
            <a:extLst>
              <a:ext uri="{FF2B5EF4-FFF2-40B4-BE49-F238E27FC236}">
                <a16:creationId xmlns:a16="http://schemas.microsoft.com/office/drawing/2014/main" id="{55AA719B-4A77-1C0E-3AFF-850E73EC8177}"/>
              </a:ext>
            </a:extLst>
          </p:cNvPr>
          <p:cNvSpPr txBox="1"/>
          <p:nvPr/>
        </p:nvSpPr>
        <p:spPr>
          <a:xfrm>
            <a:off x="5839733" y="5010488"/>
            <a:ext cx="4578232" cy="769441"/>
          </a:xfrm>
          <a:prstGeom prst="rect">
            <a:avLst/>
          </a:prstGeom>
          <a:noFill/>
        </p:spPr>
        <p:txBody>
          <a:bodyPr wrap="square" rtlCol="0">
            <a:spAutoFit/>
          </a:bodyPr>
          <a:lstStyle/>
          <a:p>
            <a:r>
              <a:rPr lang="en-US" sz="4400" dirty="0">
                <a:solidFill>
                  <a:schemeClr val="bg1"/>
                </a:solidFill>
                <a:latin typeface="Ravie" panose="04040805050809020602" pitchFamily="82" charset="0"/>
                <a:cs typeface="Times New Roman" panose="02020603050405020304" pitchFamily="18" charset="0"/>
              </a:rPr>
              <a:t>VẬN DỤNG</a:t>
            </a:r>
          </a:p>
        </p:txBody>
      </p:sp>
    </p:spTree>
    <p:extLst>
      <p:ext uri="{BB962C8B-B14F-4D97-AF65-F5344CB8AC3E}">
        <p14:creationId xmlns:p14="http://schemas.microsoft.com/office/powerpoint/2010/main" val="2786567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arn(inVertical)">
                                      <p:cBhvr>
                                        <p:cTn id="10" dur="500"/>
                                        <p:tgtEl>
                                          <p:spTgt spid="49"/>
                                        </p:tgtEl>
                                      </p:cBhvr>
                                    </p:animEffect>
                                  </p:childTnLst>
                                </p:cTn>
                              </p:par>
                              <p:par>
                                <p:cTn id="11" presetID="16" presetClass="entr" presetSubtype="21"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barn(inVertical)">
                                      <p:cBhvr>
                                        <p:cTn id="21" dur="500"/>
                                        <p:tgtEl>
                                          <p:spTgt spid="55"/>
                                        </p:tgtEl>
                                      </p:cBhvr>
                                    </p:animEffect>
                                  </p:childTnLst>
                                </p:cTn>
                              </p:par>
                              <p:par>
                                <p:cTn id="22" presetID="16" presetClass="entr" presetSubtype="21"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barn(inVertical)">
                                      <p:cBhvr>
                                        <p:cTn id="29" dur="500"/>
                                        <p:tgtEl>
                                          <p:spTgt spid="5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barn(inVertical)">
                                      <p:cBhvr>
                                        <p:cTn id="32" dur="500"/>
                                        <p:tgtEl>
                                          <p:spTgt spid="56"/>
                                        </p:tgtEl>
                                      </p:cBhvr>
                                    </p:animEffect>
                                  </p:childTnLst>
                                </p:cTn>
                              </p:par>
                              <p:par>
                                <p:cTn id="33" presetID="16" presetClass="entr" presetSubtype="21"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barn(inVertical)">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barn(inVertical)">
                                      <p:cBhvr>
                                        <p:cTn id="40" dur="500"/>
                                        <p:tgtEl>
                                          <p:spTgt spid="5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barn(inVertical)">
                                      <p:cBhvr>
                                        <p:cTn id="43" dur="500"/>
                                        <p:tgtEl>
                                          <p:spTgt spid="57"/>
                                        </p:tgtEl>
                                      </p:cBhvr>
                                    </p:animEffect>
                                  </p:childTnLst>
                                </p:cTn>
                              </p:par>
                              <p:par>
                                <p:cTn id="44" presetID="16" presetClass="entr" presetSubtype="21"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barn(inVertical)">
                                      <p:cBhvr>
                                        <p:cTn id="4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P spid="52" grpId="0"/>
      <p:bldP spid="55" grpId="0"/>
      <p:bldP spid="53" grpId="0"/>
      <p:bldP spid="49" grpId="0"/>
      <p:bldP spid="56" grpId="0"/>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ebook Powerpoint Template | Notebook paper template, Notebook paper,  Powerpoint template free">
            <a:extLst>
              <a:ext uri="{FF2B5EF4-FFF2-40B4-BE49-F238E27FC236}">
                <a16:creationId xmlns:a16="http://schemas.microsoft.com/office/drawing/2014/main" id="{A5B50F30-39BC-A9D4-56DE-A5EE4B2C15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E21B94C3-3306-4E48-D70D-3A75B8B0EBAB}"/>
              </a:ext>
            </a:extLst>
          </p:cNvPr>
          <p:cNvSpPr txBox="1"/>
          <p:nvPr/>
        </p:nvSpPr>
        <p:spPr>
          <a:xfrm>
            <a:off x="3968527" y="463707"/>
            <a:ext cx="4254946" cy="919401"/>
          </a:xfrm>
          <a:prstGeom prst="roundRect">
            <a:avLst/>
          </a:prstGeom>
          <a:gradFill>
            <a:gsLst>
              <a:gs pos="36000">
                <a:srgbClr val="00FF00"/>
              </a:gs>
              <a:gs pos="100000">
                <a:srgbClr val="00CC00"/>
              </a:gs>
            </a:gsLst>
            <a:lin ang="5400000" scaled="1"/>
          </a:gradFill>
          <a:ln w="57150">
            <a:noFill/>
          </a:ln>
        </p:spPr>
        <p:txBody>
          <a:bodyPr wrap="square" rtlCol="0">
            <a:spAutoFit/>
          </a:bodyPr>
          <a:lstStyle/>
          <a:p>
            <a:pPr algn="ctr"/>
            <a:r>
              <a:rPr lang="en-US" sz="48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KHỞI ĐỘNG</a:t>
            </a:r>
          </a:p>
        </p:txBody>
      </p:sp>
      <p:pic>
        <p:nvPicPr>
          <p:cNvPr id="8" name="Hình ảnh 7">
            <a:extLst>
              <a:ext uri="{FF2B5EF4-FFF2-40B4-BE49-F238E27FC236}">
                <a16:creationId xmlns:a16="http://schemas.microsoft.com/office/drawing/2014/main" id="{0A4A3B11-EA48-E019-A6B2-744BF2098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5" y="3539612"/>
            <a:ext cx="3161071" cy="3161071"/>
          </a:xfrm>
          <a:prstGeom prst="rect">
            <a:avLst/>
          </a:prstGeom>
        </p:spPr>
      </p:pic>
      <p:sp>
        <p:nvSpPr>
          <p:cNvPr id="10" name="Bong bóng Lời nói: Hình chữ nhật với Góc Tròn 9">
            <a:extLst>
              <a:ext uri="{FF2B5EF4-FFF2-40B4-BE49-F238E27FC236}">
                <a16:creationId xmlns:a16="http://schemas.microsoft.com/office/drawing/2014/main" id="{AB1B6A3D-23D9-5C33-D0A0-88EA3285FA18}"/>
              </a:ext>
            </a:extLst>
          </p:cNvPr>
          <p:cNvSpPr/>
          <p:nvPr/>
        </p:nvSpPr>
        <p:spPr>
          <a:xfrm>
            <a:off x="3095076" y="2060183"/>
            <a:ext cx="7903123" cy="2644224"/>
          </a:xfrm>
          <a:prstGeom prst="wedgeRoundRectCallout">
            <a:avLst>
              <a:gd name="adj1" fmla="val -51080"/>
              <a:gd name="adj2" fmla="val 72168"/>
              <a:gd name="adj3" fmla="val 16667"/>
            </a:avLst>
          </a:prstGeom>
          <a:noFill/>
          <a:ln w="5715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pPr>
            <a:r>
              <a:rPr lang="pt-BR"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 nêu một số biểu hiện về tác dụng của văn học đối với cá nhân em?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9439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ebook Powerpoint Template | Notebook paper template, Notebook paper,  Powerpoint template free">
            <a:extLst>
              <a:ext uri="{FF2B5EF4-FFF2-40B4-BE49-F238E27FC236}">
                <a16:creationId xmlns:a16="http://schemas.microsoft.com/office/drawing/2014/main" id="{A5B50F30-39BC-A9D4-56DE-A5EE4B2C15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2997" y="-3010"/>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E21B94C3-3306-4E48-D70D-3A75B8B0EBAB}"/>
              </a:ext>
            </a:extLst>
          </p:cNvPr>
          <p:cNvSpPr txBox="1"/>
          <p:nvPr/>
        </p:nvSpPr>
        <p:spPr>
          <a:xfrm>
            <a:off x="2118434" y="1350407"/>
            <a:ext cx="8242300" cy="919401"/>
          </a:xfrm>
          <a:prstGeom prst="roundRect">
            <a:avLst/>
          </a:prstGeom>
          <a:gradFill>
            <a:gsLst>
              <a:gs pos="36000">
                <a:srgbClr val="00FF00"/>
              </a:gs>
              <a:gs pos="100000">
                <a:srgbClr val="00CC00"/>
              </a:gs>
            </a:gsLst>
            <a:lin ang="5400000" scaled="1"/>
          </a:gradFill>
          <a:ln w="57150">
            <a:noFill/>
          </a:ln>
        </p:spPr>
        <p:txBody>
          <a:bodyPr wrap="square" rtlCol="0">
            <a:spAutoFit/>
          </a:bodyPr>
          <a:lstStyle/>
          <a:p>
            <a:pPr algn="ctr"/>
            <a:r>
              <a:rPr lang="en-US" sz="48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HÌNH THÀNH KIẾN THỨC</a:t>
            </a:r>
          </a:p>
        </p:txBody>
      </p:sp>
      <p:pic>
        <p:nvPicPr>
          <p:cNvPr id="2" name="Hình ảnh 1">
            <a:extLst>
              <a:ext uri="{FF2B5EF4-FFF2-40B4-BE49-F238E27FC236}">
                <a16:creationId xmlns:a16="http://schemas.microsoft.com/office/drawing/2014/main" id="{2BF14B4D-EC47-9D4A-56EE-0F148E7B7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325" y="2216551"/>
            <a:ext cx="4705350" cy="4810125"/>
          </a:xfrm>
          <a:prstGeom prst="rect">
            <a:avLst/>
          </a:prstGeom>
        </p:spPr>
      </p:pic>
    </p:spTree>
    <p:extLst>
      <p:ext uri="{BB962C8B-B14F-4D97-AF65-F5344CB8AC3E}">
        <p14:creationId xmlns:p14="http://schemas.microsoft.com/office/powerpoint/2010/main" val="3805029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782"/>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1041400" y="246943"/>
            <a:ext cx="7035800" cy="646331"/>
          </a:xfrm>
          <a:prstGeom prst="rect">
            <a:avLst/>
          </a:prstGeom>
          <a:noFill/>
        </p:spPr>
        <p:txBody>
          <a:bodyPr wrap="square">
            <a:spAutoFit/>
          </a:bodyPr>
          <a:lstStyle/>
          <a:p>
            <a:pPr marL="0" marR="0" algn="just">
              <a:spcBef>
                <a:spcPts val="0"/>
              </a:spcBef>
              <a:spcAft>
                <a:spcPts val="0"/>
              </a:spcAft>
            </a:pPr>
            <a:r>
              <a:rPr lang="de-DE" sz="3600" b="1" dirty="0">
                <a:solidFill>
                  <a:schemeClr val="bg1"/>
                </a:solidFill>
                <a:effectLst/>
                <a:highlight>
                  <a:srgbClr val="339933"/>
                </a:highlight>
                <a:latin typeface="Times New Roman" panose="02020603050405020304" pitchFamily="18" charset="0"/>
                <a:ea typeface="Times New Roman" panose="02020603050405020304" pitchFamily="18" charset="0"/>
                <a:cs typeface="Times New Roman" panose="02020603050405020304" pitchFamily="18" charset="0"/>
              </a:rPr>
              <a:t>I. Tìm hiểu chung</a:t>
            </a:r>
            <a:endParaRPr lang="en-US" sz="3600" dirty="0">
              <a:solidFill>
                <a:schemeClr val="bg1"/>
              </a:solidFill>
              <a:effectLst/>
              <a:highlight>
                <a:srgbClr val="339933"/>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F8157803-084F-5F2A-624A-6D92DAEA6453}"/>
              </a:ext>
            </a:extLst>
          </p:cNvPr>
          <p:cNvSpPr txBox="1"/>
          <p:nvPr/>
        </p:nvSpPr>
        <p:spPr>
          <a:xfrm>
            <a:off x="1117600" y="839326"/>
            <a:ext cx="9017000" cy="584775"/>
          </a:xfrm>
          <a:prstGeom prst="rect">
            <a:avLst/>
          </a:prstGeom>
          <a:noFill/>
        </p:spPr>
        <p:txBody>
          <a:bodyPr wrap="square">
            <a:spAutoFit/>
          </a:bodyPr>
          <a:lstStyle/>
          <a:p>
            <a:pPr marL="0" marR="0" algn="just">
              <a:spcBef>
                <a:spcPts val="0"/>
              </a:spcBef>
              <a:spcAft>
                <a:spcPts val="0"/>
              </a:spcAft>
            </a:pPr>
            <a:r>
              <a:rPr lang="en-US" sz="3200" b="1"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giả</a:t>
            </a:r>
            <a:endParaRPr lang="en-US" sz="3200" dirty="0">
              <a:solidFill>
                <a:srgbClr val="33993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Hộp Văn bản 14">
            <a:extLst>
              <a:ext uri="{FF2B5EF4-FFF2-40B4-BE49-F238E27FC236}">
                <a16:creationId xmlns:a16="http://schemas.microsoft.com/office/drawing/2014/main" id="{60281DD8-67BF-D2FC-4207-CB653ED44556}"/>
              </a:ext>
            </a:extLst>
          </p:cNvPr>
          <p:cNvSpPr txBox="1"/>
          <p:nvPr/>
        </p:nvSpPr>
        <p:spPr>
          <a:xfrm>
            <a:off x="2006600" y="1485657"/>
            <a:ext cx="9429750" cy="2764215"/>
          </a:xfrm>
          <a:prstGeom prst="cloudCallout">
            <a:avLst>
              <a:gd name="adj1" fmla="val -42382"/>
              <a:gd name="adj2" fmla="val 44305"/>
            </a:avLst>
          </a:prstGeom>
          <a:noFill/>
          <a:ln w="38100">
            <a:solidFill>
              <a:srgbClr val="00CC00"/>
            </a:solidFill>
          </a:ln>
        </p:spPr>
        <p:txBody>
          <a:bodyPr wrap="square">
            <a:spAutoFit/>
          </a:bodyPr>
          <a:lstStyle/>
          <a:p>
            <a:pPr algn="just"/>
            <a:r>
              <a:rPr lang="pt-BR" sz="2800" dirty="0">
                <a:latin typeface="Times New Roman" panose="02020603050405020304" pitchFamily="18" charset="0"/>
                <a:ea typeface="Tahoma" panose="020B0604030504040204" pitchFamily="34" charset="0"/>
                <a:cs typeface="Times New Roman" panose="02020603050405020304" pitchFamily="18" charset="0"/>
              </a:rPr>
              <a:t>Dựa vào SGK và phần bài chuẩn bị sẵn, giới thiệu khái quát những thông tin chính về tác giả, tác phẩm?</a:t>
            </a:r>
          </a:p>
          <a:p>
            <a:pPr algn="just"/>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1" name="Hình ảnh 10">
            <a:extLst>
              <a:ext uri="{FF2B5EF4-FFF2-40B4-BE49-F238E27FC236}">
                <a16:creationId xmlns:a16="http://schemas.microsoft.com/office/drawing/2014/main" id="{BDABCECC-6908-BB3B-2F3E-4C257BDE7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41300" y="3850700"/>
            <a:ext cx="3149600" cy="3149600"/>
          </a:xfrm>
          <a:prstGeom prst="rect">
            <a:avLst/>
          </a:prstGeom>
        </p:spPr>
      </p:pic>
    </p:spTree>
    <p:extLst>
      <p:ext uri="{BB962C8B-B14F-4D97-AF65-F5344CB8AC3E}">
        <p14:creationId xmlns:p14="http://schemas.microsoft.com/office/powerpoint/2010/main" val="2746758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782"/>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1041400" y="246943"/>
            <a:ext cx="7035800" cy="646331"/>
          </a:xfrm>
          <a:prstGeom prst="rect">
            <a:avLst/>
          </a:prstGeom>
          <a:noFill/>
        </p:spPr>
        <p:txBody>
          <a:bodyPr wrap="square">
            <a:spAutoFit/>
          </a:bodyPr>
          <a:lstStyle/>
          <a:p>
            <a:pPr marL="0" marR="0" algn="just">
              <a:spcBef>
                <a:spcPts val="0"/>
              </a:spcBef>
              <a:spcAft>
                <a:spcPts val="0"/>
              </a:spcAft>
            </a:pPr>
            <a:r>
              <a:rPr lang="de-DE" sz="3600" b="1" dirty="0">
                <a:solidFill>
                  <a:schemeClr val="bg1"/>
                </a:solidFill>
                <a:effectLst/>
                <a:highlight>
                  <a:srgbClr val="339933"/>
                </a:highlight>
                <a:latin typeface="Times New Roman" panose="02020603050405020304" pitchFamily="18" charset="0"/>
                <a:ea typeface="Times New Roman" panose="02020603050405020304" pitchFamily="18" charset="0"/>
                <a:cs typeface="Times New Roman" panose="02020603050405020304" pitchFamily="18" charset="0"/>
              </a:rPr>
              <a:t>I. Tìm hiểu chung</a:t>
            </a:r>
            <a:endParaRPr lang="en-US" sz="3600" dirty="0">
              <a:solidFill>
                <a:schemeClr val="bg1"/>
              </a:solidFill>
              <a:effectLst/>
              <a:highlight>
                <a:srgbClr val="339933"/>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F8157803-084F-5F2A-624A-6D92DAEA6453}"/>
              </a:ext>
            </a:extLst>
          </p:cNvPr>
          <p:cNvSpPr txBox="1"/>
          <p:nvPr/>
        </p:nvSpPr>
        <p:spPr>
          <a:xfrm>
            <a:off x="1117600" y="839326"/>
            <a:ext cx="9017000" cy="584775"/>
          </a:xfrm>
          <a:prstGeom prst="rect">
            <a:avLst/>
          </a:prstGeom>
          <a:noFill/>
        </p:spPr>
        <p:txBody>
          <a:bodyPr wrap="square">
            <a:spAutoFit/>
          </a:bodyPr>
          <a:lstStyle/>
          <a:p>
            <a:pPr marL="0" marR="0" algn="just">
              <a:spcBef>
                <a:spcPts val="0"/>
              </a:spcBef>
              <a:spcAft>
                <a:spcPts val="0"/>
              </a:spcAft>
            </a:pPr>
            <a:r>
              <a:rPr lang="en-US" sz="3200" b="1"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giả</a:t>
            </a:r>
            <a:endParaRPr lang="en-US" sz="3200" dirty="0">
              <a:solidFill>
                <a:srgbClr val="33993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4D93ACB7-1411-7CAD-0CF8-D1EAF7226E7F}"/>
              </a:ext>
            </a:extLst>
          </p:cNvPr>
          <p:cNvSpPr txBox="1"/>
          <p:nvPr/>
        </p:nvSpPr>
        <p:spPr>
          <a:xfrm>
            <a:off x="1117600" y="1400825"/>
            <a:ext cx="610235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CC66"/>
                </a:solidFill>
                <a:effectLst/>
                <a:latin typeface="Times New Roman" panose="02020603050405020304" pitchFamily="18" charset="0"/>
                <a:ea typeface="Calibri" panose="020F0502020204030204" pitchFamily="34" charset="0"/>
                <a:cs typeface="Times New Roman" panose="02020603050405020304" pitchFamily="18" charset="0"/>
              </a:rPr>
              <a:t>a. </a:t>
            </a:r>
            <a:r>
              <a:rPr kumimoji="0" lang="en-US" altLang="en-US" sz="2800" b="1" i="0" u="none" strike="noStrike" cap="none" normalizeH="0" baseline="0" dirty="0" err="1">
                <a:ln>
                  <a:noFill/>
                </a:ln>
                <a:solidFill>
                  <a:srgbClr val="00CC66"/>
                </a:solidFill>
                <a:effectLst/>
                <a:latin typeface="Times New Roman" panose="02020603050405020304" pitchFamily="18" charset="0"/>
                <a:ea typeface="Calibri" panose="020F0502020204030204" pitchFamily="34" charset="0"/>
                <a:cs typeface="Times New Roman" panose="02020603050405020304" pitchFamily="18" charset="0"/>
              </a:rPr>
              <a:t>Tiểu</a:t>
            </a:r>
            <a:r>
              <a:rPr kumimoji="0" lang="en-US" altLang="en-US" sz="2800" b="1" i="0" u="none" strike="noStrike" cap="none" normalizeH="0" dirty="0">
                <a:ln>
                  <a:noFill/>
                </a:ln>
                <a:solidFill>
                  <a:srgbClr val="00CC66"/>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dirty="0" err="1">
                <a:ln>
                  <a:noFill/>
                </a:ln>
                <a:solidFill>
                  <a:srgbClr val="00CC66"/>
                </a:solidFill>
                <a:effectLst/>
                <a:latin typeface="Times New Roman" panose="02020603050405020304" pitchFamily="18" charset="0"/>
                <a:ea typeface="Calibri" panose="020F0502020204030204" pitchFamily="34" charset="0"/>
                <a:cs typeface="Times New Roman" panose="02020603050405020304" pitchFamily="18" charset="0"/>
              </a:rPr>
              <a:t>sử</a:t>
            </a:r>
            <a:endParaRPr kumimoji="0" lang="en-US" altLang="en-US" sz="1200" b="0" i="0" u="none" strike="noStrike" cap="none" normalizeH="0" baseline="0" dirty="0">
              <a:ln>
                <a:noFill/>
              </a:ln>
              <a:solidFill>
                <a:srgbClr val="00CC66"/>
              </a:solidFill>
              <a:effectLst/>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803E25A2-4793-F405-4CB5-0D4A934B5A66}"/>
              </a:ext>
            </a:extLst>
          </p:cNvPr>
          <p:cNvSpPr txBox="1"/>
          <p:nvPr/>
        </p:nvSpPr>
        <p:spPr>
          <a:xfrm>
            <a:off x="1192367" y="2016484"/>
            <a:ext cx="9807266" cy="172335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Hiến</a:t>
            </a:r>
            <a:r>
              <a:rPr lang="en-US" sz="2400" dirty="0">
                <a:latin typeface="Times New Roman" panose="02020603050405020304" pitchFamily="18" charset="0"/>
                <a:cs typeface="Times New Roman" panose="02020603050405020304" pitchFamily="18" charset="0"/>
              </a:rPr>
              <a:t> (1930 -2011)</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Tĩnh</a:t>
            </a:r>
            <a:r>
              <a:rPr lang="en-US" sz="2400" dirty="0">
                <a:latin typeface="Times New Roman" panose="02020603050405020304" pitchFamily="18" charset="0"/>
                <a:cs typeface="Times New Roman" panose="02020603050405020304" pitchFamily="18" charset="0"/>
              </a:rPr>
              <a:t>.</a:t>
            </a:r>
          </a:p>
          <a:p>
            <a:pPr algn="just">
              <a:lnSpc>
                <a:spcPct val="1150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Du</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7">
            <a:extLst>
              <a:ext uri="{FF2B5EF4-FFF2-40B4-BE49-F238E27FC236}">
                <a16:creationId xmlns:a16="http://schemas.microsoft.com/office/drawing/2014/main" id="{6B82E008-CE85-430C-B518-A201CFA77E8A}"/>
              </a:ext>
            </a:extLst>
          </p:cNvPr>
          <p:cNvSpPr txBox="1"/>
          <p:nvPr/>
        </p:nvSpPr>
        <p:spPr>
          <a:xfrm>
            <a:off x="1192367" y="3739841"/>
            <a:ext cx="610235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CC66"/>
                </a:solidFill>
                <a:effectLst/>
                <a:latin typeface="Times New Roman" panose="02020603050405020304" pitchFamily="18" charset="0"/>
                <a:ea typeface="Calibri" panose="020F0502020204030204" pitchFamily="34" charset="0"/>
                <a:cs typeface="Times New Roman" panose="02020603050405020304" pitchFamily="18" charset="0"/>
              </a:rPr>
              <a:t>b. </a:t>
            </a:r>
            <a:r>
              <a:rPr kumimoji="0" lang="en-US" altLang="en-US" sz="2800" b="1" i="0" u="none" strike="noStrike" cap="none" normalizeH="0" baseline="0" dirty="0" err="1">
                <a:ln>
                  <a:noFill/>
                </a:ln>
                <a:solidFill>
                  <a:srgbClr val="00CC66"/>
                </a:solidFill>
                <a:effectLst/>
                <a:latin typeface="Times New Roman" panose="02020603050405020304" pitchFamily="18" charset="0"/>
                <a:ea typeface="Calibri" panose="020F0502020204030204" pitchFamily="34" charset="0"/>
                <a:cs typeface="Times New Roman" panose="02020603050405020304" pitchFamily="18" charset="0"/>
              </a:rPr>
              <a:t>Sự</a:t>
            </a:r>
            <a:r>
              <a:rPr kumimoji="0" lang="en-US" altLang="en-US" sz="2800" b="1" i="0" u="none" strike="noStrike" cap="none" normalizeH="0" dirty="0">
                <a:ln>
                  <a:noFill/>
                </a:ln>
                <a:solidFill>
                  <a:srgbClr val="00CC66"/>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dirty="0" err="1">
                <a:ln>
                  <a:noFill/>
                </a:ln>
                <a:solidFill>
                  <a:srgbClr val="00CC66"/>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kumimoji="0" lang="en-US" altLang="en-US" sz="2800" b="1" i="0" u="none" strike="noStrike" cap="none" normalizeH="0" dirty="0">
                <a:ln>
                  <a:noFill/>
                </a:ln>
                <a:solidFill>
                  <a:srgbClr val="00CC66"/>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dirty="0" err="1">
                <a:ln>
                  <a:noFill/>
                </a:ln>
                <a:solidFill>
                  <a:srgbClr val="00CC66"/>
                </a:solidFill>
                <a:effectLst/>
                <a:latin typeface="Times New Roman" panose="02020603050405020304" pitchFamily="18" charset="0"/>
                <a:ea typeface="Calibri" panose="020F0502020204030204" pitchFamily="34" charset="0"/>
                <a:cs typeface="Times New Roman" panose="02020603050405020304" pitchFamily="18" charset="0"/>
              </a:rPr>
              <a:t>sáng</a:t>
            </a:r>
            <a:r>
              <a:rPr kumimoji="0" lang="en-US" altLang="en-US" sz="2800" b="1" i="0" u="none" strike="noStrike" cap="none" normalizeH="0" dirty="0">
                <a:ln>
                  <a:noFill/>
                </a:ln>
                <a:solidFill>
                  <a:srgbClr val="00CC66"/>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dirty="0" err="1">
                <a:ln>
                  <a:noFill/>
                </a:ln>
                <a:solidFill>
                  <a:srgbClr val="00CC66"/>
                </a:solidFill>
                <a:effectLst/>
                <a:latin typeface="Times New Roman" panose="02020603050405020304" pitchFamily="18" charset="0"/>
                <a:ea typeface="Calibri" panose="020F0502020204030204" pitchFamily="34" charset="0"/>
                <a:cs typeface="Times New Roman" panose="02020603050405020304" pitchFamily="18" charset="0"/>
              </a:rPr>
              <a:t>tác</a:t>
            </a:r>
            <a:endParaRPr kumimoji="0" lang="en-US" altLang="en-US" sz="1200" b="0" i="0" u="none" strike="noStrike" cap="none" normalizeH="0" baseline="0" dirty="0">
              <a:ln>
                <a:noFill/>
              </a:ln>
              <a:solidFill>
                <a:srgbClr val="00CC66"/>
              </a:solidFill>
              <a:effectLst/>
              <a:latin typeface="Times New Roman" panose="02020603050405020304" pitchFamily="18" charset="0"/>
              <a:cs typeface="Times New Roman" panose="02020603050405020304" pitchFamily="18" charset="0"/>
            </a:endParaRPr>
          </a:p>
        </p:txBody>
      </p:sp>
      <p:sp>
        <p:nvSpPr>
          <p:cNvPr id="15" name="Hộp Văn bản 11">
            <a:extLst>
              <a:ext uri="{FF2B5EF4-FFF2-40B4-BE49-F238E27FC236}">
                <a16:creationId xmlns:a16="http://schemas.microsoft.com/office/drawing/2014/main" id="{FA0A547C-1973-438B-A185-25A46E9A2A0D}"/>
              </a:ext>
            </a:extLst>
          </p:cNvPr>
          <p:cNvSpPr txBox="1"/>
          <p:nvPr/>
        </p:nvSpPr>
        <p:spPr>
          <a:xfrm>
            <a:off x="1117600" y="4263061"/>
            <a:ext cx="9807266" cy="1859805"/>
          </a:xfrm>
          <a:prstGeom prst="rect">
            <a:avLst/>
          </a:prstGeom>
          <a:noFill/>
        </p:spPr>
        <p:txBody>
          <a:bodyPr wrap="square">
            <a:spAutoFit/>
          </a:bodyPr>
          <a:lstStyle/>
          <a:p>
            <a:pPr>
              <a:lnSpc>
                <a:spcPct val="115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Xô</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đương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gần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xa</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Xoay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phê</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nhằm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739983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ircle(in)">
                                      <p:cBhvr>
                                        <p:cTn id="12" dur="2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circle(in)">
                                      <p:cBhvr>
                                        <p:cTn id="17" dur="20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circle(in)">
                                      <p:cBhvr>
                                        <p:cTn id="22" dur="20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circle(in)">
                                      <p:cBhvr>
                                        <p:cTn id="32" dur="20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circle(in)">
                                      <p:cBhvr>
                                        <p:cTn id="37" dur="20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781"/>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1041400" y="246943"/>
            <a:ext cx="7035800" cy="646331"/>
          </a:xfrm>
          <a:prstGeom prst="rect">
            <a:avLst/>
          </a:prstGeom>
          <a:noFill/>
        </p:spPr>
        <p:txBody>
          <a:bodyPr wrap="square">
            <a:spAutoFit/>
          </a:bodyPr>
          <a:lstStyle/>
          <a:p>
            <a:pPr marL="0" marR="0" algn="just">
              <a:spcBef>
                <a:spcPts val="0"/>
              </a:spcBef>
              <a:spcAft>
                <a:spcPts val="0"/>
              </a:spcAft>
            </a:pPr>
            <a:r>
              <a:rPr lang="de-DE" sz="3600" b="1" dirty="0">
                <a:solidFill>
                  <a:schemeClr val="bg1"/>
                </a:solidFill>
                <a:effectLst/>
                <a:highlight>
                  <a:srgbClr val="339933"/>
                </a:highlight>
                <a:latin typeface="Times New Roman" panose="02020603050405020304" pitchFamily="18" charset="0"/>
                <a:ea typeface="Times New Roman" panose="02020603050405020304" pitchFamily="18" charset="0"/>
                <a:cs typeface="Times New Roman" panose="02020603050405020304" pitchFamily="18" charset="0"/>
              </a:rPr>
              <a:t>I. Tìm hiểu chung</a:t>
            </a:r>
            <a:endParaRPr lang="en-US" sz="3600" dirty="0">
              <a:solidFill>
                <a:schemeClr val="bg1"/>
              </a:solidFill>
              <a:effectLst/>
              <a:highlight>
                <a:srgbClr val="339933"/>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F8157803-084F-5F2A-624A-6D92DAEA6453}"/>
              </a:ext>
            </a:extLst>
          </p:cNvPr>
          <p:cNvSpPr txBox="1"/>
          <p:nvPr/>
        </p:nvSpPr>
        <p:spPr>
          <a:xfrm>
            <a:off x="1117600" y="839326"/>
            <a:ext cx="9017000" cy="523220"/>
          </a:xfrm>
          <a:prstGeom prst="rect">
            <a:avLst/>
          </a:prstGeom>
          <a:noFill/>
        </p:spPr>
        <p:txBody>
          <a:bodyPr wrap="square">
            <a:spAutoFit/>
          </a:bodyPr>
          <a:lstStyle/>
          <a:p>
            <a:pPr marL="0" marR="0" algn="just">
              <a:spcBef>
                <a:spcPts val="0"/>
              </a:spcBef>
              <a:spcAft>
                <a:spcPts val="0"/>
              </a:spcAft>
            </a:pPr>
            <a:r>
              <a:rPr lang="en-US" sz="2800" b="1"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giả</a:t>
            </a:r>
            <a:endParaRPr lang="en-US" sz="2800" dirty="0">
              <a:solidFill>
                <a:srgbClr val="33993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03996680-9896-F4D0-55DF-998A9967DD29}"/>
              </a:ext>
            </a:extLst>
          </p:cNvPr>
          <p:cNvSpPr txBox="1"/>
          <p:nvPr/>
        </p:nvSpPr>
        <p:spPr>
          <a:xfrm>
            <a:off x="1299284" y="1931698"/>
            <a:ext cx="10013950" cy="1055608"/>
          </a:xfrm>
          <a:prstGeom prst="roundRect">
            <a:avLst/>
          </a:prstGeom>
          <a:noFill/>
          <a:ln w="38100">
            <a:solidFill>
              <a:srgbClr val="00CC00"/>
            </a:solidFill>
          </a:ln>
        </p:spPr>
        <p:txBody>
          <a:bodyPr wrap="square">
            <a:spAutoFit/>
          </a:bodyPr>
          <a:lstStyle/>
          <a:p>
            <a:pPr lvl="0" eaLnBrk="0" fontAlgn="base" hangingPunct="0">
              <a:spcBef>
                <a:spcPct val="0"/>
              </a:spcBef>
              <a:spcAft>
                <a:spcPct val="0"/>
              </a:spcAft>
            </a:pPr>
            <a:r>
              <a:rPr lang="en-US" sz="2800" dirty="0" err="1">
                <a:latin typeface="Times New Roman" panose="02020603050405020304" pitchFamily="18" charset="0"/>
                <a:ea typeface="Calibri" panose="020F0502020204030204" pitchFamily="34" charset="0"/>
              </a:rPr>
              <a:t>Văn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bản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in </a:t>
            </a:r>
            <a:r>
              <a:rPr lang="en-US" sz="2800" dirty="0" err="1">
                <a:latin typeface="Times New Roman" panose="02020603050405020304" pitchFamily="18" charset="0"/>
                <a:ea typeface="Calibri" panose="020F0502020204030204" pitchFamily="34" charset="0"/>
              </a:rPr>
              <a:t>trong</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Triết</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lí</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văn</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hóa</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và</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triết</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luận</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văn</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chương</a:t>
            </a:r>
            <a:r>
              <a:rPr lang="en-US" sz="2800" i="1" dirty="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NXB </a:t>
            </a:r>
            <a:r>
              <a:rPr lang="en-US" sz="2800" dirty="0" err="1">
                <a:latin typeface="Times New Roman" panose="02020603050405020304" pitchFamily="18" charset="0"/>
                <a:ea typeface="Calibri" panose="020F0502020204030204" pitchFamily="34" charset="0"/>
              </a:rPr>
              <a:t>Giáo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dục</a:t>
            </a:r>
            <a:r>
              <a:rPr lang="en-US" sz="2800" dirty="0">
                <a:latin typeface="Times New Roman" panose="02020603050405020304" pitchFamily="18" charset="0"/>
                <a:ea typeface="Calibri" panose="020F0502020204030204" pitchFamily="34" charset="0"/>
              </a:rPr>
              <a:t> 2006</a:t>
            </a:r>
            <a:r>
              <a:rPr lang="en-US" sz="2800" i="1" dirty="0">
                <a:latin typeface="Times New Roman" panose="02020603050405020304" pitchFamily="18" charset="0"/>
                <a:ea typeface="Calibri" panose="020F0502020204030204" pitchFamily="34" charset="0"/>
              </a:rPr>
              <a:t>.</a:t>
            </a:r>
            <a:endParaRPr kumimoji="0" lang="en-US" altLang="en-US" sz="2800" b="0" i="0" u="none" strike="noStrike" cap="none" normalizeH="0" baseline="0" dirty="0">
              <a:ln>
                <a:noFill/>
              </a:ln>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1" name="Hộp Văn bản 9">
            <a:extLst>
              <a:ext uri="{FF2B5EF4-FFF2-40B4-BE49-F238E27FC236}">
                <a16:creationId xmlns:a16="http://schemas.microsoft.com/office/drawing/2014/main" id="{37D98344-97E3-4175-BBFF-7E66A80DBA11}"/>
              </a:ext>
            </a:extLst>
          </p:cNvPr>
          <p:cNvSpPr txBox="1"/>
          <p:nvPr/>
        </p:nvSpPr>
        <p:spPr>
          <a:xfrm>
            <a:off x="1117599" y="1187686"/>
            <a:ext cx="9017000" cy="523220"/>
          </a:xfrm>
          <a:prstGeom prst="rect">
            <a:avLst/>
          </a:prstGeom>
          <a:noFill/>
        </p:spPr>
        <p:txBody>
          <a:bodyPr wrap="square">
            <a:spAutoFit/>
          </a:bodyPr>
          <a:lstStyle/>
          <a:p>
            <a:pPr marL="0" marR="0" algn="just">
              <a:spcBef>
                <a:spcPts val="0"/>
              </a:spcBef>
              <a:spcAft>
                <a:spcPts val="0"/>
              </a:spcAft>
            </a:pPr>
            <a:r>
              <a:rPr lang="en-US" sz="2800" b="1" dirty="0">
                <a:solidFill>
                  <a:srgbClr val="339933"/>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2800" dirty="0">
              <a:solidFill>
                <a:srgbClr val="3399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7672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781"/>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1295400" y="401963"/>
            <a:ext cx="7035800" cy="646331"/>
          </a:xfrm>
          <a:prstGeom prst="rect">
            <a:avLst/>
          </a:prstGeom>
          <a:noFill/>
        </p:spPr>
        <p:txBody>
          <a:bodyPr wrap="square">
            <a:spAutoFit/>
          </a:bodyPr>
          <a:lstStyle/>
          <a:p>
            <a:pPr marL="0" marR="0" algn="just">
              <a:spcBef>
                <a:spcPts val="0"/>
              </a:spcBef>
              <a:spcAft>
                <a:spcPts val="0"/>
              </a:spcAft>
            </a:pPr>
            <a:r>
              <a:rPr lang="de-DE" sz="3600" b="1" dirty="0">
                <a:solidFill>
                  <a:schemeClr val="bg1"/>
                </a:solidFill>
                <a:effectLst/>
                <a:highlight>
                  <a:srgbClr val="339933"/>
                </a:highlight>
                <a:latin typeface="Times New Roman" panose="02020603050405020304" pitchFamily="18" charset="0"/>
                <a:ea typeface="Times New Roman" panose="02020603050405020304" pitchFamily="18" charset="0"/>
                <a:cs typeface="Times New Roman" panose="02020603050405020304" pitchFamily="18" charset="0"/>
              </a:rPr>
              <a:t>I</a:t>
            </a:r>
            <a:r>
              <a:rPr lang="de-DE" sz="3600" b="1" dirty="0">
                <a:solidFill>
                  <a:schemeClr val="bg1"/>
                </a:solidFill>
                <a:highlight>
                  <a:srgbClr val="339933"/>
                </a:highlight>
                <a:latin typeface="Times New Roman" panose="02020603050405020304" pitchFamily="18" charset="0"/>
                <a:ea typeface="Times New Roman" panose="02020603050405020304" pitchFamily="18" charset="0"/>
                <a:cs typeface="Times New Roman" panose="02020603050405020304" pitchFamily="18" charset="0"/>
              </a:rPr>
              <a:t>I. Khám phá văn bản</a:t>
            </a:r>
            <a:endParaRPr lang="en-US" sz="3600" dirty="0">
              <a:solidFill>
                <a:schemeClr val="bg1"/>
              </a:solidFill>
              <a:effectLst/>
              <a:highlight>
                <a:srgbClr val="339933"/>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F8157803-084F-5F2A-624A-6D92DAEA6453}"/>
              </a:ext>
            </a:extLst>
          </p:cNvPr>
          <p:cNvSpPr txBox="1"/>
          <p:nvPr/>
        </p:nvSpPr>
        <p:spPr>
          <a:xfrm>
            <a:off x="1168400" y="890126"/>
            <a:ext cx="9918700" cy="523220"/>
          </a:xfrm>
          <a:prstGeom prst="rect">
            <a:avLst/>
          </a:prstGeom>
          <a:noFill/>
        </p:spPr>
        <p:txBody>
          <a:bodyPr wrap="square">
            <a:spAutoFit/>
          </a:bodyPr>
          <a:lstStyle/>
          <a:p>
            <a:r>
              <a:rPr lang="en-US" sz="2800" b="1" dirty="0">
                <a:solidFill>
                  <a:srgbClr val="339933"/>
                </a:solidFill>
                <a:latin typeface="Times New Roman" panose="02020603050405020304" pitchFamily="18" charset="0"/>
                <a:cs typeface="Times New Roman" panose="02020603050405020304" pitchFamily="18" charset="0"/>
              </a:rPr>
              <a:t>1. </a:t>
            </a:r>
            <a:r>
              <a:rPr lang="en-US" sz="2800" b="1" dirty="0" err="1">
                <a:solidFill>
                  <a:srgbClr val="339933"/>
                </a:solidFill>
                <a:latin typeface="Times New Roman" panose="02020603050405020304" pitchFamily="18" charset="0"/>
                <a:cs typeface="Times New Roman" panose="02020603050405020304" pitchFamily="18" charset="0"/>
              </a:rPr>
              <a:t>Phân</a:t>
            </a:r>
            <a:r>
              <a:rPr lang="en-US" sz="2800" b="1" dirty="0">
                <a:solidFill>
                  <a:srgbClr val="339933"/>
                </a:solidFill>
                <a:latin typeface="Times New Roman" panose="02020603050405020304" pitchFamily="18" charset="0"/>
                <a:cs typeface="Times New Roman" panose="02020603050405020304" pitchFamily="18" charset="0"/>
              </a:rPr>
              <a:t> </a:t>
            </a:r>
            <a:r>
              <a:rPr lang="en-US" sz="2800" b="1" dirty="0" err="1">
                <a:solidFill>
                  <a:srgbClr val="339933"/>
                </a:solidFill>
                <a:latin typeface="Times New Roman" panose="02020603050405020304" pitchFamily="18" charset="0"/>
                <a:cs typeface="Times New Roman" panose="02020603050405020304" pitchFamily="18" charset="0"/>
              </a:rPr>
              <a:t>tích</a:t>
            </a:r>
            <a:r>
              <a:rPr lang="en-US" sz="2800" b="1" dirty="0">
                <a:solidFill>
                  <a:srgbClr val="339933"/>
                </a:solidFill>
                <a:latin typeface="Times New Roman" panose="02020603050405020304" pitchFamily="18" charset="0"/>
                <a:cs typeface="Times New Roman" panose="02020603050405020304" pitchFamily="18" charset="0"/>
              </a:rPr>
              <a:t> </a:t>
            </a:r>
            <a:r>
              <a:rPr lang="en-US" sz="2800" b="1" dirty="0" err="1">
                <a:solidFill>
                  <a:srgbClr val="339933"/>
                </a:solidFill>
                <a:latin typeface="Times New Roman" panose="02020603050405020304" pitchFamily="18" charset="0"/>
                <a:cs typeface="Times New Roman" panose="02020603050405020304" pitchFamily="18" charset="0"/>
              </a:rPr>
              <a:t>nhan</a:t>
            </a:r>
            <a:r>
              <a:rPr lang="en-US" sz="2800" b="1" dirty="0">
                <a:solidFill>
                  <a:srgbClr val="339933"/>
                </a:solidFill>
                <a:latin typeface="Times New Roman" panose="02020603050405020304" pitchFamily="18" charset="0"/>
                <a:cs typeface="Times New Roman" panose="02020603050405020304" pitchFamily="18" charset="0"/>
              </a:rPr>
              <a:t> </a:t>
            </a:r>
            <a:r>
              <a:rPr lang="en-US" sz="2800" b="1" dirty="0" err="1">
                <a:solidFill>
                  <a:srgbClr val="339933"/>
                </a:solidFill>
                <a:latin typeface="Times New Roman" panose="02020603050405020304" pitchFamily="18" charset="0"/>
                <a:cs typeface="Times New Roman" panose="02020603050405020304" pitchFamily="18" charset="0"/>
              </a:rPr>
              <a:t>đề</a:t>
            </a:r>
            <a:r>
              <a:rPr lang="en-US" sz="2800" b="1" dirty="0">
                <a:solidFill>
                  <a:srgbClr val="339933"/>
                </a:solidFill>
                <a:latin typeface="Times New Roman" panose="02020603050405020304" pitchFamily="18" charset="0"/>
                <a:cs typeface="Times New Roman" panose="02020603050405020304" pitchFamily="18" charset="0"/>
              </a:rPr>
              <a:t>, </a:t>
            </a:r>
            <a:r>
              <a:rPr lang="en-US" sz="2800" b="1" dirty="0" err="1">
                <a:solidFill>
                  <a:srgbClr val="339933"/>
                </a:solidFill>
                <a:latin typeface="Times New Roman" panose="02020603050405020304" pitchFamily="18" charset="0"/>
                <a:cs typeface="Times New Roman" panose="02020603050405020304" pitchFamily="18" charset="0"/>
              </a:rPr>
              <a:t>nội</a:t>
            </a:r>
            <a:r>
              <a:rPr lang="en-US" sz="2800" b="1" dirty="0">
                <a:solidFill>
                  <a:srgbClr val="339933"/>
                </a:solidFill>
                <a:latin typeface="Times New Roman" panose="02020603050405020304" pitchFamily="18" charset="0"/>
                <a:cs typeface="Times New Roman" panose="02020603050405020304" pitchFamily="18" charset="0"/>
              </a:rPr>
              <a:t> dung </a:t>
            </a:r>
            <a:r>
              <a:rPr lang="en-US" sz="2800" b="1" dirty="0" err="1">
                <a:solidFill>
                  <a:srgbClr val="339933"/>
                </a:solidFill>
                <a:latin typeface="Times New Roman" panose="02020603050405020304" pitchFamily="18" charset="0"/>
                <a:cs typeface="Times New Roman" panose="02020603050405020304" pitchFamily="18" charset="0"/>
              </a:rPr>
              <a:t>chính</a:t>
            </a:r>
            <a:r>
              <a:rPr lang="en-US" sz="2800" b="1" dirty="0">
                <a:solidFill>
                  <a:srgbClr val="339933"/>
                </a:solidFill>
                <a:latin typeface="Times New Roman" panose="02020603050405020304" pitchFamily="18" charset="0"/>
                <a:cs typeface="Times New Roman" panose="02020603050405020304" pitchFamily="18" charset="0"/>
              </a:rPr>
              <a:t> </a:t>
            </a:r>
            <a:r>
              <a:rPr lang="en-US" sz="2800" b="1" dirty="0" err="1">
                <a:solidFill>
                  <a:srgbClr val="339933"/>
                </a:solidFill>
                <a:latin typeface="Times New Roman" panose="02020603050405020304" pitchFamily="18" charset="0"/>
                <a:cs typeface="Times New Roman" panose="02020603050405020304" pitchFamily="18" charset="0"/>
              </a:rPr>
              <a:t>của</a:t>
            </a:r>
            <a:r>
              <a:rPr lang="en-US" sz="2800" b="1" dirty="0">
                <a:solidFill>
                  <a:srgbClr val="339933"/>
                </a:solidFill>
                <a:latin typeface="Times New Roman" panose="02020603050405020304" pitchFamily="18" charset="0"/>
                <a:cs typeface="Times New Roman" panose="02020603050405020304" pitchFamily="18" charset="0"/>
              </a:rPr>
              <a:t> </a:t>
            </a:r>
            <a:r>
              <a:rPr lang="en-US" sz="2800" b="1" dirty="0" err="1">
                <a:solidFill>
                  <a:srgbClr val="339933"/>
                </a:solidFill>
                <a:latin typeface="Times New Roman" panose="02020603050405020304" pitchFamily="18" charset="0"/>
                <a:cs typeface="Times New Roman" panose="02020603050405020304" pitchFamily="18" charset="0"/>
              </a:rPr>
              <a:t>văn</a:t>
            </a:r>
            <a:r>
              <a:rPr lang="en-US" sz="2800" b="1" dirty="0">
                <a:solidFill>
                  <a:srgbClr val="339933"/>
                </a:solidFill>
                <a:latin typeface="Times New Roman" panose="02020603050405020304" pitchFamily="18" charset="0"/>
                <a:cs typeface="Times New Roman" panose="02020603050405020304" pitchFamily="18" charset="0"/>
              </a:rPr>
              <a:t> </a:t>
            </a:r>
            <a:r>
              <a:rPr lang="en-US" sz="2800" b="1" dirty="0" err="1">
                <a:solidFill>
                  <a:srgbClr val="339933"/>
                </a:solidFill>
                <a:latin typeface="Times New Roman" panose="02020603050405020304" pitchFamily="18" charset="0"/>
                <a:cs typeface="Times New Roman" panose="02020603050405020304" pitchFamily="18" charset="0"/>
              </a:rPr>
              <a:t>bản</a:t>
            </a:r>
            <a:endParaRPr lang="en-US" sz="2800" dirty="0">
              <a:solidFill>
                <a:srgbClr val="339933"/>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03996680-9896-F4D0-55DF-998A9967DD29}"/>
              </a:ext>
            </a:extLst>
          </p:cNvPr>
          <p:cNvSpPr txBox="1"/>
          <p:nvPr/>
        </p:nvSpPr>
        <p:spPr>
          <a:xfrm>
            <a:off x="1270000" y="1613782"/>
            <a:ext cx="9918700" cy="2485787"/>
          </a:xfrm>
          <a:prstGeom prst="roundRect">
            <a:avLst/>
          </a:prstGeom>
          <a:noFill/>
          <a:ln w="38100">
            <a:solidFill>
              <a:srgbClr val="00CC00"/>
            </a:solidFill>
          </a:ln>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FA30E6A5-4C76-3276-C79E-92A6AE70AE15}"/>
              </a:ext>
            </a:extLst>
          </p:cNvPr>
          <p:cNvSpPr txBox="1"/>
          <p:nvPr/>
        </p:nvSpPr>
        <p:spPr>
          <a:xfrm>
            <a:off x="1438275" y="4374962"/>
            <a:ext cx="9582150" cy="1702878"/>
          </a:xfrm>
          <a:prstGeom prst="roundRect">
            <a:avLst/>
          </a:prstGeom>
          <a:noFill/>
          <a:ln w="38100">
            <a:solidFill>
              <a:srgbClr val="00CC00"/>
            </a:solidFill>
          </a:ln>
        </p:spPr>
        <p:txBody>
          <a:bodyPr wrap="square">
            <a:spAutoFit/>
          </a:bodyPr>
          <a:lstStyle/>
          <a:p>
            <a:pPr algn="just">
              <a:lnSpc>
                <a:spcPct val="115000"/>
              </a:lnSpc>
              <a:spcAft>
                <a:spcPts val="8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5267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781"/>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1295400" y="401963"/>
            <a:ext cx="7035800" cy="646331"/>
          </a:xfrm>
          <a:prstGeom prst="rect">
            <a:avLst/>
          </a:prstGeom>
          <a:noFill/>
        </p:spPr>
        <p:txBody>
          <a:bodyPr wrap="square">
            <a:spAutoFit/>
          </a:bodyPr>
          <a:lstStyle/>
          <a:p>
            <a:pPr marL="0" marR="0" algn="just">
              <a:spcBef>
                <a:spcPts val="0"/>
              </a:spcBef>
              <a:spcAft>
                <a:spcPts val="0"/>
              </a:spcAft>
            </a:pPr>
            <a:r>
              <a:rPr lang="de-DE" sz="3600" b="1" dirty="0">
                <a:solidFill>
                  <a:schemeClr val="bg1"/>
                </a:solidFill>
                <a:effectLst/>
                <a:highlight>
                  <a:srgbClr val="339933"/>
                </a:highlight>
                <a:latin typeface="Times New Roman" panose="02020603050405020304" pitchFamily="18" charset="0"/>
                <a:ea typeface="Times New Roman" panose="02020603050405020304" pitchFamily="18" charset="0"/>
                <a:cs typeface="Times New Roman" panose="02020603050405020304" pitchFamily="18" charset="0"/>
              </a:rPr>
              <a:t>I</a:t>
            </a:r>
            <a:r>
              <a:rPr lang="de-DE" sz="3600" b="1" dirty="0">
                <a:solidFill>
                  <a:schemeClr val="bg1"/>
                </a:solidFill>
                <a:highlight>
                  <a:srgbClr val="339933"/>
                </a:highlight>
                <a:latin typeface="Times New Roman" panose="02020603050405020304" pitchFamily="18" charset="0"/>
                <a:ea typeface="Times New Roman" panose="02020603050405020304" pitchFamily="18" charset="0"/>
                <a:cs typeface="Times New Roman" panose="02020603050405020304" pitchFamily="18" charset="0"/>
              </a:rPr>
              <a:t>I. Khám phá văn bản</a:t>
            </a:r>
            <a:endParaRPr lang="en-US" sz="3600" dirty="0">
              <a:solidFill>
                <a:schemeClr val="bg1"/>
              </a:solidFill>
              <a:effectLst/>
              <a:highlight>
                <a:srgbClr val="339933"/>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F8157803-084F-5F2A-624A-6D92DAEA6453}"/>
              </a:ext>
            </a:extLst>
          </p:cNvPr>
          <p:cNvSpPr txBox="1"/>
          <p:nvPr/>
        </p:nvSpPr>
        <p:spPr>
          <a:xfrm>
            <a:off x="1168400" y="890126"/>
            <a:ext cx="9918700" cy="523220"/>
          </a:xfrm>
          <a:prstGeom prst="rect">
            <a:avLst/>
          </a:prstGeom>
          <a:noFill/>
        </p:spPr>
        <p:txBody>
          <a:bodyPr wrap="square">
            <a:spAutoFit/>
          </a:bodyPr>
          <a:lstStyle/>
          <a:p>
            <a:r>
              <a:rPr lang="en-US" sz="2800" b="1" dirty="0">
                <a:solidFill>
                  <a:srgbClr val="339933"/>
                </a:solidFill>
                <a:latin typeface="Times New Roman" panose="02020603050405020304" pitchFamily="18" charset="0"/>
                <a:cs typeface="Times New Roman" panose="02020603050405020304" pitchFamily="18" charset="0"/>
              </a:rPr>
              <a:t>1. </a:t>
            </a:r>
            <a:r>
              <a:rPr lang="en-US" sz="2800" b="1" dirty="0" err="1">
                <a:solidFill>
                  <a:srgbClr val="339933"/>
                </a:solidFill>
                <a:latin typeface="Times New Roman" panose="02020603050405020304" pitchFamily="18" charset="0"/>
                <a:cs typeface="Times New Roman" panose="02020603050405020304" pitchFamily="18" charset="0"/>
              </a:rPr>
              <a:t>Phân</a:t>
            </a:r>
            <a:r>
              <a:rPr lang="en-US" sz="2800" b="1" dirty="0">
                <a:solidFill>
                  <a:srgbClr val="339933"/>
                </a:solidFill>
                <a:latin typeface="Times New Roman" panose="02020603050405020304" pitchFamily="18" charset="0"/>
                <a:cs typeface="Times New Roman" panose="02020603050405020304" pitchFamily="18" charset="0"/>
              </a:rPr>
              <a:t> </a:t>
            </a:r>
            <a:r>
              <a:rPr lang="en-US" sz="2800" b="1" dirty="0" err="1">
                <a:solidFill>
                  <a:srgbClr val="339933"/>
                </a:solidFill>
                <a:latin typeface="Times New Roman" panose="02020603050405020304" pitchFamily="18" charset="0"/>
                <a:cs typeface="Times New Roman" panose="02020603050405020304" pitchFamily="18" charset="0"/>
              </a:rPr>
              <a:t>tích</a:t>
            </a:r>
            <a:r>
              <a:rPr lang="en-US" sz="2800" b="1" dirty="0">
                <a:solidFill>
                  <a:srgbClr val="339933"/>
                </a:solidFill>
                <a:latin typeface="Times New Roman" panose="02020603050405020304" pitchFamily="18" charset="0"/>
                <a:cs typeface="Times New Roman" panose="02020603050405020304" pitchFamily="18" charset="0"/>
              </a:rPr>
              <a:t> </a:t>
            </a:r>
            <a:r>
              <a:rPr lang="en-US" sz="2800" b="1" dirty="0" err="1">
                <a:solidFill>
                  <a:srgbClr val="339933"/>
                </a:solidFill>
                <a:latin typeface="Times New Roman" panose="02020603050405020304" pitchFamily="18" charset="0"/>
                <a:cs typeface="Times New Roman" panose="02020603050405020304" pitchFamily="18" charset="0"/>
              </a:rPr>
              <a:t>nhan</a:t>
            </a:r>
            <a:r>
              <a:rPr lang="en-US" sz="2800" b="1" dirty="0">
                <a:solidFill>
                  <a:srgbClr val="339933"/>
                </a:solidFill>
                <a:latin typeface="Times New Roman" panose="02020603050405020304" pitchFamily="18" charset="0"/>
                <a:cs typeface="Times New Roman" panose="02020603050405020304" pitchFamily="18" charset="0"/>
              </a:rPr>
              <a:t> </a:t>
            </a:r>
            <a:r>
              <a:rPr lang="en-US" sz="2800" b="1" dirty="0" err="1">
                <a:solidFill>
                  <a:srgbClr val="339933"/>
                </a:solidFill>
                <a:latin typeface="Times New Roman" panose="02020603050405020304" pitchFamily="18" charset="0"/>
                <a:cs typeface="Times New Roman" panose="02020603050405020304" pitchFamily="18" charset="0"/>
              </a:rPr>
              <a:t>đề</a:t>
            </a:r>
            <a:r>
              <a:rPr lang="en-US" sz="2800" b="1" dirty="0">
                <a:solidFill>
                  <a:srgbClr val="339933"/>
                </a:solidFill>
                <a:latin typeface="Times New Roman" panose="02020603050405020304" pitchFamily="18" charset="0"/>
                <a:cs typeface="Times New Roman" panose="02020603050405020304" pitchFamily="18" charset="0"/>
              </a:rPr>
              <a:t>, </a:t>
            </a:r>
            <a:r>
              <a:rPr lang="en-US" sz="2800" b="1" dirty="0" err="1">
                <a:solidFill>
                  <a:srgbClr val="339933"/>
                </a:solidFill>
                <a:latin typeface="Times New Roman" panose="02020603050405020304" pitchFamily="18" charset="0"/>
                <a:cs typeface="Times New Roman" panose="02020603050405020304" pitchFamily="18" charset="0"/>
              </a:rPr>
              <a:t>mục</a:t>
            </a:r>
            <a:r>
              <a:rPr lang="en-US" sz="2800" b="1" dirty="0">
                <a:solidFill>
                  <a:srgbClr val="339933"/>
                </a:solidFill>
                <a:latin typeface="Times New Roman" panose="02020603050405020304" pitchFamily="18" charset="0"/>
                <a:cs typeface="Times New Roman" panose="02020603050405020304" pitchFamily="18" charset="0"/>
              </a:rPr>
              <a:t> </a:t>
            </a:r>
            <a:r>
              <a:rPr lang="en-US" sz="2800" b="1" dirty="0" err="1">
                <a:solidFill>
                  <a:srgbClr val="339933"/>
                </a:solidFill>
                <a:latin typeface="Times New Roman" panose="02020603050405020304" pitchFamily="18" charset="0"/>
                <a:cs typeface="Times New Roman" panose="02020603050405020304" pitchFamily="18" charset="0"/>
              </a:rPr>
              <a:t>đích</a:t>
            </a:r>
            <a:r>
              <a:rPr lang="en-US" sz="2800" b="1" dirty="0">
                <a:solidFill>
                  <a:srgbClr val="339933"/>
                </a:solidFill>
                <a:latin typeface="Times New Roman" panose="02020603050405020304" pitchFamily="18" charset="0"/>
                <a:cs typeface="Times New Roman" panose="02020603050405020304" pitchFamily="18" charset="0"/>
              </a:rPr>
              <a:t> </a:t>
            </a:r>
            <a:r>
              <a:rPr lang="en-US" sz="2800" b="1" dirty="0" err="1">
                <a:solidFill>
                  <a:srgbClr val="339933"/>
                </a:solidFill>
                <a:latin typeface="Times New Roman" panose="02020603050405020304" pitchFamily="18" charset="0"/>
                <a:cs typeface="Times New Roman" panose="02020603050405020304" pitchFamily="18" charset="0"/>
              </a:rPr>
              <a:t>chính</a:t>
            </a:r>
            <a:r>
              <a:rPr lang="en-US" sz="2800" b="1" dirty="0">
                <a:solidFill>
                  <a:srgbClr val="339933"/>
                </a:solidFill>
                <a:latin typeface="Times New Roman" panose="02020603050405020304" pitchFamily="18" charset="0"/>
                <a:cs typeface="Times New Roman" panose="02020603050405020304" pitchFamily="18" charset="0"/>
              </a:rPr>
              <a:t> </a:t>
            </a:r>
            <a:r>
              <a:rPr lang="en-US" sz="2800" b="1" dirty="0" err="1">
                <a:solidFill>
                  <a:srgbClr val="339933"/>
                </a:solidFill>
                <a:latin typeface="Times New Roman" panose="02020603050405020304" pitchFamily="18" charset="0"/>
                <a:cs typeface="Times New Roman" panose="02020603050405020304" pitchFamily="18" charset="0"/>
              </a:rPr>
              <a:t>của</a:t>
            </a:r>
            <a:r>
              <a:rPr lang="en-US" sz="2800" b="1" dirty="0">
                <a:solidFill>
                  <a:srgbClr val="339933"/>
                </a:solidFill>
                <a:latin typeface="Times New Roman" panose="02020603050405020304" pitchFamily="18" charset="0"/>
                <a:cs typeface="Times New Roman" panose="02020603050405020304" pitchFamily="18" charset="0"/>
              </a:rPr>
              <a:t> </a:t>
            </a:r>
            <a:r>
              <a:rPr lang="en-US" sz="2800" b="1" dirty="0" err="1">
                <a:solidFill>
                  <a:srgbClr val="339933"/>
                </a:solidFill>
                <a:latin typeface="Times New Roman" panose="02020603050405020304" pitchFamily="18" charset="0"/>
                <a:cs typeface="Times New Roman" panose="02020603050405020304" pitchFamily="18" charset="0"/>
              </a:rPr>
              <a:t>văn</a:t>
            </a:r>
            <a:r>
              <a:rPr lang="en-US" sz="2800" b="1" dirty="0">
                <a:solidFill>
                  <a:srgbClr val="339933"/>
                </a:solidFill>
                <a:latin typeface="Times New Roman" panose="02020603050405020304" pitchFamily="18" charset="0"/>
                <a:cs typeface="Times New Roman" panose="02020603050405020304" pitchFamily="18" charset="0"/>
              </a:rPr>
              <a:t> </a:t>
            </a:r>
            <a:r>
              <a:rPr lang="en-US" sz="2800" b="1" dirty="0" err="1">
                <a:solidFill>
                  <a:srgbClr val="339933"/>
                </a:solidFill>
                <a:latin typeface="Times New Roman" panose="02020603050405020304" pitchFamily="18" charset="0"/>
                <a:cs typeface="Times New Roman" panose="02020603050405020304" pitchFamily="18" charset="0"/>
              </a:rPr>
              <a:t>bản</a:t>
            </a:r>
            <a:endParaRPr lang="en-US" sz="2800" dirty="0">
              <a:solidFill>
                <a:srgbClr val="339933"/>
              </a:solidFill>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4D93ACB7-1411-7CAD-0CF8-D1EAF7226E7F}"/>
              </a:ext>
            </a:extLst>
          </p:cNvPr>
          <p:cNvSpPr txBox="1"/>
          <p:nvPr/>
        </p:nvSpPr>
        <p:spPr>
          <a:xfrm>
            <a:off x="1206500" y="1378289"/>
            <a:ext cx="9247505" cy="523220"/>
          </a:xfrm>
          <a:prstGeom prst="rect">
            <a:avLst/>
          </a:prstGeom>
          <a:noFill/>
        </p:spPr>
        <p:txBody>
          <a:bodyPr wrap="square">
            <a:spAutoFit/>
          </a:bodyPr>
          <a:lstStyle/>
          <a:p>
            <a:pPr lvl="0" eaLnBrk="0" fontAlgn="base" hangingPunct="0">
              <a:spcBef>
                <a:spcPct val="0"/>
              </a:spcBef>
              <a:spcAft>
                <a:spcPct val="0"/>
              </a:spcAft>
            </a:pPr>
            <a:r>
              <a:rPr lang="en-US" altLang="en-US" sz="2800" b="1" dirty="0">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800" b="1" dirty="0" err="1">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Bố</a:t>
            </a:r>
            <a:r>
              <a:rPr lang="en-US" altLang="en-US" sz="2800" b="1" dirty="0">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800" b="1" dirty="0" err="1">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cục</a:t>
            </a:r>
            <a:r>
              <a:rPr lang="en-US" altLang="en-US" sz="2800" b="1" dirty="0">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 3 </a:t>
            </a:r>
            <a:r>
              <a:rPr lang="en-US" altLang="en-US" sz="2800" b="1" dirty="0" err="1">
                <a:solidFill>
                  <a:srgbClr val="00CC66"/>
                </a:solidFill>
                <a:latin typeface="Times New Roman" panose="02020603050405020304" pitchFamily="18" charset="0"/>
                <a:ea typeface="MS Mincho" panose="02020609040205080304" pitchFamily="49" charset="-128"/>
                <a:cs typeface="Times New Roman" panose="02020603050405020304" pitchFamily="18" charset="0"/>
              </a:rPr>
              <a:t>phần</a:t>
            </a:r>
            <a:endParaRPr kumimoji="0" lang="en-US" altLang="en-US" sz="1200" b="0" i="0" u="none" strike="noStrike" cap="none" normalizeH="0" baseline="0" dirty="0">
              <a:ln>
                <a:noFill/>
              </a:ln>
              <a:solidFill>
                <a:srgbClr val="00CC66"/>
              </a:solidFill>
              <a:effectLst/>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03996680-9896-F4D0-55DF-998A9967DD29}"/>
              </a:ext>
            </a:extLst>
          </p:cNvPr>
          <p:cNvSpPr txBox="1"/>
          <p:nvPr/>
        </p:nvSpPr>
        <p:spPr>
          <a:xfrm>
            <a:off x="1438274" y="2046283"/>
            <a:ext cx="10084941" cy="1929890"/>
          </a:xfrm>
          <a:prstGeom prst="roundRect">
            <a:avLst/>
          </a:prstGeom>
          <a:noFill/>
          <a:ln w="38100">
            <a:solidFill>
              <a:srgbClr val="00CC00"/>
            </a:solidFill>
          </a:ln>
        </p:spPr>
        <p:txBody>
          <a:bodyPr wrap="square">
            <a:spAutoFit/>
          </a:bodyPr>
          <a:lstStyle/>
          <a:p>
            <a:pPr algn="just">
              <a:lnSpc>
                <a:spcPct val="115000"/>
              </a:lnSpc>
              <a:spcAft>
                <a:spcPts val="8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53565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922</Words>
  <Application>Microsoft Office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Bodoni MT Black</vt:lpstr>
      <vt:lpstr>Calibri</vt:lpstr>
      <vt:lpstr>Calibri Light</vt:lpstr>
      <vt:lpstr>Cambria</vt:lpstr>
      <vt:lpstr>Forte</vt:lpstr>
      <vt:lpstr>Ravie</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2023-01-06T02:41:13Z</dcterms:created>
  <dcterms:modified xsi:type="dcterms:W3CDTF">2024-08-08T13:58:35Z</dcterms:modified>
</cp:coreProperties>
</file>