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6" r:id="rId5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74" r:id="rId41"/>
    <p:sldId id="260" r:id="rId42"/>
    <p:sldId id="266" r:id="rId43"/>
    <p:sldId id="287" r:id="rId44"/>
    <p:sldId id="267" r:id="rId45"/>
    <p:sldId id="282" r:id="rId46"/>
    <p:sldId id="288" r:id="rId47"/>
    <p:sldId id="268" r:id="rId48"/>
    <p:sldId id="269" r:id="rId49"/>
    <p:sldId id="289" r:id="rId50"/>
    <p:sldId id="270" r:id="rId51"/>
    <p:sldId id="271" r:id="rId52"/>
    <p:sldId id="290" r:id="rId53"/>
    <p:sldId id="272" r:id="rId54"/>
    <p:sldId id="273" r:id="rId55"/>
    <p:sldId id="286" r:id="rId56"/>
    <p:sldId id="291" r:id="rId57"/>
    <p:sldId id="274" r:id="rId58"/>
    <p:sldId id="275" r:id="rId59"/>
    <p:sldId id="276" r:id="rId60"/>
    <p:sldId id="375" r:id="rId61"/>
    <p:sldId id="360" r:id="rId62"/>
    <p:sldId id="361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</p:sldIdLst>
  <p:sldSz cx="18288000" cy="10287000"/>
  <p:notesSz cx="6858000" cy="9144000"/>
  <p:embeddedFontLst>
    <p:embeddedFont>
      <p:font typeface="Calibri" panose="020F0502020204030204"/>
      <p:regular r:id="rId79"/>
      <p:bold r:id="rId80"/>
      <p:italic r:id="rId81"/>
      <p:boldItalic r:id="rId82"/>
    </p:embeddedFont>
    <p:embeddedFont>
      <p:font typeface="Alex Brush"/>
      <p:regular r:id="rId83"/>
    </p:embeddedFont>
    <p:embeddedFont>
      <p:font typeface="#9Slide03 IcielUni Sans Heavy" panose="020B0704020202020204" pitchFamily="2" charset="0"/>
      <p:bold r:id="rId84"/>
    </p:embeddedFont>
    <p:embeddedFont>
      <p:font typeface="#9Slide03 BoosterNextFYBlack" panose="020B0604020202020204" pitchFamily="2" charset="0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Charmonman" panose="00000500000000000000"/>
      <p:regular r:id="rId90"/>
      <p:bold r:id="rId91"/>
    </p:embeddedFont>
    <p:embeddedFont>
      <p:font typeface="Big Shoulders Stencil Text"/>
      <p:bold r:id="rId92"/>
    </p:embeddedFont>
    <p:embeddedFont>
      <p:font typeface="Roboto Condensed" panose="02000000000000000000" charset="0"/>
      <p:regular r:id="rId93"/>
      <p:bold r:id="rId94"/>
      <p:italic r:id="rId95"/>
      <p:boldItalic r:id="rId96"/>
    </p:embeddedFont>
    <p:embeddedFont>
      <p:font typeface="Roboto Condensed" panose="02000000000000000000"/>
      <p:regular r:id="rId97"/>
      <p:bold r:id="rId98"/>
      <p:italic r:id="rId99"/>
      <p:boldItalic r:id="rId100"/>
    </p:embeddedFont>
    <p:embeddedFont>
      <p:font typeface="Segoe UI Symbol" panose="020B0502040204020203" pitchFamily="34" charset="0"/>
      <p:regular r:id="rId101"/>
    </p:embeddedFont>
    <p:embeddedFont>
      <p:font typeface="Bahnschrift SemiLight Condensed" panose="020B0502040204020203" pitchFamily="34" charset="0"/>
      <p:regular r:id="rId102"/>
    </p:embeddedFont>
    <p:embeddedFont>
      <p:font typeface="Calibri Light" panose="020F0302020204030204" charset="0"/>
      <p:regular r:id="rId103"/>
      <p:italic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9" d="100"/>
          <a:sy n="49" d="100"/>
        </p:scale>
        <p:origin x="4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font" Target="fonts/font21.fntdata"/><Relationship Id="rId98" Type="http://schemas.openxmlformats.org/officeDocument/2006/relationships/font" Target="fonts/font20.fntdata"/><Relationship Id="rId97" Type="http://schemas.openxmlformats.org/officeDocument/2006/relationships/font" Target="fonts/font19.fntdata"/><Relationship Id="rId96" Type="http://schemas.openxmlformats.org/officeDocument/2006/relationships/font" Target="fonts/font18.fntdata"/><Relationship Id="rId95" Type="http://schemas.openxmlformats.org/officeDocument/2006/relationships/font" Target="fonts/font17.fntdata"/><Relationship Id="rId94" Type="http://schemas.openxmlformats.org/officeDocument/2006/relationships/font" Target="fonts/font16.fntdata"/><Relationship Id="rId93" Type="http://schemas.openxmlformats.org/officeDocument/2006/relationships/font" Target="fonts/font15.fntdata"/><Relationship Id="rId92" Type="http://schemas.openxmlformats.org/officeDocument/2006/relationships/font" Target="fonts/font14.fntdata"/><Relationship Id="rId91" Type="http://schemas.openxmlformats.org/officeDocument/2006/relationships/font" Target="fonts/font13.fntdata"/><Relationship Id="rId90" Type="http://schemas.openxmlformats.org/officeDocument/2006/relationships/font" Target="fonts/font12.fntdata"/><Relationship Id="rId9" Type="http://schemas.openxmlformats.org/officeDocument/2006/relationships/slide" Target="slides/slide4.xml"/><Relationship Id="rId89" Type="http://schemas.openxmlformats.org/officeDocument/2006/relationships/font" Target="fonts/font11.fntdata"/><Relationship Id="rId88" Type="http://schemas.openxmlformats.org/officeDocument/2006/relationships/font" Target="fonts/font10.fntdata"/><Relationship Id="rId87" Type="http://schemas.openxmlformats.org/officeDocument/2006/relationships/font" Target="fonts/font9.fntdata"/><Relationship Id="rId86" Type="http://schemas.openxmlformats.org/officeDocument/2006/relationships/font" Target="fonts/font8.fntdata"/><Relationship Id="rId85" Type="http://schemas.openxmlformats.org/officeDocument/2006/relationships/font" Target="fonts/font7.fntdata"/><Relationship Id="rId84" Type="http://schemas.openxmlformats.org/officeDocument/2006/relationships/font" Target="fonts/font6.fntdata"/><Relationship Id="rId83" Type="http://schemas.openxmlformats.org/officeDocument/2006/relationships/font" Target="fonts/font5.fntdata"/><Relationship Id="rId82" Type="http://schemas.openxmlformats.org/officeDocument/2006/relationships/font" Target="fonts/font4.fntdata"/><Relationship Id="rId81" Type="http://schemas.openxmlformats.org/officeDocument/2006/relationships/font" Target="fonts/font3.fntdata"/><Relationship Id="rId80" Type="http://schemas.openxmlformats.org/officeDocument/2006/relationships/font" Target="fonts/font2.fntdata"/><Relationship Id="rId8" Type="http://schemas.openxmlformats.org/officeDocument/2006/relationships/slide" Target="slides/slide3.xml"/><Relationship Id="rId79" Type="http://schemas.openxmlformats.org/officeDocument/2006/relationships/font" Target="fonts/font1.fntdata"/><Relationship Id="rId78" Type="http://schemas.openxmlformats.org/officeDocument/2006/relationships/tableStyles" Target="tableStyles.xml"/><Relationship Id="rId77" Type="http://schemas.openxmlformats.org/officeDocument/2006/relationships/viewProps" Target="viewProps.xml"/><Relationship Id="rId76" Type="http://schemas.openxmlformats.org/officeDocument/2006/relationships/presProps" Target="presProps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2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4" Type="http://schemas.openxmlformats.org/officeDocument/2006/relationships/font" Target="fonts/font26.fntdata"/><Relationship Id="rId103" Type="http://schemas.openxmlformats.org/officeDocument/2006/relationships/font" Target="fonts/font25.fntdata"/><Relationship Id="rId102" Type="http://schemas.openxmlformats.org/officeDocument/2006/relationships/font" Target="fonts/font24.fntdata"/><Relationship Id="rId101" Type="http://schemas.openxmlformats.org/officeDocument/2006/relationships/font" Target="fonts/font23.fntdata"/><Relationship Id="rId100" Type="http://schemas.openxmlformats.org/officeDocument/2006/relationships/font" Target="fonts/font22.fntdata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6" name="Google Shape;2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2" name="Google Shape;2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AEB9-91B2-495A-B249-21CDEFDDD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61CC-2381-4DF4-A4EC-AB83ADFB3D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38EAEB9-91B2-495A-B249-21CDEFDDD43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BF061CC-2381-4DF4-A4EC-AB83ADFB3D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38EAEB9-91B2-495A-B249-21CDEFDDD43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BF061CC-2381-4DF4-A4EC-AB83ADFB3D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1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t="-19332" b="-19332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-748731" y="-211067"/>
            <a:ext cx="5452709" cy="3557893"/>
          </a:xfrm>
          <a:custGeom>
            <a:avLst/>
            <a:gdLst/>
            <a:ahLst/>
            <a:cxnLst/>
            <a:rect l="l" t="t" r="r" b="b"/>
            <a:pathLst>
              <a:path w="5452709" h="3557893" extrusionOk="0">
                <a:moveTo>
                  <a:pt x="0" y="0"/>
                </a:moveTo>
                <a:lnTo>
                  <a:pt x="5452709" y="0"/>
                </a:lnTo>
                <a:lnTo>
                  <a:pt x="5452709" y="3557892"/>
                </a:lnTo>
                <a:lnTo>
                  <a:pt x="0" y="3557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2559020" y="668809"/>
            <a:ext cx="2416616" cy="1471939"/>
          </a:xfrm>
          <a:custGeom>
            <a:avLst/>
            <a:gdLst/>
            <a:ahLst/>
            <a:cxnLst/>
            <a:rect l="l" t="t" r="r" b="b"/>
            <a:pathLst>
              <a:path w="2416616" h="1471939" extrusionOk="0">
                <a:moveTo>
                  <a:pt x="0" y="0"/>
                </a:moveTo>
                <a:lnTo>
                  <a:pt x="2416616" y="0"/>
                </a:lnTo>
                <a:lnTo>
                  <a:pt x="2416616" y="1471938"/>
                </a:lnTo>
                <a:lnTo>
                  <a:pt x="0" y="1471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4799636" y="9670857"/>
            <a:ext cx="8688727" cy="1232286"/>
          </a:xfrm>
          <a:custGeom>
            <a:avLst/>
            <a:gdLst/>
            <a:ahLst/>
            <a:cxnLst/>
            <a:rect l="l" t="t" r="r" b="b"/>
            <a:pathLst>
              <a:path w="8688727" h="1232286" extrusionOk="0">
                <a:moveTo>
                  <a:pt x="0" y="0"/>
                </a:moveTo>
                <a:lnTo>
                  <a:pt x="8688728" y="0"/>
                </a:lnTo>
                <a:lnTo>
                  <a:pt x="8688728" y="1232286"/>
                </a:lnTo>
                <a:lnTo>
                  <a:pt x="0" y="1232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t="-259582"/>
            </a:stretch>
          </a:blipFill>
          <a:ln>
            <a:noFill/>
          </a:ln>
        </p:spPr>
      </p:sp>
      <p:sp>
        <p:nvSpPr>
          <p:cNvPr id="89" name="Google Shape;89;p1"/>
          <p:cNvSpPr txBox="1"/>
          <p:nvPr/>
        </p:nvSpPr>
        <p:spPr>
          <a:xfrm>
            <a:off x="3848204" y="4199717"/>
            <a:ext cx="12065400" cy="20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Nghĩa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sĩ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Cần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Giuộc</a:t>
            </a:r>
            <a:endParaRPr b="1" dirty="0"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262936" y="2568238"/>
            <a:ext cx="10712700" cy="1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765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Văn </a:t>
            </a:r>
            <a:r>
              <a:rPr lang="en-US" sz="11765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tế</a:t>
            </a:r>
            <a:endParaRPr dirty="0"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3775" y="6839049"/>
            <a:ext cx="611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goe UI Variable Small Semibol" pitchFamily="2" charset="0"/>
              </a:rPr>
              <a:t>NGUYỄN ĐÌNH CHIỂU</a:t>
            </a:r>
            <a:endParaRPr lang="en-US" sz="3600" dirty="0">
              <a:latin typeface="Segoe UI Variable Small Semibol" pitchFamily="2" charset="0"/>
            </a:endParaRPr>
          </a:p>
          <a:p>
            <a:endParaRPr lang="en-US" sz="3600" dirty="0">
              <a:latin typeface="Segoe UI Variable Small Semibol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2144" y="3565041"/>
            <a:ext cx="228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Tiết</a:t>
            </a:r>
            <a:r>
              <a:rPr lang="en-US" sz="3600" b="1" dirty="0">
                <a:latin typeface="+mj-lt"/>
              </a:rPr>
              <a:t> 1</a:t>
            </a:r>
            <a:endParaRPr lang="en-US" sz="3600" b="1" dirty="0">
              <a:latin typeface="+mj-lt"/>
            </a:endParaRPr>
          </a:p>
        </p:txBody>
      </p:sp>
      <p:sp>
        <p:nvSpPr>
          <p:cNvPr id="13" name="文本框 27"/>
          <p:cNvSpPr txBox="1"/>
          <p:nvPr/>
        </p:nvSpPr>
        <p:spPr>
          <a:xfrm>
            <a:off x="2982334" y="1292129"/>
            <a:ext cx="125042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416F49"/>
                </a:solidFill>
                <a:latin typeface="#9Slide03 IcielUni Sans Heavy" panose="020B0704020202020204" pitchFamily="2" charset="0"/>
              </a:rPr>
              <a:t>      BÀI 4: VĂN TẾ, THƠ</a:t>
            </a:r>
            <a:endParaRPr lang="en-US" altLang="zh-CN" sz="6000" b="1" dirty="0">
              <a:solidFill>
                <a:srgbClr val="416F49"/>
              </a:solidFill>
              <a:latin typeface="#9Slide03 IcielUni Sans Heavy" panose="020B0704020202020204" pitchFamily="2" charset="0"/>
            </a:endParaRPr>
          </a:p>
          <a:p>
            <a:pPr algn="ctr"/>
            <a:r>
              <a:rPr lang="en-US" altLang="zh-CN" sz="6000" b="1" dirty="0">
                <a:solidFill>
                  <a:srgbClr val="416F49"/>
                </a:solidFill>
                <a:latin typeface="#9Slide03 IcielUni Sans Heavy" panose="020B0704020202020204" pitchFamily="2" charset="0"/>
              </a:rPr>
              <a:t>ĐỌC HIỂU</a:t>
            </a:r>
            <a:endParaRPr lang="en-US" altLang="zh-CN" sz="6000" b="1" dirty="0">
              <a:solidFill>
                <a:srgbClr val="416F49"/>
              </a:solidFill>
              <a:latin typeface="#9Slide03 IcielUni Sans Heavy" panose="020B0704020202020204" pitchFamily="2" charset="0"/>
            </a:endParaRPr>
          </a:p>
          <a:p>
            <a:endParaRPr lang="en-US" altLang="zh-CN" sz="6000" b="1" dirty="0">
              <a:solidFill>
                <a:srgbClr val="416F49"/>
              </a:solidFill>
              <a:latin typeface="#9Slide03 BoosterNextFYBlack" panose="020B0604020202020204" pitchFamily="2" charset="0"/>
            </a:endParaRPr>
          </a:p>
          <a:p>
            <a:r>
              <a:rPr lang="en-US" altLang="zh-CN" sz="6000" b="1" dirty="0">
                <a:solidFill>
                  <a:srgbClr val="416F49"/>
                </a:solidFill>
                <a:latin typeface="#9Slide03 BoosterNextFYBlack" panose="020B0604020202020204" pitchFamily="2" charset="0"/>
              </a:rPr>
              <a:t>   </a:t>
            </a:r>
            <a:endParaRPr lang="zh-CN" altLang="en-US" sz="5850" b="1" dirty="0">
              <a:solidFill>
                <a:srgbClr val="C00000"/>
              </a:solidFill>
              <a:latin typeface="#9Slide03 HelvetIns" panose="020B0604020202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49769" y="386862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54112" y="612218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1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09069" y="2980096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2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154112" y="6856897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3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412" y="829993"/>
            <a:ext cx="20126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Trò</a:t>
            </a:r>
            <a:r>
              <a:rPr lang="en-US" sz="42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chơi</a:t>
            </a:r>
            <a:r>
              <a:rPr lang="en-US" sz="42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Nhanh</a:t>
            </a:r>
            <a:r>
              <a:rPr lang="en-US" sz="42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tay</a:t>
            </a:r>
            <a:r>
              <a:rPr lang="en-US" sz="42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lang="en-US" sz="42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nhanh</a:t>
            </a:r>
            <a:endParaRPr lang="en-US" sz="42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mắt</a:t>
            </a:r>
            <a:endParaRPr lang="en-US" sz="42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4696" y="3032134"/>
            <a:ext cx="14033295" cy="361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sung.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9653" y="660364"/>
            <a:ext cx="14147976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9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r>
              <a:rPr lang="en-US" sz="39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9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9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9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US" sz="39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9654" y="6856897"/>
            <a:ext cx="14610615" cy="2814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900" b="1" kern="120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900" b="1" kern="120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900" b="1" kern="120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HS).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b="1" kern="12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900" b="1" kern="12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900" b="1" kern="12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900" b="1" kern="12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b="1" kern="12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30’’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900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  <p:bldP spid="2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7199" y="716561"/>
            <a:ext cx="5069090" cy="250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: Rounded Corners 3"/>
          <p:cNvSpPr/>
          <p:nvPr/>
        </p:nvSpPr>
        <p:spPr>
          <a:xfrm>
            <a:off x="2609021" y="3757935"/>
            <a:ext cx="10823714" cy="1892460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TÌM HIỂU KIẾN THỨC NGỮ VĂN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954657" y="5853080"/>
            <a:ext cx="8378687" cy="946230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I. Văn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39222" y="1699592"/>
            <a:ext cx="819978" cy="8199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1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24" y="2109581"/>
            <a:ext cx="10133313" cy="7280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5133" y="3591310"/>
            <a:ext cx="91763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tế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loại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yếu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gắn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phong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tục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...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sống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đối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mất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.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tế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biến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trường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đùa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vui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châm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biếm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đả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kích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5133" y="3591309"/>
            <a:ext cx="91763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tế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loại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yếu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gắn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phong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tục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tang </a:t>
            </a:r>
            <a:r>
              <a:rPr lang="en-US" sz="4800" b="1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lễ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bày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tỏ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tình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cảm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sống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đối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mất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.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tế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biến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trường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đùa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vui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châm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biếm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đả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kích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39222" y="1699592"/>
            <a:ext cx="819978" cy="8199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2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24" y="2109581"/>
            <a:ext cx="10133313" cy="7280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5493" y="3567957"/>
            <a:ext cx="9517775" cy="277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...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...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5493" y="3567957"/>
            <a:ext cx="9517775" cy="4351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kern="1200" dirty="0">
              <a:solidFill>
                <a:srgbClr val="7030A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4800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srgbClr val="7030A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39222" y="1699592"/>
            <a:ext cx="819978" cy="8199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3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9" y="1885951"/>
            <a:ext cx="10133313" cy="757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4415" y="2935327"/>
            <a:ext cx="9176301" cy="6333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9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lung </a:t>
            </a:r>
            <a:r>
              <a:rPr lang="en-US" sz="39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9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9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4061" y="3337860"/>
            <a:ext cx="9176301" cy="4560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9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lung </a:t>
            </a:r>
            <a:r>
              <a:rPr lang="en-US" sz="39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9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9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Đoạn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thứ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ba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(</a:t>
            </a:r>
            <a:r>
              <a:rPr lang="en-US" sz="3900" b="1" i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ai </a:t>
            </a:r>
            <a:r>
              <a:rPr lang="en-US" sz="3900" b="1" i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vãn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):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nói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lên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niềm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thương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tiếc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đối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người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đã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chết</a:t>
            </a:r>
            <a:r>
              <a:rPr lang="en-US" sz="39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lang="en-US" sz="3900" b="1" kern="120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9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9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9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39222" y="1699592"/>
            <a:ext cx="819978" cy="8199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4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9" y="1885951"/>
            <a:ext cx="10133313" cy="72828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7938" y="3233500"/>
            <a:ext cx="9176301" cy="4857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Văn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 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Văn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40323" y="3486517"/>
            <a:ext cx="9176301" cy="5549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Văn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42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Theo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2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Văn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thán</a:t>
            </a:r>
            <a:r>
              <a:rPr lang="en-US" sz="42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42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2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2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2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7199" y="716561"/>
            <a:ext cx="5069090" cy="250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: Rounded Corners 3"/>
          <p:cNvSpPr/>
          <p:nvPr/>
        </p:nvSpPr>
        <p:spPr>
          <a:xfrm>
            <a:off x="2609021" y="3757935"/>
            <a:ext cx="11777871" cy="1892460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TÌM HIỂU KIẾN THỨC NGỮ VĂN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954657" y="5853080"/>
            <a:ext cx="9432236" cy="2376521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II. Phong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862853" y="641075"/>
            <a:ext cx="819978" cy="8199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5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81" y="1692137"/>
            <a:ext cx="11430372" cy="7872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6751" y="2765771"/>
            <a:ext cx="11073432" cy="6196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u="sng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u="sng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u="sng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endParaRPr lang="en-US" sz="3600" b="1" u="sng" kern="12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huấn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qui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9410" y="2765771"/>
            <a:ext cx="11073432" cy="6196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u="sng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u="sng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u="sng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endParaRPr lang="en-US" sz="3600" b="1" u="sng" kern="12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huấn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qui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81" y="1692137"/>
            <a:ext cx="11430372" cy="7872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6751" y="2970260"/>
            <a:ext cx="11073432" cy="5296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endParaRPr lang="en-US" sz="3600" b="1" kern="12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...,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..., ...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594497" y="1717334"/>
            <a:ext cx="819978" cy="8199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6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6751" y="2733690"/>
            <a:ext cx="11073432" cy="5889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endParaRPr lang="en-US" sz="3600" b="1" kern="12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kern="120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trau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chuốt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76" y="1662319"/>
            <a:ext cx="11430372" cy="7872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4113" y="3815681"/>
            <a:ext cx="9176301" cy="2858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 (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biền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ngẫu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... (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...)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654131" y="1789042"/>
            <a:ext cx="819978" cy="775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7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49203" y="3954122"/>
            <a:ext cx="9176301" cy="3550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2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song </a:t>
            </a:r>
            <a:r>
              <a:rPr lang="en-US" sz="42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2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biền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ngẫu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2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42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42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...)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110"/>
            <a:ext cx="18288000" cy="103121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5962" y="2698475"/>
            <a:ext cx="1789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endParaRPr lang="en-US" sz="2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475962" y="2966831"/>
            <a:ext cx="15862853" cy="5068956"/>
          </a:xfrm>
          <a:prstGeom prst="round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</a:rPr>
              <a:t>Trong 30 </a:t>
            </a:r>
            <a:r>
              <a:rPr lang="en-US" sz="5400" b="1" kern="1200" dirty="0" err="1">
                <a:solidFill>
                  <a:prstClr val="white"/>
                </a:solidFill>
              </a:rPr>
              <a:t>giây</a:t>
            </a:r>
            <a:r>
              <a:rPr lang="en-US" sz="5400" b="1" kern="1200" dirty="0">
                <a:solidFill>
                  <a:prstClr val="white"/>
                </a:solidFill>
              </a:rPr>
              <a:t>, </a:t>
            </a:r>
            <a:r>
              <a:rPr lang="en-US" sz="5400" b="1" kern="1200" dirty="0" err="1">
                <a:solidFill>
                  <a:prstClr val="white"/>
                </a:solidFill>
              </a:rPr>
              <a:t>sáu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dữ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liệu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sẽ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lần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lượt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hiện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ra.</a:t>
            </a:r>
            <a:endParaRPr lang="en-US" sz="5400" b="1" kern="1200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</a:rPr>
              <a:t>Sau </a:t>
            </a:r>
            <a:r>
              <a:rPr lang="en-US" sz="5400" b="1" kern="1200" dirty="0" err="1">
                <a:solidFill>
                  <a:prstClr val="white"/>
                </a:solidFill>
              </a:rPr>
              <a:t>khi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các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dữ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liệu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hiện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ra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hết</a:t>
            </a:r>
            <a:r>
              <a:rPr lang="en-US" sz="5400" b="1" kern="1200" dirty="0">
                <a:solidFill>
                  <a:prstClr val="white"/>
                </a:solidFill>
              </a:rPr>
              <a:t>, </a:t>
            </a:r>
            <a:r>
              <a:rPr lang="en-US" sz="5400" b="1" kern="1200" dirty="0" err="1">
                <a:solidFill>
                  <a:prstClr val="white"/>
                </a:solidFill>
              </a:rPr>
              <a:t>bạn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nào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giơ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tay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trả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lời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nhanh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nhất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sẽ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được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cộng</a:t>
            </a:r>
            <a:r>
              <a:rPr lang="en-US" sz="5400" b="1" kern="1200" dirty="0">
                <a:solidFill>
                  <a:prstClr val="white"/>
                </a:solidFill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</a:rPr>
              <a:t>điểm</a:t>
            </a:r>
            <a:endParaRPr lang="en-US" sz="5400" b="1" kern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06" y="1677228"/>
            <a:ext cx="11430372" cy="728289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54131" y="1789042"/>
            <a:ext cx="819978" cy="775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8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8473" y="4048469"/>
            <a:ext cx="96943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Hướng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về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cái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chung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cao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trách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nhiệm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đối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cộng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;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cao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phong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riêng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tác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giả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...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3564" y="4033559"/>
            <a:ext cx="96943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Hướng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về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cái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chung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cao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trách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nhiệm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đối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cộng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cái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riêng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thường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nhập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vào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cái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chung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không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đề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cao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tính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ít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xuất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u="sng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hiện</a:t>
            </a:r>
            <a:r>
              <a:rPr lang="en-US" sz="4800" b="1" u="sng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phong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cách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tác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4800" b="1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giả</a:t>
            </a:r>
            <a:r>
              <a:rPr lang="en-US" sz="4800" b="1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...</a:t>
            </a:r>
            <a:endParaRPr lang="en-US" sz="4800" b="1" kern="1200" dirty="0">
              <a:solidFill>
                <a:srgbClr val="843C0C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7199" y="716561"/>
            <a:ext cx="5069090" cy="250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: Rounded Corners 3"/>
          <p:cNvSpPr/>
          <p:nvPr/>
        </p:nvSpPr>
        <p:spPr>
          <a:xfrm>
            <a:off x="2609021" y="3757935"/>
            <a:ext cx="11777871" cy="1892460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TÌM HIỂU KIẾN THỨC NGỮ VĂN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954657" y="5853081"/>
            <a:ext cx="9432236" cy="1228551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III. Phong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30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76" y="1662319"/>
            <a:ext cx="11430372" cy="78722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54131" y="1789042"/>
            <a:ext cx="819978" cy="775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>
                <a:solidFill>
                  <a:prstClr val="black"/>
                </a:solidFill>
              </a:rPr>
              <a:t>9</a:t>
            </a:r>
            <a:endParaRPr lang="en-US" sz="4200" b="1" kern="1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2309" y="3024937"/>
            <a:ext cx="10931801" cy="545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endParaRPr lang="en-US" sz="3600" b="1" kern="120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khuôn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2309" y="3024936"/>
            <a:ext cx="10931801" cy="6339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b="1" kern="12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endParaRPr lang="en-US" sz="3600" b="1" kern="120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Hay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khuôn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7199" y="716561"/>
            <a:ext cx="5069090" cy="250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: Rounded Corners 3"/>
          <p:cNvSpPr/>
          <p:nvPr/>
        </p:nvSpPr>
        <p:spPr>
          <a:xfrm>
            <a:off x="2609021" y="3757935"/>
            <a:ext cx="12076044" cy="1892460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TÌM HIỂU TÁC PHẨM </a:t>
            </a:r>
            <a:r>
              <a:rPr lang="en-US" sz="5400" b="1" i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 TẾ NGHĨA SĨ CẦN GIUỘC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954657" y="5853081"/>
            <a:ext cx="9432236" cy="1228551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1332" y="379361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451" y="814739"/>
            <a:ext cx="2220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Trò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chơi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Tiếp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sức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US" sz="4800" b="1" kern="1200" dirty="0">
              <a:solidFill>
                <a:srgbClr val="7030A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5659" y="7129283"/>
            <a:ext cx="14232842" cy="187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36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600" b="1" i="1" kern="1200" dirty="0" err="1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b="1" i="1" kern="1200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i="1" kern="1200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b="1" i="1" kern="1200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i="1" kern="1200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3600" b="1" i="1" kern="1200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b="1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r>
              <a:rPr lang="en-US" sz="3600" b="1" i="1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u="sng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46380" y="1948976"/>
            <a:ext cx="369279" cy="36927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946380" y="3626345"/>
            <a:ext cx="369279" cy="36927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946380" y="5573213"/>
            <a:ext cx="369279" cy="36927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46380" y="7335441"/>
            <a:ext cx="369279" cy="36927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7381" y="622250"/>
            <a:ext cx="12219393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b="1" kern="1200" dirty="0">
                <a:solidFill>
                  <a:srgbClr val="843C0C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4800" b="1" kern="1200" dirty="0">
              <a:solidFill>
                <a:srgbClr val="843C0C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6255" y="1721774"/>
            <a:ext cx="13863563" cy="1376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2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khán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5659" y="3439244"/>
            <a:ext cx="14013024" cy="187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US" sz="3600" b="1" i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qui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6252" y="5397382"/>
            <a:ext cx="14195528" cy="1277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36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Chiểu</a:t>
            </a: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u="sng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b="1" u="sng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1) ;</a:t>
            </a:r>
            <a:endParaRPr lang="en-US" sz="3600" b="1" u="sng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0" grpId="0" animBg="1"/>
      <p:bldP spid="11" grpId="0" animBg="1"/>
      <p:bldP spid="13" grpId="0"/>
      <p:bldP spid="19" grpId="0"/>
      <p:bldP spid="24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7199" y="716561"/>
            <a:ext cx="5069090" cy="250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: Rounded Corners 3"/>
          <p:cNvSpPr/>
          <p:nvPr/>
        </p:nvSpPr>
        <p:spPr>
          <a:xfrm>
            <a:off x="2609021" y="3757935"/>
            <a:ext cx="12076044" cy="1892460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TÌM HIỂU TÁC PHẨM </a:t>
            </a:r>
            <a:r>
              <a:rPr lang="en-US" sz="5400" b="1" i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 TẾ NGHĨA SĨ CẦN GIUỘC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251874" y="5991161"/>
            <a:ext cx="9432236" cy="1228551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251873" y="7560477"/>
            <a:ext cx="9432236" cy="1228551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6524" y="316523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931" y="2216156"/>
            <a:ext cx="22203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sức</a:t>
            </a:r>
            <a:endParaRPr lang="en-US" sz="48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 1</a:t>
            </a:r>
            <a:endParaRPr lang="en-US" sz="4800" b="1" kern="1200" dirty="0">
              <a:solidFill>
                <a:srgbClr val="7030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5622" y="2705172"/>
            <a:ext cx="14845544" cy="5011308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Chiểu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1);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7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:....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....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...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....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5621" y="1222514"/>
            <a:ext cx="7570101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Chiểu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6524" y="316523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931" y="2216156"/>
            <a:ext cx="2220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Trò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chơi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Tiếp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sức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LƯỢT 1</a:t>
            </a:r>
            <a:endParaRPr lang="en-US" sz="4800" b="1" kern="1200" dirty="0">
              <a:solidFill>
                <a:srgbClr val="7030A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5621" y="2794010"/>
            <a:ext cx="7570101" cy="6702348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a.Tiểu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Quan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42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7 phút - 7 minutes timer - Haili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47345" y="645941"/>
            <a:ext cx="6640982" cy="429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5621" y="1222514"/>
            <a:ext cx="7570101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Chiểu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23446" y="386862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7718" y="404187"/>
            <a:ext cx="7570101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Chiểu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9073" y="5586039"/>
            <a:ext cx="10393769" cy="3770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Vân Tiên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-Văn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35371" y="1640918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a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1192" y="5213840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b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9073" y="1907243"/>
            <a:ext cx="14185403" cy="3616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Trạch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Trai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son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15209" y="6589644"/>
            <a:ext cx="262509" cy="26250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23446" y="386862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7718" y="404187"/>
            <a:ext cx="7570101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Chiểu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991" y="2107897"/>
            <a:ext cx="14304672" cy="1277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Quan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điểm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sáng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tác</a:t>
            </a:r>
            <a:r>
              <a:rPr lang="en-US" sz="36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chương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đạo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nghĩa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;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văn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chương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vũ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khí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phò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trừ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tà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”.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00315" y="1326950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b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253482" y="2356280"/>
            <a:ext cx="262509" cy="26250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5794" y="1326950"/>
            <a:ext cx="9146484" cy="783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991" y="7131544"/>
            <a:ext cx="7264115" cy="2178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khóc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than.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08440" y="3667835"/>
            <a:ext cx="262509" cy="26250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3834" y="3522522"/>
            <a:ext cx="1340702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9694" y="4186603"/>
            <a:ext cx="14526401" cy="292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4377" y="7910866"/>
            <a:ext cx="5672376" cy="143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ca,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+Thái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0629" y="7891473"/>
            <a:ext cx="4774511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1" grpId="0"/>
      <p:bldP spid="12" grpId="0" animBg="1"/>
      <p:bldP spid="15" grpId="0"/>
      <p:bldP spid="20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0s Tăng tốc Olympia 20 ghép nền Bliss của Windows X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21893" t="3105" r="15958" b="108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77376" y="0"/>
            <a:ext cx="753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Tôi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tên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là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gì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?</a:t>
            </a:r>
            <a:endParaRPr lang="en-US" sz="7200" kern="1200" dirty="0">
              <a:solidFill>
                <a:prstClr val="white"/>
              </a:solidFill>
              <a:latin typeface="#9Slide06 ThuPhap Thien An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55979" y="2172131"/>
            <a:ext cx="4805265" cy="221102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Lòng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xót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thương</a:t>
            </a:r>
            <a:r>
              <a:rPr lang="en-US" sz="4200" b="1" kern="1200" dirty="0">
                <a:solidFill>
                  <a:prstClr val="white"/>
                </a:solidFill>
              </a:rPr>
              <a:t>, </a:t>
            </a:r>
            <a:endParaRPr lang="en-US" sz="4200" b="1" kern="1200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sự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ngưỡng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mộ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677578" y="2172127"/>
            <a:ext cx="5888934" cy="2211029"/>
          </a:xfrm>
          <a:prstGeom prst="roundRect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Được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coi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ngôi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đền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thiêng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trong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văn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học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1743088" y="2172126"/>
            <a:ext cx="5888934" cy="2211030"/>
          </a:xfrm>
          <a:prstGeom prst="round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Được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học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với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mục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đích</a:t>
            </a:r>
            <a:r>
              <a:rPr lang="en-US" sz="3600" b="1" kern="1200" dirty="0">
                <a:solidFill>
                  <a:prstClr val="white"/>
                </a:solidFill>
              </a:rPr>
              <a:t>: “</a:t>
            </a:r>
            <a:r>
              <a:rPr lang="en-US" sz="3600" b="1" kern="1200" dirty="0" err="1">
                <a:solidFill>
                  <a:prstClr val="white"/>
                </a:solidFill>
              </a:rPr>
              <a:t>Học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văn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tế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để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thấy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người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sống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tốt</a:t>
            </a:r>
            <a:r>
              <a:rPr lang="en-US" sz="3600" b="1" kern="1200" dirty="0">
                <a:solidFill>
                  <a:prstClr val="white"/>
                </a:solidFill>
              </a:rPr>
              <a:t>”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55979" y="4661235"/>
            <a:ext cx="4805265" cy="221102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Được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sáng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tác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năm</a:t>
            </a:r>
            <a:r>
              <a:rPr lang="en-US" sz="4200" b="1" kern="1200" dirty="0">
                <a:solidFill>
                  <a:prstClr val="white"/>
                </a:solidFill>
              </a:rPr>
              <a:t> 1861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677578" y="4586692"/>
            <a:ext cx="5888934" cy="22110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srgbClr val="FFFF00"/>
                </a:solidFill>
              </a:rPr>
              <a:t>Cần</a:t>
            </a:r>
            <a:r>
              <a:rPr lang="en-US" sz="3600" b="1" kern="1200" dirty="0">
                <a:solidFill>
                  <a:srgbClr val="FFFF00"/>
                </a:solidFill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</a:rPr>
              <a:t>Giuộc</a:t>
            </a:r>
            <a:r>
              <a:rPr lang="en-US" sz="3600" b="1" kern="1200" dirty="0">
                <a:solidFill>
                  <a:srgbClr val="FFFF00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tên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địa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danh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được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nhắc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tới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trong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endParaRPr lang="en-US" sz="3600" b="1" kern="1200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nhan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đề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743088" y="4670954"/>
            <a:ext cx="5888934" cy="221103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Nguyễn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Đình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Chiểu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giả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879614" y="7399576"/>
            <a:ext cx="16533743" cy="22110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6000" b="1" kern="1200" dirty="0">
                <a:solidFill>
                  <a:prstClr val="white"/>
                </a:solidFill>
              </a:rPr>
              <a:t>VĂN TẾ NGHĨA SĨ CẦN GIUỘC</a:t>
            </a:r>
            <a:endParaRPr lang="en-US" sz="6000" b="1" kern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23446" y="386862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7718" y="404187"/>
            <a:ext cx="7570101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Chiểu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00315" y="1326950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c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198523" y="2937719"/>
            <a:ext cx="262509" cy="26250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53482" y="4249274"/>
            <a:ext cx="262509" cy="26250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6806" y="5530422"/>
            <a:ext cx="914648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4736" y="1630675"/>
            <a:ext cx="9146484" cy="783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42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6806" y="2692071"/>
            <a:ext cx="914648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6806" y="4000683"/>
            <a:ext cx="914648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53482" y="5719068"/>
            <a:ext cx="262509" cy="262509"/>
          </a:xfrm>
          <a:prstGeom prst="ellipse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2" grpId="0" animBg="1"/>
      <p:bldP spid="5" grpId="0"/>
      <p:bldP spid="10" grpId="0"/>
      <p:bldP spid="16" grpId="0"/>
      <p:bldP spid="19" grpId="0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7199" y="716561"/>
            <a:ext cx="5069090" cy="250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: Rounded Corners 3"/>
          <p:cNvSpPr/>
          <p:nvPr/>
        </p:nvSpPr>
        <p:spPr>
          <a:xfrm>
            <a:off x="2609021" y="3757935"/>
            <a:ext cx="12076044" cy="1892460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TÌM HIỂU TÁC PHẨM </a:t>
            </a:r>
            <a:r>
              <a:rPr lang="en-US" sz="5400" b="1" i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 TẾ NGHĨA SĨ CẦN GIUỘC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132605" y="5770729"/>
            <a:ext cx="9432236" cy="1028582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738731" y="6966137"/>
            <a:ext cx="7946334" cy="1028582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813591" y="8192140"/>
            <a:ext cx="6871475" cy="874175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5400" b="1" kern="1200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6524" y="316523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931" y="2216156"/>
            <a:ext cx="2220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Trò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chơi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Tiếp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sức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LƯỢT 2</a:t>
            </a:r>
            <a:endParaRPr lang="en-US" sz="4800" b="1" kern="1200" dirty="0">
              <a:solidFill>
                <a:srgbClr val="7030A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6284" y="2705173"/>
            <a:ext cx="14714882" cy="5011308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36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:....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....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...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....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6283" y="1234880"/>
            <a:ext cx="8772714" cy="784830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5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5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45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Văn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tế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Giuộc</a:t>
            </a:r>
            <a:endParaRPr lang="en-US" sz="45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26524" y="316523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931" y="2216156"/>
            <a:ext cx="22203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Trò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chơi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Tiếp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sức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LƯỢT 2</a:t>
            </a:r>
            <a:endParaRPr lang="en-US" sz="4800" b="1" kern="1200" dirty="0">
              <a:solidFill>
                <a:srgbClr val="7030A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427" y="3944140"/>
            <a:ext cx="8772713" cy="5153655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54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b. Hoàn </a:t>
            </a:r>
            <a:r>
              <a:rPr lang="en-US" sz="54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54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54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54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54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54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54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54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54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54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Bối</a:t>
            </a:r>
            <a:r>
              <a:rPr lang="en-US" sz="54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54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54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54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54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54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54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54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54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d.Bố</a:t>
            </a:r>
            <a:r>
              <a:rPr lang="en-US" sz="54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lang="en-US" sz="54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425" y="1357587"/>
            <a:ext cx="8772714" cy="784830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5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5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45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Văn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tế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45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Giuộc</a:t>
            </a:r>
            <a:endParaRPr lang="en-US" sz="45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3 phút có nhạc nền nhẹ nhà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761844" y="1357587"/>
            <a:ext cx="4869735" cy="2033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23446" y="386862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7718" y="404187"/>
            <a:ext cx="9607047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Văn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tế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Giuộc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35371" y="1640918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a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24004" y="3109132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b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9598" y="7504699"/>
            <a:ext cx="14448687" cy="187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Gia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Quang,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đồn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16-12-1861.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6453" y="1927244"/>
            <a:ext cx="914648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b="1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664" y="3295061"/>
            <a:ext cx="914648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72664" y="4107201"/>
            <a:ext cx="9608207" cy="685124"/>
            <a:chOff x="1549063" y="2815953"/>
            <a:chExt cx="6405471" cy="456749"/>
          </a:xfrm>
        </p:grpSpPr>
        <p:sp>
          <p:nvSpPr>
            <p:cNvPr id="11" name="Oval 10"/>
            <p:cNvSpPr/>
            <p:nvPr/>
          </p:nvSpPr>
          <p:spPr>
            <a:xfrm>
              <a:off x="1549063" y="2947937"/>
              <a:ext cx="175006" cy="175006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6878" y="2815953"/>
              <a:ext cx="6097656" cy="456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b="1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Bối</a:t>
              </a:r>
              <a:r>
                <a:rPr lang="en-US" sz="3600" b="1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b="1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endPara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59599" y="4756985"/>
            <a:ext cx="14448689" cy="2024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phe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-Phong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272664" y="6737713"/>
            <a:ext cx="9608207" cy="685124"/>
            <a:chOff x="1550388" y="4425989"/>
            <a:chExt cx="6405471" cy="456749"/>
          </a:xfrm>
        </p:grpSpPr>
        <p:sp>
          <p:nvSpPr>
            <p:cNvPr id="21" name="TextBox 20"/>
            <p:cNvSpPr txBox="1"/>
            <p:nvPr/>
          </p:nvSpPr>
          <p:spPr>
            <a:xfrm>
              <a:off x="1858203" y="4425989"/>
              <a:ext cx="6097656" cy="456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b="1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Bối</a:t>
              </a:r>
              <a:r>
                <a:rPr lang="en-US" sz="3600" b="1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b="1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riêng</a:t>
              </a:r>
              <a:endPara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50388" y="4615377"/>
              <a:ext cx="175006" cy="175006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13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23446" y="386862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380" y="625580"/>
            <a:ext cx="9607047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Văn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tế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4800" b="1" i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Giuộc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20217" y="2027366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c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4698" y="2351726"/>
            <a:ext cx="9146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0217" y="3433771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d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4698" y="3591375"/>
            <a:ext cx="9146484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i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65350" y="4286181"/>
            <a:ext cx="14058900" cy="1277915"/>
            <a:chOff x="1202075" y="4047981"/>
            <a:chExt cx="9372600" cy="851943"/>
          </a:xfrm>
        </p:grpSpPr>
        <p:sp>
          <p:nvSpPr>
            <p:cNvPr id="25" name="Oval 24"/>
            <p:cNvSpPr/>
            <p:nvPr/>
          </p:nvSpPr>
          <p:spPr>
            <a:xfrm>
              <a:off x="1469089" y="4164817"/>
              <a:ext cx="175006" cy="175006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02075" y="4047981"/>
              <a:ext cx="9372600" cy="851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indent="-685800" algn="just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       Lung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khởi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(Hai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):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khái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quát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bối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bão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táp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chết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bất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tử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nông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dân-nghĩ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sĩ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65872" y="5688970"/>
            <a:ext cx="14476469" cy="685124"/>
            <a:chOff x="1423132" y="4220867"/>
            <a:chExt cx="9650979" cy="456749"/>
          </a:xfrm>
        </p:grpSpPr>
        <p:sp>
          <p:nvSpPr>
            <p:cNvPr id="28" name="Oval 27"/>
            <p:cNvSpPr/>
            <p:nvPr/>
          </p:nvSpPr>
          <p:spPr>
            <a:xfrm>
              <a:off x="1423132" y="4279285"/>
              <a:ext cx="175006" cy="175006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01511" y="4220867"/>
              <a:ext cx="9372600" cy="456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indent="-685800" algn="just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Thích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3-câu 15):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tái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nông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dân-nghĩa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sĩ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607327" y="6583339"/>
            <a:ext cx="15319463" cy="1277915"/>
            <a:chOff x="1050769" y="4817115"/>
            <a:chExt cx="10212975" cy="851943"/>
          </a:xfrm>
        </p:grpSpPr>
        <p:sp>
          <p:nvSpPr>
            <p:cNvPr id="32" name="Oval 31"/>
            <p:cNvSpPr/>
            <p:nvPr/>
          </p:nvSpPr>
          <p:spPr>
            <a:xfrm>
              <a:off x="1423132" y="4981051"/>
              <a:ext cx="175006" cy="175006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50769" y="4817115"/>
              <a:ext cx="10212975" cy="851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indent="-685800" algn="just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        Ai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vãn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16 –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29):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tiếc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phục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sĩ</a:t>
              </a: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65873" y="8070474"/>
            <a:ext cx="11512812" cy="685124"/>
            <a:chOff x="1423133" y="5793367"/>
            <a:chExt cx="6327140" cy="456749"/>
          </a:xfrm>
        </p:grpSpPr>
        <p:sp>
          <p:nvSpPr>
            <p:cNvPr id="8" name="TextBox 7"/>
            <p:cNvSpPr txBox="1"/>
            <p:nvPr/>
          </p:nvSpPr>
          <p:spPr>
            <a:xfrm>
              <a:off x="1652617" y="5793367"/>
              <a:ext cx="6097656" cy="456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Kết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(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câu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cuối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): ca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ngợi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linh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hồn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bất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tử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của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người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nghĩa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sĩ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+mn-cs"/>
                </a:rPr>
                <a:t>.</a:t>
              </a:r>
              <a:endPara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423133" y="5925574"/>
              <a:ext cx="144267" cy="171886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t="-19332" b="-19332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554913" y="-1417145"/>
            <a:ext cx="5452709" cy="3557893"/>
          </a:xfrm>
          <a:custGeom>
            <a:avLst/>
            <a:gdLst/>
            <a:ahLst/>
            <a:cxnLst/>
            <a:rect l="l" t="t" r="r" b="b"/>
            <a:pathLst>
              <a:path w="5452709" h="3557893" extrusionOk="0">
                <a:moveTo>
                  <a:pt x="0" y="0"/>
                </a:moveTo>
                <a:lnTo>
                  <a:pt x="5452709" y="0"/>
                </a:lnTo>
                <a:lnTo>
                  <a:pt x="5452709" y="3557892"/>
                </a:lnTo>
                <a:lnTo>
                  <a:pt x="0" y="3557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2559020" y="668809"/>
            <a:ext cx="2416616" cy="1471939"/>
          </a:xfrm>
          <a:custGeom>
            <a:avLst/>
            <a:gdLst/>
            <a:ahLst/>
            <a:cxnLst/>
            <a:rect l="l" t="t" r="r" b="b"/>
            <a:pathLst>
              <a:path w="2416616" h="1471939" extrusionOk="0">
                <a:moveTo>
                  <a:pt x="0" y="0"/>
                </a:moveTo>
                <a:lnTo>
                  <a:pt x="2416616" y="0"/>
                </a:lnTo>
                <a:lnTo>
                  <a:pt x="2416616" y="1471938"/>
                </a:lnTo>
                <a:lnTo>
                  <a:pt x="0" y="1471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4799636" y="9670857"/>
            <a:ext cx="8688727" cy="1232286"/>
          </a:xfrm>
          <a:custGeom>
            <a:avLst/>
            <a:gdLst/>
            <a:ahLst/>
            <a:cxnLst/>
            <a:rect l="l" t="t" r="r" b="b"/>
            <a:pathLst>
              <a:path w="8688727" h="1232286" extrusionOk="0">
                <a:moveTo>
                  <a:pt x="0" y="0"/>
                </a:moveTo>
                <a:lnTo>
                  <a:pt x="8688728" y="0"/>
                </a:lnTo>
                <a:lnTo>
                  <a:pt x="8688728" y="1232286"/>
                </a:lnTo>
                <a:lnTo>
                  <a:pt x="0" y="1232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t="-259582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554913" y="3035767"/>
            <a:ext cx="17178175" cy="8431601"/>
          </a:xfrm>
          <a:custGeom>
            <a:avLst/>
            <a:gdLst/>
            <a:ahLst/>
            <a:cxnLst/>
            <a:rect l="l" t="t" r="r" b="b"/>
            <a:pathLst>
              <a:path w="17178175" h="8431601" extrusionOk="0">
                <a:moveTo>
                  <a:pt x="0" y="0"/>
                </a:moveTo>
                <a:lnTo>
                  <a:pt x="17178174" y="0"/>
                </a:lnTo>
                <a:lnTo>
                  <a:pt x="17178174" y="8431600"/>
                </a:lnTo>
                <a:lnTo>
                  <a:pt x="0" y="843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4000"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 txBox="1"/>
          <p:nvPr/>
        </p:nvSpPr>
        <p:spPr>
          <a:xfrm>
            <a:off x="3111235" y="2318870"/>
            <a:ext cx="12065400" cy="20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Nghĩa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sĩ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Cần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Giuộc</a:t>
            </a:r>
            <a:endParaRPr b="1" dirty="0"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3281267" y="809625"/>
            <a:ext cx="10712700" cy="1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765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Văn </a:t>
            </a:r>
            <a:r>
              <a:rPr lang="en-US" sz="11765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tế</a:t>
            </a:r>
            <a:endParaRPr dirty="0"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86975" y="5500688"/>
            <a:ext cx="611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goe UI Variable Small Semibol" pitchFamily="2" charset="0"/>
              </a:rPr>
              <a:t>NGUYỄN ĐÌNH CHIỂU</a:t>
            </a:r>
            <a:endParaRPr lang="en-US" sz="3600" dirty="0">
              <a:latin typeface="Segoe UI Variable Small Semibol" pitchFamily="2" charset="0"/>
            </a:endParaRPr>
          </a:p>
          <a:p>
            <a:endParaRPr lang="en-US" sz="3600" dirty="0">
              <a:latin typeface="Segoe UI Variable Small Semibol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07088" y="4646836"/>
            <a:ext cx="228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Tiết</a:t>
            </a:r>
            <a:r>
              <a:rPr lang="en-US" sz="3600" b="1" dirty="0">
                <a:latin typeface="+mj-lt"/>
              </a:rPr>
              <a:t> 2</a:t>
            </a: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124" name="Google Shape;124;p5"/>
          <p:cNvSpPr/>
          <p:nvPr/>
        </p:nvSpPr>
        <p:spPr>
          <a:xfrm rot="1120010">
            <a:off x="-1697083" y="9149157"/>
            <a:ext cx="7636798" cy="2329223"/>
          </a:xfrm>
          <a:custGeom>
            <a:avLst/>
            <a:gdLst/>
            <a:ahLst/>
            <a:cxnLst/>
            <a:rect l="l" t="t" r="r" b="b"/>
            <a:pathLst>
              <a:path w="7636798" h="2329223" extrusionOk="0">
                <a:moveTo>
                  <a:pt x="0" y="0"/>
                </a:moveTo>
                <a:lnTo>
                  <a:pt x="7636798" y="0"/>
                </a:lnTo>
                <a:lnTo>
                  <a:pt x="7636798" y="2329223"/>
                </a:lnTo>
                <a:lnTo>
                  <a:pt x="0" y="2329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25" name="Google Shape;125;p5"/>
          <p:cNvSpPr/>
          <p:nvPr/>
        </p:nvSpPr>
        <p:spPr>
          <a:xfrm rot="-9837982" flipH="1">
            <a:off x="12790455" y="-1056515"/>
            <a:ext cx="7636798" cy="2329223"/>
          </a:xfrm>
          <a:custGeom>
            <a:avLst/>
            <a:gdLst/>
            <a:ahLst/>
            <a:cxnLst/>
            <a:rect l="l" t="t" r="r" b="b"/>
            <a:pathLst>
              <a:path w="7636798" h="2329223" extrusionOk="0">
                <a:moveTo>
                  <a:pt x="0" y="2329224"/>
                </a:moveTo>
                <a:lnTo>
                  <a:pt x="7636798" y="2329224"/>
                </a:lnTo>
                <a:lnTo>
                  <a:pt x="7636798" y="0"/>
                </a:lnTo>
                <a:lnTo>
                  <a:pt x="0" y="0"/>
                </a:lnTo>
                <a:lnTo>
                  <a:pt x="0" y="2329224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>
            <a:off x="-1587478" y="1477292"/>
            <a:ext cx="3161834" cy="3157882"/>
          </a:xfrm>
          <a:custGeom>
            <a:avLst/>
            <a:gdLst/>
            <a:ahLst/>
            <a:cxnLst/>
            <a:rect l="l" t="t" r="r" b="b"/>
            <a:pathLst>
              <a:path w="3161834" h="3157882" extrusionOk="0">
                <a:moveTo>
                  <a:pt x="0" y="0"/>
                </a:moveTo>
                <a:lnTo>
                  <a:pt x="3161834" y="0"/>
                </a:lnTo>
                <a:lnTo>
                  <a:pt x="3161834" y="3157881"/>
                </a:lnTo>
                <a:lnTo>
                  <a:pt x="0" y="3157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27" name="Google Shape;127;p5"/>
          <p:cNvSpPr txBox="1"/>
          <p:nvPr/>
        </p:nvSpPr>
        <p:spPr>
          <a:xfrm>
            <a:off x="4614277" y="1049844"/>
            <a:ext cx="8262444" cy="138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45" b="1" i="0" u="none" strike="noStrike" cap="none" dirty="0" err="1">
                <a:solidFill>
                  <a:srgbClr val="473821"/>
                </a:solidFill>
                <a:latin typeface="Charmonman" panose="00000500000000000000"/>
                <a:ea typeface="Charmonman" panose="00000500000000000000"/>
                <a:cs typeface="Charmonman" panose="00000500000000000000"/>
                <a:sym typeface="Charmonman" panose="00000500000000000000"/>
              </a:rPr>
              <a:t>Khám</a:t>
            </a:r>
            <a:r>
              <a:rPr lang="en-US" sz="8145" b="1" i="0" u="none" strike="noStrike" cap="none" dirty="0">
                <a:solidFill>
                  <a:srgbClr val="473821"/>
                </a:solidFill>
                <a:latin typeface="Charmonman" panose="00000500000000000000"/>
                <a:ea typeface="Charmonman" panose="00000500000000000000"/>
                <a:cs typeface="Charmonman" panose="00000500000000000000"/>
                <a:sym typeface="Charmonman" panose="00000500000000000000"/>
              </a:rPr>
              <a:t> </a:t>
            </a:r>
            <a:r>
              <a:rPr lang="en-US" sz="8145" b="1" i="0" u="none" strike="noStrike" cap="none" dirty="0" err="1">
                <a:solidFill>
                  <a:srgbClr val="473821"/>
                </a:solidFill>
                <a:latin typeface="Charmonman" panose="00000500000000000000"/>
                <a:ea typeface="Charmonman" panose="00000500000000000000"/>
                <a:cs typeface="Charmonman" panose="00000500000000000000"/>
                <a:sym typeface="Charmonman" panose="00000500000000000000"/>
              </a:rPr>
              <a:t>phá</a:t>
            </a:r>
            <a:r>
              <a:rPr lang="en-US" sz="8145" b="1" i="0" u="none" strike="noStrike" cap="none" dirty="0">
                <a:solidFill>
                  <a:srgbClr val="473821"/>
                </a:solidFill>
                <a:latin typeface="Charmonman" panose="00000500000000000000"/>
                <a:ea typeface="Charmonman" panose="00000500000000000000"/>
                <a:cs typeface="Charmonman" panose="00000500000000000000"/>
                <a:sym typeface="Charmonman" panose="00000500000000000000"/>
              </a:rPr>
              <a:t> </a:t>
            </a:r>
            <a:r>
              <a:rPr lang="en-US" sz="8145" b="1" i="0" u="none" strike="noStrike" cap="none" dirty="0" err="1">
                <a:solidFill>
                  <a:srgbClr val="473821"/>
                </a:solidFill>
                <a:latin typeface="Charmonman" panose="00000500000000000000"/>
                <a:ea typeface="Charmonman" panose="00000500000000000000"/>
                <a:cs typeface="Charmonman" panose="00000500000000000000"/>
                <a:sym typeface="Charmonman" panose="00000500000000000000"/>
              </a:rPr>
              <a:t>văn</a:t>
            </a:r>
            <a:r>
              <a:rPr lang="en-US" sz="8145" b="1" i="0" u="none" strike="noStrike" cap="none" dirty="0">
                <a:solidFill>
                  <a:srgbClr val="473821"/>
                </a:solidFill>
                <a:latin typeface="Charmonman" panose="00000500000000000000"/>
                <a:ea typeface="Charmonman" panose="00000500000000000000"/>
                <a:cs typeface="Charmonman" panose="00000500000000000000"/>
                <a:sym typeface="Charmonman" panose="00000500000000000000"/>
              </a:rPr>
              <a:t> </a:t>
            </a:r>
            <a:r>
              <a:rPr lang="en-US" sz="8145" b="1" i="0" u="none" strike="noStrike" cap="none" dirty="0" err="1">
                <a:solidFill>
                  <a:srgbClr val="473821"/>
                </a:solidFill>
                <a:latin typeface="Charmonman" panose="00000500000000000000"/>
                <a:ea typeface="Charmonman" panose="00000500000000000000"/>
                <a:cs typeface="Charmonman" panose="00000500000000000000"/>
                <a:sym typeface="Charmonman" panose="00000500000000000000"/>
              </a:rPr>
              <a:t>bản</a:t>
            </a:r>
            <a:endParaRPr dirty="0"/>
          </a:p>
        </p:txBody>
      </p:sp>
      <p:sp>
        <p:nvSpPr>
          <p:cNvPr id="128" name="Google Shape;128;p5"/>
          <p:cNvSpPr/>
          <p:nvPr/>
        </p:nvSpPr>
        <p:spPr>
          <a:xfrm>
            <a:off x="3179445" y="2777294"/>
            <a:ext cx="13772980" cy="8111841"/>
          </a:xfrm>
          <a:custGeom>
            <a:avLst/>
            <a:gdLst/>
            <a:ahLst/>
            <a:cxnLst/>
            <a:rect l="l" t="t" r="r" b="b"/>
            <a:pathLst>
              <a:path w="13404301" h="7894701" extrusionOk="0">
                <a:moveTo>
                  <a:pt x="0" y="0"/>
                </a:moveTo>
                <a:lnTo>
                  <a:pt x="13404301" y="0"/>
                </a:lnTo>
                <a:lnTo>
                  <a:pt x="13404301" y="7894701"/>
                </a:lnTo>
                <a:lnTo>
                  <a:pt x="0" y="7894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t="-935" b="-935"/>
            </a:stretch>
          </a:blipFill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01" name="Google Shape;201;p11"/>
          <p:cNvSpPr txBox="1"/>
          <p:nvPr/>
        </p:nvSpPr>
        <p:spPr>
          <a:xfrm>
            <a:off x="1028700" y="-636539"/>
            <a:ext cx="13315950" cy="37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800" b="1" i="0" u="none" strike="noStrike" cap="none" dirty="0">
              <a:solidFill>
                <a:srgbClr val="7030A0"/>
              </a:solidFill>
              <a:latin typeface="Big Shoulders Stencil Text"/>
              <a:ea typeface="Big Shoulders Stencil Text"/>
              <a:cs typeface="Big Shoulders Stencil Text"/>
              <a:sym typeface="Big Shoulders Stencil Text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800" b="1" i="0" u="none" strike="noStrike" cap="none" dirty="0">
                <a:solidFill>
                  <a:srgbClr val="7030A0"/>
                </a:solidFill>
                <a:latin typeface="Big Shoulders Stencil Text"/>
                <a:ea typeface="Big Shoulders Stencil Text"/>
                <a:cs typeface="Big Shoulders Stencil Text"/>
                <a:sym typeface="Big Shoulders Stencil Text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sĩ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Giuộc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	(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Lung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7030A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85813" y="4893798"/>
          <a:ext cx="3914775" cy="5023236"/>
        </p:xfrm>
        <a:graphic>
          <a:graphicData uri="http://schemas.openxmlformats.org/drawingml/2006/table">
            <a:tbl>
              <a:tblPr firstRow="1" firstCol="1" bandRow="1"/>
              <a:tblGrid>
                <a:gridCol w="1600662"/>
                <a:gridCol w="2314113"/>
              </a:tblGrid>
              <a:tr h="5893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294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2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32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tích hiệu quả của những từ ngữ, hình ảnh, biện pháp tu từ được sử dụng trong câu văn đó.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32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bối cảnh đó, sự hi sinh của người nông dân nghĩa sĩ CG có ý nghĩa như thế nào?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275261" y="4193701"/>
          <a:ext cx="4011613" cy="5051112"/>
        </p:xfrm>
        <a:graphic>
          <a:graphicData uri="http://schemas.openxmlformats.org/drawingml/2006/table">
            <a:tbl>
              <a:tblPr firstRow="1" firstCol="1" bandRow="1"/>
              <a:tblGrid>
                <a:gridCol w="1678506"/>
                <a:gridCol w="2333107"/>
              </a:tblGrid>
              <a:tr h="48943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2532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28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 CG.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0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văn “</a:t>
                      </a: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Cui cút làm ăn, toan lo nghèo khó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giúp em hiểu gì về xuất thân, bản tính của nhân vật?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6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 của biện pháp nghệ thuật đối ở câu văn tiếp theo là gì?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28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 độ, tình cảm của tác giả được thể hiện như thế nào trong đoạn văn?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682434" y="3322169"/>
          <a:ext cx="3862116" cy="5051115"/>
        </p:xfrm>
        <a:graphic>
          <a:graphicData uri="http://schemas.openxmlformats.org/drawingml/2006/table">
            <a:tbl>
              <a:tblPr firstRow="1" firstCol="1" bandRow="1"/>
              <a:tblGrid>
                <a:gridCol w="1579131"/>
                <a:gridCol w="2282985"/>
              </a:tblGrid>
              <a:tr h="33674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1683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4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NDNSCG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8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BPTT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ta? 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Ban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Sau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NDNSCG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37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có nhận xét gì về các c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ách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9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 hạn trông mưa, mùi tinh chiên vấy vá, ghét thói mọi như nhà nông ghét cỏ, ăn gan, cắn cổ // mối xa thư, ch</a:t>
                      </a:r>
                      <a:r>
                        <a:rPr lang="en-US" sz="9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vi-VN" sz="9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rắn đuổi hươu, vầng nhật nguyệt, đoạn kình, bộ hổ </a:t>
                      </a:r>
                      <a:r>
                        <a:rPr lang="vi-VN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vi-VN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vi-VN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068696" y="2549941"/>
          <a:ext cx="4025900" cy="4995360"/>
        </p:xfrm>
        <a:graphic>
          <a:graphicData uri="http://schemas.openxmlformats.org/drawingml/2006/table">
            <a:tbl>
              <a:tblPr firstRow="1" firstCol="1" bandRow="1"/>
              <a:tblGrid>
                <a:gridCol w="2004742"/>
                <a:gridCol w="2021158"/>
              </a:tblGrid>
              <a:tr h="58768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Giuộc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293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5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NDNSCG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6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 cơ đánh giặc của người ND là gì?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5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53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 thần chiến đấu của họ được thể hiện ra sao thông qua từ ngữ, nhịp điệu, biện pháp tu từ 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6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 độ của tác giả đối với người NDNSCG?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8753" y="4214807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SỐ 1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97114" y="1824020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SỐ 4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34669" y="2619363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SỐ 3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86482" y="3500427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</a:t>
            </a:r>
            <a:r>
              <a:rPr lang="en-US" sz="3200" b="1">
                <a:solidFill>
                  <a:srgbClr val="7030A0"/>
                </a:solidFill>
              </a:rPr>
              <a:t>SỐ 2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10" name="Google Shape;210;p12"/>
          <p:cNvSpPr/>
          <p:nvPr/>
        </p:nvSpPr>
        <p:spPr>
          <a:xfrm>
            <a:off x="298008" y="7236081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500063" y="300034"/>
            <a:ext cx="14487525" cy="92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5400" b="1" i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Bối cảnh, thời đại</a:t>
            </a:r>
            <a:endParaRPr lang="en-US" sz="540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00250" y="1828802"/>
          <a:ext cx="14716125" cy="6843713"/>
        </p:xfrm>
        <a:graphic>
          <a:graphicData uri="http://schemas.openxmlformats.org/drawingml/2006/table">
            <a:tbl>
              <a:tblPr firstRow="1" firstCol="1" bandRow="1"/>
              <a:tblGrid>
                <a:gridCol w="8429625"/>
                <a:gridCol w="6286500"/>
              </a:tblGrid>
              <a:tr h="85760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6411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0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ghĩa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08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bối cảnh đó, sự hi sinh của người nông dân nghĩa sĩ CG có ý nghĩa như thế nào?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72486" y="1028680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SỐ 1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0s Tăng tốc Olympia 20 ghép nền Bliss của Windows X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21893" t="3105" r="15958" b="108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77376" y="0"/>
            <a:ext cx="753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Tôi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tên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là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gì</a:t>
            </a:r>
            <a:r>
              <a:rPr lang="en-US" sz="7200" kern="1200" dirty="0">
                <a:solidFill>
                  <a:prstClr val="white"/>
                </a:solidFill>
                <a:latin typeface="#9Slide06 ThuPhap Thien An" panose="02040603050506020204" pitchFamily="18" charset="0"/>
                <a:ea typeface="+mn-ea"/>
                <a:cs typeface="+mn-cs"/>
              </a:rPr>
              <a:t>?</a:t>
            </a:r>
            <a:endParaRPr lang="en-US" sz="7200" kern="1200" dirty="0">
              <a:solidFill>
                <a:prstClr val="white"/>
              </a:solidFill>
              <a:latin typeface="#9Slide06 ThuPhap Thien An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55979" y="2172131"/>
            <a:ext cx="4805265" cy="221102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Lòng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xót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thương</a:t>
            </a:r>
            <a:r>
              <a:rPr lang="en-US" sz="4200" b="1" kern="1200" dirty="0">
                <a:solidFill>
                  <a:prstClr val="white"/>
                </a:solidFill>
              </a:rPr>
              <a:t>, </a:t>
            </a:r>
            <a:endParaRPr lang="en-US" sz="4200" b="1" kern="1200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sự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ngưỡng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mộ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419102" y="2639497"/>
            <a:ext cx="5888934" cy="2211029"/>
          </a:xfrm>
          <a:prstGeom prst="roundRect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Được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coi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ngôi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đền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thiêng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trong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văn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học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8519163" y="6742284"/>
            <a:ext cx="5888934" cy="2211030"/>
          </a:xfrm>
          <a:prstGeom prst="round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Được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học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với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mục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đích</a:t>
            </a:r>
            <a:r>
              <a:rPr lang="en-US" sz="3600" b="1" kern="1200" dirty="0">
                <a:solidFill>
                  <a:prstClr val="white"/>
                </a:solidFill>
              </a:rPr>
              <a:t>: “</a:t>
            </a:r>
            <a:r>
              <a:rPr lang="en-US" sz="3600" b="1" kern="1200" dirty="0" err="1">
                <a:solidFill>
                  <a:prstClr val="white"/>
                </a:solidFill>
              </a:rPr>
              <a:t>Học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văn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tế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để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thấy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người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sống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tốt</a:t>
            </a:r>
            <a:r>
              <a:rPr lang="en-US" sz="3600" b="1" kern="1200" dirty="0">
                <a:solidFill>
                  <a:prstClr val="white"/>
                </a:solidFill>
              </a:rPr>
              <a:t>”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55979" y="4661235"/>
            <a:ext cx="4805265" cy="221102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Được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sáng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tác</a:t>
            </a:r>
            <a:r>
              <a:rPr lang="en-US" sz="4200" b="1" kern="1200" dirty="0">
                <a:solidFill>
                  <a:prstClr val="white"/>
                </a:solidFill>
              </a:rPr>
              <a:t> </a:t>
            </a:r>
            <a:r>
              <a:rPr lang="en-US" sz="4200" b="1" kern="1200" dirty="0" err="1">
                <a:solidFill>
                  <a:prstClr val="white"/>
                </a:solidFill>
              </a:rPr>
              <a:t>năm</a:t>
            </a:r>
            <a:r>
              <a:rPr lang="en-US" sz="4200" b="1" kern="1200" dirty="0">
                <a:solidFill>
                  <a:prstClr val="white"/>
                </a:solidFill>
              </a:rPr>
              <a:t> 1861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677578" y="4586692"/>
            <a:ext cx="5888934" cy="22110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srgbClr val="FFFF00"/>
                </a:solidFill>
              </a:rPr>
              <a:t>Cần</a:t>
            </a:r>
            <a:r>
              <a:rPr lang="en-US" sz="3600" b="1" kern="1200" dirty="0">
                <a:solidFill>
                  <a:srgbClr val="FFFF00"/>
                </a:solidFill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</a:rPr>
              <a:t>Giuộc</a:t>
            </a:r>
            <a:r>
              <a:rPr lang="en-US" sz="3600" b="1" kern="1200" dirty="0">
                <a:solidFill>
                  <a:srgbClr val="FFFF00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tên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địa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danh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được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nhắc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tới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trong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endParaRPr lang="en-US" sz="3600" b="1" kern="1200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nhan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đề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743088" y="4670954"/>
            <a:ext cx="5888934" cy="221103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Nguyễn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Đình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Chiểu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tác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giả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138382" y="2088176"/>
            <a:ext cx="4685991" cy="75178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6000" b="1" kern="1200" dirty="0">
                <a:solidFill>
                  <a:prstClr val="white"/>
                </a:solidFill>
              </a:rPr>
              <a:t>VĂN TẾ NGHĨA SĨ CẦN GIUỘC</a:t>
            </a:r>
            <a:endParaRPr lang="en-US" sz="6000" b="1" kern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10" name="Google Shape;210;p12"/>
          <p:cNvSpPr/>
          <p:nvPr/>
        </p:nvSpPr>
        <p:spPr>
          <a:xfrm>
            <a:off x="1112395" y="6921756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12" name="Google Shape;212;p12"/>
          <p:cNvSpPr/>
          <p:nvPr/>
        </p:nvSpPr>
        <p:spPr>
          <a:xfrm>
            <a:off x="575877" y="1543916"/>
            <a:ext cx="5313500" cy="3340863"/>
          </a:xfrm>
          <a:custGeom>
            <a:avLst/>
            <a:gdLst/>
            <a:ahLst/>
            <a:cxnLst/>
            <a:rect l="l" t="t" r="r" b="b"/>
            <a:pathLst>
              <a:path w="5313500" h="3340863" extrusionOk="0">
                <a:moveTo>
                  <a:pt x="0" y="0"/>
                </a:moveTo>
                <a:lnTo>
                  <a:pt x="5313500" y="0"/>
                </a:lnTo>
                <a:lnTo>
                  <a:pt x="5313500" y="3340863"/>
                </a:lnTo>
                <a:lnTo>
                  <a:pt x="0" y="3340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5" name="Google Shape;215;p12"/>
          <p:cNvSpPr/>
          <p:nvPr/>
        </p:nvSpPr>
        <p:spPr>
          <a:xfrm>
            <a:off x="6465254" y="1221568"/>
            <a:ext cx="11491632" cy="9065432"/>
          </a:xfrm>
          <a:custGeom>
            <a:avLst/>
            <a:gdLst/>
            <a:ahLst/>
            <a:cxnLst/>
            <a:rect l="l" t="t" r="r" b="b"/>
            <a:pathLst>
              <a:path w="10052964" h="6320801" extrusionOk="0">
                <a:moveTo>
                  <a:pt x="0" y="0"/>
                </a:moveTo>
                <a:lnTo>
                  <a:pt x="10052964" y="0"/>
                </a:lnTo>
                <a:lnTo>
                  <a:pt x="10052964" y="6320801"/>
                </a:lnTo>
                <a:lnTo>
                  <a:pt x="0" y="6320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6" name="Google Shape;216;p12"/>
          <p:cNvSpPr txBox="1"/>
          <p:nvPr/>
        </p:nvSpPr>
        <p:spPr>
          <a:xfrm>
            <a:off x="1202121" y="2098339"/>
            <a:ext cx="399959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90000"/>
              </a:lnSpc>
            </a:pP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Tiếng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than “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</a:rPr>
              <a:t>Hỡi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</a:rPr>
              <a:t>ơi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”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bộc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lộ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cảm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xúc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chủ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đạo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là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đau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đớn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thương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</a:rPr>
              <a:t>tiếc</a:t>
            </a:r>
            <a:endParaRPr b="1" dirty="0">
              <a:latin typeface="Roboto Condensed" panose="02000000000000000000" charset="0"/>
              <a:ea typeface="Roboto Condensed" panose="02000000000000000000" charset="0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7263503" y="2368542"/>
            <a:ext cx="9924365" cy="666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NT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Súng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giặc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đất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rền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&gt;&lt;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tỏ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Súng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giặc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&gt;&lt;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xâm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tàn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quyết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giặc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đất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&gt;&lt;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vĩ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rền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&gt;&lt;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tỏ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khuếch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tán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tỏa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rộng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-&gt;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bỏng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dữ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dội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NDNS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thách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063" y="300034"/>
            <a:ext cx="14487525" cy="92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5400" b="1" i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Bối cảnh, thời đại</a:t>
            </a:r>
            <a:endParaRPr lang="en-US" sz="540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24" name="Google Shape;224;p13"/>
          <p:cNvSpPr/>
          <p:nvPr/>
        </p:nvSpPr>
        <p:spPr>
          <a:xfrm>
            <a:off x="16151721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28" name="Google Shape;228;p13"/>
          <p:cNvSpPr/>
          <p:nvPr/>
        </p:nvSpPr>
        <p:spPr>
          <a:xfrm>
            <a:off x="2798009" y="2203852"/>
            <a:ext cx="11837865" cy="7443057"/>
          </a:xfrm>
          <a:custGeom>
            <a:avLst/>
            <a:gdLst/>
            <a:ahLst/>
            <a:cxnLst/>
            <a:rect l="l" t="t" r="r" b="b"/>
            <a:pathLst>
              <a:path w="11837865" h="7443057" extrusionOk="0">
                <a:moveTo>
                  <a:pt x="0" y="0"/>
                </a:moveTo>
                <a:lnTo>
                  <a:pt x="11837864" y="0"/>
                </a:lnTo>
                <a:lnTo>
                  <a:pt x="11837864" y="7443057"/>
                </a:lnTo>
                <a:lnTo>
                  <a:pt x="0" y="7443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29" name="Google Shape;229;p13"/>
          <p:cNvSpPr txBox="1"/>
          <p:nvPr/>
        </p:nvSpPr>
        <p:spPr>
          <a:xfrm>
            <a:off x="3403272" y="2973869"/>
            <a:ext cx="10455604" cy="588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 Ý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hi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NDNS: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NT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mười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công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vỡ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ruộng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/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trận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đánh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Tây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chưa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ắt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danh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nổi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phao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/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tuy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mất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tiếng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vang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mõ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-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&gt;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tuy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hi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nhưng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mãi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chết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bất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buFont typeface="Wingdings" panose="05000000000000000000" pitchFamily="2" charset="2"/>
              <a:buChar char=""/>
            </a:pP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bệ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đỡ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hoành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tráng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đài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sĩ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đậm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endParaRPr sz="3900" b="1" dirty="0">
              <a:solidFill>
                <a:srgbClr val="473821"/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24" name="Google Shape;224;p13"/>
          <p:cNvSpPr/>
          <p:nvPr/>
        </p:nvSpPr>
        <p:spPr>
          <a:xfrm>
            <a:off x="16151721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642930" y="1157284"/>
            <a:ext cx="17716500" cy="76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500316" y="3314699"/>
          <a:ext cx="13358812" cy="6616111"/>
        </p:xfrm>
        <a:graphic>
          <a:graphicData uri="http://schemas.openxmlformats.org/drawingml/2006/table">
            <a:tbl>
              <a:tblPr firstRow="1" firstCol="1" bandRow="1"/>
              <a:tblGrid>
                <a:gridCol w="7972418"/>
                <a:gridCol w="5386394"/>
              </a:tblGrid>
              <a:tr h="6216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321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6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 CG.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7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văn “</a:t>
                      </a: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Cui cút làm ăn, toan lo nghèo khó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giúp em hiểu gì về xuất thân, bản tính của nhân vật?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98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 của biện pháp nghệ thuật đối ở câu văn tiếp theo là gì?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6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 độ, tình cảm của tác giả được thể hiện như thế nào trong đoạn văn?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29502" y="2385996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SỐ 2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24" name="Google Shape;224;p13"/>
          <p:cNvSpPr/>
          <p:nvPr/>
        </p:nvSpPr>
        <p:spPr>
          <a:xfrm>
            <a:off x="16151721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28" name="Google Shape;228;p13"/>
          <p:cNvSpPr/>
          <p:nvPr/>
        </p:nvSpPr>
        <p:spPr>
          <a:xfrm>
            <a:off x="1414464" y="2203852"/>
            <a:ext cx="16044862" cy="8083148"/>
          </a:xfrm>
          <a:custGeom>
            <a:avLst/>
            <a:gdLst/>
            <a:ahLst/>
            <a:cxnLst/>
            <a:rect l="l" t="t" r="r" b="b"/>
            <a:pathLst>
              <a:path w="11837865" h="7443057" extrusionOk="0">
                <a:moveTo>
                  <a:pt x="0" y="0"/>
                </a:moveTo>
                <a:lnTo>
                  <a:pt x="11837864" y="0"/>
                </a:lnTo>
                <a:lnTo>
                  <a:pt x="11837864" y="7443057"/>
                </a:lnTo>
                <a:lnTo>
                  <a:pt x="0" y="7443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29" name="Google Shape;229;p13"/>
          <p:cNvSpPr txBox="1"/>
          <p:nvPr/>
        </p:nvSpPr>
        <p:spPr>
          <a:xfrm>
            <a:off x="2446003" y="2688114"/>
            <a:ext cx="13634288" cy="687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“Cui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cút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ăn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toan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lo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nghèo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khó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Bơ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vơ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nương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tựa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thầm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lẽ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vẫn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nghèo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suốt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-&gt;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cù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chịu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chịu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hiền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cam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chịu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NT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trường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nhung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&gt;&lt;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bộ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cuốc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cày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bừa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cấy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tay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vốn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quen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&gt;&lt;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khiên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súng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mác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cờ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mắt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chưa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từng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ngó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fontAlgn="base"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-&gt;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quẩn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lũy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tre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thạo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;              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binh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930" y="1157284"/>
            <a:ext cx="17716500" cy="76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36" name="Google Shape;236;p14"/>
          <p:cNvSpPr/>
          <p:nvPr/>
        </p:nvSpPr>
        <p:spPr>
          <a:xfrm>
            <a:off x="14137182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40" name="Google Shape;240;p14"/>
          <p:cNvSpPr/>
          <p:nvPr/>
        </p:nvSpPr>
        <p:spPr>
          <a:xfrm>
            <a:off x="2798009" y="2203853"/>
            <a:ext cx="11837865" cy="5582836"/>
          </a:xfrm>
          <a:custGeom>
            <a:avLst/>
            <a:gdLst/>
            <a:ahLst/>
            <a:cxnLst/>
            <a:rect l="l" t="t" r="r" b="b"/>
            <a:pathLst>
              <a:path w="11837865" h="7443057" extrusionOk="0">
                <a:moveTo>
                  <a:pt x="0" y="0"/>
                </a:moveTo>
                <a:lnTo>
                  <a:pt x="11837864" y="0"/>
                </a:lnTo>
                <a:lnTo>
                  <a:pt x="11837864" y="7443057"/>
                </a:lnTo>
                <a:lnTo>
                  <a:pt x="0" y="7443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41" name="Google Shape;241;p14"/>
          <p:cNvSpPr txBox="1"/>
          <p:nvPr/>
        </p:nvSpPr>
        <p:spPr>
          <a:xfrm>
            <a:off x="4331969" y="3131030"/>
            <a:ext cx="8683949" cy="4454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just" fontAlgn="base">
              <a:buFont typeface="Wingdings" panose="05000000000000000000" pitchFamily="2" charset="2"/>
              <a:buChar char=""/>
            </a:pP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nhấn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nguồn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gốc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thuần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túy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VH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chan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niềm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góp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tôn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vóc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hùng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họ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 </a:t>
            </a:r>
            <a:endParaRPr lang="en-US" sz="4000" b="1" dirty="0">
              <a:effectLst/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/>
          <p:nvPr/>
        </p:nvSpPr>
        <p:spPr>
          <a:xfrm>
            <a:off x="-6" y="1429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1371600" y="440809"/>
            <a:ext cx="14673263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28770" y="2322037"/>
          <a:ext cx="15887701" cy="7672131"/>
        </p:xfrm>
        <a:graphic>
          <a:graphicData uri="http://schemas.openxmlformats.org/drawingml/2006/table">
            <a:tbl>
              <a:tblPr firstRow="1" firstCol="1" bandRow="1"/>
              <a:tblGrid>
                <a:gridCol w="11731548"/>
                <a:gridCol w="4156153"/>
              </a:tblGrid>
              <a:tr h="73113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352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1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NDNSCG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BPTT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ta?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Ban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Sau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NDNSCG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4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có nhận xét gì về các c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 hạn trông mưa, mùi tinh chiên vấy vá, ghét thói mọi như nhà nông ghét cỏ, ăn gan, cắn cổ // mối xa thư, 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vi-VN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rắn đuổi hươu, vầng nhật nguyệt, đoạn kình, bộ hổ 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3" marR="45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505834" y="1604945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SỐ 3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/>
          <p:nvPr/>
        </p:nvSpPr>
        <p:spPr>
          <a:xfrm>
            <a:off x="-6" y="1429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52" name="Google Shape;252;p15"/>
          <p:cNvSpPr/>
          <p:nvPr/>
        </p:nvSpPr>
        <p:spPr>
          <a:xfrm>
            <a:off x="126231" y="2203852"/>
            <a:ext cx="4745791" cy="8054354"/>
          </a:xfrm>
          <a:custGeom>
            <a:avLst/>
            <a:gdLst/>
            <a:ahLst/>
            <a:cxnLst/>
            <a:rect l="l" t="t" r="r" b="b"/>
            <a:pathLst>
              <a:path w="12635890" h="7944816" extrusionOk="0">
                <a:moveTo>
                  <a:pt x="0" y="0"/>
                </a:moveTo>
                <a:lnTo>
                  <a:pt x="12635889" y="0"/>
                </a:lnTo>
                <a:lnTo>
                  <a:pt x="12635889" y="7944815"/>
                </a:lnTo>
                <a:lnTo>
                  <a:pt x="0" y="7944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53" name="Google Shape;253;p15"/>
          <p:cNvSpPr txBox="1"/>
          <p:nvPr/>
        </p:nvSpPr>
        <p:spPr>
          <a:xfrm>
            <a:off x="481369" y="2721328"/>
            <a:ext cx="4004903" cy="730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3600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Ban </a:t>
            </a:r>
            <a:r>
              <a:rPr lang="en-US" sz="36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Điển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phong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hạc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”,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trông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trời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hạn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trông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”, “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ghét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thói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mọi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nông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ghét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cỏ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           -&gt;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Hồi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triều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473821"/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440809"/>
            <a:ext cx="14673263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44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252;p15"/>
          <p:cNvSpPr/>
          <p:nvPr/>
        </p:nvSpPr>
        <p:spPr>
          <a:xfrm>
            <a:off x="5541489" y="2203852"/>
            <a:ext cx="8545990" cy="8054354"/>
          </a:xfrm>
          <a:custGeom>
            <a:avLst/>
            <a:gdLst/>
            <a:ahLst/>
            <a:cxnLst/>
            <a:rect l="l" t="t" r="r" b="b"/>
            <a:pathLst>
              <a:path w="12635890" h="7944816" extrusionOk="0">
                <a:moveTo>
                  <a:pt x="0" y="0"/>
                </a:moveTo>
                <a:lnTo>
                  <a:pt x="12635889" y="0"/>
                </a:lnTo>
                <a:lnTo>
                  <a:pt x="12635889" y="7944815"/>
                </a:lnTo>
                <a:lnTo>
                  <a:pt x="0" y="7944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10" name="Google Shape;252;p15"/>
          <p:cNvSpPr/>
          <p:nvPr/>
        </p:nvSpPr>
        <p:spPr>
          <a:xfrm>
            <a:off x="14601825" y="2180036"/>
            <a:ext cx="3605213" cy="8078170"/>
          </a:xfrm>
          <a:custGeom>
            <a:avLst/>
            <a:gdLst/>
            <a:ahLst/>
            <a:cxnLst/>
            <a:rect l="l" t="t" r="r" b="b"/>
            <a:pathLst>
              <a:path w="12635890" h="7944816" extrusionOk="0">
                <a:moveTo>
                  <a:pt x="0" y="0"/>
                </a:moveTo>
                <a:lnTo>
                  <a:pt x="12635889" y="0"/>
                </a:lnTo>
                <a:lnTo>
                  <a:pt x="12635889" y="7944815"/>
                </a:lnTo>
                <a:lnTo>
                  <a:pt x="0" y="7944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3" name="TextBox 2"/>
          <p:cNvSpPr txBox="1"/>
          <p:nvPr/>
        </p:nvSpPr>
        <p:spPr>
          <a:xfrm>
            <a:off x="6329363" y="2486022"/>
            <a:ext cx="7329488" cy="749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36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Sau </a:t>
            </a:r>
            <a:r>
              <a:rPr lang="en-US" sz="36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7030A0"/>
              </a:solidFill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tật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rợ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dã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man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thù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NDNS “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muốn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tới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ăn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gan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muốn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cắn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căm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thù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mẽ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sôi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sục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Điển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xa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”,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điển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chém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rắn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đuổi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”,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treo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dê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bán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NDNS: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xâm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sứ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mệnh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-&gt;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mẽ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59003" y="2586034"/>
            <a:ext cx="2928935" cy="602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nguyện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diệt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giặc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(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xin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sức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đoạn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kình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dốc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tay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bộ</a:t>
            </a:r>
            <a:r>
              <a:rPr lang="en-US" sz="36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60" name="Google Shape;260;p16"/>
          <p:cNvSpPr/>
          <p:nvPr/>
        </p:nvSpPr>
        <p:spPr>
          <a:xfrm>
            <a:off x="16151721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64" name="Google Shape;264;p16"/>
          <p:cNvSpPr/>
          <p:nvPr/>
        </p:nvSpPr>
        <p:spPr>
          <a:xfrm>
            <a:off x="1857375" y="642935"/>
            <a:ext cx="13576524" cy="8862793"/>
          </a:xfrm>
          <a:custGeom>
            <a:avLst/>
            <a:gdLst/>
            <a:ahLst/>
            <a:cxnLst/>
            <a:rect l="l" t="t" r="r" b="b"/>
            <a:pathLst>
              <a:path w="12635890" h="7944816" extrusionOk="0">
                <a:moveTo>
                  <a:pt x="0" y="0"/>
                </a:moveTo>
                <a:lnTo>
                  <a:pt x="12635889" y="0"/>
                </a:lnTo>
                <a:lnTo>
                  <a:pt x="12635889" y="7944815"/>
                </a:lnTo>
                <a:lnTo>
                  <a:pt x="0" y="7944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65" name="Google Shape;265;p16"/>
          <p:cNvSpPr txBox="1"/>
          <p:nvPr/>
        </p:nvSpPr>
        <p:spPr>
          <a:xfrm>
            <a:off x="3167370" y="1430440"/>
            <a:ext cx="10920108" cy="813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   2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gũi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(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hạn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trông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mưa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mùi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tinh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chiên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vấy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vá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ghét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thói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mọi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nhà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nông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ghét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cỏ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ăn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gan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cắn</a:t>
            </a:r>
            <a:r>
              <a:rPr lang="en-US" sz="4000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) 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-&gt;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phác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thắn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ghét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ràng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Điển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điển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Hán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mối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xa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thư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chém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rắn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đuổi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hươu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vầng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nguyệt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đoạn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kình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bộ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hổ</a:t>
            </a:r>
            <a:r>
              <a:rPr lang="en-US" sz="40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) -&gt;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trân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NDNS.</a:t>
            </a:r>
            <a:endParaRPr lang="en-US" sz="40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 i="0" u="none" strike="noStrike" cap="none" dirty="0">
              <a:solidFill>
                <a:srgbClr val="473821"/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557209" y="657225"/>
            <a:ext cx="16787813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</a:t>
            </a:r>
            <a:r>
              <a:rPr lang="en-US" sz="440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người nông dân nghĩa sĩ trong trận công đồn Cần Giuộc</a:t>
            </a:r>
            <a:endParaRPr lang="en-US" sz="440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85862" y="2549941"/>
          <a:ext cx="15901987" cy="6459528"/>
        </p:xfrm>
        <a:graphic>
          <a:graphicData uri="http://schemas.openxmlformats.org/drawingml/2006/table">
            <a:tbl>
              <a:tblPr firstRow="1" firstCol="1" bandRow="1"/>
              <a:tblGrid>
                <a:gridCol w="8815388"/>
                <a:gridCol w="7086599"/>
              </a:tblGrid>
              <a:tr h="58768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Giuộc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293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5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NDNSCG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6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 cơ đánh giặc của người ND là gì?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5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53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6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 độ của tác giả đối với người NDNSCG?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91414" y="1747822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PHT SỐ 4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72" name="Google Shape;272;p17"/>
          <p:cNvSpPr/>
          <p:nvPr/>
        </p:nvSpPr>
        <p:spPr>
          <a:xfrm>
            <a:off x="16151721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76" name="Google Shape;276;p17"/>
          <p:cNvSpPr/>
          <p:nvPr/>
        </p:nvSpPr>
        <p:spPr>
          <a:xfrm>
            <a:off x="2456855" y="2239907"/>
            <a:ext cx="10301883" cy="5032431"/>
          </a:xfrm>
          <a:custGeom>
            <a:avLst/>
            <a:gdLst/>
            <a:ahLst/>
            <a:cxnLst/>
            <a:rect l="l" t="t" r="r" b="b"/>
            <a:pathLst>
              <a:path w="12855902" h="8083148" extrusionOk="0">
                <a:moveTo>
                  <a:pt x="0" y="0"/>
                </a:moveTo>
                <a:lnTo>
                  <a:pt x="12855902" y="0"/>
                </a:lnTo>
                <a:lnTo>
                  <a:pt x="12855902" y="8083149"/>
                </a:lnTo>
                <a:lnTo>
                  <a:pt x="0" y="8083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77" name="Google Shape;277;p17"/>
          <p:cNvSpPr txBox="1"/>
          <p:nvPr/>
        </p:nvSpPr>
        <p:spPr>
          <a:xfrm>
            <a:off x="3566896" y="2778479"/>
            <a:ext cx="8163146" cy="512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985" algn="just">
              <a:spcAft>
                <a:spcPts val="1000"/>
              </a:spcAft>
            </a:pPr>
            <a:r>
              <a:rPr lang="en-US" sz="44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giặc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7030A0"/>
              </a:solidFill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marL="6985" algn="just">
              <a:spcAft>
                <a:spcPts val="1000"/>
              </a:spcAft>
            </a:pP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“…</a:t>
            </a:r>
            <a:r>
              <a:rPr lang="en-US" sz="44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chẳng</a:t>
            </a:r>
            <a:r>
              <a:rPr lang="en-US" sz="44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phải</a:t>
            </a:r>
            <a:r>
              <a:rPr lang="en-US" sz="44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quân</a:t>
            </a:r>
            <a:r>
              <a:rPr lang="en-US" sz="44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cơ</a:t>
            </a:r>
            <a:r>
              <a:rPr lang="en-US" sz="44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quân</a:t>
            </a:r>
            <a:r>
              <a:rPr lang="en-US" sz="44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…; </a:t>
            </a:r>
            <a:endParaRPr lang="en-US" sz="44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marL="6985" algn="just">
              <a:spcAft>
                <a:spcPts val="1000"/>
              </a:spcAft>
            </a:pP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Segoe UI Symbol" panose="020B0502040204020203" pitchFamily="34" charset="0"/>
              </a:rPr>
              <a:t>⭢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mến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căm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thù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giặc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chiêu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</a:t>
            </a:r>
            <a:r>
              <a:rPr lang="en-US" sz="44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473821"/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473821"/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209" y="657225"/>
            <a:ext cx="16787813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</a:t>
            </a:r>
            <a:r>
              <a:rPr lang="en-US" sz="440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ảnh người nông dân nghĩa sĩ trong trận công đồn Cần Giuộc</a:t>
            </a:r>
            <a:endParaRPr lang="en-US" sz="440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8338" y="1283092"/>
            <a:ext cx="14758319" cy="728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84" name="Google Shape;284;p18"/>
          <p:cNvSpPr/>
          <p:nvPr/>
        </p:nvSpPr>
        <p:spPr>
          <a:xfrm>
            <a:off x="16151721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88" name="Google Shape;288;p18"/>
          <p:cNvSpPr/>
          <p:nvPr/>
        </p:nvSpPr>
        <p:spPr>
          <a:xfrm>
            <a:off x="1243013" y="300038"/>
            <a:ext cx="15244762" cy="10101262"/>
          </a:xfrm>
          <a:custGeom>
            <a:avLst/>
            <a:gdLst/>
            <a:ahLst/>
            <a:cxnLst/>
            <a:rect l="l" t="t" r="r" b="b"/>
            <a:pathLst>
              <a:path w="12514613" h="7868563" extrusionOk="0">
                <a:moveTo>
                  <a:pt x="0" y="0"/>
                </a:moveTo>
                <a:lnTo>
                  <a:pt x="12514613" y="0"/>
                </a:lnTo>
                <a:lnTo>
                  <a:pt x="12514613" y="7868563"/>
                </a:lnTo>
                <a:lnTo>
                  <a:pt x="0" y="7868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71748" y="1843870"/>
          <a:ext cx="12730164" cy="4696461"/>
        </p:xfrm>
        <a:graphic>
          <a:graphicData uri="http://schemas.openxmlformats.org/drawingml/2006/table">
            <a:tbl>
              <a:tblPr firstRow="1" firstCol="1" bandRow="1"/>
              <a:tblGrid>
                <a:gridCol w="6365082"/>
                <a:gridCol w="6365082"/>
              </a:tblGrid>
              <a:tr h="3059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3600" b="0" dirty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3600" b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3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ngòi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hỏa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ấp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chiêu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dirty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vông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phay</a:t>
                      </a:r>
                      <a:r>
                        <a:rPr lang="en-US" sz="3600" b="0" dirty="0">
                          <a:effectLst/>
                          <a:latin typeface="Roboto Condensed" panose="02000000000000000000" charset="0"/>
                          <a:ea typeface="Roboto Condensed" panose="02000000000000000000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effectLst/>
                        <a:latin typeface="Roboto Condensed" panose="02000000000000000000" charset="0"/>
                        <a:ea typeface="Roboto Condensed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58490" y="842950"/>
            <a:ext cx="651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5974" y="6657960"/>
            <a:ext cx="13615987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-&gt;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NDNSCG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mến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vải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84" name="Google Shape;284;p18"/>
          <p:cNvSpPr/>
          <p:nvPr/>
        </p:nvSpPr>
        <p:spPr>
          <a:xfrm>
            <a:off x="16151721" y="7409728"/>
            <a:ext cx="3889292" cy="5826654"/>
          </a:xfrm>
          <a:custGeom>
            <a:avLst/>
            <a:gdLst/>
            <a:ahLst/>
            <a:cxnLst/>
            <a:rect l="l" t="t" r="r" b="b"/>
            <a:pathLst>
              <a:path w="3889292" h="5826654" extrusionOk="0">
                <a:moveTo>
                  <a:pt x="0" y="0"/>
                </a:moveTo>
                <a:lnTo>
                  <a:pt x="3889292" y="0"/>
                </a:lnTo>
                <a:lnTo>
                  <a:pt x="3889292" y="5826655"/>
                </a:lnTo>
                <a:lnTo>
                  <a:pt x="0" y="5826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6" name="TextBox 5"/>
          <p:cNvSpPr txBox="1"/>
          <p:nvPr/>
        </p:nvSpPr>
        <p:spPr>
          <a:xfrm>
            <a:off x="801046" y="285730"/>
            <a:ext cx="6514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3024" y="1114419"/>
            <a:ext cx="15116175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khoát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đốt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chém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đạp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lướt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xô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xông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đâm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chém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);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chéo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đâm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ngang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chém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ngược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hè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ó </a:t>
            </a:r>
            <a:r>
              <a:rPr lang="en-US" sz="3200" b="1" i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):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mẽ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dũng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diệt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kẻ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thù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khẩn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trương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sôi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tưng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bừng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800"/>
              </a:spcAft>
            </a:pP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+ NT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lập</a:t>
            </a:r>
            <a:endParaRPr lang="en-US" sz="3200" b="1" dirty="0"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30610" y="3422144"/>
          <a:ext cx="13428690" cy="4427260"/>
        </p:xfrm>
        <a:graphic>
          <a:graphicData uri="http://schemas.openxmlformats.org/drawingml/2006/table">
            <a:tbl>
              <a:tblPr firstRow="1" firstCol="1" bandRow="1"/>
              <a:tblGrid>
                <a:gridCol w="6714345"/>
                <a:gridCol w="6714345"/>
              </a:tblGrid>
              <a:tr h="4591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417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vông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phay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đợi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chờ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liều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kệ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chém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rớt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đạn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đạn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súng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nổ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tà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ní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5400" y="8072428"/>
            <a:ext cx="14615167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dội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thù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song,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tựa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lông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NDNS.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thù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điên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t="-9331" b="-9330"/>
            </a:stretch>
          </a:blipFill>
          <a:ln>
            <a:noFill/>
          </a:ln>
        </p:spPr>
      </p:sp>
      <p:sp>
        <p:nvSpPr>
          <p:cNvPr id="369" name="Google Shape;369;p21"/>
          <p:cNvSpPr/>
          <p:nvPr/>
        </p:nvSpPr>
        <p:spPr>
          <a:xfrm>
            <a:off x="1134201" y="1804103"/>
            <a:ext cx="16019599" cy="9571710"/>
          </a:xfrm>
          <a:custGeom>
            <a:avLst/>
            <a:gdLst/>
            <a:ahLst/>
            <a:cxnLst/>
            <a:rect l="l" t="t" r="r" b="b"/>
            <a:pathLst>
              <a:path w="16019599" h="9571710" extrusionOk="0">
                <a:moveTo>
                  <a:pt x="0" y="0"/>
                </a:moveTo>
                <a:lnTo>
                  <a:pt x="16019598" y="0"/>
                </a:lnTo>
                <a:lnTo>
                  <a:pt x="16019598" y="9571710"/>
                </a:lnTo>
                <a:lnTo>
                  <a:pt x="0" y="9571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grpSp>
        <p:nvGrpSpPr>
          <p:cNvPr id="371" name="Google Shape;371;p21"/>
          <p:cNvGrpSpPr/>
          <p:nvPr/>
        </p:nvGrpSpPr>
        <p:grpSpPr>
          <a:xfrm>
            <a:off x="4044698" y="17260"/>
            <a:ext cx="10198604" cy="1221480"/>
            <a:chOff x="0" y="-192881"/>
            <a:chExt cx="13598139" cy="2841603"/>
          </a:xfrm>
        </p:grpSpPr>
        <p:grpSp>
          <p:nvGrpSpPr>
            <p:cNvPr id="372" name="Google Shape;372;p21"/>
            <p:cNvGrpSpPr/>
            <p:nvPr/>
          </p:nvGrpSpPr>
          <p:grpSpPr>
            <a:xfrm>
              <a:off x="0" y="-192881"/>
              <a:ext cx="13598139" cy="2841603"/>
              <a:chOff x="0" y="-38100"/>
              <a:chExt cx="2686052" cy="561304"/>
            </a:xfrm>
          </p:grpSpPr>
          <p:sp>
            <p:nvSpPr>
              <p:cNvPr id="373" name="Google Shape;373;p21"/>
              <p:cNvSpPr/>
              <p:nvPr/>
            </p:nvSpPr>
            <p:spPr>
              <a:xfrm>
                <a:off x="0" y="0"/>
                <a:ext cx="2686052" cy="523204"/>
              </a:xfrm>
              <a:custGeom>
                <a:avLst/>
                <a:gdLst/>
                <a:ahLst/>
                <a:cxnLst/>
                <a:rect l="l" t="t" r="r" b="b"/>
                <a:pathLst>
                  <a:path w="2686052" h="523204" extrusionOk="0">
                    <a:moveTo>
                      <a:pt x="0" y="0"/>
                    </a:moveTo>
                    <a:lnTo>
                      <a:pt x="2686052" y="0"/>
                    </a:lnTo>
                    <a:lnTo>
                      <a:pt x="2686052" y="523204"/>
                    </a:lnTo>
                    <a:lnTo>
                      <a:pt x="0" y="523204"/>
                    </a:lnTo>
                    <a:close/>
                  </a:path>
                </a:pathLst>
              </a:custGeom>
              <a:solidFill>
                <a:srgbClr val="DEDCD7"/>
              </a:solidFill>
              <a:ln>
                <a:noFill/>
              </a:ln>
            </p:spPr>
          </p:sp>
          <p:sp>
            <p:nvSpPr>
              <p:cNvPr id="374" name="Google Shape;374;p21"/>
              <p:cNvSpPr txBox="1"/>
              <p:nvPr/>
            </p:nvSpPr>
            <p:spPr>
              <a:xfrm>
                <a:off x="0" y="-38100"/>
                <a:ext cx="2686052" cy="5613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8000"/>
                  </a:lnSpc>
                </a:pPr>
                <a:endParaRPr sz="18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75" name="Google Shape;375;p21"/>
            <p:cNvGrpSpPr/>
            <p:nvPr/>
          </p:nvGrpSpPr>
          <p:grpSpPr>
            <a:xfrm>
              <a:off x="203200" y="10319"/>
              <a:ext cx="13218656" cy="2462120"/>
              <a:chOff x="0" y="-38100"/>
              <a:chExt cx="2611092" cy="486345"/>
            </a:xfrm>
          </p:grpSpPr>
          <p:sp>
            <p:nvSpPr>
              <p:cNvPr id="376" name="Google Shape;376;p21"/>
              <p:cNvSpPr/>
              <p:nvPr/>
            </p:nvSpPr>
            <p:spPr>
              <a:xfrm>
                <a:off x="0" y="0"/>
                <a:ext cx="2611092" cy="448245"/>
              </a:xfrm>
              <a:custGeom>
                <a:avLst/>
                <a:gdLst/>
                <a:ahLst/>
                <a:cxnLst/>
                <a:rect l="l" t="t" r="r" b="b"/>
                <a:pathLst>
                  <a:path w="2611092" h="448245" extrusionOk="0">
                    <a:moveTo>
                      <a:pt x="0" y="0"/>
                    </a:moveTo>
                    <a:lnTo>
                      <a:pt x="2611092" y="0"/>
                    </a:lnTo>
                    <a:lnTo>
                      <a:pt x="2611092" y="448245"/>
                    </a:lnTo>
                    <a:lnTo>
                      <a:pt x="0" y="44824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8B837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  <p:sp>
            <p:nvSpPr>
              <p:cNvPr id="377" name="Google Shape;377;p21"/>
              <p:cNvSpPr txBox="1"/>
              <p:nvPr/>
            </p:nvSpPr>
            <p:spPr>
              <a:xfrm>
                <a:off x="0" y="-38100"/>
                <a:ext cx="2611092" cy="4863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8000"/>
                  </a:lnSpc>
                </a:pPr>
                <a:endParaRPr sz="1800"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380" name="Google Shape;380;p21"/>
          <p:cNvSpPr/>
          <p:nvPr/>
        </p:nvSpPr>
        <p:spPr>
          <a:xfrm rot="-1208746">
            <a:off x="15201099" y="-1738360"/>
            <a:ext cx="4037615" cy="4607835"/>
          </a:xfrm>
          <a:custGeom>
            <a:avLst/>
            <a:gdLst/>
            <a:ahLst/>
            <a:cxnLst/>
            <a:rect l="l" t="t" r="r" b="b"/>
            <a:pathLst>
              <a:path w="4037615" h="4607835" extrusionOk="0">
                <a:moveTo>
                  <a:pt x="0" y="0"/>
                </a:moveTo>
                <a:lnTo>
                  <a:pt x="4037616" y="0"/>
                </a:lnTo>
                <a:lnTo>
                  <a:pt x="4037616" y="4607835"/>
                </a:lnTo>
                <a:lnTo>
                  <a:pt x="0" y="4607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81" name="Google Shape;381;p21"/>
          <p:cNvSpPr/>
          <p:nvPr/>
        </p:nvSpPr>
        <p:spPr>
          <a:xfrm rot="3725254">
            <a:off x="-884607" y="-2040875"/>
            <a:ext cx="4037615" cy="4607835"/>
          </a:xfrm>
          <a:custGeom>
            <a:avLst/>
            <a:gdLst/>
            <a:ahLst/>
            <a:cxnLst/>
            <a:rect l="l" t="t" r="r" b="b"/>
            <a:pathLst>
              <a:path w="4037615" h="4607835" extrusionOk="0">
                <a:moveTo>
                  <a:pt x="0" y="0"/>
                </a:moveTo>
                <a:lnTo>
                  <a:pt x="4037615" y="0"/>
                </a:lnTo>
                <a:lnTo>
                  <a:pt x="4037615" y="4607834"/>
                </a:lnTo>
                <a:lnTo>
                  <a:pt x="0" y="4607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8143884" y="271458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EECE1">
                    <a:lumMod val="50000"/>
                  </a:srgbClr>
                </a:solidFill>
                <a:latin typeface="Bahnschrift SemiLight Condensed" panose="020B0502040204020203" pitchFamily="34" charset="0"/>
              </a:rPr>
              <a:t>TIỂU KẾT</a:t>
            </a:r>
            <a:endParaRPr lang="en-US" sz="5400" b="1" dirty="0">
              <a:solidFill>
                <a:srgbClr val="EEECE1">
                  <a:lumMod val="50000"/>
                </a:srgbClr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6" name="Google Shape;277;p17"/>
          <p:cNvSpPr txBox="1"/>
          <p:nvPr/>
        </p:nvSpPr>
        <p:spPr>
          <a:xfrm>
            <a:off x="2957508" y="3049950"/>
            <a:ext cx="5227867" cy="810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base">
              <a:spcAft>
                <a:spcPts val="800"/>
              </a:spcAft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hứng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ngợi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ca,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khắc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họa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NDNSCG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đài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rực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rỡ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đài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giản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dị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mạc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kém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hùng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mến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dũng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ý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quyết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 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/>
            <a:endParaRPr sz="4000" b="1" dirty="0">
              <a:solidFill>
                <a:schemeClr val="tx2">
                  <a:lumMod val="50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  <a:p>
            <a:pPr algn="just"/>
            <a:endParaRPr sz="4000" b="1" dirty="0">
              <a:solidFill>
                <a:schemeClr val="tx2">
                  <a:lumMod val="50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</p:txBody>
      </p:sp>
      <p:sp>
        <p:nvSpPr>
          <p:cNvPr id="17" name="Google Shape;277;p17"/>
          <p:cNvSpPr txBox="1"/>
          <p:nvPr/>
        </p:nvSpPr>
        <p:spPr>
          <a:xfrm>
            <a:off x="10439209" y="4221521"/>
            <a:ext cx="5062732" cy="538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Ngòi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trữ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sâu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hào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 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  <a:p>
            <a:pPr algn="just"/>
            <a:endParaRPr sz="4000" b="1" dirty="0">
              <a:solidFill>
                <a:schemeClr val="tx2">
                  <a:lumMod val="50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  <a:p>
            <a:pPr algn="just"/>
            <a:endParaRPr sz="4000" b="1" dirty="0">
              <a:solidFill>
                <a:schemeClr val="tx2">
                  <a:lumMod val="50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295" name="Google Shape;295;p19"/>
          <p:cNvSpPr/>
          <p:nvPr/>
        </p:nvSpPr>
        <p:spPr>
          <a:xfrm>
            <a:off x="6232421" y="3320124"/>
            <a:ext cx="5823157" cy="3646752"/>
          </a:xfrm>
          <a:custGeom>
            <a:avLst/>
            <a:gdLst/>
            <a:ahLst/>
            <a:cxnLst/>
            <a:rect l="l" t="t" r="r" b="b"/>
            <a:pathLst>
              <a:path w="5823157" h="3646752" extrusionOk="0">
                <a:moveTo>
                  <a:pt x="0" y="0"/>
                </a:moveTo>
                <a:lnTo>
                  <a:pt x="5823158" y="0"/>
                </a:lnTo>
                <a:lnTo>
                  <a:pt x="5823158" y="3646752"/>
                </a:lnTo>
                <a:lnTo>
                  <a:pt x="0" y="3646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296" name="Google Shape;296;p19"/>
          <p:cNvSpPr txBox="1"/>
          <p:nvPr/>
        </p:nvSpPr>
        <p:spPr>
          <a:xfrm>
            <a:off x="6262117" y="4373563"/>
            <a:ext cx="576376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594A47"/>
                </a:solidFill>
                <a:latin typeface="Big Shoulders Stencil Text"/>
                <a:ea typeface="Big Shoulders Stencil Text"/>
                <a:cs typeface="Big Shoulders Stencil Text"/>
                <a:sym typeface="Big Shoulders Stencil Text"/>
              </a:rPr>
              <a:t>NỖI TIẾC THƯƠNG</a:t>
            </a:r>
            <a:r>
              <a:rPr lang="en-US" sz="6000" b="1" i="0" u="none" strike="noStrike" cap="none" dirty="0">
                <a:solidFill>
                  <a:srgbClr val="594A47"/>
                </a:solidFill>
                <a:latin typeface="Big Shoulders Stencil Text"/>
                <a:ea typeface="Big Shoulders Stencil Text"/>
                <a:cs typeface="Big Shoulders Stencil Text"/>
                <a:sym typeface="Big Shoulders Stencil Text"/>
              </a:rPr>
              <a:t> </a:t>
            </a:r>
            <a:endParaRPr sz="6000" dirty="0"/>
          </a:p>
        </p:txBody>
      </p:sp>
      <p:grpSp>
        <p:nvGrpSpPr>
          <p:cNvPr id="297" name="Google Shape;297;p19"/>
          <p:cNvGrpSpPr/>
          <p:nvPr/>
        </p:nvGrpSpPr>
        <p:grpSpPr>
          <a:xfrm>
            <a:off x="4235869" y="479622"/>
            <a:ext cx="9816261" cy="2297576"/>
            <a:chOff x="0" y="-155871"/>
            <a:chExt cx="13088349" cy="3063434"/>
          </a:xfrm>
        </p:grpSpPr>
        <p:grpSp>
          <p:nvGrpSpPr>
            <p:cNvPr id="298" name="Google Shape;298;p19"/>
            <p:cNvGrpSpPr/>
            <p:nvPr/>
          </p:nvGrpSpPr>
          <p:grpSpPr>
            <a:xfrm>
              <a:off x="0" y="-155871"/>
              <a:ext cx="13088349" cy="3063434"/>
              <a:chOff x="0" y="-38100"/>
              <a:chExt cx="3199215" cy="748802"/>
            </a:xfrm>
          </p:grpSpPr>
          <p:sp>
            <p:nvSpPr>
              <p:cNvPr id="299" name="Google Shape;299;p19"/>
              <p:cNvSpPr/>
              <p:nvPr/>
            </p:nvSpPr>
            <p:spPr>
              <a:xfrm>
                <a:off x="0" y="0"/>
                <a:ext cx="3199215" cy="710702"/>
              </a:xfrm>
              <a:custGeom>
                <a:avLst/>
                <a:gdLst/>
                <a:ahLst/>
                <a:cxnLst/>
                <a:rect l="l" t="t" r="r" b="b"/>
                <a:pathLst>
                  <a:path w="3199215" h="710702" extrusionOk="0">
                    <a:moveTo>
                      <a:pt x="0" y="0"/>
                    </a:moveTo>
                    <a:lnTo>
                      <a:pt x="3199215" y="0"/>
                    </a:lnTo>
                    <a:lnTo>
                      <a:pt x="3199215" y="710702"/>
                    </a:lnTo>
                    <a:lnTo>
                      <a:pt x="0" y="710702"/>
                    </a:lnTo>
                    <a:close/>
                  </a:path>
                </a:pathLst>
              </a:custGeom>
              <a:solidFill>
                <a:srgbClr val="DEDCD7"/>
              </a:solidFill>
              <a:ln>
                <a:noFill/>
              </a:ln>
            </p:spPr>
          </p:sp>
          <p:sp>
            <p:nvSpPr>
              <p:cNvPr id="300" name="Google Shape;300;p19"/>
              <p:cNvSpPr txBox="1"/>
              <p:nvPr/>
            </p:nvSpPr>
            <p:spPr>
              <a:xfrm>
                <a:off x="0" y="-38100"/>
                <a:ext cx="3199215" cy="748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01" name="Google Shape;301;p19"/>
            <p:cNvGrpSpPr/>
            <p:nvPr/>
          </p:nvGrpSpPr>
          <p:grpSpPr>
            <a:xfrm>
              <a:off x="195582" y="8339"/>
              <a:ext cx="12723092" cy="2308965"/>
              <a:chOff x="0" y="-38100"/>
              <a:chExt cx="3109934" cy="564386"/>
            </a:xfrm>
          </p:grpSpPr>
          <p:sp>
            <p:nvSpPr>
              <p:cNvPr id="302" name="Google Shape;302;p19"/>
              <p:cNvSpPr/>
              <p:nvPr/>
            </p:nvSpPr>
            <p:spPr>
              <a:xfrm>
                <a:off x="0" y="0"/>
                <a:ext cx="3109934" cy="526286"/>
              </a:xfrm>
              <a:custGeom>
                <a:avLst/>
                <a:gdLst/>
                <a:ahLst/>
                <a:cxnLst/>
                <a:rect l="l" t="t" r="r" b="b"/>
                <a:pathLst>
                  <a:path w="3109934" h="526286" extrusionOk="0">
                    <a:moveTo>
                      <a:pt x="0" y="0"/>
                    </a:moveTo>
                    <a:lnTo>
                      <a:pt x="3109934" y="0"/>
                    </a:lnTo>
                    <a:lnTo>
                      <a:pt x="3109934" y="526286"/>
                    </a:lnTo>
                    <a:lnTo>
                      <a:pt x="0" y="5262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8B837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  <p:sp>
            <p:nvSpPr>
              <p:cNvPr id="303" name="Google Shape;303;p19"/>
              <p:cNvSpPr txBox="1"/>
              <p:nvPr/>
            </p:nvSpPr>
            <p:spPr>
              <a:xfrm>
                <a:off x="0" y="-38100"/>
                <a:ext cx="3109934" cy="56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304" name="Google Shape;304;p19"/>
            <p:cNvSpPr txBox="1"/>
            <p:nvPr/>
          </p:nvSpPr>
          <p:spPr>
            <a:xfrm>
              <a:off x="1703092" y="342992"/>
              <a:ext cx="10452099" cy="1916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Nỗi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tiếc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hận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của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người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phải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hi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sinh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khi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sự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nghiệp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còn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dang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dở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,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chí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nguyện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chưa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thành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(</a:t>
              </a:r>
              <a:r>
                <a:rPr lang="en-US" sz="2900" b="1" i="0" u="none" strike="noStrike" cap="none" dirty="0" err="1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câu</a:t>
              </a:r>
              <a:r>
                <a:rPr lang="en-US" sz="2900" b="1" i="0" u="none" strike="noStrike" cap="none" dirty="0">
                  <a:solidFill>
                    <a:srgbClr val="594A47"/>
                  </a:solid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rPr>
                <a:t> 16,17, 24)</a:t>
              </a:r>
              <a:endParaRPr dirty="0"/>
            </a:p>
          </p:txBody>
        </p:sp>
      </p:grpSp>
      <p:sp>
        <p:nvSpPr>
          <p:cNvPr id="305" name="Google Shape;305;p19"/>
          <p:cNvSpPr/>
          <p:nvPr/>
        </p:nvSpPr>
        <p:spPr>
          <a:xfrm>
            <a:off x="1371413" y="3374243"/>
            <a:ext cx="3540093" cy="3540093"/>
          </a:xfrm>
          <a:custGeom>
            <a:avLst/>
            <a:gdLst/>
            <a:ahLst/>
            <a:cxnLst/>
            <a:rect l="l" t="t" r="r" b="b"/>
            <a:pathLst>
              <a:path w="3540093" h="3540093" extrusionOk="0">
                <a:moveTo>
                  <a:pt x="0" y="0"/>
                </a:moveTo>
                <a:lnTo>
                  <a:pt x="3540092" y="0"/>
                </a:lnTo>
                <a:lnTo>
                  <a:pt x="3540092" y="3540092"/>
                </a:lnTo>
                <a:lnTo>
                  <a:pt x="0" y="3540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06" name="Google Shape;306;p19"/>
          <p:cNvSpPr/>
          <p:nvPr/>
        </p:nvSpPr>
        <p:spPr>
          <a:xfrm>
            <a:off x="13479519" y="3374243"/>
            <a:ext cx="3540093" cy="3540093"/>
          </a:xfrm>
          <a:custGeom>
            <a:avLst/>
            <a:gdLst/>
            <a:ahLst/>
            <a:cxnLst/>
            <a:rect l="l" t="t" r="r" b="b"/>
            <a:pathLst>
              <a:path w="3540093" h="3540093" extrusionOk="0">
                <a:moveTo>
                  <a:pt x="0" y="0"/>
                </a:moveTo>
                <a:lnTo>
                  <a:pt x="3540093" y="0"/>
                </a:lnTo>
                <a:lnTo>
                  <a:pt x="3540093" y="3540092"/>
                </a:lnTo>
                <a:lnTo>
                  <a:pt x="0" y="3540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07" name="Google Shape;307;p19"/>
          <p:cNvSpPr/>
          <p:nvPr/>
        </p:nvSpPr>
        <p:spPr>
          <a:xfrm>
            <a:off x="9893302" y="-983584"/>
            <a:ext cx="12727110" cy="2784055"/>
          </a:xfrm>
          <a:custGeom>
            <a:avLst/>
            <a:gdLst/>
            <a:ahLst/>
            <a:cxnLst/>
            <a:rect l="l" t="t" r="r" b="b"/>
            <a:pathLst>
              <a:path w="12727110" h="2784055" extrusionOk="0">
                <a:moveTo>
                  <a:pt x="0" y="0"/>
                </a:moveTo>
                <a:lnTo>
                  <a:pt x="12727110" y="0"/>
                </a:lnTo>
                <a:lnTo>
                  <a:pt x="12727110" y="2784055"/>
                </a:lnTo>
                <a:lnTo>
                  <a:pt x="0" y="2784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308" name="Google Shape;308;p19"/>
          <p:cNvSpPr/>
          <p:nvPr/>
        </p:nvSpPr>
        <p:spPr>
          <a:xfrm rot="-10684073">
            <a:off x="-3951036" y="8722762"/>
            <a:ext cx="12837024" cy="2808099"/>
          </a:xfrm>
          <a:custGeom>
            <a:avLst/>
            <a:gdLst/>
            <a:ahLst/>
            <a:cxnLst/>
            <a:rect l="l" t="t" r="r" b="b"/>
            <a:pathLst>
              <a:path w="12837024" h="2808099" extrusionOk="0">
                <a:moveTo>
                  <a:pt x="12837024" y="2808099"/>
                </a:moveTo>
                <a:lnTo>
                  <a:pt x="0" y="2808099"/>
                </a:lnTo>
                <a:lnTo>
                  <a:pt x="0" y="0"/>
                </a:lnTo>
                <a:lnTo>
                  <a:pt x="12837024" y="0"/>
                </a:lnTo>
                <a:lnTo>
                  <a:pt x="12837024" y="2808099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309" name="Google Shape;309;p19"/>
          <p:cNvSpPr/>
          <p:nvPr/>
        </p:nvSpPr>
        <p:spPr>
          <a:xfrm rot="-5400000" flipH="1">
            <a:off x="13291824" y="7143038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1922758" y="0"/>
                </a:moveTo>
                <a:lnTo>
                  <a:pt x="0" y="0"/>
                </a:lnTo>
                <a:lnTo>
                  <a:pt x="0" y="1713003"/>
                </a:lnTo>
                <a:lnTo>
                  <a:pt x="1922758" y="1713003"/>
                </a:lnTo>
                <a:lnTo>
                  <a:pt x="1922758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310" name="Google Shape;310;p19"/>
          <p:cNvSpPr txBox="1"/>
          <p:nvPr/>
        </p:nvSpPr>
        <p:spPr>
          <a:xfrm>
            <a:off x="1500566" y="3623220"/>
            <a:ext cx="3274530" cy="312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Nỗi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đau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sâu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nặng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endParaRPr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bao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trùm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khắp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cỏ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cây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,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sông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núi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: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sông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Cần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Giuộc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,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chợ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Trường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Bình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,… (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câu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27)</a:t>
            </a:r>
            <a:endParaRPr dirty="0"/>
          </a:p>
        </p:txBody>
      </p:sp>
      <p:sp>
        <p:nvSpPr>
          <p:cNvPr id="311" name="Google Shape;311;p19"/>
          <p:cNvSpPr/>
          <p:nvPr/>
        </p:nvSpPr>
        <p:spPr>
          <a:xfrm rot="10800000" flipH="1">
            <a:off x="13479519" y="1537415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1922758" y="0"/>
                </a:moveTo>
                <a:lnTo>
                  <a:pt x="0" y="0"/>
                </a:lnTo>
                <a:lnTo>
                  <a:pt x="0" y="1713003"/>
                </a:lnTo>
                <a:lnTo>
                  <a:pt x="1922758" y="1713003"/>
                </a:lnTo>
                <a:lnTo>
                  <a:pt x="1922758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312" name="Google Shape;312;p19"/>
          <p:cNvSpPr/>
          <p:nvPr/>
        </p:nvSpPr>
        <p:spPr>
          <a:xfrm rot="5400000" flipH="1">
            <a:off x="2855965" y="1432537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0" y="1713003"/>
                </a:moveTo>
                <a:lnTo>
                  <a:pt x="1922759" y="1713003"/>
                </a:lnTo>
                <a:lnTo>
                  <a:pt x="1922759" y="0"/>
                </a:lnTo>
                <a:lnTo>
                  <a:pt x="0" y="0"/>
                </a:lnTo>
                <a:lnTo>
                  <a:pt x="0" y="1713003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313" name="Google Shape;313;p19"/>
          <p:cNvSpPr/>
          <p:nvPr/>
        </p:nvSpPr>
        <p:spPr>
          <a:xfrm flipH="1">
            <a:off x="2814195" y="7100680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1922758" y="0"/>
                </a:moveTo>
                <a:lnTo>
                  <a:pt x="0" y="0"/>
                </a:lnTo>
                <a:lnTo>
                  <a:pt x="0" y="1713003"/>
                </a:lnTo>
                <a:lnTo>
                  <a:pt x="1922758" y="1713003"/>
                </a:lnTo>
                <a:lnTo>
                  <a:pt x="1922758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grpSp>
        <p:nvGrpSpPr>
          <p:cNvPr id="314" name="Google Shape;314;p19"/>
          <p:cNvGrpSpPr/>
          <p:nvPr/>
        </p:nvGrpSpPr>
        <p:grpSpPr>
          <a:xfrm>
            <a:off x="5023147" y="7464401"/>
            <a:ext cx="8241707" cy="1968608"/>
            <a:chOff x="0" y="-155871"/>
            <a:chExt cx="10988943" cy="2624810"/>
          </a:xfrm>
        </p:grpSpPr>
        <p:grpSp>
          <p:nvGrpSpPr>
            <p:cNvPr id="315" name="Google Shape;315;p19"/>
            <p:cNvGrpSpPr/>
            <p:nvPr/>
          </p:nvGrpSpPr>
          <p:grpSpPr>
            <a:xfrm>
              <a:off x="0" y="-155871"/>
              <a:ext cx="10988943" cy="2624810"/>
              <a:chOff x="0" y="-38100"/>
              <a:chExt cx="2686052" cy="641588"/>
            </a:xfrm>
          </p:grpSpPr>
          <p:sp>
            <p:nvSpPr>
              <p:cNvPr id="316" name="Google Shape;316;p19"/>
              <p:cNvSpPr/>
              <p:nvPr/>
            </p:nvSpPr>
            <p:spPr>
              <a:xfrm>
                <a:off x="0" y="0"/>
                <a:ext cx="2686052" cy="603488"/>
              </a:xfrm>
              <a:custGeom>
                <a:avLst/>
                <a:gdLst/>
                <a:ahLst/>
                <a:cxnLst/>
                <a:rect l="l" t="t" r="r" b="b"/>
                <a:pathLst>
                  <a:path w="2686052" h="603488" extrusionOk="0">
                    <a:moveTo>
                      <a:pt x="0" y="0"/>
                    </a:moveTo>
                    <a:lnTo>
                      <a:pt x="2686052" y="0"/>
                    </a:lnTo>
                    <a:lnTo>
                      <a:pt x="2686052" y="603488"/>
                    </a:lnTo>
                    <a:lnTo>
                      <a:pt x="0" y="603488"/>
                    </a:lnTo>
                    <a:close/>
                  </a:path>
                </a:pathLst>
              </a:custGeom>
              <a:solidFill>
                <a:srgbClr val="DEDCD7"/>
              </a:solidFill>
              <a:ln>
                <a:noFill/>
              </a:ln>
            </p:spPr>
          </p:sp>
          <p:sp>
            <p:nvSpPr>
              <p:cNvPr id="317" name="Google Shape;317;p19"/>
              <p:cNvSpPr txBox="1"/>
              <p:nvPr/>
            </p:nvSpPr>
            <p:spPr>
              <a:xfrm>
                <a:off x="0" y="-38100"/>
                <a:ext cx="2686052" cy="6415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18" name="Google Shape;318;p19"/>
            <p:cNvGrpSpPr/>
            <p:nvPr/>
          </p:nvGrpSpPr>
          <p:grpSpPr>
            <a:xfrm>
              <a:off x="164210" y="8339"/>
              <a:ext cx="10682274" cy="2308965"/>
              <a:chOff x="0" y="-38100"/>
              <a:chExt cx="2611092" cy="564386"/>
            </a:xfrm>
          </p:grpSpPr>
          <p:sp>
            <p:nvSpPr>
              <p:cNvPr id="319" name="Google Shape;319;p19"/>
              <p:cNvSpPr/>
              <p:nvPr/>
            </p:nvSpPr>
            <p:spPr>
              <a:xfrm>
                <a:off x="0" y="0"/>
                <a:ext cx="2611092" cy="526286"/>
              </a:xfrm>
              <a:custGeom>
                <a:avLst/>
                <a:gdLst/>
                <a:ahLst/>
                <a:cxnLst/>
                <a:rect l="l" t="t" r="r" b="b"/>
                <a:pathLst>
                  <a:path w="2611092" h="526286" extrusionOk="0">
                    <a:moveTo>
                      <a:pt x="0" y="0"/>
                    </a:moveTo>
                    <a:lnTo>
                      <a:pt x="2611092" y="0"/>
                    </a:lnTo>
                    <a:lnTo>
                      <a:pt x="2611092" y="526286"/>
                    </a:lnTo>
                    <a:lnTo>
                      <a:pt x="0" y="5262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8B837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  <p:sp>
            <p:nvSpPr>
              <p:cNvPr id="320" name="Google Shape;320;p19"/>
              <p:cNvSpPr txBox="1"/>
              <p:nvPr/>
            </p:nvSpPr>
            <p:spPr>
              <a:xfrm>
                <a:off x="0" y="-38100"/>
                <a:ext cx="2611092" cy="56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321" name="Google Shape;321;p19"/>
            <p:cNvSpPr txBox="1"/>
            <p:nvPr/>
          </p:nvSpPr>
          <p:spPr>
            <a:xfrm>
              <a:off x="1429912" y="392459"/>
              <a:ext cx="8445997" cy="737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22" name="Google Shape;322;p19"/>
          <p:cNvSpPr txBox="1"/>
          <p:nvPr/>
        </p:nvSpPr>
        <p:spPr>
          <a:xfrm>
            <a:off x="13541479" y="3571394"/>
            <a:ext cx="3364800" cy="3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Nỗi xót xa của những gia đình mất người thân, tổn thất không thể bù đắp đối với những người mẹ già, vợ trẻ (câu 25 ).</a:t>
            </a:r>
            <a:endParaRPr lang="en-US" sz="2900" b="1" i="0" u="none" strike="noStrike" cap="none">
              <a:solidFill>
                <a:srgbClr val="594A47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6016669" y="7962962"/>
            <a:ext cx="6100200" cy="124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Nỗi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căm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giận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kẻ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thù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gây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nên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nghịch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cảnh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endParaRPr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éo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le (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câu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20,21)</a:t>
            </a:r>
            <a:endParaRPr dirty="0"/>
          </a:p>
        </p:txBody>
      </p:sp>
      <p:sp>
        <p:nvSpPr>
          <p:cNvPr id="324" name="Google Shape;324;p19"/>
          <p:cNvSpPr/>
          <p:nvPr/>
        </p:nvSpPr>
        <p:spPr>
          <a:xfrm rot="-1208746">
            <a:off x="15000804" y="6742326"/>
            <a:ext cx="4037615" cy="4607835"/>
          </a:xfrm>
          <a:custGeom>
            <a:avLst/>
            <a:gdLst/>
            <a:ahLst/>
            <a:cxnLst/>
            <a:rect l="l" t="t" r="r" b="b"/>
            <a:pathLst>
              <a:path w="4037615" h="4607835" extrusionOk="0">
                <a:moveTo>
                  <a:pt x="0" y="0"/>
                </a:moveTo>
                <a:lnTo>
                  <a:pt x="4037615" y="0"/>
                </a:lnTo>
                <a:lnTo>
                  <a:pt x="4037615" y="4607835"/>
                </a:lnTo>
                <a:lnTo>
                  <a:pt x="0" y="4607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325" name="Google Shape;325;p19"/>
          <p:cNvSpPr/>
          <p:nvPr/>
        </p:nvSpPr>
        <p:spPr>
          <a:xfrm rot="4152957">
            <a:off x="-689831" y="-135858"/>
            <a:ext cx="3437061" cy="3922467"/>
          </a:xfrm>
          <a:custGeom>
            <a:avLst/>
            <a:gdLst/>
            <a:ahLst/>
            <a:cxnLst/>
            <a:rect l="l" t="t" r="r" b="b"/>
            <a:pathLst>
              <a:path w="3437061" h="3922467" extrusionOk="0">
                <a:moveTo>
                  <a:pt x="0" y="0"/>
                </a:moveTo>
                <a:lnTo>
                  <a:pt x="3437062" y="0"/>
                </a:lnTo>
                <a:lnTo>
                  <a:pt x="3437062" y="3922467"/>
                </a:lnTo>
                <a:lnTo>
                  <a:pt x="0" y="3922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326" name="Google Shape;326;p19"/>
          <p:cNvSpPr/>
          <p:nvPr/>
        </p:nvSpPr>
        <p:spPr>
          <a:xfrm rot="-1208746">
            <a:off x="15153204" y="6894726"/>
            <a:ext cx="4037615" cy="4607835"/>
          </a:xfrm>
          <a:custGeom>
            <a:avLst/>
            <a:gdLst/>
            <a:ahLst/>
            <a:cxnLst/>
            <a:rect l="l" t="t" r="r" b="b"/>
            <a:pathLst>
              <a:path w="4037615" h="4607835" extrusionOk="0">
                <a:moveTo>
                  <a:pt x="0" y="0"/>
                </a:moveTo>
                <a:lnTo>
                  <a:pt x="4037615" y="0"/>
                </a:lnTo>
                <a:lnTo>
                  <a:pt x="4037615" y="4607835"/>
                </a:lnTo>
                <a:lnTo>
                  <a:pt x="0" y="4607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327" name="Google Shape;327;p19"/>
          <p:cNvSpPr/>
          <p:nvPr/>
        </p:nvSpPr>
        <p:spPr>
          <a:xfrm rot="4152957">
            <a:off x="-537431" y="16542"/>
            <a:ext cx="3437061" cy="3922467"/>
          </a:xfrm>
          <a:custGeom>
            <a:avLst/>
            <a:gdLst/>
            <a:ahLst/>
            <a:cxnLst/>
            <a:rect l="l" t="t" r="r" b="b"/>
            <a:pathLst>
              <a:path w="3437061" h="3922467" extrusionOk="0">
                <a:moveTo>
                  <a:pt x="0" y="0"/>
                </a:moveTo>
                <a:lnTo>
                  <a:pt x="3437062" y="0"/>
                </a:lnTo>
                <a:lnTo>
                  <a:pt x="3437062" y="3922467"/>
                </a:lnTo>
                <a:lnTo>
                  <a:pt x="0" y="3922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l="-6408" t="-26598" r="-5124" b="-28061"/>
            </a:stretch>
          </a:blipFill>
          <a:ln>
            <a:noFill/>
          </a:ln>
        </p:spPr>
      </p:sp>
      <p:sp>
        <p:nvSpPr>
          <p:cNvPr id="333" name="Google Shape;333;p20"/>
          <p:cNvSpPr/>
          <p:nvPr/>
        </p:nvSpPr>
        <p:spPr>
          <a:xfrm>
            <a:off x="6232421" y="3320124"/>
            <a:ext cx="5823157" cy="3646752"/>
          </a:xfrm>
          <a:custGeom>
            <a:avLst/>
            <a:gdLst/>
            <a:ahLst/>
            <a:cxnLst/>
            <a:rect l="l" t="t" r="r" b="b"/>
            <a:pathLst>
              <a:path w="5823157" h="3646752" extrusionOk="0">
                <a:moveTo>
                  <a:pt x="0" y="0"/>
                </a:moveTo>
                <a:lnTo>
                  <a:pt x="5823158" y="0"/>
                </a:lnTo>
                <a:lnTo>
                  <a:pt x="5823158" y="3646752"/>
                </a:lnTo>
                <a:lnTo>
                  <a:pt x="0" y="3646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334" name="Google Shape;334;p20"/>
          <p:cNvSpPr txBox="1"/>
          <p:nvPr/>
        </p:nvSpPr>
        <p:spPr>
          <a:xfrm>
            <a:off x="6262117" y="4373563"/>
            <a:ext cx="576376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594A47"/>
                </a:solidFill>
                <a:latin typeface="Big Shoulders Stencil Text"/>
                <a:ea typeface="Big Shoulders Stencil Text"/>
                <a:cs typeface="Big Shoulders Stencil Text"/>
                <a:sym typeface="Big Shoulders Stencil Text"/>
              </a:rPr>
              <a:t>NIỀM CẢM PHỤC</a:t>
            </a:r>
            <a:r>
              <a:rPr lang="en-US" sz="6000" b="1" i="0" u="none" strike="noStrike" cap="none" dirty="0">
                <a:solidFill>
                  <a:srgbClr val="594A47"/>
                </a:solidFill>
                <a:latin typeface="Big Shoulders Stencil Text"/>
                <a:ea typeface="Big Shoulders Stencil Text"/>
                <a:cs typeface="Big Shoulders Stencil Text"/>
                <a:sym typeface="Big Shoulders Stencil Text"/>
              </a:rPr>
              <a:t> </a:t>
            </a:r>
            <a:endParaRPr sz="6000" dirty="0"/>
          </a:p>
        </p:txBody>
      </p:sp>
      <p:sp>
        <p:nvSpPr>
          <p:cNvPr id="342" name="Google Shape;342;p20"/>
          <p:cNvSpPr/>
          <p:nvPr/>
        </p:nvSpPr>
        <p:spPr>
          <a:xfrm>
            <a:off x="1371413" y="3374243"/>
            <a:ext cx="3540093" cy="3540093"/>
          </a:xfrm>
          <a:custGeom>
            <a:avLst/>
            <a:gdLst/>
            <a:ahLst/>
            <a:cxnLst/>
            <a:rect l="l" t="t" r="r" b="b"/>
            <a:pathLst>
              <a:path w="3540093" h="3540093" extrusionOk="0">
                <a:moveTo>
                  <a:pt x="0" y="0"/>
                </a:moveTo>
                <a:lnTo>
                  <a:pt x="3540092" y="0"/>
                </a:lnTo>
                <a:lnTo>
                  <a:pt x="3540092" y="3540092"/>
                </a:lnTo>
                <a:lnTo>
                  <a:pt x="0" y="3540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43" name="Google Shape;343;p20"/>
          <p:cNvSpPr/>
          <p:nvPr/>
        </p:nvSpPr>
        <p:spPr>
          <a:xfrm>
            <a:off x="13479519" y="3374243"/>
            <a:ext cx="3540093" cy="3540093"/>
          </a:xfrm>
          <a:custGeom>
            <a:avLst/>
            <a:gdLst/>
            <a:ahLst/>
            <a:cxnLst/>
            <a:rect l="l" t="t" r="r" b="b"/>
            <a:pathLst>
              <a:path w="3540093" h="3540093" extrusionOk="0">
                <a:moveTo>
                  <a:pt x="0" y="0"/>
                </a:moveTo>
                <a:lnTo>
                  <a:pt x="3540093" y="0"/>
                </a:lnTo>
                <a:lnTo>
                  <a:pt x="3540093" y="3540092"/>
                </a:lnTo>
                <a:lnTo>
                  <a:pt x="0" y="3540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45" name="Google Shape;345;p20"/>
          <p:cNvSpPr/>
          <p:nvPr/>
        </p:nvSpPr>
        <p:spPr>
          <a:xfrm rot="-10684073">
            <a:off x="-3951036" y="8722762"/>
            <a:ext cx="12837024" cy="2808099"/>
          </a:xfrm>
          <a:custGeom>
            <a:avLst/>
            <a:gdLst/>
            <a:ahLst/>
            <a:cxnLst/>
            <a:rect l="l" t="t" r="r" b="b"/>
            <a:pathLst>
              <a:path w="12837024" h="2808099" extrusionOk="0">
                <a:moveTo>
                  <a:pt x="12837024" y="2808099"/>
                </a:moveTo>
                <a:lnTo>
                  <a:pt x="0" y="2808099"/>
                </a:lnTo>
                <a:lnTo>
                  <a:pt x="0" y="0"/>
                </a:lnTo>
                <a:lnTo>
                  <a:pt x="12837024" y="0"/>
                </a:lnTo>
                <a:lnTo>
                  <a:pt x="12837024" y="2808099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346" name="Google Shape;346;p20"/>
          <p:cNvSpPr/>
          <p:nvPr/>
        </p:nvSpPr>
        <p:spPr>
          <a:xfrm rot="-5400000" flipH="1">
            <a:off x="13291824" y="7143038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1922758" y="0"/>
                </a:moveTo>
                <a:lnTo>
                  <a:pt x="0" y="0"/>
                </a:lnTo>
                <a:lnTo>
                  <a:pt x="0" y="1713003"/>
                </a:lnTo>
                <a:lnTo>
                  <a:pt x="1922758" y="1713003"/>
                </a:lnTo>
                <a:lnTo>
                  <a:pt x="1922758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347" name="Google Shape;347;p20"/>
          <p:cNvSpPr txBox="1"/>
          <p:nvPr/>
        </p:nvSpPr>
        <p:spPr>
          <a:xfrm>
            <a:off x="1500566" y="3829696"/>
            <a:ext cx="327453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Không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nguôi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     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tiếc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thương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    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những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người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   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nghĩa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sĩ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đã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hi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sinh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(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câu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30)</a:t>
            </a:r>
            <a:endParaRPr sz="32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48" name="Google Shape;348;p20"/>
          <p:cNvSpPr/>
          <p:nvPr/>
        </p:nvSpPr>
        <p:spPr>
          <a:xfrm rot="10800000" flipH="1">
            <a:off x="13479519" y="1537415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1922758" y="0"/>
                </a:moveTo>
                <a:lnTo>
                  <a:pt x="0" y="0"/>
                </a:lnTo>
                <a:lnTo>
                  <a:pt x="0" y="1713003"/>
                </a:lnTo>
                <a:lnTo>
                  <a:pt x="1922758" y="1713003"/>
                </a:lnTo>
                <a:lnTo>
                  <a:pt x="1922758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349" name="Google Shape;349;p20"/>
          <p:cNvSpPr/>
          <p:nvPr/>
        </p:nvSpPr>
        <p:spPr>
          <a:xfrm rot="5400000" flipH="1">
            <a:off x="2855965" y="1432537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0" y="1713003"/>
                </a:moveTo>
                <a:lnTo>
                  <a:pt x="1922759" y="1713003"/>
                </a:lnTo>
                <a:lnTo>
                  <a:pt x="1922759" y="0"/>
                </a:lnTo>
                <a:lnTo>
                  <a:pt x="0" y="0"/>
                </a:lnTo>
                <a:lnTo>
                  <a:pt x="0" y="1713003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350" name="Google Shape;350;p20"/>
          <p:cNvSpPr/>
          <p:nvPr/>
        </p:nvSpPr>
        <p:spPr>
          <a:xfrm flipH="1">
            <a:off x="2814195" y="7100680"/>
            <a:ext cx="1922758" cy="1713003"/>
          </a:xfrm>
          <a:custGeom>
            <a:avLst/>
            <a:gdLst/>
            <a:ahLst/>
            <a:cxnLst/>
            <a:rect l="l" t="t" r="r" b="b"/>
            <a:pathLst>
              <a:path w="1922758" h="1713003" extrusionOk="0">
                <a:moveTo>
                  <a:pt x="1922758" y="0"/>
                </a:moveTo>
                <a:lnTo>
                  <a:pt x="0" y="0"/>
                </a:lnTo>
                <a:lnTo>
                  <a:pt x="0" y="1713003"/>
                </a:lnTo>
                <a:lnTo>
                  <a:pt x="1922758" y="1713003"/>
                </a:lnTo>
                <a:lnTo>
                  <a:pt x="1922758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</p:spPr>
      </p:sp>
      <p:grpSp>
        <p:nvGrpSpPr>
          <p:cNvPr id="351" name="Google Shape;351;p20"/>
          <p:cNvGrpSpPr/>
          <p:nvPr/>
        </p:nvGrpSpPr>
        <p:grpSpPr>
          <a:xfrm>
            <a:off x="5023147" y="7464401"/>
            <a:ext cx="8241707" cy="1968608"/>
            <a:chOff x="0" y="-155871"/>
            <a:chExt cx="10988943" cy="2624810"/>
          </a:xfrm>
        </p:grpSpPr>
        <p:grpSp>
          <p:nvGrpSpPr>
            <p:cNvPr id="352" name="Google Shape;352;p20"/>
            <p:cNvGrpSpPr/>
            <p:nvPr/>
          </p:nvGrpSpPr>
          <p:grpSpPr>
            <a:xfrm>
              <a:off x="0" y="-155871"/>
              <a:ext cx="10988943" cy="2624810"/>
              <a:chOff x="0" y="-38100"/>
              <a:chExt cx="2686052" cy="641588"/>
            </a:xfrm>
          </p:grpSpPr>
          <p:sp>
            <p:nvSpPr>
              <p:cNvPr id="353" name="Google Shape;353;p20"/>
              <p:cNvSpPr/>
              <p:nvPr/>
            </p:nvSpPr>
            <p:spPr>
              <a:xfrm>
                <a:off x="0" y="0"/>
                <a:ext cx="2686052" cy="603488"/>
              </a:xfrm>
              <a:custGeom>
                <a:avLst/>
                <a:gdLst/>
                <a:ahLst/>
                <a:cxnLst/>
                <a:rect l="l" t="t" r="r" b="b"/>
                <a:pathLst>
                  <a:path w="2686052" h="603488" extrusionOk="0">
                    <a:moveTo>
                      <a:pt x="0" y="0"/>
                    </a:moveTo>
                    <a:lnTo>
                      <a:pt x="2686052" y="0"/>
                    </a:lnTo>
                    <a:lnTo>
                      <a:pt x="2686052" y="603488"/>
                    </a:lnTo>
                    <a:lnTo>
                      <a:pt x="0" y="603488"/>
                    </a:lnTo>
                    <a:close/>
                  </a:path>
                </a:pathLst>
              </a:custGeom>
              <a:solidFill>
                <a:srgbClr val="DEDCD7"/>
              </a:solidFill>
              <a:ln>
                <a:noFill/>
              </a:ln>
            </p:spPr>
          </p:sp>
          <p:sp>
            <p:nvSpPr>
              <p:cNvPr id="354" name="Google Shape;354;p20"/>
              <p:cNvSpPr txBox="1"/>
              <p:nvPr/>
            </p:nvSpPr>
            <p:spPr>
              <a:xfrm>
                <a:off x="0" y="-38100"/>
                <a:ext cx="2686052" cy="6415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55" name="Google Shape;355;p20"/>
            <p:cNvGrpSpPr/>
            <p:nvPr/>
          </p:nvGrpSpPr>
          <p:grpSpPr>
            <a:xfrm>
              <a:off x="164210" y="8339"/>
              <a:ext cx="10682274" cy="2308965"/>
              <a:chOff x="0" y="-38100"/>
              <a:chExt cx="2611092" cy="564386"/>
            </a:xfrm>
          </p:grpSpPr>
          <p:sp>
            <p:nvSpPr>
              <p:cNvPr id="356" name="Google Shape;356;p20"/>
              <p:cNvSpPr/>
              <p:nvPr/>
            </p:nvSpPr>
            <p:spPr>
              <a:xfrm>
                <a:off x="0" y="0"/>
                <a:ext cx="2611092" cy="526286"/>
              </a:xfrm>
              <a:custGeom>
                <a:avLst/>
                <a:gdLst/>
                <a:ahLst/>
                <a:cxnLst/>
                <a:rect l="l" t="t" r="r" b="b"/>
                <a:pathLst>
                  <a:path w="2611092" h="526286" extrusionOk="0">
                    <a:moveTo>
                      <a:pt x="0" y="0"/>
                    </a:moveTo>
                    <a:lnTo>
                      <a:pt x="2611092" y="0"/>
                    </a:lnTo>
                    <a:lnTo>
                      <a:pt x="2611092" y="526286"/>
                    </a:lnTo>
                    <a:lnTo>
                      <a:pt x="0" y="5262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8B837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  <p:sp>
            <p:nvSpPr>
              <p:cNvPr id="357" name="Google Shape;357;p20"/>
              <p:cNvSpPr txBox="1"/>
              <p:nvPr/>
            </p:nvSpPr>
            <p:spPr>
              <a:xfrm>
                <a:off x="0" y="-38100"/>
                <a:ext cx="2611092" cy="56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358" name="Google Shape;358;p20"/>
            <p:cNvSpPr txBox="1"/>
            <p:nvPr/>
          </p:nvSpPr>
          <p:spPr>
            <a:xfrm>
              <a:off x="1429912" y="392459"/>
              <a:ext cx="8445997" cy="737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59" name="Google Shape;359;p20"/>
          <p:cNvSpPr txBox="1"/>
          <p:nvPr/>
        </p:nvSpPr>
        <p:spPr>
          <a:xfrm>
            <a:off x="13711437" y="3667466"/>
            <a:ext cx="3076257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Ngợi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ca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một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  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chân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lí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sống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cao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đẹp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của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thời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đại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: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Chết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vinh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còn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hơn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sống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nhục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       (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câu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22, 23).</a:t>
            </a:r>
            <a:endParaRPr sz="32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5230853" y="7722235"/>
            <a:ext cx="77148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Biểu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dương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công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trạng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của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người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nông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dân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-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nghĩa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sĩ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,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đời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đời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được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nhân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dân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ngưỡng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mộ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,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Tổ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quốc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ghi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công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(</a:t>
            </a:r>
            <a:r>
              <a:rPr lang="en-US" sz="2900" b="1" i="0" u="none" strike="noStrike" cap="none" dirty="0" err="1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câu</a:t>
            </a:r>
            <a:r>
              <a:rPr lang="en-US" sz="2900" b="1" i="0" u="none" strike="noStrike" cap="none" dirty="0">
                <a:solidFill>
                  <a:srgbClr val="594A47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26, 28).</a:t>
            </a:r>
            <a:endParaRPr dirty="0"/>
          </a:p>
        </p:txBody>
      </p:sp>
      <p:sp>
        <p:nvSpPr>
          <p:cNvPr id="362" name="Google Shape;362;p20"/>
          <p:cNvSpPr/>
          <p:nvPr/>
        </p:nvSpPr>
        <p:spPr>
          <a:xfrm rot="-1208746">
            <a:off x="15000804" y="6742326"/>
            <a:ext cx="4037615" cy="4607835"/>
          </a:xfrm>
          <a:custGeom>
            <a:avLst/>
            <a:gdLst/>
            <a:ahLst/>
            <a:cxnLst/>
            <a:rect l="l" t="t" r="r" b="b"/>
            <a:pathLst>
              <a:path w="4037615" h="4607835" extrusionOk="0">
                <a:moveTo>
                  <a:pt x="0" y="0"/>
                </a:moveTo>
                <a:lnTo>
                  <a:pt x="4037615" y="0"/>
                </a:lnTo>
                <a:lnTo>
                  <a:pt x="4037615" y="4607835"/>
                </a:lnTo>
                <a:lnTo>
                  <a:pt x="0" y="4607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363" name="Google Shape;363;p20"/>
          <p:cNvSpPr/>
          <p:nvPr/>
        </p:nvSpPr>
        <p:spPr>
          <a:xfrm rot="4152957">
            <a:off x="-689831" y="-135858"/>
            <a:ext cx="3437061" cy="3922467"/>
          </a:xfrm>
          <a:custGeom>
            <a:avLst/>
            <a:gdLst/>
            <a:ahLst/>
            <a:cxnLst/>
            <a:rect l="l" t="t" r="r" b="b"/>
            <a:pathLst>
              <a:path w="3437061" h="3922467" extrusionOk="0">
                <a:moveTo>
                  <a:pt x="0" y="0"/>
                </a:moveTo>
                <a:lnTo>
                  <a:pt x="3437062" y="0"/>
                </a:lnTo>
                <a:lnTo>
                  <a:pt x="3437062" y="3922467"/>
                </a:lnTo>
                <a:lnTo>
                  <a:pt x="0" y="3922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</p:sp>
      <p:grpSp>
        <p:nvGrpSpPr>
          <p:cNvPr id="34" name="Google Shape;351;p20"/>
          <p:cNvGrpSpPr/>
          <p:nvPr/>
        </p:nvGrpSpPr>
        <p:grpSpPr>
          <a:xfrm>
            <a:off x="5023147" y="7482993"/>
            <a:ext cx="8241707" cy="2475981"/>
            <a:chOff x="0" y="-155871"/>
            <a:chExt cx="10988943" cy="2624810"/>
          </a:xfrm>
        </p:grpSpPr>
        <p:grpSp>
          <p:nvGrpSpPr>
            <p:cNvPr id="35" name="Google Shape;352;p20"/>
            <p:cNvGrpSpPr/>
            <p:nvPr/>
          </p:nvGrpSpPr>
          <p:grpSpPr>
            <a:xfrm>
              <a:off x="0" y="-155871"/>
              <a:ext cx="10988943" cy="2624810"/>
              <a:chOff x="0" y="-38100"/>
              <a:chExt cx="2686052" cy="641588"/>
            </a:xfrm>
          </p:grpSpPr>
          <p:sp>
            <p:nvSpPr>
              <p:cNvPr id="40" name="Google Shape;353;p20"/>
              <p:cNvSpPr/>
              <p:nvPr/>
            </p:nvSpPr>
            <p:spPr>
              <a:xfrm>
                <a:off x="0" y="0"/>
                <a:ext cx="2686052" cy="603488"/>
              </a:xfrm>
              <a:custGeom>
                <a:avLst/>
                <a:gdLst/>
                <a:ahLst/>
                <a:cxnLst/>
                <a:rect l="l" t="t" r="r" b="b"/>
                <a:pathLst>
                  <a:path w="2686052" h="603488" extrusionOk="0">
                    <a:moveTo>
                      <a:pt x="0" y="0"/>
                    </a:moveTo>
                    <a:lnTo>
                      <a:pt x="2686052" y="0"/>
                    </a:lnTo>
                    <a:lnTo>
                      <a:pt x="2686052" y="603488"/>
                    </a:lnTo>
                    <a:lnTo>
                      <a:pt x="0" y="603488"/>
                    </a:lnTo>
                    <a:close/>
                  </a:path>
                </a:pathLst>
              </a:custGeom>
              <a:solidFill>
                <a:srgbClr val="DEDCD7"/>
              </a:solidFill>
              <a:ln>
                <a:noFill/>
              </a:ln>
            </p:spPr>
          </p:sp>
          <p:sp>
            <p:nvSpPr>
              <p:cNvPr id="41" name="Google Shape;354;p20"/>
              <p:cNvSpPr txBox="1"/>
              <p:nvPr/>
            </p:nvSpPr>
            <p:spPr>
              <a:xfrm>
                <a:off x="0" y="-38100"/>
                <a:ext cx="2686052" cy="6415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6" name="Google Shape;355;p20"/>
            <p:cNvGrpSpPr/>
            <p:nvPr/>
          </p:nvGrpSpPr>
          <p:grpSpPr>
            <a:xfrm>
              <a:off x="164210" y="8339"/>
              <a:ext cx="10682274" cy="2308965"/>
              <a:chOff x="0" y="-38100"/>
              <a:chExt cx="2611092" cy="564386"/>
            </a:xfrm>
          </p:grpSpPr>
          <p:sp>
            <p:nvSpPr>
              <p:cNvPr id="38" name="Google Shape;356;p20"/>
              <p:cNvSpPr/>
              <p:nvPr/>
            </p:nvSpPr>
            <p:spPr>
              <a:xfrm>
                <a:off x="0" y="0"/>
                <a:ext cx="2611092" cy="526286"/>
              </a:xfrm>
              <a:custGeom>
                <a:avLst/>
                <a:gdLst/>
                <a:ahLst/>
                <a:cxnLst/>
                <a:rect l="l" t="t" r="r" b="b"/>
                <a:pathLst>
                  <a:path w="2611092" h="526286" extrusionOk="0">
                    <a:moveTo>
                      <a:pt x="0" y="0"/>
                    </a:moveTo>
                    <a:lnTo>
                      <a:pt x="2611092" y="0"/>
                    </a:lnTo>
                    <a:lnTo>
                      <a:pt x="2611092" y="526286"/>
                    </a:lnTo>
                    <a:lnTo>
                      <a:pt x="0" y="5262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8B837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  <p:sp>
            <p:nvSpPr>
              <p:cNvPr id="39" name="Google Shape;357;p20"/>
              <p:cNvSpPr txBox="1"/>
              <p:nvPr/>
            </p:nvSpPr>
            <p:spPr>
              <a:xfrm>
                <a:off x="0" y="-38100"/>
                <a:ext cx="2611092" cy="56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37" name="Google Shape;358;p20"/>
            <p:cNvSpPr txBox="1"/>
            <p:nvPr/>
          </p:nvSpPr>
          <p:spPr>
            <a:xfrm>
              <a:off x="1429912" y="392459"/>
              <a:ext cx="8445997" cy="737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2" name="Google Shape;351;p20"/>
          <p:cNvGrpSpPr/>
          <p:nvPr/>
        </p:nvGrpSpPr>
        <p:grpSpPr>
          <a:xfrm>
            <a:off x="4983819" y="-186770"/>
            <a:ext cx="8241707" cy="3068362"/>
            <a:chOff x="0" y="-155871"/>
            <a:chExt cx="10988943" cy="2624810"/>
          </a:xfrm>
        </p:grpSpPr>
        <p:grpSp>
          <p:nvGrpSpPr>
            <p:cNvPr id="43" name="Google Shape;352;p20"/>
            <p:cNvGrpSpPr/>
            <p:nvPr/>
          </p:nvGrpSpPr>
          <p:grpSpPr>
            <a:xfrm>
              <a:off x="0" y="-155871"/>
              <a:ext cx="10988943" cy="2624810"/>
              <a:chOff x="0" y="-38100"/>
              <a:chExt cx="2686052" cy="641588"/>
            </a:xfrm>
          </p:grpSpPr>
          <p:sp>
            <p:nvSpPr>
              <p:cNvPr id="48" name="Google Shape;353;p20"/>
              <p:cNvSpPr/>
              <p:nvPr/>
            </p:nvSpPr>
            <p:spPr>
              <a:xfrm>
                <a:off x="0" y="0"/>
                <a:ext cx="2686052" cy="603488"/>
              </a:xfrm>
              <a:custGeom>
                <a:avLst/>
                <a:gdLst/>
                <a:ahLst/>
                <a:cxnLst/>
                <a:rect l="l" t="t" r="r" b="b"/>
                <a:pathLst>
                  <a:path w="2686052" h="603488" extrusionOk="0">
                    <a:moveTo>
                      <a:pt x="0" y="0"/>
                    </a:moveTo>
                    <a:lnTo>
                      <a:pt x="2686052" y="0"/>
                    </a:lnTo>
                    <a:lnTo>
                      <a:pt x="2686052" y="603488"/>
                    </a:lnTo>
                    <a:lnTo>
                      <a:pt x="0" y="603488"/>
                    </a:lnTo>
                    <a:close/>
                  </a:path>
                </a:pathLst>
              </a:custGeom>
              <a:solidFill>
                <a:srgbClr val="DEDCD7"/>
              </a:solidFill>
              <a:ln>
                <a:noFill/>
              </a:ln>
            </p:spPr>
          </p:sp>
          <p:sp>
            <p:nvSpPr>
              <p:cNvPr id="49" name="Google Shape;354;p20"/>
              <p:cNvSpPr txBox="1"/>
              <p:nvPr/>
            </p:nvSpPr>
            <p:spPr>
              <a:xfrm>
                <a:off x="0" y="-38100"/>
                <a:ext cx="2686052" cy="6415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4" name="Google Shape;355;p20"/>
            <p:cNvGrpSpPr/>
            <p:nvPr/>
          </p:nvGrpSpPr>
          <p:grpSpPr>
            <a:xfrm>
              <a:off x="164210" y="8339"/>
              <a:ext cx="10682274" cy="2308965"/>
              <a:chOff x="0" y="-38100"/>
              <a:chExt cx="2611092" cy="564386"/>
            </a:xfrm>
          </p:grpSpPr>
          <p:sp>
            <p:nvSpPr>
              <p:cNvPr id="46" name="Google Shape;356;p20"/>
              <p:cNvSpPr/>
              <p:nvPr/>
            </p:nvSpPr>
            <p:spPr>
              <a:xfrm>
                <a:off x="0" y="0"/>
                <a:ext cx="2611092" cy="526286"/>
              </a:xfrm>
              <a:custGeom>
                <a:avLst/>
                <a:gdLst/>
                <a:ahLst/>
                <a:cxnLst/>
                <a:rect l="l" t="t" r="r" b="b"/>
                <a:pathLst>
                  <a:path w="2611092" h="526286" extrusionOk="0">
                    <a:moveTo>
                      <a:pt x="0" y="0"/>
                    </a:moveTo>
                    <a:lnTo>
                      <a:pt x="2611092" y="0"/>
                    </a:lnTo>
                    <a:lnTo>
                      <a:pt x="2611092" y="526286"/>
                    </a:lnTo>
                    <a:lnTo>
                      <a:pt x="0" y="52628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8B837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  <p:sp>
            <p:nvSpPr>
              <p:cNvPr id="47" name="Google Shape;357;p20"/>
              <p:cNvSpPr txBox="1"/>
              <p:nvPr/>
            </p:nvSpPr>
            <p:spPr>
              <a:xfrm>
                <a:off x="0" y="-38100"/>
                <a:ext cx="2611092" cy="56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1050" tIns="41050" rIns="41050" bIns="410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45" name="Google Shape;358;p20"/>
            <p:cNvSpPr txBox="1"/>
            <p:nvPr/>
          </p:nvSpPr>
          <p:spPr>
            <a:xfrm>
              <a:off x="1429912" y="392459"/>
              <a:ext cx="8445997" cy="737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0" name="Google Shape;361;p20"/>
          <p:cNvSpPr txBox="1"/>
          <p:nvPr/>
        </p:nvSpPr>
        <p:spPr>
          <a:xfrm>
            <a:off x="5442155" y="524804"/>
            <a:ext cx="7503498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Niềm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cảm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phục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và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tự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hào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đối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với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những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người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dân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thường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đã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dám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đứng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lên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bảo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i="0" u="none" strike="noStrike" cap="none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vệ</a:t>
            </a:r>
            <a:r>
              <a:rPr lang="en-US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tấc</a:t>
            </a:r>
            <a:r>
              <a:rPr lang="en-US" sz="3200" b="1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b="1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ngọn</a:t>
            </a:r>
            <a:r>
              <a:rPr lang="en-US" sz="3200" b="1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3200" b="1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r>
              <a:rPr lang="en-US" sz="3200" b="1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manh</a:t>
            </a:r>
            <a:r>
              <a:rPr lang="en-US" sz="3200" b="1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áo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hung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hãn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19,20)</a:t>
            </a:r>
            <a:endParaRPr sz="32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1079" y="7902253"/>
            <a:ext cx="7543758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  <a:tabLst>
                <a:tab pos="160020" algn="l"/>
              </a:tabLst>
            </a:pP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ngưỡng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  <a:cs typeface="Times New Roman" panose="02020603050405020304" pitchFamily="18" charset="0"/>
              </a:rPr>
              <a:t> 26, 28).</a:t>
            </a:r>
            <a:endParaRPr lang="en-US" sz="3200" b="1" dirty="0">
              <a:solidFill>
                <a:schemeClr val="tx2">
                  <a:lumMod val="25000"/>
                </a:schemeClr>
              </a:solidFill>
              <a:latin typeface="Roboto Condensed" panose="02000000000000000000" charset="0"/>
              <a:ea typeface="Roboto Condensed" panose="0200000000000000000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t="-9331" b="-9330"/>
            </a:stretch>
          </a:blipFill>
          <a:ln>
            <a:noFill/>
          </a:ln>
        </p:spPr>
      </p:sp>
      <p:sp>
        <p:nvSpPr>
          <p:cNvPr id="369" name="Google Shape;369;p21"/>
          <p:cNvSpPr/>
          <p:nvPr/>
        </p:nvSpPr>
        <p:spPr>
          <a:xfrm>
            <a:off x="1134201" y="1804103"/>
            <a:ext cx="16019599" cy="9571710"/>
          </a:xfrm>
          <a:custGeom>
            <a:avLst/>
            <a:gdLst/>
            <a:ahLst/>
            <a:cxnLst/>
            <a:rect l="l" t="t" r="r" b="b"/>
            <a:pathLst>
              <a:path w="16019599" h="9571710" extrusionOk="0">
                <a:moveTo>
                  <a:pt x="0" y="0"/>
                </a:moveTo>
                <a:lnTo>
                  <a:pt x="16019598" y="0"/>
                </a:lnTo>
                <a:lnTo>
                  <a:pt x="16019598" y="9571710"/>
                </a:lnTo>
                <a:lnTo>
                  <a:pt x="0" y="9571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370" name="Google Shape;370;p21"/>
          <p:cNvSpPr txBox="1"/>
          <p:nvPr/>
        </p:nvSpPr>
        <p:spPr>
          <a:xfrm>
            <a:off x="2606578" y="3403911"/>
            <a:ext cx="544710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Tiếng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khóc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trong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bài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văn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tế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không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hề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bi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lụy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bởi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: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Tác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giả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đã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thay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mặt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nhân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dân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cả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nước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khóc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thương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và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biểu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dương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công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trạng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người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nghĩa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sĩ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.</a:t>
            </a:r>
            <a:endParaRPr b="1" dirty="0">
              <a:solidFill>
                <a:schemeClr val="tx2">
                  <a:lumMod val="25000"/>
                </a:schemeClr>
              </a:solidFill>
              <a:latin typeface="Roboto Condensed" panose="02000000000000000000" charset="0"/>
              <a:ea typeface="Roboto Condensed" panose="02000000000000000000" charset="0"/>
            </a:endParaRPr>
          </a:p>
        </p:txBody>
      </p:sp>
      <p:grpSp>
        <p:nvGrpSpPr>
          <p:cNvPr id="371" name="Google Shape;371;p21"/>
          <p:cNvGrpSpPr/>
          <p:nvPr/>
        </p:nvGrpSpPr>
        <p:grpSpPr>
          <a:xfrm>
            <a:off x="4044698" y="17260"/>
            <a:ext cx="10198604" cy="1221480"/>
            <a:chOff x="0" y="-192881"/>
            <a:chExt cx="13598139" cy="2841603"/>
          </a:xfrm>
        </p:grpSpPr>
        <p:grpSp>
          <p:nvGrpSpPr>
            <p:cNvPr id="372" name="Google Shape;372;p21"/>
            <p:cNvGrpSpPr/>
            <p:nvPr/>
          </p:nvGrpSpPr>
          <p:grpSpPr>
            <a:xfrm>
              <a:off x="0" y="-192881"/>
              <a:ext cx="13598139" cy="2841603"/>
              <a:chOff x="0" y="-38100"/>
              <a:chExt cx="2686052" cy="561304"/>
            </a:xfrm>
          </p:grpSpPr>
          <p:sp>
            <p:nvSpPr>
              <p:cNvPr id="373" name="Google Shape;373;p21"/>
              <p:cNvSpPr/>
              <p:nvPr/>
            </p:nvSpPr>
            <p:spPr>
              <a:xfrm>
                <a:off x="0" y="0"/>
                <a:ext cx="2686052" cy="523204"/>
              </a:xfrm>
              <a:custGeom>
                <a:avLst/>
                <a:gdLst/>
                <a:ahLst/>
                <a:cxnLst/>
                <a:rect l="l" t="t" r="r" b="b"/>
                <a:pathLst>
                  <a:path w="2686052" h="523204" extrusionOk="0">
                    <a:moveTo>
                      <a:pt x="0" y="0"/>
                    </a:moveTo>
                    <a:lnTo>
                      <a:pt x="2686052" y="0"/>
                    </a:lnTo>
                    <a:lnTo>
                      <a:pt x="2686052" y="523204"/>
                    </a:lnTo>
                    <a:lnTo>
                      <a:pt x="0" y="523204"/>
                    </a:lnTo>
                    <a:close/>
                  </a:path>
                </a:pathLst>
              </a:custGeom>
              <a:solidFill>
                <a:srgbClr val="DEDCD7"/>
              </a:solidFill>
              <a:ln>
                <a:noFill/>
              </a:ln>
            </p:spPr>
          </p:sp>
          <p:sp>
            <p:nvSpPr>
              <p:cNvPr id="374" name="Google Shape;374;p21"/>
              <p:cNvSpPr txBox="1"/>
              <p:nvPr/>
            </p:nvSpPr>
            <p:spPr>
              <a:xfrm>
                <a:off x="0" y="-38100"/>
                <a:ext cx="2686052" cy="5613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75" name="Google Shape;375;p21"/>
            <p:cNvGrpSpPr/>
            <p:nvPr/>
          </p:nvGrpSpPr>
          <p:grpSpPr>
            <a:xfrm>
              <a:off x="203200" y="10319"/>
              <a:ext cx="13218656" cy="2462120"/>
              <a:chOff x="0" y="-38100"/>
              <a:chExt cx="2611092" cy="486345"/>
            </a:xfrm>
          </p:grpSpPr>
          <p:sp>
            <p:nvSpPr>
              <p:cNvPr id="376" name="Google Shape;376;p21"/>
              <p:cNvSpPr/>
              <p:nvPr/>
            </p:nvSpPr>
            <p:spPr>
              <a:xfrm>
                <a:off x="0" y="0"/>
                <a:ext cx="2611092" cy="448245"/>
              </a:xfrm>
              <a:custGeom>
                <a:avLst/>
                <a:gdLst/>
                <a:ahLst/>
                <a:cxnLst/>
                <a:rect l="l" t="t" r="r" b="b"/>
                <a:pathLst>
                  <a:path w="2611092" h="448245" extrusionOk="0">
                    <a:moveTo>
                      <a:pt x="0" y="0"/>
                    </a:moveTo>
                    <a:lnTo>
                      <a:pt x="2611092" y="0"/>
                    </a:lnTo>
                    <a:lnTo>
                      <a:pt x="2611092" y="448245"/>
                    </a:lnTo>
                    <a:lnTo>
                      <a:pt x="0" y="44824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8B837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sp>
          <p:sp>
            <p:nvSpPr>
              <p:cNvPr id="377" name="Google Shape;377;p21"/>
              <p:cNvSpPr txBox="1"/>
              <p:nvPr/>
            </p:nvSpPr>
            <p:spPr>
              <a:xfrm>
                <a:off x="0" y="-38100"/>
                <a:ext cx="2611092" cy="4863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379" name="Google Shape;379;p21"/>
          <p:cNvSpPr txBox="1"/>
          <p:nvPr/>
        </p:nvSpPr>
        <p:spPr>
          <a:xfrm>
            <a:off x="10232275" y="2797102"/>
            <a:ext cx="5769725" cy="677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Tiếng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khóc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không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chỉ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hướng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về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cái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chết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mà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còn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hướng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về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cuộc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sống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đau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thương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khổ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nhục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của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cả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dân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tộc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trước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làn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sóng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xâm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lăng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của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thực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dân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.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Nó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không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chỉ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gợi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nỗi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đau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thương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mà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cao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hơn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nữa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còn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khích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lệ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lòng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căm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thù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giặc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và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ý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chí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nối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tiếp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sự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nghiệp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còn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dang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dở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của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những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người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nghĩa</a:t>
            </a:r>
            <a:r>
              <a:rPr lang="en-US" sz="4000" b="1" dirty="0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 </a:t>
            </a:r>
            <a:r>
              <a:rPr lang="en-US" sz="4000" b="1" dirty="0" err="1">
                <a:solidFill>
                  <a:schemeClr val="tx2">
                    <a:lumMod val="25000"/>
                  </a:schemeClr>
                </a:solidFill>
                <a:latin typeface="Roboto Condensed" panose="02000000000000000000" charset="0"/>
                <a:ea typeface="Roboto Condensed" panose="02000000000000000000" charset="0"/>
              </a:rPr>
              <a:t>sĩ</a:t>
            </a:r>
            <a:endParaRPr b="1" dirty="0">
              <a:solidFill>
                <a:schemeClr val="tx2">
                  <a:lumMod val="25000"/>
                </a:schemeClr>
              </a:solidFill>
              <a:latin typeface="Roboto Condensed" panose="02000000000000000000" charset="0"/>
              <a:ea typeface="Roboto Condensed" panose="02000000000000000000" charset="0"/>
            </a:endParaRPr>
          </a:p>
        </p:txBody>
      </p:sp>
      <p:sp>
        <p:nvSpPr>
          <p:cNvPr id="380" name="Google Shape;380;p21"/>
          <p:cNvSpPr/>
          <p:nvPr/>
        </p:nvSpPr>
        <p:spPr>
          <a:xfrm rot="-1208746">
            <a:off x="15201099" y="-1738360"/>
            <a:ext cx="4037615" cy="4607835"/>
          </a:xfrm>
          <a:custGeom>
            <a:avLst/>
            <a:gdLst/>
            <a:ahLst/>
            <a:cxnLst/>
            <a:rect l="l" t="t" r="r" b="b"/>
            <a:pathLst>
              <a:path w="4037615" h="4607835" extrusionOk="0">
                <a:moveTo>
                  <a:pt x="0" y="0"/>
                </a:moveTo>
                <a:lnTo>
                  <a:pt x="4037616" y="0"/>
                </a:lnTo>
                <a:lnTo>
                  <a:pt x="4037616" y="4607835"/>
                </a:lnTo>
                <a:lnTo>
                  <a:pt x="0" y="4607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81" name="Google Shape;381;p21"/>
          <p:cNvSpPr/>
          <p:nvPr/>
        </p:nvSpPr>
        <p:spPr>
          <a:xfrm rot="3725254">
            <a:off x="-884607" y="-2040875"/>
            <a:ext cx="4037615" cy="4607835"/>
          </a:xfrm>
          <a:custGeom>
            <a:avLst/>
            <a:gdLst/>
            <a:ahLst/>
            <a:cxnLst/>
            <a:rect l="l" t="t" r="r" b="b"/>
            <a:pathLst>
              <a:path w="4037615" h="4607835" extrusionOk="0">
                <a:moveTo>
                  <a:pt x="0" y="0"/>
                </a:moveTo>
                <a:lnTo>
                  <a:pt x="4037615" y="0"/>
                </a:lnTo>
                <a:lnTo>
                  <a:pt x="4037615" y="4607834"/>
                </a:lnTo>
                <a:lnTo>
                  <a:pt x="0" y="4607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8143884" y="271458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Bahnschrift SemiLight Condensed" panose="020B0502040204020203" pitchFamily="34" charset="0"/>
              </a:rPr>
              <a:t>TIỂU KẾT</a:t>
            </a:r>
            <a:endParaRPr lang="en-US" sz="5400" b="1" dirty="0">
              <a:solidFill>
                <a:schemeClr val="tx2">
                  <a:lumMod val="50000"/>
                </a:schemeClr>
              </a:solidFill>
              <a:latin typeface="Bahnschrift SemiLight 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stretch>
              <a:fillRect t="-19332" b="-19332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554913" y="-1417145"/>
            <a:ext cx="5452709" cy="3557893"/>
          </a:xfrm>
          <a:custGeom>
            <a:avLst/>
            <a:gdLst/>
            <a:ahLst/>
            <a:cxnLst/>
            <a:rect l="l" t="t" r="r" b="b"/>
            <a:pathLst>
              <a:path w="5452709" h="3557893" extrusionOk="0">
                <a:moveTo>
                  <a:pt x="0" y="0"/>
                </a:moveTo>
                <a:lnTo>
                  <a:pt x="5452709" y="0"/>
                </a:lnTo>
                <a:lnTo>
                  <a:pt x="5452709" y="3557892"/>
                </a:lnTo>
                <a:lnTo>
                  <a:pt x="0" y="3557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2559020" y="668809"/>
            <a:ext cx="2416616" cy="1471939"/>
          </a:xfrm>
          <a:custGeom>
            <a:avLst/>
            <a:gdLst/>
            <a:ahLst/>
            <a:cxnLst/>
            <a:rect l="l" t="t" r="r" b="b"/>
            <a:pathLst>
              <a:path w="2416616" h="1471939" extrusionOk="0">
                <a:moveTo>
                  <a:pt x="0" y="0"/>
                </a:moveTo>
                <a:lnTo>
                  <a:pt x="2416616" y="0"/>
                </a:lnTo>
                <a:lnTo>
                  <a:pt x="2416616" y="1471938"/>
                </a:lnTo>
                <a:lnTo>
                  <a:pt x="0" y="1471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4799636" y="9670857"/>
            <a:ext cx="8688727" cy="1232286"/>
          </a:xfrm>
          <a:custGeom>
            <a:avLst/>
            <a:gdLst/>
            <a:ahLst/>
            <a:cxnLst/>
            <a:rect l="l" t="t" r="r" b="b"/>
            <a:pathLst>
              <a:path w="8688727" h="1232286" extrusionOk="0">
                <a:moveTo>
                  <a:pt x="0" y="0"/>
                </a:moveTo>
                <a:lnTo>
                  <a:pt x="8688728" y="0"/>
                </a:lnTo>
                <a:lnTo>
                  <a:pt x="8688728" y="1232286"/>
                </a:lnTo>
                <a:lnTo>
                  <a:pt x="0" y="1232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t="-259582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554913" y="3035767"/>
            <a:ext cx="17178175" cy="8431601"/>
          </a:xfrm>
          <a:custGeom>
            <a:avLst/>
            <a:gdLst/>
            <a:ahLst/>
            <a:cxnLst/>
            <a:rect l="l" t="t" r="r" b="b"/>
            <a:pathLst>
              <a:path w="17178175" h="8431601" extrusionOk="0">
                <a:moveTo>
                  <a:pt x="0" y="0"/>
                </a:moveTo>
                <a:lnTo>
                  <a:pt x="17178174" y="0"/>
                </a:lnTo>
                <a:lnTo>
                  <a:pt x="17178174" y="8431600"/>
                </a:lnTo>
                <a:lnTo>
                  <a:pt x="0" y="843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4000"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 txBox="1"/>
          <p:nvPr/>
        </p:nvSpPr>
        <p:spPr>
          <a:xfrm>
            <a:off x="3111235" y="2318870"/>
            <a:ext cx="12065400" cy="20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Nghĩa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sĩ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Cần</a:t>
            </a:r>
            <a:r>
              <a:rPr lang="en-US" sz="13250" b="1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 </a:t>
            </a:r>
            <a:r>
              <a:rPr lang="en-US" sz="13250" b="1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Giuộc</a:t>
            </a:r>
            <a:endParaRPr b="1" dirty="0"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3281267" y="809625"/>
            <a:ext cx="10712700" cy="1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765" i="0" u="none" strike="noStrike" cap="none" dirty="0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Văn </a:t>
            </a:r>
            <a:r>
              <a:rPr lang="en-US" sz="11765" i="0" u="none" strike="noStrike" cap="none" dirty="0" err="1">
                <a:solidFill>
                  <a:srgbClr val="473821"/>
                </a:solidFill>
                <a:latin typeface="Alex Brush"/>
                <a:ea typeface="Alex Brush"/>
                <a:cs typeface="Alex Brush"/>
                <a:sym typeface="Alex Brush"/>
              </a:rPr>
              <a:t>tế</a:t>
            </a:r>
            <a:endParaRPr dirty="0">
              <a:latin typeface="Alex Brush"/>
              <a:ea typeface="Alex Brush"/>
              <a:cs typeface="Alex Brush"/>
              <a:sym typeface="Alex Brush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86975" y="5500688"/>
            <a:ext cx="611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goe UI Variable Small Semibol" pitchFamily="2" charset="0"/>
              </a:rPr>
              <a:t>NGUYỄN ĐÌNH CHIỂU</a:t>
            </a:r>
            <a:endParaRPr lang="en-US" sz="3600" dirty="0">
              <a:latin typeface="Segoe UI Variable Small Semibol" pitchFamily="2" charset="0"/>
            </a:endParaRPr>
          </a:p>
          <a:p>
            <a:endParaRPr lang="en-US" sz="3600" dirty="0">
              <a:latin typeface="Segoe UI Variable Small Semibol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07088" y="4646836"/>
            <a:ext cx="228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Tiết</a:t>
            </a:r>
            <a:r>
              <a:rPr lang="en-US" sz="3600" b="1" dirty="0">
                <a:latin typeface="+mj-lt"/>
              </a:rPr>
              <a:t> 3</a:t>
            </a: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"/>
          <a:stretch>
            <a:fillRect/>
          </a:stretch>
        </p:blipFill>
        <p:spPr>
          <a:xfrm>
            <a:off x="275897" y="0"/>
            <a:ext cx="17736207" cy="97353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604" y="510962"/>
            <a:ext cx="3868511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III.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Tổng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kết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"/>
          <a:stretch>
            <a:fillRect/>
          </a:stretch>
        </p:blipFill>
        <p:spPr>
          <a:xfrm>
            <a:off x="0" y="1097593"/>
            <a:ext cx="18288000" cy="76239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9982" y="376784"/>
            <a:ext cx="4525172" cy="830997"/>
          </a:xfrm>
          <a:prstGeom prst="rect">
            <a:avLst/>
          </a:prstGeom>
          <a:noFill/>
          <a:ln w="28575">
            <a:solidFill>
              <a:srgbClr val="843C0C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III.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Tổng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kết</a:t>
            </a:r>
            <a:endParaRPr lang="en-US" sz="4800" b="1" kern="1200" dirty="0">
              <a:solidFill>
                <a:srgbClr val="FF0000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9248" y="1207604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26005" y="1205434"/>
            <a:ext cx="12786693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1915" y="2845696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1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10488" y="2771152"/>
            <a:ext cx="12672392" cy="9308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b="1" kern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"Văn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3600" b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ai?</a:t>
            </a:r>
            <a:endParaRPr lang="en-US" sz="36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endParaRPr lang="en-US" sz="3600" b="1" kern="1200" dirty="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39246" y="4938502"/>
            <a:ext cx="6942483" cy="819980"/>
            <a:chOff x="626164" y="2894769"/>
            <a:chExt cx="4628322" cy="546653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4" y="2894769"/>
              <a:ext cx="4628322" cy="546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Chu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Mạnh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Trinh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5739" y="2966830"/>
              <a:ext cx="422413" cy="4224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1915" y="7074172"/>
            <a:ext cx="6942483" cy="819980"/>
            <a:chOff x="607943" y="4272161"/>
            <a:chExt cx="4628322" cy="546653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07943" y="4272161"/>
              <a:ext cx="4628322" cy="54665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Nguyễn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Chiểu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95738" y="4334280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89384" y="4860233"/>
            <a:ext cx="6942483" cy="819980"/>
            <a:chOff x="6326256" y="2842590"/>
            <a:chExt cx="4628322" cy="546653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326256" y="2842590"/>
              <a:ext cx="4628322" cy="54665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Nguyễn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Khuyến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66012" y="29125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49018" y="6956137"/>
            <a:ext cx="6942483" cy="819980"/>
            <a:chOff x="6366012" y="4239859"/>
            <a:chExt cx="4628322" cy="546653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366012" y="4239859"/>
              <a:ext cx="4628322" cy="54665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Trần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Tế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Xương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95829" y="43019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36" y="208719"/>
            <a:ext cx="354750" cy="992919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7199" y="716561"/>
            <a:ext cx="5069090" cy="2503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: Rounded Corners 3"/>
          <p:cNvSpPr/>
          <p:nvPr/>
        </p:nvSpPr>
        <p:spPr>
          <a:xfrm>
            <a:off x="2668657" y="4533191"/>
            <a:ext cx="10823714" cy="2609022"/>
          </a:xfrm>
          <a:prstGeom prst="roundRect">
            <a:avLst/>
          </a:prstGeom>
          <a:solidFill>
            <a:srgbClr val="843C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TÌM HIỂU KIẾN THỨC NGỮ VĂN</a:t>
            </a:r>
            <a:endParaRPr lang="en-US" sz="5400" b="1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9248" y="1207604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26005" y="1205434"/>
            <a:ext cx="12786693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1915" y="2845696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2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10488" y="2771152"/>
            <a:ext cx="12672392" cy="9308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"Văn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2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39246" y="4938502"/>
            <a:ext cx="6942483" cy="819980"/>
            <a:chOff x="626164" y="2894769"/>
            <a:chExt cx="4628322" cy="546653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4" y="2894769"/>
              <a:ext cx="4628322" cy="54665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Văn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tế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5739" y="2966830"/>
              <a:ext cx="422413" cy="4224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1915" y="7074172"/>
            <a:ext cx="6942483" cy="819980"/>
            <a:chOff x="607943" y="4272161"/>
            <a:chExt cx="4628322" cy="546653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07943" y="4272161"/>
              <a:ext cx="4628322" cy="54665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Truyện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95738" y="4334280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89384" y="4860233"/>
            <a:ext cx="6942483" cy="819980"/>
            <a:chOff x="6326256" y="2842590"/>
            <a:chExt cx="4628322" cy="546653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326256" y="2842590"/>
              <a:ext cx="4628322" cy="54665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Hát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nói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66012" y="29125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49018" y="6956137"/>
            <a:ext cx="6942483" cy="819980"/>
            <a:chOff x="6366012" y="4239859"/>
            <a:chExt cx="4628322" cy="546653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366012" y="4239859"/>
              <a:ext cx="4628322" cy="54665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Cáo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95829" y="43019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9248" y="1207604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26005" y="1205434"/>
            <a:ext cx="12786693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1915" y="2845696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3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10488" y="2771152"/>
            <a:ext cx="12672392" cy="9308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Bài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"Văn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tế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nghĩa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sĩ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Cần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Giuộc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"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viết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về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en-US" sz="42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39248" y="4965834"/>
            <a:ext cx="6942483" cy="1393965"/>
            <a:chOff x="626165" y="2912991"/>
            <a:chExt cx="4628322" cy="92931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912991"/>
              <a:ext cx="4628322" cy="9293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 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lính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Giuộc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giặc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Pháp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5739" y="2966830"/>
              <a:ext cx="422413" cy="4224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1915" y="7074172"/>
            <a:ext cx="6942483" cy="1692143"/>
            <a:chOff x="607943" y="4272161"/>
            <a:chExt cx="4628322" cy="1128095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07943" y="4272161"/>
              <a:ext cx="4628322" cy="11280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dirty="0">
                  <a:solidFill>
                    <a:srgbClr val="000000"/>
                  </a:solidFill>
                  <a:ea typeface="Calibri" panose="020F0502020204030204" pitchFamily="34" charset="0"/>
                </a:rPr>
                <a:t>  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nông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Giuộc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đứng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Pháp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95738" y="4343379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89384" y="4860233"/>
            <a:ext cx="6942483" cy="1499567"/>
            <a:chOff x="6326256" y="2842590"/>
            <a:chExt cx="4628322" cy="999711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326256" y="2842590"/>
              <a:ext cx="4628322" cy="99971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sĩ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yêu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nước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Giuộc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đứng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Pháp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66012" y="29125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49018" y="6956137"/>
            <a:ext cx="6942483" cy="1499567"/>
            <a:chOff x="6366012" y="4239859"/>
            <a:chExt cx="4628322" cy="99971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366012" y="4239859"/>
              <a:ext cx="4628322" cy="99971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Bộ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đứng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Pháp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95829" y="43019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9248" y="1207604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26005" y="1205434"/>
            <a:ext cx="12786693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1915" y="2845696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4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10488" y="2771152"/>
            <a:ext cx="12672392" cy="9308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thường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cục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?</a:t>
            </a:r>
            <a:endParaRPr lang="en-US" sz="36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6581" y="4965834"/>
            <a:ext cx="6942483" cy="1393965"/>
            <a:chOff x="626165" y="2912991"/>
            <a:chExt cx="4628322" cy="92931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912991"/>
              <a:ext cx="4628322" cy="9293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   Lung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khởi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thích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ai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vãn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5739" y="2966830"/>
              <a:ext cx="422413" cy="4224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9248" y="7074172"/>
            <a:ext cx="6942483" cy="1692143"/>
            <a:chOff x="607943" y="4272161"/>
            <a:chExt cx="4628322" cy="1128095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07943" y="4272161"/>
              <a:ext cx="4628322" cy="11280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Lung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khởi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thích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luận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kết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6165" y="4358700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89384" y="4860233"/>
            <a:ext cx="6942483" cy="1499567"/>
            <a:chOff x="6326256" y="2842590"/>
            <a:chExt cx="4628322" cy="999711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326256" y="2842590"/>
              <a:ext cx="4628322" cy="99971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ai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vãn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66012" y="29125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49018" y="6956137"/>
            <a:ext cx="6942483" cy="1499567"/>
            <a:chOff x="6366012" y="4239859"/>
            <a:chExt cx="4628322" cy="99971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366012" y="4239859"/>
              <a:ext cx="4628322" cy="99971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Đề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lung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khởi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ai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vãn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95829" y="43019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9248" y="1207604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26005" y="1205434"/>
            <a:ext cx="12786693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1915" y="2845696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5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10488" y="2771152"/>
            <a:ext cx="12672392" cy="14927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"Văn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tế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nghĩa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sĩ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Cần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Giuộc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"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ra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đời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vào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khoảng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thời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gian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nào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?</a:t>
            </a:r>
            <a:endParaRPr lang="en-US" sz="42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6581" y="4965834"/>
            <a:ext cx="6942483" cy="1393965"/>
            <a:chOff x="626165" y="2912991"/>
            <a:chExt cx="4628322" cy="92931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912991"/>
              <a:ext cx="4628322" cy="9293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Cuối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1859 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5739" y="2966830"/>
              <a:ext cx="422413" cy="4224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9248" y="7074172"/>
            <a:ext cx="6942483" cy="1692143"/>
            <a:chOff x="607943" y="4272161"/>
            <a:chExt cx="4628322" cy="1128095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07943" y="4272161"/>
              <a:ext cx="4628322" cy="11280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Cuối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1862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6165" y="4358700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89384" y="4860233"/>
            <a:ext cx="6942483" cy="1499567"/>
            <a:chOff x="6326256" y="2842590"/>
            <a:chExt cx="4628322" cy="999711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326256" y="2842590"/>
              <a:ext cx="4628322" cy="99971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Cuối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1860 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66012" y="29125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49018" y="6956137"/>
            <a:ext cx="6942483" cy="1499567"/>
            <a:chOff x="6366012" y="4239859"/>
            <a:chExt cx="4628322" cy="99971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366012" y="4239859"/>
              <a:ext cx="4628322" cy="99971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Cuối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1861 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95829" y="43019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9248" y="1207604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26005" y="1205434"/>
            <a:ext cx="12786693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1915" y="2845696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6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40307" y="2733266"/>
            <a:ext cx="12672392" cy="27736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"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Thà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đặng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địch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man di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en-US" sz="4200" i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 </a:t>
            </a:r>
            <a:r>
              <a:rPr lang="en-US" sz="4200" i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200" i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i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200" i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i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200" i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i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200" i="1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i="1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Chiểu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2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90211" y="5924345"/>
            <a:ext cx="6942483" cy="1393965"/>
            <a:chOff x="626165" y="2912991"/>
            <a:chExt cx="4628322" cy="92931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912991"/>
              <a:ext cx="4628322" cy="92931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“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chết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”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5739" y="2966830"/>
              <a:ext cx="422413" cy="42241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62878" y="8032682"/>
            <a:ext cx="6942483" cy="1692143"/>
            <a:chOff x="607943" y="4272161"/>
            <a:chExt cx="4628322" cy="1128095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07943" y="4272161"/>
              <a:ext cx="4628322" cy="11280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“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Chết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thằng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chẳng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chết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kern="12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ngay</a:t>
              </a:r>
              <a:r>
                <a:rPr lang="en-US" sz="3600" kern="12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”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6165" y="4358700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72649" y="5924042"/>
            <a:ext cx="6942483" cy="1499567"/>
            <a:chOff x="6326256" y="2842590"/>
            <a:chExt cx="4628322" cy="999711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326256" y="2842590"/>
              <a:ext cx="4628322" cy="99971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 “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Chết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vinh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hơn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nhục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”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66012" y="29125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832283" y="8046326"/>
            <a:ext cx="6942483" cy="1499567"/>
            <a:chOff x="6366012" y="4239859"/>
            <a:chExt cx="4628322" cy="99971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366012" y="4239859"/>
              <a:ext cx="4628322" cy="99971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  “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Trâu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chết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da,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ta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chết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tiếng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”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95829" y="4301978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24340" y="669364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11096" y="667193"/>
            <a:ext cx="12786693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24340" y="1912718"/>
            <a:ext cx="3279914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7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52731" y="1800290"/>
            <a:ext cx="12672392" cy="1769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bỉ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42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2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2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85850" y="3986556"/>
            <a:ext cx="8686797" cy="3325485"/>
            <a:chOff x="626165" y="2665499"/>
            <a:chExt cx="4628322" cy="1176802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665499"/>
              <a:ext cx="4628322" cy="117680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đánh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giặc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thác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cũng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đánh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giặc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linh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hồn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binh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muôn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kiếp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nguyện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thù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kia;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thờ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vua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thác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cũng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thờ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vua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dụ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dạy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rành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rành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ấm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đủ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đền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công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".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86380" y="3563944"/>
              <a:ext cx="376576" cy="2588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62877" y="7423609"/>
            <a:ext cx="8609771" cy="2538884"/>
            <a:chOff x="607942" y="3866112"/>
            <a:chExt cx="5739847" cy="1692589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607942" y="3866112"/>
              <a:ext cx="5739847" cy="169258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Chùa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Tông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Thạnh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canh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ưng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đóng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lạnh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tấm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lòng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son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bóng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trăng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rằm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đồn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Lang Sa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khắc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đặng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hờn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tủi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phận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bạc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trôi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dòng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nước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đổ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".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41991" y="5056821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252211" y="3986557"/>
            <a:ext cx="6942483" cy="3219353"/>
            <a:chOff x="6645964" y="1550933"/>
            <a:chExt cx="4628322" cy="2146235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645964" y="1550933"/>
              <a:ext cx="4628322" cy="214623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thác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đặng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câu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địch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khái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tổ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phụ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cũng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vinh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hơn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chịu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đầu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Tây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ở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man di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rất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khổ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".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818242" y="3084822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303698" y="7378240"/>
            <a:ext cx="6942483" cy="2538884"/>
            <a:chOff x="6680289" y="3794468"/>
            <a:chExt cx="4628322" cy="1692589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680289" y="3794468"/>
              <a:ext cx="4628322" cy="169258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chắc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trường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rằng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hạnh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hay da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ngựa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bọc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thây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trăm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năm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âm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phủ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ấy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quy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đợi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gươm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hùm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treo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mộ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".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898949" y="5002263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506898" y="669364"/>
            <a:ext cx="3697356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11095" y="667193"/>
            <a:ext cx="13638974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06897" y="1897135"/>
            <a:ext cx="3697356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8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52731" y="1800290"/>
            <a:ext cx="13497339" cy="14985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600" b="1" u="sng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"Văn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36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"?</a:t>
            </a:r>
            <a:endParaRPr lang="en-US" sz="36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2234" y="3726043"/>
            <a:ext cx="8686797" cy="3120635"/>
            <a:chOff x="626165" y="2665499"/>
            <a:chExt cx="4628322" cy="110431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665499"/>
              <a:ext cx="4628322" cy="11043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    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Tác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giả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khắc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hoạ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công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bất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tử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vẻ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đẹp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bi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tráng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sĩ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Giuộc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bức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đài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nghệ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thuật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hai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lịch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sử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học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Việt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Trung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đại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.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86685" y="2689243"/>
              <a:ext cx="376576" cy="2588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6898" y="6988138"/>
            <a:ext cx="8642073" cy="2974355"/>
            <a:chOff x="170623" y="3575798"/>
            <a:chExt cx="5761382" cy="1982903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70623" y="3575798"/>
              <a:ext cx="5761382" cy="198290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tiếng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khóc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cao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cả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thiêng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liêng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Nguyễn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Chiểu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khóc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thương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sĩ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hi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sinh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nghiệp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dang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dở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khóc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thương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kì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lịch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sử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đau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thương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nhưng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hào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hùng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tộc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.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78474" y="3624659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27875" y="3721225"/>
            <a:ext cx="8642073" cy="3120635"/>
            <a:chOff x="6092170" y="1405752"/>
            <a:chExt cx="5148466" cy="2146235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092170" y="1405752"/>
              <a:ext cx="5148466" cy="214623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tiếng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khóc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bi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luỵ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nguyễn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Chiểu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nhân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dân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Nam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Kì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trước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cái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chết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sĩ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Giuộc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.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239715" y="1495554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27875" y="7061430"/>
            <a:ext cx="8622194" cy="2855694"/>
            <a:chOff x="6029740" y="3794468"/>
            <a:chExt cx="5278871" cy="1692589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029740" y="3794468"/>
              <a:ext cx="5278871" cy="169258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   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Đây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tựu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rực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rỡ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về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mặt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ngôn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nghệ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thuật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xây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dựng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nhân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vật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hợp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nhuần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nhuyễn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giọng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điệu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bi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tráng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tạo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nên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giá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trị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sử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tế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này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.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193069" y="3823479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506898" y="669364"/>
            <a:ext cx="3697356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11095" y="667193"/>
            <a:ext cx="13638974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06897" y="1897135"/>
            <a:ext cx="3697356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9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52731" y="1800290"/>
            <a:ext cx="13497339" cy="14985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Ý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nào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r>
              <a:rPr lang="en-US" sz="4200" b="1" u="sng" dirty="0" err="1">
                <a:solidFill>
                  <a:srgbClr val="000000"/>
                </a:solidFill>
                <a:ea typeface="Calibri" panose="020F0502020204030204" pitchFamily="34" charset="0"/>
              </a:rPr>
              <a:t>không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phải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nét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đặc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sắc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nghệ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thuật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trong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bài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"Văn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tế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nghĩa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sĩ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Cần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Giuộc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"?</a:t>
            </a:r>
            <a:endParaRPr lang="en-US" sz="42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2234" y="4524642"/>
            <a:ext cx="8686797" cy="1881747"/>
            <a:chOff x="626165" y="2948103"/>
            <a:chExt cx="4628322" cy="66590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948103"/>
              <a:ext cx="4628322" cy="66590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Ngôn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ảnh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bóng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bẩy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21992" y="3037670"/>
              <a:ext cx="376576" cy="2588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6898" y="7364897"/>
            <a:ext cx="8642073" cy="1881747"/>
            <a:chOff x="170623" y="3826971"/>
            <a:chExt cx="5761382" cy="125449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70623" y="3826971"/>
              <a:ext cx="5761382" cy="125449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Thủ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pháp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liệt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kê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đối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lập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78473" y="3970572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27875" y="4524644"/>
            <a:ext cx="8642073" cy="1881746"/>
            <a:chOff x="6092170" y="1958308"/>
            <a:chExt cx="5148466" cy="129418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092170" y="1958308"/>
              <a:ext cx="5148466" cy="129418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Ngôn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chân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giàu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cảm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xúc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178029" y="2085251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27875" y="7364898"/>
            <a:ext cx="8622194" cy="1881747"/>
            <a:chOff x="6029740" y="3974335"/>
            <a:chExt cx="5278871" cy="111532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029740" y="3974335"/>
              <a:ext cx="5278871" cy="11153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   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Sử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lối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văn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biền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ngẫu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uyển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giàu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ảnh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056148" y="4053034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36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506898" y="669364"/>
            <a:ext cx="3697356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LUYỆN TẬP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4311095" y="667193"/>
            <a:ext cx="13638974" cy="8199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 err="1">
                <a:solidFill>
                  <a:prstClr val="white"/>
                </a:solidFill>
              </a:rPr>
              <a:t>Chọn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đáp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án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đúng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cho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các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câu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hỏi</a:t>
            </a:r>
            <a:r>
              <a:rPr lang="en-US" sz="3600" b="1" kern="1200" dirty="0">
                <a:solidFill>
                  <a:prstClr val="white"/>
                </a:solidFill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</a:rPr>
              <a:t>sau</a:t>
            </a:r>
            <a:r>
              <a:rPr lang="en-US" sz="3600" b="1" kern="1200" dirty="0">
                <a:solidFill>
                  <a:prstClr val="white"/>
                </a:solidFill>
              </a:rPr>
              <a:t>:</a:t>
            </a:r>
            <a:endParaRPr lang="en-US" sz="3600" b="1" kern="1200" dirty="0">
              <a:solidFill>
                <a:prstClr val="white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06897" y="1897135"/>
            <a:ext cx="3697356" cy="81998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200" b="1" kern="1200" dirty="0" err="1">
                <a:solidFill>
                  <a:prstClr val="white"/>
                </a:solidFill>
              </a:rPr>
              <a:t>Câu</a:t>
            </a:r>
            <a:r>
              <a:rPr lang="en-US" sz="4200" b="1" kern="1200" dirty="0">
                <a:solidFill>
                  <a:prstClr val="white"/>
                </a:solidFill>
              </a:rPr>
              <a:t> 10</a:t>
            </a:r>
            <a:endParaRPr lang="en-US" sz="4200" b="1" kern="1200" dirty="0">
              <a:solidFill>
                <a:prstClr val="white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52731" y="1800289"/>
            <a:ext cx="13497339" cy="22399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Đáp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án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nào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r>
              <a:rPr lang="en-US" sz="4200" b="1" u="sng" dirty="0" err="1">
                <a:solidFill>
                  <a:srgbClr val="000000"/>
                </a:solidFill>
                <a:ea typeface="Calibri" panose="020F0502020204030204" pitchFamily="34" charset="0"/>
              </a:rPr>
              <a:t>không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nói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đúng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ý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nghĩa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sự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hi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sinh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những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người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nghĩa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sĩ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Cần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Giuộc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trong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tác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phẩm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"Văn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tế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nghĩa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sĩ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Cần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ea typeface="Calibri" panose="020F0502020204030204" pitchFamily="34" charset="0"/>
              </a:rPr>
              <a:t>Giuộc</a:t>
            </a:r>
            <a:r>
              <a:rPr lang="en-US" sz="4200" dirty="0">
                <a:solidFill>
                  <a:srgbClr val="000000"/>
                </a:solidFill>
                <a:ea typeface="Calibri" panose="020F0502020204030204" pitchFamily="34" charset="0"/>
              </a:rPr>
              <a:t>"?</a:t>
            </a:r>
            <a:endParaRPr lang="en-US" sz="4200" kern="1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2234" y="4524642"/>
            <a:ext cx="8686797" cy="1881747"/>
            <a:chOff x="626165" y="2948103"/>
            <a:chExt cx="4628322" cy="66590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626165" y="2948103"/>
              <a:ext cx="4628322" cy="66590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Bảo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vệ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từng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tấc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đất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ngọn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cỏ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21992" y="3037670"/>
              <a:ext cx="376576" cy="2588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A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6898" y="7364897"/>
            <a:ext cx="8642073" cy="1881747"/>
            <a:chOff x="170623" y="3826971"/>
            <a:chExt cx="5761382" cy="125449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70623" y="3826971"/>
              <a:ext cx="5761382" cy="125449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Vì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bền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vững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triều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78473" y="3970572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B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27875" y="4524644"/>
            <a:ext cx="8642073" cy="1881746"/>
            <a:chOff x="6092170" y="1958308"/>
            <a:chExt cx="5148466" cy="129418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6092170" y="1958308"/>
              <a:ext cx="5148466" cy="129418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  <a:buClrTx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Giữ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gìn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từng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miếng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cơm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manh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áo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 </a:t>
              </a:r>
              <a:endParaRPr lang="en-US" sz="3600" kern="12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178029" y="2085251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C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27875" y="7364898"/>
            <a:ext cx="8622194" cy="1881747"/>
            <a:chOff x="6029740" y="3974335"/>
            <a:chExt cx="5278871" cy="111532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029740" y="3974335"/>
              <a:ext cx="5278871" cy="111532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Khẳng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định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lẽ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sống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cao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đẹp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Calibri" panose="020F0502020204030204" pitchFamily="34" charset="0"/>
                </a:rPr>
                <a:t>đại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056148" y="4053034"/>
              <a:ext cx="422413" cy="42241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kern="1200" dirty="0">
                  <a:solidFill>
                    <a:prstClr val="white"/>
                  </a:solidFill>
                </a:rPr>
                <a:t>D</a:t>
              </a:r>
              <a:endParaRPr lang="en-US" sz="3600" kern="12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30526" y="655983"/>
            <a:ext cx="4383158" cy="108833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VẬN DỤNG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878495" y="2415209"/>
            <a:ext cx="12314583" cy="387626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Giuộc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200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nhục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b="1" kern="1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b="1" kern="12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204" y="6606942"/>
            <a:ext cx="4398708" cy="2842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7691" y="5204424"/>
            <a:ext cx="13698414" cy="246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1, 2, 3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khoa,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9769" y="386862"/>
            <a:ext cx="369279" cy="96539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22254" y="1698058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1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54112" y="5273704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2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2743" y="1698057"/>
            <a:ext cx="13698416" cy="325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  <a:buClrTx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Thành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ngẫu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4800" b="1" u="sng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kern="1200" dirty="0" err="1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800" b="1" u="sng" kern="1200" dirty="0">
                <a:solidFill>
                  <a:srgbClr val="7030A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4/5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450" y="8024951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kern="120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4800" b="1" kern="1200" dirty="0" err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154112" y="7856407"/>
            <a:ext cx="1160585" cy="1160585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3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0451" y="469044"/>
            <a:ext cx="368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5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Chia </a:t>
            </a:r>
            <a:r>
              <a:rPr lang="en-US" sz="5400" b="1" kern="1200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nhóm</a:t>
            </a:r>
            <a:endParaRPr lang="en-US" sz="5400" b="1" kern="1200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  <p:bldP spid="20" grpId="0"/>
      <p:bldP spid="22" grpId="0"/>
      <p:bldP spid="23" grpId="0" animBg="1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70" y="178904"/>
            <a:ext cx="18039522" cy="9959009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2107406"/>
            <a:ext cx="8572500" cy="6072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74785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145323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064369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6734907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9882554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1553092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4472138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6142676" y="1899138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74785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2145323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5064369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6734907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9882554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11553092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4472138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6142676" y="3235569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474785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2145323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5064369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734907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9882554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1553092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14472138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16142676" y="45720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74785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2145323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5064369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6734907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9882554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11553092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4472138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16142676" y="59084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474785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2145323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5064369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6734907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9882554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11553092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14472138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6142676" y="7244862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74785" y="8581293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145323" y="8581293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5064369" y="8581293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6734907" y="8581293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N2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9882554" y="8581293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N3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710354" y="738554"/>
            <a:ext cx="11324493" cy="75613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b="1" kern="1200" dirty="0">
                <a:solidFill>
                  <a:prstClr val="white"/>
                </a:solidFill>
              </a:rPr>
              <a:t>SƠ ĐỒ CHỖ NGỒI CÁC NHÓM CŨ</a:t>
            </a:r>
            <a:endParaRPr lang="en-US" sz="4800" b="1" kern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4384216" y="2303583"/>
            <a:ext cx="1565031" cy="756138"/>
          </a:xfrm>
          <a:prstGeom prst="roundRect">
            <a:avLst/>
          </a:prstGeom>
          <a:solidFill>
            <a:srgbClr val="909EE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N10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6054754" y="2303583"/>
            <a:ext cx="1565031" cy="756138"/>
          </a:xfrm>
          <a:prstGeom prst="roundRect">
            <a:avLst/>
          </a:prstGeom>
          <a:solidFill>
            <a:srgbClr val="909EE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N10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4785" y="2233246"/>
            <a:ext cx="3235569" cy="1652954"/>
            <a:chOff x="316523" y="1266092"/>
            <a:chExt cx="2157046" cy="1101969"/>
          </a:xfrm>
          <a:solidFill>
            <a:srgbClr val="00B050"/>
          </a:solidFill>
        </p:grpSpPr>
        <p:sp>
          <p:nvSpPr>
            <p:cNvPr id="2" name="Rectangle: Rounded Corners 1"/>
            <p:cNvSpPr/>
            <p:nvPr/>
          </p:nvSpPr>
          <p:spPr>
            <a:xfrm>
              <a:off x="316523" y="126609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N1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430215" y="126609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N1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316523" y="1863969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N1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430215" y="1863969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N1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064369" y="2233246"/>
            <a:ext cx="3235569" cy="1652954"/>
            <a:chOff x="3376246" y="1266092"/>
            <a:chExt cx="2157046" cy="1101969"/>
          </a:xfrm>
          <a:solidFill>
            <a:srgbClr val="FF7474"/>
          </a:solidFill>
        </p:grpSpPr>
        <p:sp>
          <p:nvSpPr>
            <p:cNvPr id="5" name="Rectangle: Rounded Corners 4"/>
            <p:cNvSpPr/>
            <p:nvPr/>
          </p:nvSpPr>
          <p:spPr>
            <a:xfrm>
              <a:off x="3376246" y="126609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N4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4489938" y="126609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N4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3376246" y="1863969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N4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4489938" y="1863969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N4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882554" y="2233245"/>
            <a:ext cx="3235569" cy="1705707"/>
            <a:chOff x="6588369" y="1266092"/>
            <a:chExt cx="2157046" cy="1137138"/>
          </a:xfrm>
          <a:solidFill>
            <a:schemeClr val="accent5">
              <a:lumMod val="75000"/>
            </a:schemeClr>
          </a:solidFill>
        </p:grpSpPr>
        <p:sp>
          <p:nvSpPr>
            <p:cNvPr id="7" name="Rectangle: Rounded Corners 6"/>
            <p:cNvSpPr/>
            <p:nvPr/>
          </p:nvSpPr>
          <p:spPr>
            <a:xfrm>
              <a:off x="6588369" y="126609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N7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7702061" y="126609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N7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6588369" y="1899138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N7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7702061" y="1899138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N7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14384216" y="3253152"/>
            <a:ext cx="1565031" cy="756138"/>
          </a:xfrm>
          <a:prstGeom prst="roundRect">
            <a:avLst/>
          </a:prstGeom>
          <a:solidFill>
            <a:srgbClr val="909EE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N10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6054754" y="3253152"/>
            <a:ext cx="1565031" cy="756138"/>
          </a:xfrm>
          <a:prstGeom prst="roundRect">
            <a:avLst/>
          </a:prstGeom>
          <a:solidFill>
            <a:srgbClr val="909EE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N10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9882554" y="5363307"/>
            <a:ext cx="1565031" cy="7561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N8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1553092" y="5363307"/>
            <a:ext cx="1565031" cy="7561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N8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14472138" y="5363307"/>
            <a:ext cx="1565031" cy="756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16142676" y="5363307"/>
            <a:ext cx="1565031" cy="756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74785" y="5363307"/>
            <a:ext cx="3235569" cy="1635369"/>
            <a:chOff x="316523" y="3352800"/>
            <a:chExt cx="2157046" cy="1090246"/>
          </a:xfrm>
          <a:solidFill>
            <a:srgbClr val="00B0F0"/>
          </a:solidFill>
        </p:grpSpPr>
        <p:sp>
          <p:nvSpPr>
            <p:cNvPr id="20" name="Rectangle: Rounded Corners 19"/>
            <p:cNvSpPr/>
            <p:nvPr/>
          </p:nvSpPr>
          <p:spPr>
            <a:xfrm>
              <a:off x="316523" y="3352800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N2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1430215" y="3352800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N2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316523" y="3938954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N2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29" name="Rectangle: Rounded Corners 28"/>
            <p:cNvSpPr/>
            <p:nvPr/>
          </p:nvSpPr>
          <p:spPr>
            <a:xfrm>
              <a:off x="1430215" y="3938954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N2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064369" y="5345723"/>
            <a:ext cx="3235569" cy="1652954"/>
            <a:chOff x="3376246" y="3341077"/>
            <a:chExt cx="2157046" cy="1101969"/>
          </a:xfrm>
          <a:solidFill>
            <a:schemeClr val="accent2">
              <a:lumMod val="75000"/>
            </a:schemeClr>
          </a:solidFill>
        </p:grpSpPr>
        <p:sp>
          <p:nvSpPr>
            <p:cNvPr id="22" name="Rectangle: Rounded Corners 21"/>
            <p:cNvSpPr/>
            <p:nvPr/>
          </p:nvSpPr>
          <p:spPr>
            <a:xfrm>
              <a:off x="3376246" y="3341077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N5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4489938" y="3341077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N5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30" name="Rectangle: Rounded Corners 29"/>
            <p:cNvSpPr/>
            <p:nvPr/>
          </p:nvSpPr>
          <p:spPr>
            <a:xfrm>
              <a:off x="3376246" y="3938954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N5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4489938" y="3938954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N5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Rectangle: Rounded Corners 31"/>
          <p:cNvSpPr/>
          <p:nvPr/>
        </p:nvSpPr>
        <p:spPr>
          <a:xfrm>
            <a:off x="9882554" y="6330461"/>
            <a:ext cx="1565031" cy="7561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N8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11553092" y="6330461"/>
            <a:ext cx="1565031" cy="7561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N8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4472138" y="6330461"/>
            <a:ext cx="1565031" cy="756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16142676" y="6330461"/>
            <a:ext cx="1565031" cy="756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N11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9882554" y="7948247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N9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11553092" y="7948247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N9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11553092" y="8915400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N9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3346723" y="8431824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N9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74785" y="7957038"/>
            <a:ext cx="3235569" cy="1714500"/>
            <a:chOff x="316523" y="5081954"/>
            <a:chExt cx="2157046" cy="1143000"/>
          </a:xfrm>
          <a:solidFill>
            <a:srgbClr val="F6C3FF"/>
          </a:solidFill>
        </p:grpSpPr>
        <p:sp>
          <p:nvSpPr>
            <p:cNvPr id="36" name="Rectangle: Rounded Corners 35"/>
            <p:cNvSpPr/>
            <p:nvPr/>
          </p:nvSpPr>
          <p:spPr>
            <a:xfrm>
              <a:off x="316523" y="5081954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N3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1430215" y="5081954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N3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44" name="Rectangle: Rounded Corners 43"/>
            <p:cNvSpPr/>
            <p:nvPr/>
          </p:nvSpPr>
          <p:spPr>
            <a:xfrm>
              <a:off x="316523" y="572086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N3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1430215" y="572086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N3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064369" y="7948247"/>
            <a:ext cx="3235569" cy="1723292"/>
            <a:chOff x="3376246" y="5076093"/>
            <a:chExt cx="2157046" cy="1148861"/>
          </a:xfrm>
          <a:solidFill>
            <a:schemeClr val="accent4"/>
          </a:solidFill>
        </p:grpSpPr>
        <p:sp>
          <p:nvSpPr>
            <p:cNvPr id="38" name="Rectangle: Rounded Corners 37"/>
            <p:cNvSpPr/>
            <p:nvPr/>
          </p:nvSpPr>
          <p:spPr>
            <a:xfrm>
              <a:off x="3376246" y="5076093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N6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4489938" y="5076093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N6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3376246" y="572086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N6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  <p:sp>
          <p:nvSpPr>
            <p:cNvPr id="47" name="Rectangle: Rounded Corners 46"/>
            <p:cNvSpPr/>
            <p:nvPr/>
          </p:nvSpPr>
          <p:spPr>
            <a:xfrm>
              <a:off x="4489938" y="5720862"/>
              <a:ext cx="1043354" cy="50409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black"/>
                  </a:solidFill>
                </a:rPr>
                <a:t>N6</a:t>
              </a:r>
              <a:endParaRPr lang="en-US" sz="3600" b="1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Rectangle: Rounded Corners 47"/>
          <p:cNvSpPr/>
          <p:nvPr/>
        </p:nvSpPr>
        <p:spPr>
          <a:xfrm>
            <a:off x="9873761" y="8880231"/>
            <a:ext cx="1565031" cy="756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</a:rPr>
              <a:t>N9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9385" y="756138"/>
            <a:ext cx="11922369" cy="10199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400" b="1" kern="1200" dirty="0">
                <a:solidFill>
                  <a:prstClr val="white"/>
                </a:solidFill>
              </a:rPr>
              <a:t>SƠ ĐỒ CHỖ NGỒI CÁC NHÓM MỚI</a:t>
            </a:r>
            <a:endParaRPr lang="en-US" sz="5400" b="1" kern="12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7731" y="386862"/>
            <a:ext cx="17672538" cy="9653955"/>
          </a:xfrm>
          <a:prstGeom prst="rect">
            <a:avLst/>
          </a:prstGeom>
          <a:noFill/>
          <a:ln w="38100">
            <a:solidFill>
              <a:srgbClr val="843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70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24871</Words>
  <Application>WPS Presentation</Application>
  <PresentationFormat>Custom</PresentationFormat>
  <Paragraphs>1173</Paragraphs>
  <Slides>70</Slides>
  <Notes>22</Notes>
  <HiddenSlides>0</HiddenSlides>
  <MMClips>13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70</vt:i4>
      </vt:variant>
    </vt:vector>
  </HeadingPairs>
  <TitlesOfParts>
    <vt:vector size="99" baseType="lpstr">
      <vt:lpstr>Arial</vt:lpstr>
      <vt:lpstr>SimSun</vt:lpstr>
      <vt:lpstr>Wingdings</vt:lpstr>
      <vt:lpstr>Arial</vt:lpstr>
      <vt:lpstr>Calibri</vt:lpstr>
      <vt:lpstr>Alex Brush</vt:lpstr>
      <vt:lpstr>Segoe UI Variable Small Semibol</vt:lpstr>
      <vt:lpstr>Segoe UI</vt:lpstr>
      <vt:lpstr>#9Slide03 Josefin Sans SemiBold</vt:lpstr>
      <vt:lpstr>#9Slide03 IcielUni Sans Heavy</vt:lpstr>
      <vt:lpstr>#9Slide03 BoosterNextFYBlack</vt:lpstr>
      <vt:lpstr>#9Slide03 HelvetIns</vt:lpstr>
      <vt:lpstr>#9Slide03 Josefin Sans Light</vt:lpstr>
      <vt:lpstr>Times New Roman</vt:lpstr>
      <vt:lpstr>Calibri</vt:lpstr>
      <vt:lpstr>#9Slide06 ThuPhap Thien An</vt:lpstr>
      <vt:lpstr>Segoe Print</vt:lpstr>
      <vt:lpstr>Microsoft YaHei</vt:lpstr>
      <vt:lpstr>Arial Unicode MS</vt:lpstr>
      <vt:lpstr>Charmonman</vt:lpstr>
      <vt:lpstr>Big Shoulders Stencil Text</vt:lpstr>
      <vt:lpstr>Roboto Condensed</vt:lpstr>
      <vt:lpstr>Roboto Condensed</vt:lpstr>
      <vt:lpstr>Segoe UI Symbol</vt:lpstr>
      <vt:lpstr>Bahnschrift SemiLight Condensed</vt:lpstr>
      <vt:lpstr>Calibri Light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Linh Nguyễn Thùy</cp:lastModifiedBy>
  <cp:revision>32</cp:revision>
  <dcterms:created xsi:type="dcterms:W3CDTF">2006-08-16T00:00:00Z</dcterms:created>
  <dcterms:modified xsi:type="dcterms:W3CDTF">2024-11-29T08:28:36Z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621DB637085D4E5685DCBD7A9378BA1C_13</vt:lpwstr>
  </property>
  <property fmtid="{D5CDD505-2E9C-101B-9397-08002B2CF9AE}" pid="3" name="KSOProductBuildVer">
    <vt:lpwstr>1033-12.2.0.18911</vt:lpwstr>
  </property>
</Properties>
</file>