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9" r:id="rId2"/>
    <p:sldId id="260" r:id="rId3"/>
    <p:sldId id="261" r:id="rId4"/>
    <p:sldId id="264" r:id="rId5"/>
    <p:sldId id="265" r:id="rId6"/>
    <p:sldId id="275" r:id="rId7"/>
    <p:sldId id="277" r:id="rId8"/>
    <p:sldId id="278" r:id="rId9"/>
    <p:sldId id="279" r:id="rId10"/>
    <p:sldId id="280" r:id="rId11"/>
    <p:sldId id="281" r:id="rId12"/>
    <p:sldId id="271" r:id="rId13"/>
    <p:sldId id="282" r:id="rId14"/>
    <p:sldId id="273" r:id="rId15"/>
    <p:sldId id="27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1" d="100"/>
          <a:sy n="81" d="100"/>
        </p:scale>
        <p:origin x="120" y="5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B546AB-E8BF-49F8-AB1A-F8F74A8A450D}" type="datetimeFigureOut">
              <a:rPr lang="en-US" smtClean="0"/>
              <a:t>12/8/2023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66C484-EC89-4AB5-B2CA-7A93E929607C}" type="slidenum">
              <a:rPr lang="en-US" smtClean="0"/>
              <a:t>‹#›</a:t>
            </a:fld>
            <a:endParaRPr lang="en-US"/>
          </a:p>
        </p:txBody>
      </p:sp>
    </p:spTree>
    <p:extLst>
      <p:ext uri="{BB962C8B-B14F-4D97-AF65-F5344CB8AC3E}">
        <p14:creationId xmlns:p14="http://schemas.microsoft.com/office/powerpoint/2010/main" val="4033867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EE81A3-D2D3-48E6-914F-52ED26F1D1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8758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EE81A3-D2D3-48E6-914F-52ED26F1D1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0393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EE81A3-D2D3-48E6-914F-52ED26F1D1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1984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EE81A3-D2D3-48E6-914F-52ED26F1D1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953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EE81A3-D2D3-48E6-914F-52ED26F1D1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592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EE81A3-D2D3-48E6-914F-52ED26F1D1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0900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EE81A3-D2D3-48E6-914F-52ED26F1D1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533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EE81A3-D2D3-48E6-914F-52ED26F1D1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2524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EE81A3-D2D3-48E6-914F-52ED26F1D1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6906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EE81A3-D2D3-48E6-914F-52ED26F1D1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9681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EE81A3-D2D3-48E6-914F-52ED26F1D1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4470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EE81A3-D2D3-48E6-914F-52ED26F1D1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4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EE81A3-D2D3-48E6-914F-52ED26F1D1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6809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EE81A3-D2D3-48E6-914F-52ED26F1D1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8673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92D0134-0085-45E8-8FFC-1AAE675EBF1B}"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F9615C-0BEE-42BD-81CE-9D41FF074959}" type="slidenum">
              <a:rPr lang="en-US" smtClean="0"/>
              <a:t>‹#›</a:t>
            </a:fld>
            <a:endParaRPr lang="en-US"/>
          </a:p>
        </p:txBody>
      </p:sp>
    </p:spTree>
    <p:extLst>
      <p:ext uri="{BB962C8B-B14F-4D97-AF65-F5344CB8AC3E}">
        <p14:creationId xmlns:p14="http://schemas.microsoft.com/office/powerpoint/2010/main" val="807912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D0134-0085-45E8-8FFC-1AAE675EBF1B}"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F9615C-0BEE-42BD-81CE-9D41FF074959}" type="slidenum">
              <a:rPr lang="en-US" smtClean="0"/>
              <a:t>‹#›</a:t>
            </a:fld>
            <a:endParaRPr lang="en-US"/>
          </a:p>
        </p:txBody>
      </p:sp>
    </p:spTree>
    <p:extLst>
      <p:ext uri="{BB962C8B-B14F-4D97-AF65-F5344CB8AC3E}">
        <p14:creationId xmlns:p14="http://schemas.microsoft.com/office/powerpoint/2010/main" val="3257059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D0134-0085-45E8-8FFC-1AAE675EBF1B}"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F9615C-0BEE-42BD-81CE-9D41FF074959}" type="slidenum">
              <a:rPr lang="en-US" smtClean="0"/>
              <a:t>‹#›</a:t>
            </a:fld>
            <a:endParaRPr lang="en-US"/>
          </a:p>
        </p:txBody>
      </p:sp>
    </p:spTree>
    <p:extLst>
      <p:ext uri="{BB962C8B-B14F-4D97-AF65-F5344CB8AC3E}">
        <p14:creationId xmlns:p14="http://schemas.microsoft.com/office/powerpoint/2010/main" val="4140231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D0134-0085-45E8-8FFC-1AAE675EBF1B}"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F9615C-0BEE-42BD-81CE-9D41FF074959}" type="slidenum">
              <a:rPr lang="en-US" smtClean="0"/>
              <a:t>‹#›</a:t>
            </a:fld>
            <a:endParaRPr lang="en-US"/>
          </a:p>
        </p:txBody>
      </p:sp>
    </p:spTree>
    <p:extLst>
      <p:ext uri="{BB962C8B-B14F-4D97-AF65-F5344CB8AC3E}">
        <p14:creationId xmlns:p14="http://schemas.microsoft.com/office/powerpoint/2010/main" val="21413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2D0134-0085-45E8-8FFC-1AAE675EBF1B}"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F9615C-0BEE-42BD-81CE-9D41FF074959}" type="slidenum">
              <a:rPr lang="en-US" smtClean="0"/>
              <a:t>‹#›</a:t>
            </a:fld>
            <a:endParaRPr lang="en-US"/>
          </a:p>
        </p:txBody>
      </p:sp>
    </p:spTree>
    <p:extLst>
      <p:ext uri="{BB962C8B-B14F-4D97-AF65-F5344CB8AC3E}">
        <p14:creationId xmlns:p14="http://schemas.microsoft.com/office/powerpoint/2010/main" val="2315343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2D0134-0085-45E8-8FFC-1AAE675EBF1B}" type="datetimeFigureOut">
              <a:rPr lang="en-US" smtClean="0"/>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F9615C-0BEE-42BD-81CE-9D41FF074959}" type="slidenum">
              <a:rPr lang="en-US" smtClean="0"/>
              <a:t>‹#›</a:t>
            </a:fld>
            <a:endParaRPr lang="en-US"/>
          </a:p>
        </p:txBody>
      </p:sp>
    </p:spTree>
    <p:extLst>
      <p:ext uri="{BB962C8B-B14F-4D97-AF65-F5344CB8AC3E}">
        <p14:creationId xmlns:p14="http://schemas.microsoft.com/office/powerpoint/2010/main" val="1596243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2D0134-0085-45E8-8FFC-1AAE675EBF1B}" type="datetimeFigureOut">
              <a:rPr lang="en-US" smtClean="0"/>
              <a:t>12/8/2023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F9615C-0BEE-42BD-81CE-9D41FF074959}" type="slidenum">
              <a:rPr lang="en-US" smtClean="0"/>
              <a:t>‹#›</a:t>
            </a:fld>
            <a:endParaRPr lang="en-US"/>
          </a:p>
        </p:txBody>
      </p:sp>
    </p:spTree>
    <p:extLst>
      <p:ext uri="{BB962C8B-B14F-4D97-AF65-F5344CB8AC3E}">
        <p14:creationId xmlns:p14="http://schemas.microsoft.com/office/powerpoint/2010/main" val="2006300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2D0134-0085-45E8-8FFC-1AAE675EBF1B}" type="datetimeFigureOut">
              <a:rPr lang="en-US" smtClean="0"/>
              <a:t>12/8/2023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F9615C-0BEE-42BD-81CE-9D41FF074959}" type="slidenum">
              <a:rPr lang="en-US" smtClean="0"/>
              <a:t>‹#›</a:t>
            </a:fld>
            <a:endParaRPr lang="en-US"/>
          </a:p>
        </p:txBody>
      </p:sp>
    </p:spTree>
    <p:extLst>
      <p:ext uri="{BB962C8B-B14F-4D97-AF65-F5344CB8AC3E}">
        <p14:creationId xmlns:p14="http://schemas.microsoft.com/office/powerpoint/2010/main" val="1122488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2D0134-0085-45E8-8FFC-1AAE675EBF1B}" type="datetimeFigureOut">
              <a:rPr lang="en-US" smtClean="0"/>
              <a:t>12/8/2023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F9615C-0BEE-42BD-81CE-9D41FF074959}" type="slidenum">
              <a:rPr lang="en-US" smtClean="0"/>
              <a:t>‹#›</a:t>
            </a:fld>
            <a:endParaRPr lang="en-US"/>
          </a:p>
        </p:txBody>
      </p:sp>
    </p:spTree>
    <p:extLst>
      <p:ext uri="{BB962C8B-B14F-4D97-AF65-F5344CB8AC3E}">
        <p14:creationId xmlns:p14="http://schemas.microsoft.com/office/powerpoint/2010/main" val="2844770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92D0134-0085-45E8-8FFC-1AAE675EBF1B}" type="datetimeFigureOut">
              <a:rPr lang="en-US" smtClean="0"/>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F9615C-0BEE-42BD-81CE-9D41FF074959}" type="slidenum">
              <a:rPr lang="en-US" smtClean="0"/>
              <a:t>‹#›</a:t>
            </a:fld>
            <a:endParaRPr lang="en-US"/>
          </a:p>
        </p:txBody>
      </p:sp>
    </p:spTree>
    <p:extLst>
      <p:ext uri="{BB962C8B-B14F-4D97-AF65-F5344CB8AC3E}">
        <p14:creationId xmlns:p14="http://schemas.microsoft.com/office/powerpoint/2010/main" val="2643929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92D0134-0085-45E8-8FFC-1AAE675EBF1B}" type="datetimeFigureOut">
              <a:rPr lang="en-US" smtClean="0"/>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F9615C-0BEE-42BD-81CE-9D41FF074959}" type="slidenum">
              <a:rPr lang="en-US" smtClean="0"/>
              <a:t>‹#›</a:t>
            </a:fld>
            <a:endParaRPr lang="en-US"/>
          </a:p>
        </p:txBody>
      </p:sp>
    </p:spTree>
    <p:extLst>
      <p:ext uri="{BB962C8B-B14F-4D97-AF65-F5344CB8AC3E}">
        <p14:creationId xmlns:p14="http://schemas.microsoft.com/office/powerpoint/2010/main" val="777846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D0134-0085-45E8-8FFC-1AAE675EBF1B}" type="datetimeFigureOut">
              <a:rPr lang="en-US" smtClean="0"/>
              <a:t>12/8/2023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F9615C-0BEE-42BD-81CE-9D41FF074959}" type="slidenum">
              <a:rPr lang="en-US" smtClean="0"/>
              <a:t>‹#›</a:t>
            </a:fld>
            <a:endParaRPr lang="en-US"/>
          </a:p>
        </p:txBody>
      </p:sp>
    </p:spTree>
    <p:extLst>
      <p:ext uri="{BB962C8B-B14F-4D97-AF65-F5344CB8AC3E}">
        <p14:creationId xmlns:p14="http://schemas.microsoft.com/office/powerpoint/2010/main" val="42671581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jpeg"/><Relationship Id="rId11" Type="http://schemas.microsoft.com/office/2007/relationships/hdphoto" Target="../media/hdphoto2.wdp"/><Relationship Id="rId5" Type="http://schemas.openxmlformats.org/officeDocument/2006/relationships/image" Target="../media/image3.png"/><Relationship Id="rId10" Type="http://schemas.openxmlformats.org/officeDocument/2006/relationships/image" Target="../media/image9.png"/><Relationship Id="rId4" Type="http://schemas.openxmlformats.org/officeDocument/2006/relationships/image" Target="../media/image2.jpeg"/><Relationship Id="rId9"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jpeg"/><Relationship Id="rId11" Type="http://schemas.microsoft.com/office/2007/relationships/hdphoto" Target="../media/hdphoto2.wdp"/><Relationship Id="rId5" Type="http://schemas.openxmlformats.org/officeDocument/2006/relationships/image" Target="../media/image3.png"/><Relationship Id="rId10" Type="http://schemas.openxmlformats.org/officeDocument/2006/relationships/image" Target="../media/image9.png"/><Relationship Id="rId4" Type="http://schemas.openxmlformats.org/officeDocument/2006/relationships/image" Target="../media/image2.jpeg"/><Relationship Id="rId9"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 Id="rId9"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628776" cy="600074"/>
          </a:xfrm>
          <a:prstGeom prst="flowChartInputOutpu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Ngữ</a:t>
            </a: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văn</a:t>
            </a: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11</a:t>
            </a:r>
          </a:p>
        </p:txBody>
      </p:sp>
      <p:sp>
        <p:nvSpPr>
          <p:cNvPr id="8" name="Frame 7"/>
          <p:cNvSpPr/>
          <p:nvPr/>
        </p:nvSpPr>
        <p:spPr>
          <a:xfrm>
            <a:off x="213045" y="835818"/>
            <a:ext cx="11778610" cy="5900095"/>
          </a:xfrm>
          <a:prstGeom prst="frame">
            <a:avLst>
              <a:gd name="adj1" fmla="val 1948"/>
            </a:avLst>
          </a:prstGeom>
          <a:noFill/>
          <a:ln w="28575">
            <a:solidFill>
              <a:srgbClr val="0A0E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8"/>
          <p:cNvSpPr/>
          <p:nvPr/>
        </p:nvSpPr>
        <p:spPr>
          <a:xfrm>
            <a:off x="3567906" y="800100"/>
            <a:ext cx="5043488" cy="728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ounded Rectangle 25"/>
          <p:cNvSpPr/>
          <p:nvPr/>
        </p:nvSpPr>
        <p:spPr>
          <a:xfrm>
            <a:off x="1624808" y="-11413"/>
            <a:ext cx="9460139" cy="692944"/>
          </a:xfrm>
          <a:prstGeom prst="roundRect">
            <a:avLst>
              <a:gd name="adj" fmla="val 50000"/>
            </a:avLst>
          </a:prstGeom>
          <a:blipFill>
            <a:blip r:embed="rId4"/>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0"/>
              </a:spcAft>
            </a:pPr>
            <a:r>
              <a:rPr lang="en-US" sz="2400" b="1" dirty="0">
                <a:solidFill>
                  <a:srgbClr val="0070C0"/>
                </a:solidFill>
                <a:latin typeface="Times New Roman" panose="02020603050405020304" pitchFamily="18" charset="0"/>
                <a:ea typeface="Times New Roman" panose="02020603050405020304" pitchFamily="18" charset="0"/>
              </a:rPr>
              <a:t>THỰC HÀNH TIẾNG VIỆT</a:t>
            </a:r>
            <a:endParaRPr lang="en-US" sz="2000" dirty="0">
              <a:latin typeface="Times New Roman" panose="02020603050405020304" pitchFamily="18" charset="0"/>
              <a:ea typeface="Times New Roman" panose="02020603050405020304" pitchFamily="18" charset="0"/>
            </a:endParaRPr>
          </a:p>
          <a:p>
            <a:pPr algn="ctr"/>
            <a:r>
              <a:rPr lang="en-US" sz="1800" b="1" dirty="0">
                <a:solidFill>
                  <a:srgbClr val="FF0000"/>
                </a:solidFill>
                <a:effectLst/>
                <a:latin typeface="Times New Roman" panose="02020603050405020304" pitchFamily="18" charset="0"/>
                <a:ea typeface="Times New Roman" panose="02020603050405020304" pitchFamily="18" charset="0"/>
              </a:rPr>
              <a:t>LỖI VỀ THÀNH PHẦN CÂU VÀ CÁCH SỬA</a:t>
            </a:r>
          </a:p>
        </p:txBody>
      </p:sp>
      <p:pic>
        <p:nvPicPr>
          <p:cNvPr id="31" name="Picture 30"/>
          <p:cNvPicPr>
            <a:picLocks noChangeAspect="1"/>
          </p:cNvPicPr>
          <p:nvPr/>
        </p:nvPicPr>
        <p:blipFill>
          <a:blip r:embed="rId5"/>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5"/>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33" name="Rounded Rectangle 32"/>
          <p:cNvSpPr/>
          <p:nvPr/>
        </p:nvSpPr>
        <p:spPr>
          <a:xfrm>
            <a:off x="4195366" y="780255"/>
            <a:ext cx="3739356" cy="509886"/>
          </a:xfrm>
          <a:prstGeom prst="roundRect">
            <a:avLst>
              <a:gd name="adj" fmla="val 50000"/>
            </a:avLst>
          </a:prstGeom>
          <a:blipFill>
            <a:blip r:embed="rId6"/>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7"/>
          <a:stretch>
            <a:fillRect/>
          </a:stretch>
        </p:blipFill>
        <p:spPr>
          <a:xfrm>
            <a:off x="11083472" y="25058"/>
            <a:ext cx="1108528" cy="682171"/>
          </a:xfrm>
          <a:prstGeom prst="rect">
            <a:avLst/>
          </a:prstGeom>
        </p:spPr>
      </p:pic>
      <p:sp>
        <p:nvSpPr>
          <p:cNvPr id="25" name="Freeform 24"/>
          <p:cNvSpPr/>
          <p:nvPr/>
        </p:nvSpPr>
        <p:spPr>
          <a:xfrm>
            <a:off x="3121860" y="6496037"/>
            <a:ext cx="17315" cy="881"/>
          </a:xfrm>
          <a:custGeom>
            <a:avLst/>
            <a:gdLst>
              <a:gd name="connsiteX0" fmla="*/ 17315 w 17315"/>
              <a:gd name="connsiteY0" fmla="*/ 0 h 881"/>
              <a:gd name="connsiteX1" fmla="*/ 17315 w 17315"/>
              <a:gd name="connsiteY1" fmla="*/ 881 h 881"/>
              <a:gd name="connsiteX2" fmla="*/ 0 w 17315"/>
              <a:gd name="connsiteY2" fmla="*/ 881 h 881"/>
              <a:gd name="connsiteX3" fmla="*/ 17315 w 17315"/>
              <a:gd name="connsiteY3" fmla="*/ 0 h 881"/>
            </a:gdLst>
            <a:ahLst/>
            <a:cxnLst>
              <a:cxn ang="0">
                <a:pos x="connsiteX0" y="connsiteY0"/>
              </a:cxn>
              <a:cxn ang="0">
                <a:pos x="connsiteX1" y="connsiteY1"/>
              </a:cxn>
              <a:cxn ang="0">
                <a:pos x="connsiteX2" y="connsiteY2"/>
              </a:cxn>
              <a:cxn ang="0">
                <a:pos x="connsiteX3" y="connsiteY3"/>
              </a:cxn>
            </a:cxnLst>
            <a:rect l="l" t="t" r="r" b="b"/>
            <a:pathLst>
              <a:path w="17315" h="881">
                <a:moveTo>
                  <a:pt x="17315" y="0"/>
                </a:moveTo>
                <a:lnTo>
                  <a:pt x="17315" y="881"/>
                </a:lnTo>
                <a:lnTo>
                  <a:pt x="0" y="881"/>
                </a:lnTo>
                <a:lnTo>
                  <a:pt x="17315"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p:cNvSpPr/>
          <p:nvPr/>
        </p:nvSpPr>
        <p:spPr>
          <a:xfrm>
            <a:off x="4296346" y="780255"/>
            <a:ext cx="3576620" cy="523220"/>
          </a:xfrm>
          <a:prstGeom prst="rect">
            <a:avLst/>
          </a:prstGeom>
        </p:spPr>
        <p:txBody>
          <a:bodyPr wrap="none">
            <a:spAutoFit/>
          </a:bodyPr>
          <a:lstStyle/>
          <a:p>
            <a:r>
              <a:rPr lang="pt-BR" sz="2800" b="1" dirty="0">
                <a:solidFill>
                  <a:srgbClr val="7030A0"/>
                </a:solidFill>
                <a:latin typeface="Times New Roman" panose="02020603050405020304" pitchFamily="18" charset="0"/>
                <a:ea typeface="MS Mincho"/>
              </a:rPr>
              <a:t>Hình thành kiến thức </a:t>
            </a:r>
            <a:endParaRPr lang="en-US" sz="2800" dirty="0"/>
          </a:p>
        </p:txBody>
      </p:sp>
      <p:sp>
        <p:nvSpPr>
          <p:cNvPr id="14" name="Freeform 13"/>
          <p:cNvSpPr/>
          <p:nvPr/>
        </p:nvSpPr>
        <p:spPr>
          <a:xfrm>
            <a:off x="333808" y="955314"/>
            <a:ext cx="2761824" cy="5661102"/>
          </a:xfrm>
          <a:custGeom>
            <a:avLst/>
            <a:gdLst>
              <a:gd name="connsiteX0" fmla="*/ 0 w 2761824"/>
              <a:gd name="connsiteY0" fmla="*/ 0 h 5422107"/>
              <a:gd name="connsiteX1" fmla="*/ 2761824 w 2761824"/>
              <a:gd name="connsiteY1" fmla="*/ 0 h 5422107"/>
              <a:gd name="connsiteX2" fmla="*/ 2761824 w 2761824"/>
              <a:gd name="connsiteY2" fmla="*/ 56371 h 5422107"/>
              <a:gd name="connsiteX3" fmla="*/ 2744509 w 2761824"/>
              <a:gd name="connsiteY3" fmla="*/ 55489 h 5422107"/>
              <a:gd name="connsiteX4" fmla="*/ 82997 w 2761824"/>
              <a:gd name="connsiteY4" fmla="*/ 2738798 h 5422107"/>
              <a:gd name="connsiteX5" fmla="*/ 2744509 w 2761824"/>
              <a:gd name="connsiteY5" fmla="*/ 5422107 h 5422107"/>
              <a:gd name="connsiteX6" fmla="*/ 0 w 2761824"/>
              <a:gd name="connsiteY6" fmla="*/ 5422107 h 5422107"/>
              <a:gd name="connsiteX7" fmla="*/ 0 w 2761824"/>
              <a:gd name="connsiteY7" fmla="*/ 0 h 5422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1824" h="5422107">
                <a:moveTo>
                  <a:pt x="0" y="0"/>
                </a:moveTo>
                <a:lnTo>
                  <a:pt x="2761824" y="0"/>
                </a:lnTo>
                <a:lnTo>
                  <a:pt x="2761824" y="56371"/>
                </a:lnTo>
                <a:lnTo>
                  <a:pt x="2744509" y="55489"/>
                </a:lnTo>
                <a:cubicBezTo>
                  <a:pt x="1274597" y="55489"/>
                  <a:pt x="82997" y="1256847"/>
                  <a:pt x="82997" y="2738798"/>
                </a:cubicBezTo>
                <a:cubicBezTo>
                  <a:pt x="82997" y="4220749"/>
                  <a:pt x="1274597" y="5422107"/>
                  <a:pt x="2744509" y="5422107"/>
                </a:cubicBezTo>
                <a:lnTo>
                  <a:pt x="0" y="5422107"/>
                </a:lnTo>
                <a:lnTo>
                  <a:pt x="0" y="0"/>
                </a:lnTo>
                <a:close/>
              </a:path>
            </a:pathLst>
          </a:cu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lowchart: Decision 14"/>
          <p:cNvSpPr/>
          <p:nvPr/>
        </p:nvSpPr>
        <p:spPr>
          <a:xfrm>
            <a:off x="321090" y="978693"/>
            <a:ext cx="1210945" cy="859679"/>
          </a:xfrm>
          <a:prstGeom prst="flowChartDecision">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noProof="0" dirty="0">
                <a:solidFill>
                  <a:prstClr val="white"/>
                </a:solidFill>
                <a:latin typeface="Times New Roman" panose="02020603050405020304" pitchFamily="18" charset="0"/>
                <a:cs typeface="Times New Roman" panose="02020603050405020304" pitchFamily="18" charset="0"/>
              </a:rPr>
              <a:t>I</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7" name="Rectangle 6"/>
          <p:cNvSpPr/>
          <p:nvPr/>
        </p:nvSpPr>
        <p:spPr>
          <a:xfrm>
            <a:off x="1582166" y="1238401"/>
            <a:ext cx="4211409" cy="385362"/>
          </a:xfrm>
          <a:prstGeom prst="rect">
            <a:avLst/>
          </a:prstGeom>
        </p:spPr>
        <p:txBody>
          <a:bodyPr wrap="none">
            <a:spAutoFit/>
          </a:bodyPr>
          <a:lstStyle/>
          <a:p>
            <a:pPr>
              <a:lnSpc>
                <a:spcPct val="115000"/>
              </a:lnSpc>
              <a:spcAft>
                <a:spcPts val="0"/>
              </a:spcAft>
            </a:pPr>
            <a:r>
              <a:rPr lang="en-US" sz="1800" b="1" dirty="0" err="1">
                <a:solidFill>
                  <a:srgbClr val="FF0000"/>
                </a:solidFill>
                <a:effectLst/>
                <a:latin typeface="Times New Roman" panose="02020603050405020304" pitchFamily="18" charset="0"/>
                <a:ea typeface="Calibri" panose="020F0502020204030204" pitchFamily="34" charset="0"/>
              </a:rPr>
              <a:t>Củng</a:t>
            </a:r>
            <a:r>
              <a:rPr lang="en-US" sz="1800" b="1" dirty="0">
                <a:solidFill>
                  <a:srgbClr val="FF0000"/>
                </a:solidFill>
                <a:effectLst/>
                <a:latin typeface="Times New Roman" panose="02020603050405020304" pitchFamily="18" charset="0"/>
                <a:ea typeface="Calibri" panose="020F0502020204030204" pitchFamily="34" charset="0"/>
              </a:rPr>
              <a:t> </a:t>
            </a:r>
            <a:r>
              <a:rPr lang="en-US" sz="1800" b="1" dirty="0" err="1">
                <a:solidFill>
                  <a:srgbClr val="FF0000"/>
                </a:solidFill>
                <a:effectLst/>
                <a:latin typeface="Times New Roman" panose="02020603050405020304" pitchFamily="18" charset="0"/>
                <a:ea typeface="Calibri" panose="020F0502020204030204" pitchFamily="34" charset="0"/>
              </a:rPr>
              <a:t>cố</a:t>
            </a:r>
            <a:r>
              <a:rPr lang="en-US" sz="1800" b="1" dirty="0">
                <a:solidFill>
                  <a:srgbClr val="FF0000"/>
                </a:solidFill>
                <a:effectLst/>
                <a:latin typeface="Times New Roman" panose="02020603050405020304" pitchFamily="18" charset="0"/>
                <a:ea typeface="Calibri" panose="020F0502020204030204" pitchFamily="34" charset="0"/>
              </a:rPr>
              <a:t> </a:t>
            </a:r>
            <a:r>
              <a:rPr lang="en-US" sz="1800" b="1" dirty="0" err="1">
                <a:solidFill>
                  <a:srgbClr val="FF0000"/>
                </a:solidFill>
                <a:effectLst/>
                <a:latin typeface="Times New Roman" panose="02020603050405020304" pitchFamily="18" charset="0"/>
                <a:ea typeface="Calibri" panose="020F0502020204030204" pitchFamily="34" charset="0"/>
              </a:rPr>
              <a:t>khái</a:t>
            </a:r>
            <a:r>
              <a:rPr lang="en-US" sz="1800" b="1" dirty="0">
                <a:solidFill>
                  <a:srgbClr val="FF0000"/>
                </a:solidFill>
                <a:effectLst/>
                <a:latin typeface="Times New Roman" panose="02020603050405020304" pitchFamily="18" charset="0"/>
                <a:ea typeface="Calibri" panose="020F0502020204030204" pitchFamily="34" charset="0"/>
              </a:rPr>
              <a:t> </a:t>
            </a:r>
            <a:r>
              <a:rPr lang="en-US" sz="1800" b="1" dirty="0" err="1">
                <a:solidFill>
                  <a:srgbClr val="FF0000"/>
                </a:solidFill>
                <a:effectLst/>
                <a:latin typeface="Times New Roman" panose="02020603050405020304" pitchFamily="18" charset="0"/>
                <a:ea typeface="Calibri" panose="020F0502020204030204" pitchFamily="34" charset="0"/>
              </a:rPr>
              <a:t>niệm</a:t>
            </a:r>
            <a:r>
              <a:rPr lang="en-US" sz="1800" b="1" dirty="0">
                <a:solidFill>
                  <a:srgbClr val="FF0000"/>
                </a:solidFill>
                <a:effectLst/>
                <a:latin typeface="Times New Roman" panose="02020603050405020304" pitchFamily="18" charset="0"/>
                <a:ea typeface="Calibri" panose="020F0502020204030204" pitchFamily="34" charset="0"/>
              </a:rPr>
              <a:t> </a:t>
            </a:r>
            <a:r>
              <a:rPr lang="en-US" sz="1800" b="1" dirty="0" err="1">
                <a:solidFill>
                  <a:srgbClr val="FF0000"/>
                </a:solidFill>
                <a:effectLst/>
                <a:latin typeface="Times New Roman" panose="02020603050405020304" pitchFamily="18" charset="0"/>
                <a:ea typeface="Calibri" panose="020F0502020204030204" pitchFamily="34" charset="0"/>
              </a:rPr>
              <a:t>về</a:t>
            </a:r>
            <a:r>
              <a:rPr lang="en-US" sz="1800" b="1" dirty="0">
                <a:solidFill>
                  <a:srgbClr val="FF0000"/>
                </a:solidFill>
                <a:effectLst/>
                <a:latin typeface="Times New Roman" panose="02020603050405020304" pitchFamily="18" charset="0"/>
                <a:ea typeface="Calibri" panose="020F0502020204030204" pitchFamily="34" charset="0"/>
              </a:rPr>
              <a:t> </a:t>
            </a:r>
            <a:r>
              <a:rPr lang="en-US" sz="1800" b="1" dirty="0" err="1">
                <a:solidFill>
                  <a:srgbClr val="FF0000"/>
                </a:solidFill>
                <a:effectLst/>
                <a:latin typeface="Times New Roman" panose="02020603050405020304" pitchFamily="18" charset="0"/>
                <a:ea typeface="Calibri" panose="020F0502020204030204" pitchFamily="34" charset="0"/>
              </a:rPr>
              <a:t>lỗi</a:t>
            </a:r>
            <a:r>
              <a:rPr lang="en-US" sz="1800" b="1" dirty="0">
                <a:solidFill>
                  <a:srgbClr val="FF0000"/>
                </a:solidFill>
                <a:effectLst/>
                <a:latin typeface="Times New Roman" panose="02020603050405020304" pitchFamily="18" charset="0"/>
                <a:ea typeface="Calibri" panose="020F0502020204030204" pitchFamily="34" charset="0"/>
              </a:rPr>
              <a:t> </a:t>
            </a:r>
            <a:r>
              <a:rPr lang="en-US" sz="1800" b="1" dirty="0" err="1">
                <a:solidFill>
                  <a:srgbClr val="FF0000"/>
                </a:solidFill>
                <a:effectLst/>
                <a:latin typeface="Times New Roman" panose="02020603050405020304" pitchFamily="18" charset="0"/>
                <a:ea typeface="Calibri" panose="020F0502020204030204" pitchFamily="34" charset="0"/>
              </a:rPr>
              <a:t>thành</a:t>
            </a:r>
            <a:r>
              <a:rPr lang="en-US" sz="1800" b="1" dirty="0">
                <a:solidFill>
                  <a:srgbClr val="FF0000"/>
                </a:solidFill>
                <a:effectLst/>
                <a:latin typeface="Times New Roman" panose="02020603050405020304" pitchFamily="18" charset="0"/>
                <a:ea typeface="Calibri" panose="020F0502020204030204" pitchFamily="34" charset="0"/>
              </a:rPr>
              <a:t> </a:t>
            </a:r>
            <a:r>
              <a:rPr lang="en-US" sz="1800" b="1" dirty="0" err="1">
                <a:solidFill>
                  <a:srgbClr val="FF0000"/>
                </a:solidFill>
                <a:effectLst/>
                <a:latin typeface="Times New Roman" panose="02020603050405020304" pitchFamily="18" charset="0"/>
                <a:ea typeface="Calibri" panose="020F0502020204030204" pitchFamily="34" charset="0"/>
              </a:rPr>
              <a:t>phần</a:t>
            </a:r>
            <a:r>
              <a:rPr lang="en-US" sz="1800" b="1" dirty="0">
                <a:solidFill>
                  <a:srgbClr val="FF0000"/>
                </a:solidFill>
                <a:effectLst/>
                <a:latin typeface="Times New Roman" panose="02020603050405020304" pitchFamily="18" charset="0"/>
                <a:ea typeface="Calibri" panose="020F0502020204030204" pitchFamily="34" charset="0"/>
              </a:rPr>
              <a:t> </a:t>
            </a:r>
            <a:r>
              <a:rPr lang="en-US" sz="1800" b="1" dirty="0" err="1">
                <a:solidFill>
                  <a:srgbClr val="FF0000"/>
                </a:solidFill>
                <a:effectLst/>
                <a:latin typeface="Times New Roman" panose="02020603050405020304" pitchFamily="18" charset="0"/>
                <a:ea typeface="Calibri" panose="020F0502020204030204" pitchFamily="34" charset="0"/>
              </a:rPr>
              <a:t>câu</a:t>
            </a:r>
            <a:endParaRPr lang="en-US" sz="3200" dirty="0">
              <a:solidFill>
                <a:srgbClr val="FF0000"/>
              </a:solidFill>
              <a:effectLst/>
              <a:latin typeface="Times New Roman" panose="02020603050405020304" pitchFamily="18" charset="0"/>
              <a:ea typeface="Times New Roman" panose="02020603050405020304" pitchFamily="18" charset="0"/>
            </a:endParaRPr>
          </a:p>
        </p:txBody>
      </p:sp>
      <p:sp>
        <p:nvSpPr>
          <p:cNvPr id="10" name="Oval 9"/>
          <p:cNvSpPr/>
          <p:nvPr/>
        </p:nvSpPr>
        <p:spPr>
          <a:xfrm>
            <a:off x="1262575" y="1667582"/>
            <a:ext cx="638629" cy="580571"/>
          </a:xfrm>
          <a:prstGeom prst="ellipse">
            <a:avLst/>
          </a:prstGeom>
          <a:solidFill>
            <a:srgbClr val="38F8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A0AA4"/>
                </a:solidFill>
                <a:latin typeface="Times New Roman" panose="02020603050405020304" pitchFamily="18" charset="0"/>
                <a:cs typeface="Times New Roman" panose="02020603050405020304" pitchFamily="18" charset="0"/>
              </a:rPr>
              <a:t>1</a:t>
            </a:r>
          </a:p>
        </p:txBody>
      </p:sp>
      <p:sp>
        <p:nvSpPr>
          <p:cNvPr id="11" name="Rectangle 10"/>
          <p:cNvSpPr/>
          <p:nvPr/>
        </p:nvSpPr>
        <p:spPr>
          <a:xfrm>
            <a:off x="1967386" y="1667582"/>
            <a:ext cx="8183651" cy="646331"/>
          </a:xfrm>
          <a:prstGeom prst="rect">
            <a:avLst/>
          </a:prstGeom>
        </p:spPr>
        <p:txBody>
          <a:bodyPr wrap="none">
            <a:spAutoFit/>
          </a:bodyPr>
          <a:lstStyle/>
          <a:p>
            <a:r>
              <a:rPr lang="en-US" sz="1800" b="1" dirty="0" err="1">
                <a:effectLst/>
                <a:latin typeface="Times New Roman" panose="02020603050405020304" pitchFamily="18" charset="0"/>
                <a:ea typeface="Calibri" panose="020F0502020204030204" pitchFamily="34" charset="0"/>
              </a:rPr>
              <a:t>Lỗi</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về</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thành</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phần</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câu</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gồm</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lỗi</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về</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cấu</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tạo</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câu</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lỗi</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về</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ngữ</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nghĩa</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và</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lỗi</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về</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ngắt</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câu</a:t>
            </a:r>
            <a:r>
              <a:rPr lang="en-US" sz="1800" b="1" dirty="0">
                <a:effectLst/>
                <a:latin typeface="Times New Roman" panose="02020603050405020304" pitchFamily="18" charset="0"/>
                <a:ea typeface="Calibri" panose="020F0502020204030204" pitchFamily="34" charset="0"/>
              </a:rPr>
              <a:t>. </a:t>
            </a:r>
          </a:p>
          <a:p>
            <a:r>
              <a:rPr lang="en-US" sz="1800" b="1" dirty="0" err="1">
                <a:effectLst/>
                <a:latin typeface="Times New Roman" panose="02020603050405020304" pitchFamily="18" charset="0"/>
                <a:ea typeface="Calibri" panose="020F0502020204030204" pitchFamily="34" charset="0"/>
              </a:rPr>
              <a:t>Những</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lỗi</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về</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cấu</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tạo</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câu</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thường</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gặp</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là</a:t>
            </a:r>
            <a:r>
              <a:rPr lang="en-US" sz="1800" b="1" dirty="0">
                <a:effectLst/>
                <a:latin typeface="Times New Roman" panose="02020603050405020304" pitchFamily="18" charset="0"/>
                <a:ea typeface="Calibri" panose="020F0502020204030204" pitchFamily="34" charset="0"/>
              </a:rPr>
              <a:t>:</a:t>
            </a:r>
            <a:endParaRPr lang="en-US" sz="2800" b="1" dirty="0"/>
          </a:p>
        </p:txBody>
      </p:sp>
      <p:grpSp>
        <p:nvGrpSpPr>
          <p:cNvPr id="13" name="Group 12"/>
          <p:cNvGrpSpPr/>
          <p:nvPr/>
        </p:nvGrpSpPr>
        <p:grpSpPr>
          <a:xfrm>
            <a:off x="1175657" y="2428857"/>
            <a:ext cx="10682535" cy="4089605"/>
            <a:chOff x="3227639" y="1848143"/>
            <a:chExt cx="9956988" cy="4089605"/>
          </a:xfrm>
        </p:grpSpPr>
        <p:sp>
          <p:nvSpPr>
            <p:cNvPr id="16" name="Freeform 15"/>
            <p:cNvSpPr/>
            <p:nvPr/>
          </p:nvSpPr>
          <p:spPr>
            <a:xfrm>
              <a:off x="5726906" y="3428999"/>
              <a:ext cx="738187" cy="793551"/>
            </a:xfrm>
            <a:custGeom>
              <a:avLst/>
              <a:gdLst/>
              <a:ahLst/>
              <a:cxnLst/>
              <a:rect l="0" t="0" r="0" b="0"/>
              <a:pathLst>
                <a:path>
                  <a:moveTo>
                    <a:pt x="0" y="0"/>
                  </a:moveTo>
                  <a:lnTo>
                    <a:pt x="369093" y="0"/>
                  </a:lnTo>
                  <a:lnTo>
                    <a:pt x="369093" y="793551"/>
                  </a:lnTo>
                  <a:lnTo>
                    <a:pt x="738187" y="79355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 name="Freeform 16"/>
            <p:cNvSpPr/>
            <p:nvPr/>
          </p:nvSpPr>
          <p:spPr>
            <a:xfrm>
              <a:off x="5726906" y="2635447"/>
              <a:ext cx="738187" cy="793551"/>
            </a:xfrm>
            <a:custGeom>
              <a:avLst/>
              <a:gdLst/>
              <a:ahLst/>
              <a:cxnLst/>
              <a:rect l="0" t="0" r="0" b="0"/>
              <a:pathLst>
                <a:path>
                  <a:moveTo>
                    <a:pt x="0" y="793551"/>
                  </a:moveTo>
                  <a:lnTo>
                    <a:pt x="369093" y="793551"/>
                  </a:lnTo>
                  <a:lnTo>
                    <a:pt x="369093" y="0"/>
                  </a:lnTo>
                  <a:lnTo>
                    <a:pt x="738187" y="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8" name="Freeform 17"/>
            <p:cNvSpPr/>
            <p:nvPr/>
          </p:nvSpPr>
          <p:spPr>
            <a:xfrm>
              <a:off x="3227639" y="3018971"/>
              <a:ext cx="2631273" cy="1000858"/>
            </a:xfrm>
            <a:custGeom>
              <a:avLst/>
              <a:gdLst>
                <a:gd name="connsiteX0" fmla="*/ 0 w 3690937"/>
                <a:gd name="connsiteY0" fmla="*/ 0 h 1125735"/>
                <a:gd name="connsiteX1" fmla="*/ 3690937 w 3690937"/>
                <a:gd name="connsiteY1" fmla="*/ 0 h 1125735"/>
                <a:gd name="connsiteX2" fmla="*/ 3690937 w 3690937"/>
                <a:gd name="connsiteY2" fmla="*/ 1125735 h 1125735"/>
                <a:gd name="connsiteX3" fmla="*/ 0 w 3690937"/>
                <a:gd name="connsiteY3" fmla="*/ 1125735 h 1125735"/>
                <a:gd name="connsiteX4" fmla="*/ 0 w 3690937"/>
                <a:gd name="connsiteY4" fmla="*/ 0 h 1125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0937" h="1125735">
                  <a:moveTo>
                    <a:pt x="0" y="0"/>
                  </a:moveTo>
                  <a:lnTo>
                    <a:pt x="3690937" y="0"/>
                  </a:lnTo>
                  <a:lnTo>
                    <a:pt x="3690937" y="1125735"/>
                  </a:lnTo>
                  <a:lnTo>
                    <a:pt x="0" y="1125735"/>
                  </a:lnTo>
                  <a:lnTo>
                    <a:pt x="0" y="0"/>
                  </a:lnTo>
                  <a:close/>
                </a:path>
              </a:pathLst>
            </a:custGeom>
            <a:solidFill>
              <a:srgbClr val="38F85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800" b="1" kern="1200" dirty="0">
                  <a:solidFill>
                    <a:srgbClr val="FF0000"/>
                  </a:solidFill>
                  <a:latin typeface="Times New Roman" panose="02020603050405020304" pitchFamily="18" charset="0"/>
                  <a:cs typeface="Times New Roman" panose="02020603050405020304" pitchFamily="18" charset="0"/>
                </a:rPr>
                <a:t>3 </a:t>
              </a:r>
              <a:r>
                <a:rPr lang="en-US" sz="2800" b="1" kern="1200" dirty="0" err="1">
                  <a:solidFill>
                    <a:srgbClr val="FF0000"/>
                  </a:solidFill>
                  <a:latin typeface="Times New Roman" panose="02020603050405020304" pitchFamily="18" charset="0"/>
                  <a:cs typeface="Times New Roman" panose="02020603050405020304" pitchFamily="18" charset="0"/>
                </a:rPr>
                <a:t>lỗi</a:t>
              </a:r>
              <a:endParaRPr lang="en-US" sz="2800" b="1" kern="1200" dirty="0">
                <a:solidFill>
                  <a:srgbClr val="FF0000"/>
                </a:solidFill>
                <a:latin typeface="Times New Roman" panose="02020603050405020304" pitchFamily="18" charset="0"/>
                <a:cs typeface="Times New Roman" panose="02020603050405020304" pitchFamily="18" charset="0"/>
              </a:endParaRPr>
            </a:p>
          </p:txBody>
        </p:sp>
        <p:sp>
          <p:nvSpPr>
            <p:cNvPr id="19" name="Freeform 18"/>
            <p:cNvSpPr/>
            <p:nvPr/>
          </p:nvSpPr>
          <p:spPr>
            <a:xfrm>
              <a:off x="6410998" y="1848143"/>
              <a:ext cx="6773629" cy="1603637"/>
            </a:xfrm>
            <a:custGeom>
              <a:avLst/>
              <a:gdLst>
                <a:gd name="connsiteX0" fmla="*/ 0 w 3690937"/>
                <a:gd name="connsiteY0" fmla="*/ 0 h 1125735"/>
                <a:gd name="connsiteX1" fmla="*/ 3690937 w 3690937"/>
                <a:gd name="connsiteY1" fmla="*/ 0 h 1125735"/>
                <a:gd name="connsiteX2" fmla="*/ 3690937 w 3690937"/>
                <a:gd name="connsiteY2" fmla="*/ 1125735 h 1125735"/>
                <a:gd name="connsiteX3" fmla="*/ 0 w 3690937"/>
                <a:gd name="connsiteY3" fmla="*/ 1125735 h 1125735"/>
                <a:gd name="connsiteX4" fmla="*/ 0 w 3690937"/>
                <a:gd name="connsiteY4" fmla="*/ 0 h 1125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0937" h="1125735">
                  <a:moveTo>
                    <a:pt x="0" y="0"/>
                  </a:moveTo>
                  <a:lnTo>
                    <a:pt x="3690937" y="0"/>
                  </a:lnTo>
                  <a:lnTo>
                    <a:pt x="3690937" y="1125735"/>
                  </a:lnTo>
                  <a:lnTo>
                    <a:pt x="0" y="1125735"/>
                  </a:lnTo>
                  <a:lnTo>
                    <a:pt x="0" y="0"/>
                  </a:lnTo>
                  <a:close/>
                </a:path>
              </a:pathLst>
            </a:custGeom>
            <a:solidFill>
              <a:srgbClr val="38F85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1800" b="1" dirty="0" err="1">
                  <a:solidFill>
                    <a:schemeClr val="tx1"/>
                  </a:solidFill>
                  <a:effectLst/>
                  <a:latin typeface="Times New Roman" panose="02020603050405020304" pitchFamily="18" charset="0"/>
                  <a:ea typeface="Calibri" panose="020F0502020204030204" pitchFamily="34" charset="0"/>
                </a:rPr>
                <a:t>Câu</a:t>
              </a:r>
              <a:r>
                <a:rPr lang="en-US" sz="1800" b="1" dirty="0">
                  <a:solidFill>
                    <a:schemeClr val="tx1"/>
                  </a:solidFill>
                  <a:effectLst/>
                  <a:latin typeface="Times New Roman" panose="02020603050405020304" pitchFamily="18" charset="0"/>
                  <a:ea typeface="Calibri" panose="020F0502020204030204" pitchFamily="34" charset="0"/>
                </a:rPr>
                <a:t> </a:t>
              </a:r>
              <a:r>
                <a:rPr lang="en-US" sz="1800" b="1" dirty="0" err="1">
                  <a:solidFill>
                    <a:schemeClr val="tx1"/>
                  </a:solidFill>
                  <a:effectLst/>
                  <a:latin typeface="Times New Roman" panose="02020603050405020304" pitchFamily="18" charset="0"/>
                  <a:ea typeface="Calibri" panose="020F0502020204030204" pitchFamily="34" charset="0"/>
                </a:rPr>
                <a:t>thiếu</a:t>
              </a:r>
              <a:r>
                <a:rPr lang="en-US" sz="1800" b="1" dirty="0">
                  <a:solidFill>
                    <a:schemeClr val="tx1"/>
                  </a:solidFill>
                  <a:effectLst/>
                  <a:latin typeface="Times New Roman" panose="02020603050405020304" pitchFamily="18" charset="0"/>
                  <a:ea typeface="Calibri" panose="020F0502020204030204" pitchFamily="34" charset="0"/>
                </a:rPr>
                <a:t> </a:t>
              </a:r>
              <a:r>
                <a:rPr lang="en-US" sz="1800" b="1" dirty="0" err="1">
                  <a:solidFill>
                    <a:schemeClr val="tx1"/>
                  </a:solidFill>
                  <a:effectLst/>
                  <a:latin typeface="Times New Roman" panose="02020603050405020304" pitchFamily="18" charset="0"/>
                  <a:ea typeface="Calibri" panose="020F0502020204030204" pitchFamily="34" charset="0"/>
                </a:rPr>
                <a:t>chủ</a:t>
              </a:r>
              <a:r>
                <a:rPr lang="en-US" sz="1800" b="1" dirty="0">
                  <a:solidFill>
                    <a:schemeClr val="tx1"/>
                  </a:solidFill>
                  <a:effectLst/>
                  <a:latin typeface="Times New Roman" panose="02020603050405020304" pitchFamily="18" charset="0"/>
                  <a:ea typeface="Calibri" panose="020F0502020204030204" pitchFamily="34" charset="0"/>
                </a:rPr>
                <a:t> </a:t>
              </a:r>
              <a:r>
                <a:rPr lang="en-US" sz="1800" b="1" dirty="0" err="1">
                  <a:solidFill>
                    <a:schemeClr val="tx1"/>
                  </a:solidFill>
                  <a:effectLst/>
                  <a:latin typeface="Times New Roman" panose="02020603050405020304" pitchFamily="18" charset="0"/>
                  <a:ea typeface="Calibri" panose="020F0502020204030204" pitchFamily="34" charset="0"/>
                </a:rPr>
                <a:t>ngữ</a:t>
              </a:r>
              <a:endParaRPr lang="en-US" sz="1800" b="1" dirty="0">
                <a:solidFill>
                  <a:schemeClr val="tx1"/>
                </a:solidFill>
                <a:effectLst/>
                <a:latin typeface="Times New Roman" panose="02020603050405020304" pitchFamily="18" charset="0"/>
                <a:ea typeface="Calibri" panose="020F0502020204030204" pitchFamily="34" charset="0"/>
              </a:endParaRPr>
            </a:p>
            <a:p>
              <a:pPr algn="just"/>
              <a:r>
                <a:rPr lang="vi-VN" sz="1800" dirty="0">
                  <a:solidFill>
                    <a:srgbClr val="000000"/>
                  </a:solidFill>
                  <a:effectLst/>
                  <a:latin typeface="Times New Roman" panose="02020603050405020304" pitchFamily="18" charset="0"/>
                  <a:ea typeface="Times New Roman" panose="02020603050405020304" pitchFamily="18" charset="0"/>
                </a:rPr>
                <a:t>VD: Với tác phẩm này đã thể hiện tài năng của một cây bút truyện ngắn bậc thầy.</a:t>
              </a:r>
              <a:endParaRPr lang="en-US"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 sửa: Với tác phẩm này, nhà văn đã thể hiện tài năng của một cây bút truyện ngắn bậc thầy.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0" name="Freeform 19"/>
            <p:cNvSpPr/>
            <p:nvPr/>
          </p:nvSpPr>
          <p:spPr>
            <a:xfrm>
              <a:off x="6410998" y="3445532"/>
              <a:ext cx="6773629" cy="1164171"/>
            </a:xfrm>
            <a:custGeom>
              <a:avLst/>
              <a:gdLst>
                <a:gd name="connsiteX0" fmla="*/ 0 w 3690937"/>
                <a:gd name="connsiteY0" fmla="*/ 0 h 1125735"/>
                <a:gd name="connsiteX1" fmla="*/ 3690937 w 3690937"/>
                <a:gd name="connsiteY1" fmla="*/ 0 h 1125735"/>
                <a:gd name="connsiteX2" fmla="*/ 3690937 w 3690937"/>
                <a:gd name="connsiteY2" fmla="*/ 1125735 h 1125735"/>
                <a:gd name="connsiteX3" fmla="*/ 0 w 3690937"/>
                <a:gd name="connsiteY3" fmla="*/ 1125735 h 1125735"/>
                <a:gd name="connsiteX4" fmla="*/ 0 w 3690937"/>
                <a:gd name="connsiteY4" fmla="*/ 0 h 1125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0937" h="1125735">
                  <a:moveTo>
                    <a:pt x="0" y="0"/>
                  </a:moveTo>
                  <a:lnTo>
                    <a:pt x="3690937" y="0"/>
                  </a:lnTo>
                  <a:lnTo>
                    <a:pt x="3690937" y="1125735"/>
                  </a:lnTo>
                  <a:lnTo>
                    <a:pt x="0" y="1125735"/>
                  </a:lnTo>
                  <a:lnTo>
                    <a:pt x="0" y="0"/>
                  </a:lnTo>
                  <a:close/>
                </a:path>
              </a:pathLst>
            </a:custGeom>
            <a:solidFill>
              <a:srgbClr val="38F85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1800" b="1" dirty="0" err="1">
                  <a:solidFill>
                    <a:schemeClr val="tx1"/>
                  </a:solidFill>
                  <a:effectLst/>
                  <a:latin typeface="Times New Roman" panose="02020603050405020304" pitchFamily="18" charset="0"/>
                  <a:ea typeface="Calibri" panose="020F0502020204030204" pitchFamily="34" charset="0"/>
                </a:rPr>
                <a:t>Câu</a:t>
              </a:r>
              <a:r>
                <a:rPr lang="en-US" sz="1800" b="1" dirty="0">
                  <a:solidFill>
                    <a:schemeClr val="tx1"/>
                  </a:solidFill>
                  <a:effectLst/>
                  <a:latin typeface="Times New Roman" panose="02020603050405020304" pitchFamily="18" charset="0"/>
                  <a:ea typeface="Calibri" panose="020F0502020204030204" pitchFamily="34" charset="0"/>
                </a:rPr>
                <a:t> </a:t>
              </a:r>
              <a:r>
                <a:rPr lang="en-US" sz="1800" b="1" dirty="0" err="1">
                  <a:solidFill>
                    <a:schemeClr val="tx1"/>
                  </a:solidFill>
                  <a:effectLst/>
                  <a:latin typeface="Times New Roman" panose="02020603050405020304" pitchFamily="18" charset="0"/>
                  <a:ea typeface="Calibri" panose="020F0502020204030204" pitchFamily="34" charset="0"/>
                </a:rPr>
                <a:t>thiếu</a:t>
              </a:r>
              <a:r>
                <a:rPr lang="en-US" sz="1800" b="1" dirty="0">
                  <a:solidFill>
                    <a:schemeClr val="tx1"/>
                  </a:solidFill>
                  <a:effectLst/>
                  <a:latin typeface="Times New Roman" panose="02020603050405020304" pitchFamily="18" charset="0"/>
                  <a:ea typeface="Calibri" panose="020F0502020204030204" pitchFamily="34" charset="0"/>
                </a:rPr>
                <a:t> </a:t>
              </a:r>
              <a:r>
                <a:rPr lang="en-US" sz="1800" b="1" dirty="0" err="1">
                  <a:solidFill>
                    <a:schemeClr val="tx1"/>
                  </a:solidFill>
                  <a:effectLst/>
                  <a:latin typeface="Times New Roman" panose="02020603050405020304" pitchFamily="18" charset="0"/>
                  <a:ea typeface="Calibri" panose="020F0502020204030204" pitchFamily="34" charset="0"/>
                </a:rPr>
                <a:t>thành</a:t>
              </a:r>
              <a:r>
                <a:rPr lang="en-US" sz="1800" b="1" dirty="0">
                  <a:solidFill>
                    <a:schemeClr val="tx1"/>
                  </a:solidFill>
                  <a:effectLst/>
                  <a:latin typeface="Times New Roman" panose="02020603050405020304" pitchFamily="18" charset="0"/>
                  <a:ea typeface="Calibri" panose="020F0502020204030204" pitchFamily="34" charset="0"/>
                </a:rPr>
                <a:t> </a:t>
              </a:r>
              <a:r>
                <a:rPr lang="en-US" sz="1800" b="1" dirty="0" err="1">
                  <a:solidFill>
                    <a:schemeClr val="tx1"/>
                  </a:solidFill>
                  <a:effectLst/>
                  <a:latin typeface="Times New Roman" panose="02020603050405020304" pitchFamily="18" charset="0"/>
                  <a:ea typeface="Calibri" panose="020F0502020204030204" pitchFamily="34" charset="0"/>
                </a:rPr>
                <a:t>phần</a:t>
              </a:r>
              <a:r>
                <a:rPr lang="en-US" sz="1800" b="1" dirty="0">
                  <a:solidFill>
                    <a:schemeClr val="tx1"/>
                  </a:solidFill>
                  <a:effectLst/>
                  <a:latin typeface="Times New Roman" panose="02020603050405020304" pitchFamily="18" charset="0"/>
                  <a:ea typeface="Calibri" panose="020F0502020204030204" pitchFamily="34" charset="0"/>
                </a:rPr>
                <a:t> </a:t>
              </a:r>
              <a:r>
                <a:rPr lang="en-US" sz="1800" b="1" dirty="0" err="1">
                  <a:solidFill>
                    <a:schemeClr val="tx1"/>
                  </a:solidFill>
                  <a:effectLst/>
                  <a:latin typeface="Times New Roman" panose="02020603050405020304" pitchFamily="18" charset="0"/>
                  <a:ea typeface="Calibri" panose="020F0502020204030204" pitchFamily="34" charset="0"/>
                </a:rPr>
                <a:t>vị</a:t>
              </a:r>
              <a:r>
                <a:rPr lang="en-US" sz="1800" b="1" dirty="0">
                  <a:solidFill>
                    <a:schemeClr val="tx1"/>
                  </a:solidFill>
                  <a:effectLst/>
                  <a:latin typeface="Times New Roman" panose="02020603050405020304" pitchFamily="18" charset="0"/>
                  <a:ea typeface="Calibri" panose="020F0502020204030204" pitchFamily="34" charset="0"/>
                </a:rPr>
                <a:t> </a:t>
              </a:r>
              <a:r>
                <a:rPr lang="en-US" sz="1800" b="1" dirty="0" err="1">
                  <a:solidFill>
                    <a:schemeClr val="tx1"/>
                  </a:solidFill>
                  <a:effectLst/>
                  <a:latin typeface="Times New Roman" panose="02020603050405020304" pitchFamily="18" charset="0"/>
                  <a:ea typeface="Calibri" panose="020F0502020204030204" pitchFamily="34" charset="0"/>
                </a:rPr>
                <a:t>ngữ</a:t>
              </a:r>
              <a:endParaRPr lang="en-US" sz="1800" b="1" dirty="0">
                <a:solidFill>
                  <a:schemeClr val="tx1"/>
                </a:solidFill>
                <a:effectLst/>
                <a:latin typeface="Times New Roman" panose="02020603050405020304" pitchFamily="18" charset="0"/>
                <a:ea typeface="Calibri" panose="020F0502020204030204" pitchFamily="34" charset="0"/>
              </a:endParaRPr>
            </a:p>
            <a:p>
              <a:r>
                <a:rPr lang="vi-VN" sz="1800" dirty="0">
                  <a:solidFill>
                    <a:srgbClr val="000000"/>
                  </a:solidFill>
                  <a:effectLst/>
                  <a:latin typeface="Times New Roman" panose="02020603050405020304" pitchFamily="18" charset="0"/>
                  <a:ea typeface="Times New Roman" panose="02020603050405020304" pitchFamily="18" charset="0"/>
                </a:rPr>
                <a:t>VD: Lục bát, một thể thơ “đặc sản” có từ lâu của người Việt.</a:t>
              </a:r>
              <a:endParaRPr lang="en-US"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 sửa: Lục bát là một thể thơ “đặc sản” có từ lâu của người Việt.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Freeform 19">
              <a:extLst>
                <a:ext uri="{FF2B5EF4-FFF2-40B4-BE49-F238E27FC236}">
                  <a16:creationId xmlns:a16="http://schemas.microsoft.com/office/drawing/2014/main" id="{0667CD71-41FF-FFDC-EA6B-7EC0C466E79B}"/>
                </a:ext>
              </a:extLst>
            </p:cNvPr>
            <p:cNvSpPr/>
            <p:nvPr/>
          </p:nvSpPr>
          <p:spPr>
            <a:xfrm>
              <a:off x="6410998" y="4773578"/>
              <a:ext cx="6773629" cy="1164170"/>
            </a:xfrm>
            <a:custGeom>
              <a:avLst/>
              <a:gdLst>
                <a:gd name="connsiteX0" fmla="*/ 0 w 3690937"/>
                <a:gd name="connsiteY0" fmla="*/ 0 h 1125735"/>
                <a:gd name="connsiteX1" fmla="*/ 3690937 w 3690937"/>
                <a:gd name="connsiteY1" fmla="*/ 0 h 1125735"/>
                <a:gd name="connsiteX2" fmla="*/ 3690937 w 3690937"/>
                <a:gd name="connsiteY2" fmla="*/ 1125735 h 1125735"/>
                <a:gd name="connsiteX3" fmla="*/ 0 w 3690937"/>
                <a:gd name="connsiteY3" fmla="*/ 1125735 h 1125735"/>
                <a:gd name="connsiteX4" fmla="*/ 0 w 3690937"/>
                <a:gd name="connsiteY4" fmla="*/ 0 h 1125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0937" h="1125735">
                  <a:moveTo>
                    <a:pt x="0" y="0"/>
                  </a:moveTo>
                  <a:lnTo>
                    <a:pt x="3690937" y="0"/>
                  </a:lnTo>
                  <a:lnTo>
                    <a:pt x="3690937" y="1125735"/>
                  </a:lnTo>
                  <a:lnTo>
                    <a:pt x="0" y="1125735"/>
                  </a:lnTo>
                  <a:lnTo>
                    <a:pt x="0" y="0"/>
                  </a:lnTo>
                  <a:close/>
                </a:path>
              </a:pathLst>
            </a:custGeom>
            <a:solidFill>
              <a:srgbClr val="38F85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1800" b="1" dirty="0" err="1">
                  <a:solidFill>
                    <a:schemeClr val="tx1"/>
                  </a:solidFill>
                  <a:effectLst/>
                  <a:latin typeface="Times New Roman" panose="02020603050405020304" pitchFamily="18" charset="0"/>
                  <a:ea typeface="Calibri" panose="020F0502020204030204" pitchFamily="34" charset="0"/>
                </a:rPr>
                <a:t>Câu</a:t>
              </a:r>
              <a:r>
                <a:rPr lang="en-US" sz="1800" b="1" dirty="0">
                  <a:solidFill>
                    <a:schemeClr val="tx1"/>
                  </a:solidFill>
                  <a:effectLst/>
                  <a:latin typeface="Times New Roman" panose="02020603050405020304" pitchFamily="18" charset="0"/>
                  <a:ea typeface="Calibri" panose="020F0502020204030204" pitchFamily="34" charset="0"/>
                </a:rPr>
                <a:t> </a:t>
              </a:r>
              <a:r>
                <a:rPr lang="en-US" sz="1800" b="1" dirty="0" err="1">
                  <a:solidFill>
                    <a:schemeClr val="tx1"/>
                  </a:solidFill>
                  <a:effectLst/>
                  <a:latin typeface="Times New Roman" panose="02020603050405020304" pitchFamily="18" charset="0"/>
                  <a:ea typeface="Calibri" panose="020F0502020204030204" pitchFamily="34" charset="0"/>
                </a:rPr>
                <a:t>thiếu</a:t>
              </a:r>
              <a:r>
                <a:rPr lang="en-US" sz="1800" b="1" dirty="0">
                  <a:solidFill>
                    <a:schemeClr val="tx1"/>
                  </a:solidFill>
                  <a:effectLst/>
                  <a:latin typeface="Times New Roman" panose="02020603050405020304" pitchFamily="18" charset="0"/>
                  <a:ea typeface="Calibri" panose="020F0502020204030204" pitchFamily="34" charset="0"/>
                </a:rPr>
                <a:t> </a:t>
              </a:r>
              <a:r>
                <a:rPr lang="en-US" sz="1800" b="1" dirty="0" err="1">
                  <a:solidFill>
                    <a:schemeClr val="tx1"/>
                  </a:solidFill>
                  <a:effectLst/>
                  <a:latin typeface="Times New Roman" panose="02020603050405020304" pitchFamily="18" charset="0"/>
                  <a:ea typeface="Calibri" panose="020F0502020204030204" pitchFamily="34" charset="0"/>
                </a:rPr>
                <a:t>cả</a:t>
              </a:r>
              <a:r>
                <a:rPr lang="en-US" sz="1800" b="1" dirty="0">
                  <a:solidFill>
                    <a:schemeClr val="tx1"/>
                  </a:solidFill>
                  <a:effectLst/>
                  <a:latin typeface="Times New Roman" panose="02020603050405020304" pitchFamily="18" charset="0"/>
                  <a:ea typeface="Calibri" panose="020F0502020204030204" pitchFamily="34" charset="0"/>
                </a:rPr>
                <a:t> </a:t>
              </a:r>
              <a:r>
                <a:rPr lang="en-US" sz="1800" b="1" dirty="0" err="1">
                  <a:solidFill>
                    <a:schemeClr val="tx1"/>
                  </a:solidFill>
                  <a:effectLst/>
                  <a:latin typeface="Times New Roman" panose="02020603050405020304" pitchFamily="18" charset="0"/>
                  <a:ea typeface="Calibri" panose="020F0502020204030204" pitchFamily="34" charset="0"/>
                </a:rPr>
                <a:t>chủ</a:t>
              </a:r>
              <a:r>
                <a:rPr lang="en-US" sz="1800" b="1" dirty="0">
                  <a:solidFill>
                    <a:schemeClr val="tx1"/>
                  </a:solidFill>
                  <a:effectLst/>
                  <a:latin typeface="Times New Roman" panose="02020603050405020304" pitchFamily="18" charset="0"/>
                  <a:ea typeface="Calibri" panose="020F0502020204030204" pitchFamily="34" charset="0"/>
                </a:rPr>
                <a:t> </a:t>
              </a:r>
              <a:r>
                <a:rPr lang="en-US" sz="1800" b="1" dirty="0" err="1">
                  <a:solidFill>
                    <a:schemeClr val="tx1"/>
                  </a:solidFill>
                  <a:effectLst/>
                  <a:latin typeface="Times New Roman" panose="02020603050405020304" pitchFamily="18" charset="0"/>
                  <a:ea typeface="Calibri" panose="020F0502020204030204" pitchFamily="34" charset="0"/>
                </a:rPr>
                <a:t>ngữ</a:t>
              </a:r>
              <a:r>
                <a:rPr lang="en-US" sz="1800" b="1" dirty="0">
                  <a:solidFill>
                    <a:schemeClr val="tx1"/>
                  </a:solidFill>
                  <a:effectLst/>
                  <a:latin typeface="Times New Roman" panose="02020603050405020304" pitchFamily="18" charset="0"/>
                  <a:ea typeface="Calibri" panose="020F0502020204030204" pitchFamily="34" charset="0"/>
                </a:rPr>
                <a:t> </a:t>
              </a:r>
              <a:r>
                <a:rPr lang="en-US" sz="1800" b="1" dirty="0" err="1">
                  <a:solidFill>
                    <a:schemeClr val="tx1"/>
                  </a:solidFill>
                  <a:effectLst/>
                  <a:latin typeface="Times New Roman" panose="02020603050405020304" pitchFamily="18" charset="0"/>
                  <a:ea typeface="Calibri" panose="020F0502020204030204" pitchFamily="34" charset="0"/>
                </a:rPr>
                <a:t>lẫn</a:t>
              </a:r>
              <a:r>
                <a:rPr lang="en-US" sz="1800" b="1" dirty="0">
                  <a:solidFill>
                    <a:schemeClr val="tx1"/>
                  </a:solidFill>
                  <a:effectLst/>
                  <a:latin typeface="Times New Roman" panose="02020603050405020304" pitchFamily="18" charset="0"/>
                  <a:ea typeface="Calibri" panose="020F0502020204030204" pitchFamily="34" charset="0"/>
                </a:rPr>
                <a:t> </a:t>
              </a:r>
              <a:r>
                <a:rPr lang="en-US" sz="1800" b="1" dirty="0" err="1">
                  <a:solidFill>
                    <a:schemeClr val="tx1"/>
                  </a:solidFill>
                  <a:effectLst/>
                  <a:latin typeface="Times New Roman" panose="02020603050405020304" pitchFamily="18" charset="0"/>
                  <a:ea typeface="Calibri" panose="020F0502020204030204" pitchFamily="34" charset="0"/>
                </a:rPr>
                <a:t>vị</a:t>
              </a:r>
              <a:r>
                <a:rPr lang="en-US" sz="1800" b="1" dirty="0">
                  <a:solidFill>
                    <a:schemeClr val="tx1"/>
                  </a:solidFill>
                  <a:effectLst/>
                  <a:latin typeface="Times New Roman" panose="02020603050405020304" pitchFamily="18" charset="0"/>
                  <a:ea typeface="Calibri" panose="020F0502020204030204" pitchFamily="34" charset="0"/>
                </a:rPr>
                <a:t> </a:t>
              </a:r>
              <a:r>
                <a:rPr lang="en-US" sz="1800" b="1" dirty="0" err="1">
                  <a:solidFill>
                    <a:schemeClr val="tx1"/>
                  </a:solidFill>
                  <a:effectLst/>
                  <a:latin typeface="Times New Roman" panose="02020603050405020304" pitchFamily="18" charset="0"/>
                  <a:ea typeface="Calibri" panose="020F0502020204030204" pitchFamily="34" charset="0"/>
                </a:rPr>
                <a:t>ngữ</a:t>
              </a:r>
              <a:endParaRPr lang="en-US" b="1" dirty="0">
                <a:solidFill>
                  <a:schemeClr val="tx1"/>
                </a:solidFill>
                <a:latin typeface="Times New Roman" panose="02020603050405020304" pitchFamily="18" charset="0"/>
                <a:ea typeface="Calibri" panose="020F0502020204030204" pitchFamily="34" charset="0"/>
              </a:endParaRPr>
            </a:p>
            <a:p>
              <a:r>
                <a:rPr lang="vi-VN" sz="1800" dirty="0">
                  <a:solidFill>
                    <a:srgbClr val="000000"/>
                  </a:solidFill>
                  <a:effectLst/>
                  <a:latin typeface="Times New Roman" panose="02020603050405020304" pitchFamily="18" charset="0"/>
                  <a:ea typeface="Times New Roman" panose="02020603050405020304" pitchFamily="18" charset="0"/>
                </a:rPr>
                <a:t>VD: Trong hoàn cảnh nước sôi lửa bỏng như thế.</a:t>
              </a:r>
              <a:endParaRPr lang="en-US"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 sửa: Trong hoàn cảnh nước sôi lửa bỏng như thế, tôi không thể chần chừ.</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Freeform 15">
              <a:extLst>
                <a:ext uri="{FF2B5EF4-FFF2-40B4-BE49-F238E27FC236}">
                  <a16:creationId xmlns:a16="http://schemas.microsoft.com/office/drawing/2014/main" id="{B00E93F0-C48C-088A-2CE7-6C537D49BC3B}"/>
                </a:ext>
              </a:extLst>
            </p:cNvPr>
            <p:cNvSpPr/>
            <p:nvPr/>
          </p:nvSpPr>
          <p:spPr>
            <a:xfrm>
              <a:off x="5858912" y="4239085"/>
              <a:ext cx="606181" cy="850416"/>
            </a:xfrm>
            <a:custGeom>
              <a:avLst/>
              <a:gdLst/>
              <a:ahLst/>
              <a:cxnLst/>
              <a:rect l="0" t="0" r="0" b="0"/>
              <a:pathLst>
                <a:path>
                  <a:moveTo>
                    <a:pt x="0" y="0"/>
                  </a:moveTo>
                  <a:lnTo>
                    <a:pt x="369093" y="0"/>
                  </a:lnTo>
                  <a:lnTo>
                    <a:pt x="369093" y="793551"/>
                  </a:lnTo>
                  <a:lnTo>
                    <a:pt x="738187" y="79355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spTree>
    <p:extLst>
      <p:ext uri="{BB962C8B-B14F-4D97-AF65-F5344CB8AC3E}">
        <p14:creationId xmlns:p14="http://schemas.microsoft.com/office/powerpoint/2010/main" val="237680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628776" cy="600074"/>
          </a:xfrm>
          <a:prstGeom prst="flowChartInputOutpu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Ngữ</a:t>
            </a: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văn</a:t>
            </a: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11</a:t>
            </a:r>
          </a:p>
        </p:txBody>
      </p:sp>
      <p:sp>
        <p:nvSpPr>
          <p:cNvPr id="8" name="Frame 7"/>
          <p:cNvSpPr/>
          <p:nvPr/>
        </p:nvSpPr>
        <p:spPr>
          <a:xfrm>
            <a:off x="213045" y="835818"/>
            <a:ext cx="11778610" cy="5900095"/>
          </a:xfrm>
          <a:prstGeom prst="frame">
            <a:avLst>
              <a:gd name="adj1" fmla="val 1948"/>
            </a:avLst>
          </a:prstGeom>
          <a:noFill/>
          <a:ln w="28575">
            <a:solidFill>
              <a:srgbClr val="0A0E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8"/>
          <p:cNvSpPr/>
          <p:nvPr/>
        </p:nvSpPr>
        <p:spPr>
          <a:xfrm>
            <a:off x="3567906" y="800100"/>
            <a:ext cx="5043488" cy="728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ounded Rectangle 25"/>
          <p:cNvSpPr/>
          <p:nvPr/>
        </p:nvSpPr>
        <p:spPr>
          <a:xfrm>
            <a:off x="1624808" y="-11413"/>
            <a:ext cx="9460139" cy="692944"/>
          </a:xfrm>
          <a:prstGeom prst="roundRect">
            <a:avLst>
              <a:gd name="adj" fmla="val 50000"/>
            </a:avLst>
          </a:prstGeom>
          <a:blipFill>
            <a:blip r:embed="rId4"/>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THỰC HÀNH TIẾNG VIỆT</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LỖI VỀ THÀNH PHẦN CÂU VÀ CÁCH SỬA</a:t>
            </a:r>
          </a:p>
        </p:txBody>
      </p:sp>
      <p:pic>
        <p:nvPicPr>
          <p:cNvPr id="31" name="Picture 30"/>
          <p:cNvPicPr>
            <a:picLocks noChangeAspect="1"/>
          </p:cNvPicPr>
          <p:nvPr/>
        </p:nvPicPr>
        <p:blipFill>
          <a:blip r:embed="rId5"/>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5"/>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33" name="Rounded Rectangle 32"/>
          <p:cNvSpPr/>
          <p:nvPr/>
        </p:nvSpPr>
        <p:spPr>
          <a:xfrm>
            <a:off x="4195366" y="780255"/>
            <a:ext cx="3739356" cy="509886"/>
          </a:xfrm>
          <a:prstGeom prst="roundRect">
            <a:avLst>
              <a:gd name="adj" fmla="val 50000"/>
            </a:avLst>
          </a:prstGeom>
          <a:blipFill>
            <a:blip r:embed="rId6"/>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7"/>
          <a:stretch>
            <a:fillRect/>
          </a:stretch>
        </p:blipFill>
        <p:spPr>
          <a:xfrm>
            <a:off x="11083472" y="25058"/>
            <a:ext cx="1108528" cy="682171"/>
          </a:xfrm>
          <a:prstGeom prst="rect">
            <a:avLst/>
          </a:prstGeom>
        </p:spPr>
      </p:pic>
      <p:sp>
        <p:nvSpPr>
          <p:cNvPr id="25" name="Freeform 24"/>
          <p:cNvSpPr/>
          <p:nvPr/>
        </p:nvSpPr>
        <p:spPr>
          <a:xfrm>
            <a:off x="3121860" y="6496037"/>
            <a:ext cx="17315" cy="881"/>
          </a:xfrm>
          <a:custGeom>
            <a:avLst/>
            <a:gdLst>
              <a:gd name="connsiteX0" fmla="*/ 17315 w 17315"/>
              <a:gd name="connsiteY0" fmla="*/ 0 h 881"/>
              <a:gd name="connsiteX1" fmla="*/ 17315 w 17315"/>
              <a:gd name="connsiteY1" fmla="*/ 881 h 881"/>
              <a:gd name="connsiteX2" fmla="*/ 0 w 17315"/>
              <a:gd name="connsiteY2" fmla="*/ 881 h 881"/>
              <a:gd name="connsiteX3" fmla="*/ 17315 w 17315"/>
              <a:gd name="connsiteY3" fmla="*/ 0 h 881"/>
            </a:gdLst>
            <a:ahLst/>
            <a:cxnLst>
              <a:cxn ang="0">
                <a:pos x="connsiteX0" y="connsiteY0"/>
              </a:cxn>
              <a:cxn ang="0">
                <a:pos x="connsiteX1" y="connsiteY1"/>
              </a:cxn>
              <a:cxn ang="0">
                <a:pos x="connsiteX2" y="connsiteY2"/>
              </a:cxn>
              <a:cxn ang="0">
                <a:pos x="connsiteX3" y="connsiteY3"/>
              </a:cxn>
            </a:cxnLst>
            <a:rect l="l" t="t" r="r" b="b"/>
            <a:pathLst>
              <a:path w="17315" h="881">
                <a:moveTo>
                  <a:pt x="17315" y="0"/>
                </a:moveTo>
                <a:lnTo>
                  <a:pt x="17315" y="881"/>
                </a:lnTo>
                <a:lnTo>
                  <a:pt x="0" y="881"/>
                </a:lnTo>
                <a:lnTo>
                  <a:pt x="17315"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13"/>
          <p:cNvSpPr/>
          <p:nvPr/>
        </p:nvSpPr>
        <p:spPr>
          <a:xfrm>
            <a:off x="333808" y="955314"/>
            <a:ext cx="2761824" cy="5661102"/>
          </a:xfrm>
          <a:custGeom>
            <a:avLst/>
            <a:gdLst>
              <a:gd name="connsiteX0" fmla="*/ 0 w 2761824"/>
              <a:gd name="connsiteY0" fmla="*/ 0 h 5422107"/>
              <a:gd name="connsiteX1" fmla="*/ 2761824 w 2761824"/>
              <a:gd name="connsiteY1" fmla="*/ 0 h 5422107"/>
              <a:gd name="connsiteX2" fmla="*/ 2761824 w 2761824"/>
              <a:gd name="connsiteY2" fmla="*/ 56371 h 5422107"/>
              <a:gd name="connsiteX3" fmla="*/ 2744509 w 2761824"/>
              <a:gd name="connsiteY3" fmla="*/ 55489 h 5422107"/>
              <a:gd name="connsiteX4" fmla="*/ 82997 w 2761824"/>
              <a:gd name="connsiteY4" fmla="*/ 2738798 h 5422107"/>
              <a:gd name="connsiteX5" fmla="*/ 2744509 w 2761824"/>
              <a:gd name="connsiteY5" fmla="*/ 5422107 h 5422107"/>
              <a:gd name="connsiteX6" fmla="*/ 0 w 2761824"/>
              <a:gd name="connsiteY6" fmla="*/ 5422107 h 5422107"/>
              <a:gd name="connsiteX7" fmla="*/ 0 w 2761824"/>
              <a:gd name="connsiteY7" fmla="*/ 0 h 5422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1824" h="5422107">
                <a:moveTo>
                  <a:pt x="0" y="0"/>
                </a:moveTo>
                <a:lnTo>
                  <a:pt x="2761824" y="0"/>
                </a:lnTo>
                <a:lnTo>
                  <a:pt x="2761824" y="56371"/>
                </a:lnTo>
                <a:lnTo>
                  <a:pt x="2744509" y="55489"/>
                </a:lnTo>
                <a:cubicBezTo>
                  <a:pt x="1274597" y="55489"/>
                  <a:pt x="82997" y="1256847"/>
                  <a:pt x="82997" y="2738798"/>
                </a:cubicBezTo>
                <a:cubicBezTo>
                  <a:pt x="82997" y="4220749"/>
                  <a:pt x="1274597" y="5422107"/>
                  <a:pt x="2744509" y="5422107"/>
                </a:cubicBezTo>
                <a:lnTo>
                  <a:pt x="0" y="5422107"/>
                </a:lnTo>
                <a:lnTo>
                  <a:pt x="0" y="0"/>
                </a:lnTo>
                <a:close/>
              </a:path>
            </a:pathLst>
          </a:cu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p:cNvSpPr/>
          <p:nvPr/>
        </p:nvSpPr>
        <p:spPr>
          <a:xfrm>
            <a:off x="4943615" y="766921"/>
            <a:ext cx="2242858" cy="548099"/>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0"/>
              </a:spcAft>
              <a:buClrTx/>
              <a:buSzTx/>
              <a:buFontTx/>
              <a:buNone/>
              <a:tabLst>
                <a:tab pos="2110105" algn="l"/>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LUYỆN TẬP</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4" name="Rectangle 3"/>
          <p:cNvSpPr/>
          <p:nvPr/>
        </p:nvSpPr>
        <p:spPr>
          <a:xfrm>
            <a:off x="1915735" y="1130300"/>
            <a:ext cx="240642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2.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Bài</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tập</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2: </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F5981B6A-AA9A-43AA-05D1-39A4C8E7AB63}"/>
              </a:ext>
            </a:extLst>
          </p:cNvPr>
          <p:cNvSpPr/>
          <p:nvPr/>
        </p:nvSpPr>
        <p:spPr>
          <a:xfrm>
            <a:off x="2475450" y="1678134"/>
            <a:ext cx="8909857" cy="414047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c</a:t>
            </a: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algn="just"/>
            <a:r>
              <a:rPr lang="vi-VN" sz="2800" dirty="0">
                <a:solidFill>
                  <a:srgbClr val="000000"/>
                </a:solidFill>
                <a:effectLst/>
                <a:latin typeface="Times New Roman" panose="02020603050405020304" pitchFamily="18" charset="0"/>
                <a:ea typeface="Times New Roman" panose="02020603050405020304" pitchFamily="18" charset="0"/>
              </a:rPr>
              <a:t>+ Lỗi: Thiếu vị ngữ do người viết nhầm thành phần biệt lập, định ngữ là vị ngữ của câu. Thiếu chủ ngữ do nhầm vị ngữ thành chủ ngữ.</a:t>
            </a:r>
            <a:endParaRPr lang="en-US" sz="2800" dirty="0">
              <a:effectLst/>
              <a:latin typeface="Times New Roman" panose="02020603050405020304" pitchFamily="18" charset="0"/>
              <a:ea typeface="Times New Roman" panose="02020603050405020304" pitchFamily="18" charset="0"/>
            </a:endParaRPr>
          </a:p>
          <a:p>
            <a:pPr algn="just"/>
            <a:r>
              <a:rPr lang="vi-VN" sz="2800" dirty="0">
                <a:solidFill>
                  <a:srgbClr val="000000"/>
                </a:solidFill>
                <a:effectLst/>
                <a:latin typeface="Times New Roman" panose="02020603050405020304" pitchFamily="18" charset="0"/>
                <a:ea typeface="Times New Roman" panose="02020603050405020304" pitchFamily="18" charset="0"/>
              </a:rPr>
              <a:t>+ Sửa: Chế Lan Viên là người viết triết lý bằng thơ và triết lý về thơ. Ông là một trong những người làm thơ tứ tuyệt thành công nhất trong thơ ca Việt Nam hiện đại, kết hợp hài hoà giữa cái đẹp truyền thống và hiện đại.</a:t>
            </a:r>
            <a:endParaRPr lang="en-US" sz="2800" dirty="0">
              <a:effectLst/>
              <a:latin typeface="Times New Roman" panose="02020603050405020304" pitchFamily="18" charset="0"/>
              <a:ea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635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628776" cy="600074"/>
          </a:xfrm>
          <a:prstGeom prst="flowChartInputOutpu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Ngữ</a:t>
            </a: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văn</a:t>
            </a: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11</a:t>
            </a:r>
          </a:p>
        </p:txBody>
      </p:sp>
      <p:sp>
        <p:nvSpPr>
          <p:cNvPr id="8" name="Frame 7"/>
          <p:cNvSpPr/>
          <p:nvPr/>
        </p:nvSpPr>
        <p:spPr>
          <a:xfrm>
            <a:off x="213045" y="835818"/>
            <a:ext cx="11778610" cy="5900095"/>
          </a:xfrm>
          <a:prstGeom prst="frame">
            <a:avLst>
              <a:gd name="adj1" fmla="val 1948"/>
            </a:avLst>
          </a:prstGeom>
          <a:noFill/>
          <a:ln w="28575">
            <a:solidFill>
              <a:srgbClr val="0A0E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8"/>
          <p:cNvSpPr/>
          <p:nvPr/>
        </p:nvSpPr>
        <p:spPr>
          <a:xfrm>
            <a:off x="3567906" y="800100"/>
            <a:ext cx="5043488" cy="728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ounded Rectangle 25"/>
          <p:cNvSpPr/>
          <p:nvPr/>
        </p:nvSpPr>
        <p:spPr>
          <a:xfrm>
            <a:off x="1624808" y="-11413"/>
            <a:ext cx="9460139" cy="692944"/>
          </a:xfrm>
          <a:prstGeom prst="roundRect">
            <a:avLst>
              <a:gd name="adj" fmla="val 50000"/>
            </a:avLst>
          </a:prstGeom>
          <a:blipFill>
            <a:blip r:embed="rId4"/>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THỰC HÀNH TIẾNG VIỆT</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LỖI VỀ THÀNH PHẦN CÂU VÀ CÁCH SỬA</a:t>
            </a:r>
          </a:p>
        </p:txBody>
      </p:sp>
      <p:pic>
        <p:nvPicPr>
          <p:cNvPr id="31" name="Picture 30"/>
          <p:cNvPicPr>
            <a:picLocks noChangeAspect="1"/>
          </p:cNvPicPr>
          <p:nvPr/>
        </p:nvPicPr>
        <p:blipFill>
          <a:blip r:embed="rId5"/>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5"/>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33" name="Rounded Rectangle 32"/>
          <p:cNvSpPr/>
          <p:nvPr/>
        </p:nvSpPr>
        <p:spPr>
          <a:xfrm>
            <a:off x="4195366" y="780255"/>
            <a:ext cx="3739356" cy="509886"/>
          </a:xfrm>
          <a:prstGeom prst="roundRect">
            <a:avLst>
              <a:gd name="adj" fmla="val 50000"/>
            </a:avLst>
          </a:prstGeom>
          <a:blipFill>
            <a:blip r:embed="rId6"/>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7"/>
          <a:stretch>
            <a:fillRect/>
          </a:stretch>
        </p:blipFill>
        <p:spPr>
          <a:xfrm>
            <a:off x="11083472" y="25058"/>
            <a:ext cx="1108528" cy="682171"/>
          </a:xfrm>
          <a:prstGeom prst="rect">
            <a:avLst/>
          </a:prstGeom>
        </p:spPr>
      </p:pic>
      <p:sp>
        <p:nvSpPr>
          <p:cNvPr id="25" name="Freeform 24"/>
          <p:cNvSpPr/>
          <p:nvPr/>
        </p:nvSpPr>
        <p:spPr>
          <a:xfrm>
            <a:off x="3121860" y="6496037"/>
            <a:ext cx="17315" cy="881"/>
          </a:xfrm>
          <a:custGeom>
            <a:avLst/>
            <a:gdLst>
              <a:gd name="connsiteX0" fmla="*/ 17315 w 17315"/>
              <a:gd name="connsiteY0" fmla="*/ 0 h 881"/>
              <a:gd name="connsiteX1" fmla="*/ 17315 w 17315"/>
              <a:gd name="connsiteY1" fmla="*/ 881 h 881"/>
              <a:gd name="connsiteX2" fmla="*/ 0 w 17315"/>
              <a:gd name="connsiteY2" fmla="*/ 881 h 881"/>
              <a:gd name="connsiteX3" fmla="*/ 17315 w 17315"/>
              <a:gd name="connsiteY3" fmla="*/ 0 h 881"/>
            </a:gdLst>
            <a:ahLst/>
            <a:cxnLst>
              <a:cxn ang="0">
                <a:pos x="connsiteX0" y="connsiteY0"/>
              </a:cxn>
              <a:cxn ang="0">
                <a:pos x="connsiteX1" y="connsiteY1"/>
              </a:cxn>
              <a:cxn ang="0">
                <a:pos x="connsiteX2" y="connsiteY2"/>
              </a:cxn>
              <a:cxn ang="0">
                <a:pos x="connsiteX3" y="connsiteY3"/>
              </a:cxn>
            </a:cxnLst>
            <a:rect l="l" t="t" r="r" b="b"/>
            <a:pathLst>
              <a:path w="17315" h="881">
                <a:moveTo>
                  <a:pt x="17315" y="0"/>
                </a:moveTo>
                <a:lnTo>
                  <a:pt x="17315" y="881"/>
                </a:lnTo>
                <a:lnTo>
                  <a:pt x="0" y="881"/>
                </a:lnTo>
                <a:lnTo>
                  <a:pt x="17315"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13"/>
          <p:cNvSpPr/>
          <p:nvPr/>
        </p:nvSpPr>
        <p:spPr>
          <a:xfrm>
            <a:off x="333808" y="955314"/>
            <a:ext cx="2761824" cy="5661102"/>
          </a:xfrm>
          <a:custGeom>
            <a:avLst/>
            <a:gdLst>
              <a:gd name="connsiteX0" fmla="*/ 0 w 2761824"/>
              <a:gd name="connsiteY0" fmla="*/ 0 h 5422107"/>
              <a:gd name="connsiteX1" fmla="*/ 2761824 w 2761824"/>
              <a:gd name="connsiteY1" fmla="*/ 0 h 5422107"/>
              <a:gd name="connsiteX2" fmla="*/ 2761824 w 2761824"/>
              <a:gd name="connsiteY2" fmla="*/ 56371 h 5422107"/>
              <a:gd name="connsiteX3" fmla="*/ 2744509 w 2761824"/>
              <a:gd name="connsiteY3" fmla="*/ 55489 h 5422107"/>
              <a:gd name="connsiteX4" fmla="*/ 82997 w 2761824"/>
              <a:gd name="connsiteY4" fmla="*/ 2738798 h 5422107"/>
              <a:gd name="connsiteX5" fmla="*/ 2744509 w 2761824"/>
              <a:gd name="connsiteY5" fmla="*/ 5422107 h 5422107"/>
              <a:gd name="connsiteX6" fmla="*/ 0 w 2761824"/>
              <a:gd name="connsiteY6" fmla="*/ 5422107 h 5422107"/>
              <a:gd name="connsiteX7" fmla="*/ 0 w 2761824"/>
              <a:gd name="connsiteY7" fmla="*/ 0 h 5422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1824" h="5422107">
                <a:moveTo>
                  <a:pt x="0" y="0"/>
                </a:moveTo>
                <a:lnTo>
                  <a:pt x="2761824" y="0"/>
                </a:lnTo>
                <a:lnTo>
                  <a:pt x="2761824" y="56371"/>
                </a:lnTo>
                <a:lnTo>
                  <a:pt x="2744509" y="55489"/>
                </a:lnTo>
                <a:cubicBezTo>
                  <a:pt x="1274597" y="55489"/>
                  <a:pt x="82997" y="1256847"/>
                  <a:pt x="82997" y="2738798"/>
                </a:cubicBezTo>
                <a:cubicBezTo>
                  <a:pt x="82997" y="4220749"/>
                  <a:pt x="1274597" y="5422107"/>
                  <a:pt x="2744509" y="5422107"/>
                </a:cubicBezTo>
                <a:lnTo>
                  <a:pt x="0" y="5422107"/>
                </a:lnTo>
                <a:lnTo>
                  <a:pt x="0" y="0"/>
                </a:lnTo>
                <a:close/>
              </a:path>
            </a:pathLst>
          </a:cu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p:cNvSpPr/>
          <p:nvPr/>
        </p:nvSpPr>
        <p:spPr>
          <a:xfrm>
            <a:off x="4943615" y="766921"/>
            <a:ext cx="2242858" cy="548099"/>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0"/>
              </a:spcAft>
              <a:buClrTx/>
              <a:buSzTx/>
              <a:buFontTx/>
              <a:buNone/>
              <a:tabLst>
                <a:tab pos="2110105" algn="l"/>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LUYỆN TẬP</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4" name="Rectangle 3"/>
          <p:cNvSpPr/>
          <p:nvPr/>
        </p:nvSpPr>
        <p:spPr>
          <a:xfrm>
            <a:off x="1915735" y="1130300"/>
            <a:ext cx="240642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2.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Bài</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tập</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2: </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F5981B6A-AA9A-43AA-05D1-39A4C8E7AB63}"/>
              </a:ext>
            </a:extLst>
          </p:cNvPr>
          <p:cNvSpPr/>
          <p:nvPr/>
        </p:nvSpPr>
        <p:spPr>
          <a:xfrm>
            <a:off x="2475450" y="1678134"/>
            <a:ext cx="8909857" cy="414047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d</a:t>
            </a: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algn="just"/>
            <a:r>
              <a:rPr lang="vi-VN" sz="3200" dirty="0">
                <a:solidFill>
                  <a:srgbClr val="000000"/>
                </a:solidFill>
                <a:effectLst/>
                <a:latin typeface="Times New Roman" panose="02020603050405020304" pitchFamily="18" charset="0"/>
                <a:ea typeface="Times New Roman" panose="02020603050405020304" pitchFamily="18" charset="0"/>
              </a:rPr>
              <a:t>+ Lỗi: Thiếu vị ngữ do người viết nhầm thành phần biệt lập, định ngữ là vị ngữ của câu. </a:t>
            </a:r>
            <a:endParaRPr lang="en-US" sz="3200" dirty="0">
              <a:effectLst/>
              <a:latin typeface="Times New Roman" panose="02020603050405020304" pitchFamily="18" charset="0"/>
              <a:ea typeface="Times New Roman" panose="02020603050405020304" pitchFamily="18" charset="0"/>
            </a:endParaRPr>
          </a:p>
          <a:p>
            <a:pPr algn="just"/>
            <a:r>
              <a:rPr lang="vi-VN" sz="3200" dirty="0">
                <a:solidFill>
                  <a:srgbClr val="000000"/>
                </a:solidFill>
                <a:effectLst/>
                <a:latin typeface="Times New Roman" panose="02020603050405020304" pitchFamily="18" charset="0"/>
                <a:ea typeface="Times New Roman" panose="02020603050405020304" pitchFamily="18" charset="0"/>
              </a:rPr>
              <a:t>+ Sửa: Thứ tiếng Việt mà giới trẻ đang sử dụng, là thứ tiếng thiếu chuẩn mực, pha tạp, viết tắt tuỳ tiện trên các phương tiện truyền thông, không gian mạng.</a:t>
            </a:r>
            <a:endParaRPr lang="en-US" sz="3200" dirty="0">
              <a:effectLst/>
              <a:latin typeface="Times New Roman" panose="02020603050405020304" pitchFamily="18" charset="0"/>
              <a:ea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6926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80">
                                          <p:stCondLst>
                                            <p:cond delay="0"/>
                                          </p:stCondLst>
                                        </p:cTn>
                                        <p:tgtEl>
                                          <p:spTgt spid="10"/>
                                        </p:tgtEl>
                                      </p:cBhvr>
                                    </p:animEffect>
                                    <p:anim calcmode="lin" valueType="num">
                                      <p:cBhvr>
                                        <p:cTn id="1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8" dur="26">
                                          <p:stCondLst>
                                            <p:cond delay="650"/>
                                          </p:stCondLst>
                                        </p:cTn>
                                        <p:tgtEl>
                                          <p:spTgt spid="10"/>
                                        </p:tgtEl>
                                      </p:cBhvr>
                                      <p:to x="100000" y="60000"/>
                                    </p:animScale>
                                    <p:animScale>
                                      <p:cBhvr>
                                        <p:cTn id="19" dur="166" decel="50000">
                                          <p:stCondLst>
                                            <p:cond delay="676"/>
                                          </p:stCondLst>
                                        </p:cTn>
                                        <p:tgtEl>
                                          <p:spTgt spid="10"/>
                                        </p:tgtEl>
                                      </p:cBhvr>
                                      <p:to x="100000" y="100000"/>
                                    </p:animScale>
                                    <p:animScale>
                                      <p:cBhvr>
                                        <p:cTn id="20" dur="26">
                                          <p:stCondLst>
                                            <p:cond delay="1312"/>
                                          </p:stCondLst>
                                        </p:cTn>
                                        <p:tgtEl>
                                          <p:spTgt spid="10"/>
                                        </p:tgtEl>
                                      </p:cBhvr>
                                      <p:to x="100000" y="80000"/>
                                    </p:animScale>
                                    <p:animScale>
                                      <p:cBhvr>
                                        <p:cTn id="21" dur="166" decel="50000">
                                          <p:stCondLst>
                                            <p:cond delay="1338"/>
                                          </p:stCondLst>
                                        </p:cTn>
                                        <p:tgtEl>
                                          <p:spTgt spid="10"/>
                                        </p:tgtEl>
                                      </p:cBhvr>
                                      <p:to x="100000" y="100000"/>
                                    </p:animScale>
                                    <p:animScale>
                                      <p:cBhvr>
                                        <p:cTn id="22" dur="26">
                                          <p:stCondLst>
                                            <p:cond delay="1642"/>
                                          </p:stCondLst>
                                        </p:cTn>
                                        <p:tgtEl>
                                          <p:spTgt spid="10"/>
                                        </p:tgtEl>
                                      </p:cBhvr>
                                      <p:to x="100000" y="90000"/>
                                    </p:animScale>
                                    <p:animScale>
                                      <p:cBhvr>
                                        <p:cTn id="23" dur="166" decel="50000">
                                          <p:stCondLst>
                                            <p:cond delay="1668"/>
                                          </p:stCondLst>
                                        </p:cTn>
                                        <p:tgtEl>
                                          <p:spTgt spid="10"/>
                                        </p:tgtEl>
                                      </p:cBhvr>
                                      <p:to x="100000" y="100000"/>
                                    </p:animScale>
                                    <p:animScale>
                                      <p:cBhvr>
                                        <p:cTn id="24" dur="26">
                                          <p:stCondLst>
                                            <p:cond delay="1808"/>
                                          </p:stCondLst>
                                        </p:cTn>
                                        <p:tgtEl>
                                          <p:spTgt spid="10"/>
                                        </p:tgtEl>
                                      </p:cBhvr>
                                      <p:to x="100000" y="95000"/>
                                    </p:animScale>
                                    <p:animScale>
                                      <p:cBhvr>
                                        <p:cTn id="25"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628776" cy="600074"/>
          </a:xfrm>
          <a:prstGeom prst="flowChartInputOutpu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Ngữ</a:t>
            </a: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văn</a:t>
            </a: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11</a:t>
            </a:r>
          </a:p>
        </p:txBody>
      </p:sp>
      <p:sp>
        <p:nvSpPr>
          <p:cNvPr id="8" name="Frame 7"/>
          <p:cNvSpPr/>
          <p:nvPr/>
        </p:nvSpPr>
        <p:spPr>
          <a:xfrm>
            <a:off x="213045" y="835818"/>
            <a:ext cx="11778610" cy="5900095"/>
          </a:xfrm>
          <a:prstGeom prst="frame">
            <a:avLst>
              <a:gd name="adj1" fmla="val 1948"/>
            </a:avLst>
          </a:prstGeom>
          <a:noFill/>
          <a:ln w="28575">
            <a:solidFill>
              <a:srgbClr val="0A0E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8"/>
          <p:cNvSpPr/>
          <p:nvPr/>
        </p:nvSpPr>
        <p:spPr>
          <a:xfrm>
            <a:off x="3567906" y="800100"/>
            <a:ext cx="5043488" cy="728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ounded Rectangle 25"/>
          <p:cNvSpPr/>
          <p:nvPr/>
        </p:nvSpPr>
        <p:spPr>
          <a:xfrm>
            <a:off x="1624808" y="-11413"/>
            <a:ext cx="9460139" cy="692944"/>
          </a:xfrm>
          <a:prstGeom prst="roundRect">
            <a:avLst>
              <a:gd name="adj" fmla="val 50000"/>
            </a:avLst>
          </a:prstGeom>
          <a:blipFill>
            <a:blip r:embed="rId4"/>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THỰC HÀNH TIẾNG VIỆT</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LỖI VỀ THÀNH PHẦN CÂU VÀ CÁCH SỬA</a:t>
            </a:r>
          </a:p>
        </p:txBody>
      </p:sp>
      <p:pic>
        <p:nvPicPr>
          <p:cNvPr id="31" name="Picture 30"/>
          <p:cNvPicPr>
            <a:picLocks noChangeAspect="1"/>
          </p:cNvPicPr>
          <p:nvPr/>
        </p:nvPicPr>
        <p:blipFill>
          <a:blip r:embed="rId5"/>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5"/>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33" name="Rounded Rectangle 32"/>
          <p:cNvSpPr/>
          <p:nvPr/>
        </p:nvSpPr>
        <p:spPr>
          <a:xfrm>
            <a:off x="4195366" y="780255"/>
            <a:ext cx="3739356" cy="509886"/>
          </a:xfrm>
          <a:prstGeom prst="roundRect">
            <a:avLst>
              <a:gd name="adj" fmla="val 50000"/>
            </a:avLst>
          </a:prstGeom>
          <a:blipFill>
            <a:blip r:embed="rId6"/>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7"/>
          <a:stretch>
            <a:fillRect/>
          </a:stretch>
        </p:blipFill>
        <p:spPr>
          <a:xfrm>
            <a:off x="11083472" y="25058"/>
            <a:ext cx="1108528" cy="682171"/>
          </a:xfrm>
          <a:prstGeom prst="rect">
            <a:avLst/>
          </a:prstGeom>
        </p:spPr>
      </p:pic>
      <p:sp>
        <p:nvSpPr>
          <p:cNvPr id="25" name="Freeform 24"/>
          <p:cNvSpPr/>
          <p:nvPr/>
        </p:nvSpPr>
        <p:spPr>
          <a:xfrm>
            <a:off x="3121860" y="6496037"/>
            <a:ext cx="17315" cy="881"/>
          </a:xfrm>
          <a:custGeom>
            <a:avLst/>
            <a:gdLst>
              <a:gd name="connsiteX0" fmla="*/ 17315 w 17315"/>
              <a:gd name="connsiteY0" fmla="*/ 0 h 881"/>
              <a:gd name="connsiteX1" fmla="*/ 17315 w 17315"/>
              <a:gd name="connsiteY1" fmla="*/ 881 h 881"/>
              <a:gd name="connsiteX2" fmla="*/ 0 w 17315"/>
              <a:gd name="connsiteY2" fmla="*/ 881 h 881"/>
              <a:gd name="connsiteX3" fmla="*/ 17315 w 17315"/>
              <a:gd name="connsiteY3" fmla="*/ 0 h 881"/>
            </a:gdLst>
            <a:ahLst/>
            <a:cxnLst>
              <a:cxn ang="0">
                <a:pos x="connsiteX0" y="connsiteY0"/>
              </a:cxn>
              <a:cxn ang="0">
                <a:pos x="connsiteX1" y="connsiteY1"/>
              </a:cxn>
              <a:cxn ang="0">
                <a:pos x="connsiteX2" y="connsiteY2"/>
              </a:cxn>
              <a:cxn ang="0">
                <a:pos x="connsiteX3" y="connsiteY3"/>
              </a:cxn>
            </a:cxnLst>
            <a:rect l="l" t="t" r="r" b="b"/>
            <a:pathLst>
              <a:path w="17315" h="881">
                <a:moveTo>
                  <a:pt x="17315" y="0"/>
                </a:moveTo>
                <a:lnTo>
                  <a:pt x="17315" y="881"/>
                </a:lnTo>
                <a:lnTo>
                  <a:pt x="0" y="881"/>
                </a:lnTo>
                <a:lnTo>
                  <a:pt x="17315"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13"/>
          <p:cNvSpPr/>
          <p:nvPr/>
        </p:nvSpPr>
        <p:spPr>
          <a:xfrm>
            <a:off x="333808" y="955314"/>
            <a:ext cx="2761824" cy="5661102"/>
          </a:xfrm>
          <a:custGeom>
            <a:avLst/>
            <a:gdLst>
              <a:gd name="connsiteX0" fmla="*/ 0 w 2761824"/>
              <a:gd name="connsiteY0" fmla="*/ 0 h 5422107"/>
              <a:gd name="connsiteX1" fmla="*/ 2761824 w 2761824"/>
              <a:gd name="connsiteY1" fmla="*/ 0 h 5422107"/>
              <a:gd name="connsiteX2" fmla="*/ 2761824 w 2761824"/>
              <a:gd name="connsiteY2" fmla="*/ 56371 h 5422107"/>
              <a:gd name="connsiteX3" fmla="*/ 2744509 w 2761824"/>
              <a:gd name="connsiteY3" fmla="*/ 55489 h 5422107"/>
              <a:gd name="connsiteX4" fmla="*/ 82997 w 2761824"/>
              <a:gd name="connsiteY4" fmla="*/ 2738798 h 5422107"/>
              <a:gd name="connsiteX5" fmla="*/ 2744509 w 2761824"/>
              <a:gd name="connsiteY5" fmla="*/ 5422107 h 5422107"/>
              <a:gd name="connsiteX6" fmla="*/ 0 w 2761824"/>
              <a:gd name="connsiteY6" fmla="*/ 5422107 h 5422107"/>
              <a:gd name="connsiteX7" fmla="*/ 0 w 2761824"/>
              <a:gd name="connsiteY7" fmla="*/ 0 h 5422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1824" h="5422107">
                <a:moveTo>
                  <a:pt x="0" y="0"/>
                </a:moveTo>
                <a:lnTo>
                  <a:pt x="2761824" y="0"/>
                </a:lnTo>
                <a:lnTo>
                  <a:pt x="2761824" y="56371"/>
                </a:lnTo>
                <a:lnTo>
                  <a:pt x="2744509" y="55489"/>
                </a:lnTo>
                <a:cubicBezTo>
                  <a:pt x="1274597" y="55489"/>
                  <a:pt x="82997" y="1256847"/>
                  <a:pt x="82997" y="2738798"/>
                </a:cubicBezTo>
                <a:cubicBezTo>
                  <a:pt x="82997" y="4220749"/>
                  <a:pt x="1274597" y="5422107"/>
                  <a:pt x="2744509" y="5422107"/>
                </a:cubicBezTo>
                <a:lnTo>
                  <a:pt x="0" y="5422107"/>
                </a:lnTo>
                <a:lnTo>
                  <a:pt x="0" y="0"/>
                </a:lnTo>
                <a:close/>
              </a:path>
            </a:pathLst>
          </a:cu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p:cNvSpPr/>
          <p:nvPr/>
        </p:nvSpPr>
        <p:spPr>
          <a:xfrm>
            <a:off x="5217696" y="766921"/>
            <a:ext cx="1752403" cy="523220"/>
          </a:xfrm>
          <a:prstGeom prst="rect">
            <a:avLst/>
          </a:prstGeom>
        </p:spPr>
        <p:txBody>
          <a:bodyPr wrap="none">
            <a:spAutoFit/>
          </a:bodyPr>
          <a:lstStyle/>
          <a:p>
            <a:r>
              <a:rPr lang="en-US" sz="2800" b="1" dirty="0" err="1">
                <a:solidFill>
                  <a:srgbClr val="7030A0"/>
                </a:solidFill>
                <a:latin typeface="Times New Roman" panose="02020603050405020304" pitchFamily="18" charset="0"/>
                <a:ea typeface="Arial" panose="020B0604020202020204" pitchFamily="34" charset="0"/>
              </a:rPr>
              <a:t>Luyện</a:t>
            </a:r>
            <a:r>
              <a:rPr lang="en-US" sz="2800" b="1" dirty="0">
                <a:solidFill>
                  <a:srgbClr val="7030A0"/>
                </a:solidFill>
                <a:latin typeface="Times New Roman" panose="02020603050405020304" pitchFamily="18" charset="0"/>
                <a:ea typeface="Arial" panose="020B0604020202020204" pitchFamily="34" charset="0"/>
              </a:rPr>
              <a:t> </a:t>
            </a:r>
            <a:r>
              <a:rPr lang="en-US" sz="2800" b="1" dirty="0" err="1">
                <a:solidFill>
                  <a:srgbClr val="7030A0"/>
                </a:solidFill>
                <a:latin typeface="Times New Roman" panose="02020603050405020304" pitchFamily="18" charset="0"/>
                <a:ea typeface="Arial" panose="020B0604020202020204" pitchFamily="34" charset="0"/>
              </a:rPr>
              <a:t>tập</a:t>
            </a:r>
            <a:endParaRPr lang="en-US" sz="2800" dirty="0"/>
          </a:p>
        </p:txBody>
      </p:sp>
      <p:pic>
        <p:nvPicPr>
          <p:cNvPr id="5" name="Picture 4"/>
          <p:cNvPicPr>
            <a:picLocks noChangeAspect="1"/>
          </p:cNvPicPr>
          <p:nvPr/>
        </p:nvPicPr>
        <p:blipFill>
          <a:blip r:embed="rId8"/>
          <a:stretch>
            <a:fillRect/>
          </a:stretch>
        </p:blipFill>
        <p:spPr>
          <a:xfrm>
            <a:off x="2361796" y="1612458"/>
            <a:ext cx="7914470" cy="5046820"/>
          </a:xfrm>
          <a:prstGeom prst="rect">
            <a:avLst/>
          </a:prstGeom>
        </p:spPr>
      </p:pic>
      <p:pic>
        <p:nvPicPr>
          <p:cNvPr id="11" name="Picture 10"/>
          <p:cNvPicPr>
            <a:picLocks noChangeAspect="1"/>
          </p:cNvPicPr>
          <p:nvPr/>
        </p:nvPicPr>
        <p:blipFill>
          <a:blip r:embed="rId9"/>
          <a:stretch>
            <a:fillRect/>
          </a:stretch>
        </p:blipFill>
        <p:spPr>
          <a:xfrm>
            <a:off x="2469350" y="4960666"/>
            <a:ext cx="1146059" cy="1094486"/>
          </a:xfrm>
          <a:prstGeom prst="rect">
            <a:avLst/>
          </a:prstGeom>
        </p:spPr>
      </p:pic>
      <p:pic>
        <p:nvPicPr>
          <p:cNvPr id="13" name="Picture 12"/>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Lst>
          </a:blip>
          <a:stretch>
            <a:fillRect/>
          </a:stretch>
        </p:blipFill>
        <p:spPr>
          <a:xfrm>
            <a:off x="8593247" y="1535907"/>
            <a:ext cx="1285880" cy="1285880"/>
          </a:xfrm>
          <a:prstGeom prst="rect">
            <a:avLst/>
          </a:prstGeom>
        </p:spPr>
      </p:pic>
      <p:sp>
        <p:nvSpPr>
          <p:cNvPr id="16" name="Rectangle 15"/>
          <p:cNvSpPr/>
          <p:nvPr/>
        </p:nvSpPr>
        <p:spPr>
          <a:xfrm>
            <a:off x="2757714" y="2311728"/>
            <a:ext cx="6355310" cy="3170099"/>
          </a:xfrm>
          <a:prstGeom prst="rect">
            <a:avLst/>
          </a:prstGeom>
        </p:spPr>
        <p:txBody>
          <a:bodyPr wrap="square">
            <a:spAutoFit/>
          </a:bodyPr>
          <a:lstStyle/>
          <a:p>
            <a:r>
              <a:rPr lang="vi-VN" sz="2000" dirty="0">
                <a:solidFill>
                  <a:srgbClr val="FF0000"/>
                </a:solidFill>
                <a:effectLst/>
                <a:latin typeface="Times New Roman" panose="02020603050405020304" pitchFamily="18" charset="0"/>
                <a:ea typeface="Times New Roman" panose="02020603050405020304" pitchFamily="18" charset="0"/>
              </a:rPr>
              <a:t>+ a1. Câu thiếu chủ ngữ do người viết, người nói nhầm lẫn thành phần trạng ngữ là chủ ngữ của câu.</a:t>
            </a:r>
            <a:endParaRPr lang="en-US" sz="2000" dirty="0">
              <a:solidFill>
                <a:srgbClr val="FF0000"/>
              </a:solidFill>
              <a:effectLst/>
              <a:latin typeface="Times New Roman" panose="02020603050405020304" pitchFamily="18" charset="0"/>
              <a:ea typeface="Times New Roman" panose="02020603050405020304" pitchFamily="18" charset="0"/>
            </a:endParaRPr>
          </a:p>
          <a:p>
            <a:r>
              <a:rPr lang="vi-VN" sz="2000" dirty="0">
                <a:solidFill>
                  <a:srgbClr val="FF0000"/>
                </a:solidFill>
                <a:effectLst/>
                <a:latin typeface="Times New Roman" panose="02020603050405020304" pitchFamily="18" charset="0"/>
                <a:ea typeface="Times New Roman" panose="02020603050405020304" pitchFamily="18" charset="0"/>
              </a:rPr>
              <a:t>+ a2. Đúng</a:t>
            </a:r>
            <a:endParaRPr lang="en-US" sz="2000" dirty="0">
              <a:solidFill>
                <a:srgbClr val="FF0000"/>
              </a:solidFill>
              <a:effectLst/>
              <a:latin typeface="Times New Roman" panose="02020603050405020304" pitchFamily="18" charset="0"/>
              <a:ea typeface="Times New Roman" panose="02020603050405020304" pitchFamily="18" charset="0"/>
            </a:endParaRPr>
          </a:p>
          <a:p>
            <a:r>
              <a:rPr lang="vi-VN" sz="2000" dirty="0">
                <a:solidFill>
                  <a:srgbClr val="FF0000"/>
                </a:solidFill>
                <a:effectLst/>
                <a:latin typeface="Times New Roman" panose="02020603050405020304" pitchFamily="18" charset="0"/>
                <a:ea typeface="Times New Roman" panose="02020603050405020304" pitchFamily="18" charset="0"/>
              </a:rPr>
              <a:t>+ a3. Đúng</a:t>
            </a:r>
            <a:endParaRPr lang="en-US" sz="2000" dirty="0">
              <a:solidFill>
                <a:srgbClr val="FF0000"/>
              </a:solidFill>
              <a:effectLst/>
              <a:latin typeface="Times New Roman" panose="02020603050405020304" pitchFamily="18" charset="0"/>
              <a:ea typeface="Times New Roman" panose="02020603050405020304" pitchFamily="18" charset="0"/>
            </a:endParaRPr>
          </a:p>
          <a:p>
            <a:r>
              <a:rPr lang="vi-VN" sz="2000" dirty="0">
                <a:solidFill>
                  <a:srgbClr val="FF0000"/>
                </a:solidFill>
                <a:effectLst/>
                <a:latin typeface="Times New Roman" panose="02020603050405020304" pitchFamily="18" charset="0"/>
                <a:ea typeface="Times New Roman" panose="02020603050405020304" pitchFamily="18" charset="0"/>
              </a:rPr>
              <a:t>+ b1. Đúng</a:t>
            </a:r>
            <a:endParaRPr lang="en-US" sz="2000" dirty="0">
              <a:solidFill>
                <a:srgbClr val="FF0000"/>
              </a:solidFill>
              <a:effectLst/>
              <a:latin typeface="Times New Roman" panose="02020603050405020304" pitchFamily="18" charset="0"/>
              <a:ea typeface="Times New Roman" panose="02020603050405020304" pitchFamily="18" charset="0"/>
            </a:endParaRPr>
          </a:p>
          <a:p>
            <a:r>
              <a:rPr lang="vi-VN" sz="2000" dirty="0">
                <a:solidFill>
                  <a:srgbClr val="FF0000"/>
                </a:solidFill>
                <a:effectLst/>
                <a:latin typeface="Times New Roman" panose="02020603050405020304" pitchFamily="18" charset="0"/>
                <a:ea typeface="Times New Roman" panose="02020603050405020304" pitchFamily="18" charset="0"/>
              </a:rPr>
              <a:t>+ b2. Đúng</a:t>
            </a:r>
            <a:endParaRPr lang="en-US" sz="2000" dirty="0">
              <a:solidFill>
                <a:srgbClr val="FF0000"/>
              </a:solidFill>
              <a:effectLst/>
              <a:latin typeface="Times New Roman" panose="02020603050405020304" pitchFamily="18" charset="0"/>
              <a:ea typeface="Times New Roman" panose="02020603050405020304" pitchFamily="18" charset="0"/>
            </a:endParaRPr>
          </a:p>
          <a:p>
            <a:r>
              <a:rPr lang="vi-VN" sz="2000" dirty="0">
                <a:solidFill>
                  <a:srgbClr val="FF0000"/>
                </a:solidFill>
                <a:effectLst/>
                <a:latin typeface="Times New Roman" panose="02020603050405020304" pitchFamily="18" charset="0"/>
                <a:ea typeface="Times New Roman" panose="02020603050405020304" pitchFamily="18" charset="0"/>
              </a:rPr>
              <a:t>+ b3. Câu thiếu chủ ngữ do người viết, người nói nhầm lẫn thành phần trạng ngữ là chủ ngữ của câu.</a:t>
            </a:r>
            <a:endParaRPr lang="en-US" sz="2000" dirty="0">
              <a:solidFill>
                <a:srgbClr val="FF0000"/>
              </a:solidFill>
              <a:effectLst/>
              <a:latin typeface="Times New Roman" panose="02020603050405020304" pitchFamily="18" charset="0"/>
              <a:ea typeface="Times New Roman" panose="02020603050405020304" pitchFamily="18" charset="0"/>
            </a:endParaRPr>
          </a:p>
          <a:p>
            <a:r>
              <a:rPr lang="vi-VN" sz="2000" dirty="0">
                <a:solidFill>
                  <a:srgbClr val="FF0000"/>
                </a:solidFill>
                <a:effectLst/>
                <a:latin typeface="Times New Roman" panose="02020603050405020304" pitchFamily="18" charset="0"/>
                <a:ea typeface="Times New Roman" panose="02020603050405020304" pitchFamily="18" charset="0"/>
              </a:rPr>
              <a:t>+ b4. Câu thiếu vị ngữ do người viết, người nói nhầm thành phần định ngữ là vị ngữ của câu.</a:t>
            </a:r>
            <a:endParaRPr lang="en-US" sz="2000" dirty="0">
              <a:solidFill>
                <a:srgbClr val="FF0000"/>
              </a:solidFill>
              <a:effectLst/>
              <a:latin typeface="Times New Roman" panose="02020603050405020304" pitchFamily="18" charset="0"/>
              <a:ea typeface="Times New Roman" panose="02020603050405020304" pitchFamily="18" charset="0"/>
            </a:endParaRPr>
          </a:p>
        </p:txBody>
      </p:sp>
      <p:pic>
        <p:nvPicPr>
          <p:cNvPr id="18" name="Picture 17"/>
          <p:cNvPicPr>
            <a:picLocks noChangeAspect="1"/>
          </p:cNvPicPr>
          <p:nvPr/>
        </p:nvPicPr>
        <p:blipFill rotWithShape="1">
          <a:blip r:embed="rId12"/>
          <a:srcRect r="23997"/>
          <a:stretch/>
        </p:blipFill>
        <p:spPr>
          <a:xfrm>
            <a:off x="505806" y="2779216"/>
            <a:ext cx="2035323" cy="1823555"/>
          </a:xfrm>
          <a:prstGeom prst="ellipse">
            <a:avLst/>
          </a:prstGeom>
          <a:ln>
            <a:noFill/>
          </a:ln>
          <a:effectLst>
            <a:softEdge rad="112500"/>
          </a:effectLst>
        </p:spPr>
      </p:pic>
      <p:sp>
        <p:nvSpPr>
          <p:cNvPr id="4" name="Rectangle 3">
            <a:extLst>
              <a:ext uri="{FF2B5EF4-FFF2-40B4-BE49-F238E27FC236}">
                <a16:creationId xmlns:a16="http://schemas.microsoft.com/office/drawing/2014/main" id="{25739B1E-F3FF-783C-4D8B-78EDD6E37D81}"/>
              </a:ext>
            </a:extLst>
          </p:cNvPr>
          <p:cNvSpPr/>
          <p:nvPr/>
        </p:nvSpPr>
        <p:spPr>
          <a:xfrm>
            <a:off x="1915735" y="1130300"/>
            <a:ext cx="240642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3.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Bài</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tập</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lang="en-US" sz="3200" b="1" dirty="0">
                <a:solidFill>
                  <a:srgbClr val="0070C0"/>
                </a:solidFill>
                <a:latin typeface="Times New Roman" panose="02020603050405020304" pitchFamily="18" charset="0"/>
                <a:ea typeface="Times New Roman" panose="02020603050405020304" pitchFamily="18" charset="0"/>
              </a:rPr>
              <a:t>3</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388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628776" cy="600074"/>
          </a:xfrm>
          <a:prstGeom prst="flowChartInputOutpu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Ngữ</a:t>
            </a: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văn</a:t>
            </a: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11</a:t>
            </a:r>
          </a:p>
        </p:txBody>
      </p:sp>
      <p:sp>
        <p:nvSpPr>
          <p:cNvPr id="8" name="Frame 7"/>
          <p:cNvSpPr/>
          <p:nvPr/>
        </p:nvSpPr>
        <p:spPr>
          <a:xfrm>
            <a:off x="213045" y="835818"/>
            <a:ext cx="11778610" cy="5900095"/>
          </a:xfrm>
          <a:prstGeom prst="frame">
            <a:avLst>
              <a:gd name="adj1" fmla="val 1948"/>
            </a:avLst>
          </a:prstGeom>
          <a:noFill/>
          <a:ln w="28575">
            <a:solidFill>
              <a:srgbClr val="0A0E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8"/>
          <p:cNvSpPr/>
          <p:nvPr/>
        </p:nvSpPr>
        <p:spPr>
          <a:xfrm>
            <a:off x="3567906" y="800100"/>
            <a:ext cx="5043488" cy="728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ounded Rectangle 25"/>
          <p:cNvSpPr/>
          <p:nvPr/>
        </p:nvSpPr>
        <p:spPr>
          <a:xfrm>
            <a:off x="1624808" y="-11413"/>
            <a:ext cx="9460139" cy="692944"/>
          </a:xfrm>
          <a:prstGeom prst="roundRect">
            <a:avLst>
              <a:gd name="adj" fmla="val 50000"/>
            </a:avLst>
          </a:prstGeom>
          <a:blipFill>
            <a:blip r:embed="rId4"/>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THỰC HÀNH TIẾNG VIỆT</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LỖI VỀ THÀNH PHẦN CÂU VÀ CÁCH SỬA</a:t>
            </a:r>
          </a:p>
        </p:txBody>
      </p:sp>
      <p:pic>
        <p:nvPicPr>
          <p:cNvPr id="31" name="Picture 30"/>
          <p:cNvPicPr>
            <a:picLocks noChangeAspect="1"/>
          </p:cNvPicPr>
          <p:nvPr/>
        </p:nvPicPr>
        <p:blipFill>
          <a:blip r:embed="rId5"/>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5"/>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33" name="Rounded Rectangle 32"/>
          <p:cNvSpPr/>
          <p:nvPr/>
        </p:nvSpPr>
        <p:spPr>
          <a:xfrm>
            <a:off x="4195366" y="780255"/>
            <a:ext cx="3739356" cy="509886"/>
          </a:xfrm>
          <a:prstGeom prst="roundRect">
            <a:avLst>
              <a:gd name="adj" fmla="val 50000"/>
            </a:avLst>
          </a:prstGeom>
          <a:blipFill>
            <a:blip r:embed="rId6"/>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7"/>
          <a:stretch>
            <a:fillRect/>
          </a:stretch>
        </p:blipFill>
        <p:spPr>
          <a:xfrm>
            <a:off x="11083472" y="25058"/>
            <a:ext cx="1108528" cy="682171"/>
          </a:xfrm>
          <a:prstGeom prst="rect">
            <a:avLst/>
          </a:prstGeom>
        </p:spPr>
      </p:pic>
      <p:sp>
        <p:nvSpPr>
          <p:cNvPr id="25" name="Freeform 24"/>
          <p:cNvSpPr/>
          <p:nvPr/>
        </p:nvSpPr>
        <p:spPr>
          <a:xfrm>
            <a:off x="3121860" y="6496037"/>
            <a:ext cx="17315" cy="881"/>
          </a:xfrm>
          <a:custGeom>
            <a:avLst/>
            <a:gdLst>
              <a:gd name="connsiteX0" fmla="*/ 17315 w 17315"/>
              <a:gd name="connsiteY0" fmla="*/ 0 h 881"/>
              <a:gd name="connsiteX1" fmla="*/ 17315 w 17315"/>
              <a:gd name="connsiteY1" fmla="*/ 881 h 881"/>
              <a:gd name="connsiteX2" fmla="*/ 0 w 17315"/>
              <a:gd name="connsiteY2" fmla="*/ 881 h 881"/>
              <a:gd name="connsiteX3" fmla="*/ 17315 w 17315"/>
              <a:gd name="connsiteY3" fmla="*/ 0 h 881"/>
            </a:gdLst>
            <a:ahLst/>
            <a:cxnLst>
              <a:cxn ang="0">
                <a:pos x="connsiteX0" y="connsiteY0"/>
              </a:cxn>
              <a:cxn ang="0">
                <a:pos x="connsiteX1" y="connsiteY1"/>
              </a:cxn>
              <a:cxn ang="0">
                <a:pos x="connsiteX2" y="connsiteY2"/>
              </a:cxn>
              <a:cxn ang="0">
                <a:pos x="connsiteX3" y="connsiteY3"/>
              </a:cxn>
            </a:cxnLst>
            <a:rect l="l" t="t" r="r" b="b"/>
            <a:pathLst>
              <a:path w="17315" h="881">
                <a:moveTo>
                  <a:pt x="17315" y="0"/>
                </a:moveTo>
                <a:lnTo>
                  <a:pt x="17315" y="881"/>
                </a:lnTo>
                <a:lnTo>
                  <a:pt x="0" y="881"/>
                </a:lnTo>
                <a:lnTo>
                  <a:pt x="17315"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13"/>
          <p:cNvSpPr/>
          <p:nvPr/>
        </p:nvSpPr>
        <p:spPr>
          <a:xfrm>
            <a:off x="333808" y="955314"/>
            <a:ext cx="2761824" cy="5661102"/>
          </a:xfrm>
          <a:custGeom>
            <a:avLst/>
            <a:gdLst>
              <a:gd name="connsiteX0" fmla="*/ 0 w 2761824"/>
              <a:gd name="connsiteY0" fmla="*/ 0 h 5422107"/>
              <a:gd name="connsiteX1" fmla="*/ 2761824 w 2761824"/>
              <a:gd name="connsiteY1" fmla="*/ 0 h 5422107"/>
              <a:gd name="connsiteX2" fmla="*/ 2761824 w 2761824"/>
              <a:gd name="connsiteY2" fmla="*/ 56371 h 5422107"/>
              <a:gd name="connsiteX3" fmla="*/ 2744509 w 2761824"/>
              <a:gd name="connsiteY3" fmla="*/ 55489 h 5422107"/>
              <a:gd name="connsiteX4" fmla="*/ 82997 w 2761824"/>
              <a:gd name="connsiteY4" fmla="*/ 2738798 h 5422107"/>
              <a:gd name="connsiteX5" fmla="*/ 2744509 w 2761824"/>
              <a:gd name="connsiteY5" fmla="*/ 5422107 h 5422107"/>
              <a:gd name="connsiteX6" fmla="*/ 0 w 2761824"/>
              <a:gd name="connsiteY6" fmla="*/ 5422107 h 5422107"/>
              <a:gd name="connsiteX7" fmla="*/ 0 w 2761824"/>
              <a:gd name="connsiteY7" fmla="*/ 0 h 5422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1824" h="5422107">
                <a:moveTo>
                  <a:pt x="0" y="0"/>
                </a:moveTo>
                <a:lnTo>
                  <a:pt x="2761824" y="0"/>
                </a:lnTo>
                <a:lnTo>
                  <a:pt x="2761824" y="56371"/>
                </a:lnTo>
                <a:lnTo>
                  <a:pt x="2744509" y="55489"/>
                </a:lnTo>
                <a:cubicBezTo>
                  <a:pt x="1274597" y="55489"/>
                  <a:pt x="82997" y="1256847"/>
                  <a:pt x="82997" y="2738798"/>
                </a:cubicBezTo>
                <a:cubicBezTo>
                  <a:pt x="82997" y="4220749"/>
                  <a:pt x="1274597" y="5422107"/>
                  <a:pt x="2744509" y="5422107"/>
                </a:cubicBezTo>
                <a:lnTo>
                  <a:pt x="0" y="5422107"/>
                </a:lnTo>
                <a:lnTo>
                  <a:pt x="0" y="0"/>
                </a:lnTo>
                <a:close/>
              </a:path>
            </a:pathLst>
          </a:cu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p:cNvSpPr/>
          <p:nvPr/>
        </p:nvSpPr>
        <p:spPr>
          <a:xfrm>
            <a:off x="5217696" y="766921"/>
            <a:ext cx="1752403" cy="523220"/>
          </a:xfrm>
          <a:prstGeom prst="rect">
            <a:avLst/>
          </a:prstGeom>
        </p:spPr>
        <p:txBody>
          <a:bodyPr wrap="none">
            <a:spAutoFit/>
          </a:bodyPr>
          <a:lstStyle/>
          <a:p>
            <a:r>
              <a:rPr lang="en-US" sz="2800" b="1" dirty="0" err="1">
                <a:solidFill>
                  <a:srgbClr val="7030A0"/>
                </a:solidFill>
                <a:latin typeface="Times New Roman" panose="02020603050405020304" pitchFamily="18" charset="0"/>
                <a:ea typeface="Arial" panose="020B0604020202020204" pitchFamily="34" charset="0"/>
              </a:rPr>
              <a:t>Luyện</a:t>
            </a:r>
            <a:r>
              <a:rPr lang="en-US" sz="2800" b="1" dirty="0">
                <a:solidFill>
                  <a:srgbClr val="7030A0"/>
                </a:solidFill>
                <a:latin typeface="Times New Roman" panose="02020603050405020304" pitchFamily="18" charset="0"/>
                <a:ea typeface="Arial" panose="020B0604020202020204" pitchFamily="34" charset="0"/>
              </a:rPr>
              <a:t> </a:t>
            </a:r>
            <a:r>
              <a:rPr lang="en-US" sz="2800" b="1" dirty="0" err="1">
                <a:solidFill>
                  <a:srgbClr val="7030A0"/>
                </a:solidFill>
                <a:latin typeface="Times New Roman" panose="02020603050405020304" pitchFamily="18" charset="0"/>
                <a:ea typeface="Arial" panose="020B0604020202020204" pitchFamily="34" charset="0"/>
              </a:rPr>
              <a:t>tập</a:t>
            </a:r>
            <a:endParaRPr lang="en-US" sz="2800" dirty="0"/>
          </a:p>
        </p:txBody>
      </p:sp>
      <p:pic>
        <p:nvPicPr>
          <p:cNvPr id="5" name="Picture 4"/>
          <p:cNvPicPr>
            <a:picLocks noChangeAspect="1"/>
          </p:cNvPicPr>
          <p:nvPr/>
        </p:nvPicPr>
        <p:blipFill>
          <a:blip r:embed="rId8"/>
          <a:stretch>
            <a:fillRect/>
          </a:stretch>
        </p:blipFill>
        <p:spPr>
          <a:xfrm>
            <a:off x="2361796" y="1612458"/>
            <a:ext cx="7914470" cy="5046820"/>
          </a:xfrm>
          <a:prstGeom prst="rect">
            <a:avLst/>
          </a:prstGeom>
        </p:spPr>
      </p:pic>
      <p:pic>
        <p:nvPicPr>
          <p:cNvPr id="11" name="Picture 10"/>
          <p:cNvPicPr>
            <a:picLocks noChangeAspect="1"/>
          </p:cNvPicPr>
          <p:nvPr/>
        </p:nvPicPr>
        <p:blipFill>
          <a:blip r:embed="rId9"/>
          <a:stretch>
            <a:fillRect/>
          </a:stretch>
        </p:blipFill>
        <p:spPr>
          <a:xfrm>
            <a:off x="2469350" y="4960666"/>
            <a:ext cx="1146059" cy="1094486"/>
          </a:xfrm>
          <a:prstGeom prst="rect">
            <a:avLst/>
          </a:prstGeom>
        </p:spPr>
      </p:pic>
      <p:pic>
        <p:nvPicPr>
          <p:cNvPr id="13" name="Picture 12"/>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Lst>
          </a:blip>
          <a:stretch>
            <a:fillRect/>
          </a:stretch>
        </p:blipFill>
        <p:spPr>
          <a:xfrm>
            <a:off x="8593247" y="1535907"/>
            <a:ext cx="1285880" cy="1285880"/>
          </a:xfrm>
          <a:prstGeom prst="rect">
            <a:avLst/>
          </a:prstGeom>
        </p:spPr>
      </p:pic>
      <p:sp>
        <p:nvSpPr>
          <p:cNvPr id="16" name="Rectangle 15"/>
          <p:cNvSpPr/>
          <p:nvPr/>
        </p:nvSpPr>
        <p:spPr>
          <a:xfrm>
            <a:off x="2757713" y="2311728"/>
            <a:ext cx="6452097" cy="3416320"/>
          </a:xfrm>
          <a:prstGeom prst="rect">
            <a:avLst/>
          </a:prstGeom>
        </p:spPr>
        <p:txBody>
          <a:bodyPr wrap="square">
            <a:spAutoFit/>
          </a:bodyPr>
          <a:lstStyle/>
          <a:p>
            <a:r>
              <a:rPr lang="vi-VN" sz="2400" dirty="0">
                <a:solidFill>
                  <a:srgbClr val="FF0000"/>
                </a:solidFill>
                <a:effectLst/>
                <a:latin typeface="Times New Roman" panose="02020603050405020304" pitchFamily="18" charset="0"/>
                <a:ea typeface="Times New Roman" panose="02020603050405020304" pitchFamily="18" charset="0"/>
              </a:rPr>
              <a:t>+ c1. Câu thiếu cả chủ ngữ lẫn vị ngữ do người viết, người nói nhầm thành phần biệt lập là vị ngữ và thành phần trạng ngữ là chủ ngữ của câu.</a:t>
            </a:r>
            <a:endParaRPr lang="en-US" sz="2400" dirty="0">
              <a:solidFill>
                <a:srgbClr val="FF0000"/>
              </a:solidFill>
              <a:effectLst/>
              <a:latin typeface="Times New Roman" panose="02020603050405020304" pitchFamily="18" charset="0"/>
              <a:ea typeface="Times New Roman" panose="02020603050405020304" pitchFamily="18" charset="0"/>
            </a:endParaRPr>
          </a:p>
          <a:p>
            <a:r>
              <a:rPr lang="vi-VN" sz="2400" dirty="0">
                <a:solidFill>
                  <a:srgbClr val="FF0000"/>
                </a:solidFill>
                <a:effectLst/>
                <a:latin typeface="Times New Roman" panose="02020603050405020304" pitchFamily="18" charset="0"/>
                <a:ea typeface="Times New Roman" panose="02020603050405020304" pitchFamily="18" charset="0"/>
              </a:rPr>
              <a:t>+ c2. Đúng</a:t>
            </a:r>
            <a:endParaRPr lang="en-US" sz="2400" dirty="0">
              <a:solidFill>
                <a:srgbClr val="FF0000"/>
              </a:solidFill>
              <a:effectLst/>
              <a:latin typeface="Times New Roman" panose="02020603050405020304" pitchFamily="18" charset="0"/>
              <a:ea typeface="Times New Roman" panose="02020603050405020304" pitchFamily="18" charset="0"/>
            </a:endParaRPr>
          </a:p>
          <a:p>
            <a:r>
              <a:rPr lang="vi-VN" sz="2400" dirty="0">
                <a:solidFill>
                  <a:srgbClr val="FF0000"/>
                </a:solidFill>
                <a:effectLst/>
                <a:latin typeface="Times New Roman" panose="02020603050405020304" pitchFamily="18" charset="0"/>
                <a:ea typeface="Times New Roman" panose="02020603050405020304" pitchFamily="18" charset="0"/>
              </a:rPr>
              <a:t>+ c3. Câu thiếu chủ ngữ do  người viết, người nói nhầm lẫn thành phần trạng ngữ là chủ ngữ của câu.</a:t>
            </a:r>
            <a:endParaRPr lang="en-US" sz="2400" dirty="0">
              <a:solidFill>
                <a:srgbClr val="FF0000"/>
              </a:solidFill>
              <a:effectLst/>
              <a:latin typeface="Times New Roman" panose="02020603050405020304" pitchFamily="18" charset="0"/>
              <a:ea typeface="Times New Roman" panose="02020603050405020304" pitchFamily="18" charset="0"/>
            </a:endParaRPr>
          </a:p>
          <a:p>
            <a:r>
              <a:rPr lang="vi-VN" sz="2400" dirty="0">
                <a:solidFill>
                  <a:srgbClr val="FF0000"/>
                </a:solidFill>
                <a:effectLst/>
                <a:latin typeface="Times New Roman" panose="02020603050405020304" pitchFamily="18" charset="0"/>
                <a:ea typeface="Times New Roman" panose="02020603050405020304" pitchFamily="18" charset="0"/>
              </a:rPr>
              <a:t>+ c4. Câu thiếu vị ngữ do người viết, người nói nhầm thành phần biệt lập, định ngữ là vị ngữ của câu.</a:t>
            </a:r>
            <a:endParaRPr lang="en-US" sz="2400" dirty="0">
              <a:solidFill>
                <a:srgbClr val="FF0000"/>
              </a:solidFill>
              <a:effectLst/>
              <a:latin typeface="Times New Roman" panose="02020603050405020304" pitchFamily="18" charset="0"/>
              <a:ea typeface="Times New Roman" panose="02020603050405020304" pitchFamily="18" charset="0"/>
            </a:endParaRPr>
          </a:p>
        </p:txBody>
      </p:sp>
      <p:pic>
        <p:nvPicPr>
          <p:cNvPr id="18" name="Picture 17"/>
          <p:cNvPicPr>
            <a:picLocks noChangeAspect="1"/>
          </p:cNvPicPr>
          <p:nvPr/>
        </p:nvPicPr>
        <p:blipFill rotWithShape="1">
          <a:blip r:embed="rId12"/>
          <a:srcRect r="23997"/>
          <a:stretch/>
        </p:blipFill>
        <p:spPr>
          <a:xfrm>
            <a:off x="505806" y="2779216"/>
            <a:ext cx="2035323" cy="1823555"/>
          </a:xfrm>
          <a:prstGeom prst="ellipse">
            <a:avLst/>
          </a:prstGeom>
          <a:ln>
            <a:noFill/>
          </a:ln>
          <a:effectLst>
            <a:softEdge rad="112500"/>
          </a:effectLst>
        </p:spPr>
      </p:pic>
      <p:sp>
        <p:nvSpPr>
          <p:cNvPr id="4" name="Rectangle 3">
            <a:extLst>
              <a:ext uri="{FF2B5EF4-FFF2-40B4-BE49-F238E27FC236}">
                <a16:creationId xmlns:a16="http://schemas.microsoft.com/office/drawing/2014/main" id="{25739B1E-F3FF-783C-4D8B-78EDD6E37D81}"/>
              </a:ext>
            </a:extLst>
          </p:cNvPr>
          <p:cNvSpPr/>
          <p:nvPr/>
        </p:nvSpPr>
        <p:spPr>
          <a:xfrm>
            <a:off x="1915735" y="1130300"/>
            <a:ext cx="240642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3.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Bài</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tập</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lang="en-US" sz="3200" b="1" dirty="0">
                <a:solidFill>
                  <a:srgbClr val="0070C0"/>
                </a:solidFill>
                <a:latin typeface="Times New Roman" panose="02020603050405020304" pitchFamily="18" charset="0"/>
                <a:ea typeface="Times New Roman" panose="02020603050405020304" pitchFamily="18" charset="0"/>
              </a:rPr>
              <a:t>3</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7535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163324971"/>
              </p:ext>
            </p:extLst>
          </p:nvPr>
        </p:nvGraphicFramePr>
        <p:xfrm>
          <a:off x="792678" y="728550"/>
          <a:ext cx="10833101" cy="6056354"/>
        </p:xfrm>
        <a:graphic>
          <a:graphicData uri="http://schemas.openxmlformats.org/drawingml/2006/table">
            <a:tbl>
              <a:tblPr firstRow="1" firstCol="1" bandRow="1"/>
              <a:tblGrid>
                <a:gridCol w="820830">
                  <a:extLst>
                    <a:ext uri="{9D8B030D-6E8A-4147-A177-3AD203B41FA5}">
                      <a16:colId xmlns:a16="http://schemas.microsoft.com/office/drawing/2014/main" val="1417801973"/>
                    </a:ext>
                  </a:extLst>
                </a:gridCol>
                <a:gridCol w="3362253">
                  <a:extLst>
                    <a:ext uri="{9D8B030D-6E8A-4147-A177-3AD203B41FA5}">
                      <a16:colId xmlns:a16="http://schemas.microsoft.com/office/drawing/2014/main" val="3657254554"/>
                    </a:ext>
                  </a:extLst>
                </a:gridCol>
                <a:gridCol w="4643170">
                  <a:extLst>
                    <a:ext uri="{9D8B030D-6E8A-4147-A177-3AD203B41FA5}">
                      <a16:colId xmlns:a16="http://schemas.microsoft.com/office/drawing/2014/main" val="205478698"/>
                    </a:ext>
                  </a:extLst>
                </a:gridCol>
                <a:gridCol w="2006848">
                  <a:extLst>
                    <a:ext uri="{9D8B030D-6E8A-4147-A177-3AD203B41FA5}">
                      <a16:colId xmlns:a16="http://schemas.microsoft.com/office/drawing/2014/main" val="1725092997"/>
                    </a:ext>
                  </a:extLst>
                </a:gridCol>
              </a:tblGrid>
              <a:tr h="414987">
                <a:tc>
                  <a:txBody>
                    <a:bodyPr/>
                    <a:lstStyle/>
                    <a:p>
                      <a:pPr algn="ctr">
                        <a:lnSpc>
                          <a:spcPct val="115000"/>
                        </a:lnSpc>
                        <a:spcAft>
                          <a:spcPts val="1200"/>
                        </a:spcAft>
                      </a:pPr>
                      <a:r>
                        <a:rPr lang="en-US"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7000"/>
                        </a:lnSpc>
                        <a:spcAft>
                          <a:spcPts val="800"/>
                        </a:spcAft>
                      </a:pPr>
                      <a:r>
                        <a:rPr lang="en-US" sz="2800" b="1">
                          <a:effectLst/>
                          <a:latin typeface="Times New Roman" panose="02020603050405020304" pitchFamily="18" charset="0"/>
                          <a:ea typeface="Calibri" panose="020F0502020204030204" pitchFamily="34" charset="0"/>
                          <a:cs typeface="Times New Roman" panose="02020603050405020304" pitchFamily="18" charset="0"/>
                        </a:rPr>
                        <a:t>Dạng lỗi</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7000"/>
                        </a:lnSpc>
                        <a:spcAft>
                          <a:spcPts val="800"/>
                        </a:spcAft>
                      </a:pP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Ví</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dụ</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7000"/>
                        </a:lnSpc>
                        <a:spcAft>
                          <a:spcPts val="800"/>
                        </a:spcAft>
                      </a:pP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sửa</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96125381"/>
                  </a:ext>
                </a:extLst>
              </a:tr>
              <a:tr h="1120955">
                <a:tc>
                  <a:txBody>
                    <a:bodyPr/>
                    <a:lstStyle/>
                    <a:p>
                      <a:pPr algn="ctr">
                        <a:lnSpc>
                          <a:spcPct val="115000"/>
                        </a:lnSpc>
                        <a:spcAft>
                          <a:spcPts val="1200"/>
                        </a:spcAft>
                      </a:pPr>
                      <a:r>
                        <a:rPr lang="en-US"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Thiếu chủ ngữ</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800"/>
                        </a:spcAft>
                      </a:pPr>
                      <a:b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b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vi-VN" sz="2000" dirty="0">
                          <a:effectLst/>
                          <a:latin typeface="Times New Roman" panose="02020603050405020304" pitchFamily="18" charset="0"/>
                          <a:ea typeface="Times New Roman" panose="02020603050405020304" pitchFamily="18" charset="0"/>
                          <a:cs typeface="Times New Roman" panose="02020603050405020304" pitchFamily="18" charset="0"/>
                        </a:rPr>
                        <a:t>Với tác phẩm “Chữ người tử tù” đã làm cho sự nghiệp sáng tác của Nguyễn Tuân ngày càng nổi tiếng.</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vi-VN" sz="2000" dirty="0">
                          <a:effectLst/>
                          <a:latin typeface="Times New Roman" panose="02020603050405020304" pitchFamily="18" charset="0"/>
                          <a:ea typeface="Times New Roman" panose="02020603050405020304" pitchFamily="18" charset="0"/>
                          <a:cs typeface="Times New Roman" panose="02020603050405020304" pitchFamily="18" charset="0"/>
                        </a:rPr>
                        <a:t>Thêm chủ ngữ cho câu.</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l">
                        <a:lnSpc>
                          <a:spcPct val="107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4531292"/>
                  </a:ext>
                </a:extLst>
              </a:tr>
              <a:tr h="1183308">
                <a:tc>
                  <a:txBody>
                    <a:bodyPr/>
                    <a:lstStyle/>
                    <a:p>
                      <a:pPr algn="ctr">
                        <a:lnSpc>
                          <a:spcPct val="115000"/>
                        </a:lnSpc>
                        <a:spcAft>
                          <a:spcPts val="1200"/>
                        </a:spcAft>
                      </a:pPr>
                      <a:r>
                        <a:rPr lang="en-US"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Thiếu</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vị</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ngữ</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Thuý</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Kiều</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gái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sắc</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hương</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trời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gái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tài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sắc</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vẹn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toàn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Nguyễn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Du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hết</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ca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ngợi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Thêm</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vị</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ngữ</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5311660"/>
                  </a:ext>
                </a:extLst>
              </a:tr>
              <a:tr h="943412">
                <a:tc>
                  <a:txBody>
                    <a:bodyPr/>
                    <a:lstStyle/>
                    <a:p>
                      <a:pPr algn="ctr">
                        <a:lnSpc>
                          <a:spcPct val="115000"/>
                        </a:lnSpc>
                        <a:spcAft>
                          <a:spcPts val="1200"/>
                        </a:spcAft>
                      </a:pPr>
                      <a:r>
                        <a:rPr lang="en-US"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Thiếu</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ngữ</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vị</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ngữ</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kì</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trung</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đại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kì</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Hán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Nôm</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rực</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rỡ</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Bổ</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sung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ngữ</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vị</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ngữ</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8546432"/>
                  </a:ext>
                </a:extLst>
              </a:tr>
              <a:tr h="1120955">
                <a:tc>
                  <a:txBody>
                    <a:bodyPr/>
                    <a:lstStyle/>
                    <a:p>
                      <a:pPr algn="ctr">
                        <a:lnSpc>
                          <a:spcPct val="115000"/>
                        </a:lnSpc>
                        <a:spcAft>
                          <a:spcPts val="1200"/>
                        </a:spcAft>
                      </a:pPr>
                      <a:r>
                        <a:rPr lang="en-US"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Thiếu chủ ngữ</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800"/>
                        </a:spcAft>
                      </a:pPr>
                      <a:b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b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vi-VN" sz="2000" dirty="0">
                          <a:effectLst/>
                          <a:latin typeface="Times New Roman" panose="02020603050405020304" pitchFamily="18" charset="0"/>
                          <a:ea typeface="Times New Roman" panose="02020603050405020304" pitchFamily="18" charset="0"/>
                          <a:cs typeface="Times New Roman" panose="02020603050405020304" pitchFamily="18" charset="0"/>
                        </a:rPr>
                        <a:t>Với tác phẩm “Chữ người tử tù” đã làm cho sự nghiệp sáng tác của Nguyễn Tuân ngày càng nổi tiếng.</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vi-VN" sz="2000" dirty="0">
                          <a:effectLst/>
                          <a:latin typeface="Times New Roman" panose="02020603050405020304" pitchFamily="18" charset="0"/>
                          <a:ea typeface="Times New Roman" panose="02020603050405020304" pitchFamily="18" charset="0"/>
                          <a:cs typeface="Times New Roman" panose="02020603050405020304" pitchFamily="18" charset="0"/>
                        </a:rPr>
                        <a:t>Thêm chủ ngữ cho câu.</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l">
                        <a:lnSpc>
                          <a:spcPct val="107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3007718"/>
                  </a:ext>
                </a:extLst>
              </a:tr>
              <a:tr h="414987">
                <a:tc gridSpan="4">
                  <a:txBody>
                    <a:bodyPr/>
                    <a:lstStyle/>
                    <a:p>
                      <a:pPr algn="just">
                        <a:lnSpc>
                          <a:spcPct val="115000"/>
                        </a:lnSpc>
                        <a:spcAft>
                          <a:spcPts val="1200"/>
                        </a:spcAft>
                      </a:pPr>
                      <a:endParaRPr lang="en-US" sz="2800" dirty="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lnSpc>
                          <a:spcPct val="115000"/>
                        </a:lnSpc>
                        <a:spcAft>
                          <a:spcPts val="120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lnSpc>
                          <a:spcPct val="115000"/>
                        </a:lnSpc>
                        <a:spcAft>
                          <a:spcPts val="1200"/>
                        </a:spcAft>
                      </a:pP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lnSpc>
                          <a:spcPct val="115000"/>
                        </a:lnSpc>
                        <a:spcAft>
                          <a:spcPts val="120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124450"/>
                  </a:ext>
                </a:extLst>
              </a:tr>
            </a:tbl>
          </a:graphicData>
        </a:graphic>
      </p:graphicFrame>
      <p:sp>
        <p:nvSpPr>
          <p:cNvPr id="2" name="Rectangle 1">
            <a:extLst>
              <a:ext uri="{FF2B5EF4-FFF2-40B4-BE49-F238E27FC236}">
                <a16:creationId xmlns:a16="http://schemas.microsoft.com/office/drawing/2014/main" id="{D918B888-033C-EE79-58D4-722F6CDFC020}"/>
              </a:ext>
            </a:extLst>
          </p:cNvPr>
          <p:cNvSpPr/>
          <p:nvPr/>
        </p:nvSpPr>
        <p:spPr>
          <a:xfrm>
            <a:off x="1630727" y="126535"/>
            <a:ext cx="240642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0070C0"/>
                </a:solidFill>
                <a:latin typeface="Times New Roman" panose="02020603050405020304" pitchFamily="18" charset="0"/>
                <a:ea typeface="Times New Roman" panose="02020603050405020304" pitchFamily="18" charset="0"/>
              </a:rPr>
              <a:t>4</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Bài</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tập</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4: </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9291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628776" cy="600074"/>
          </a:xfrm>
          <a:prstGeom prst="flowChartInputOutpu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Ngữ</a:t>
            </a: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văn</a:t>
            </a: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11</a:t>
            </a:r>
          </a:p>
        </p:txBody>
      </p:sp>
      <p:sp>
        <p:nvSpPr>
          <p:cNvPr id="8" name="Frame 7"/>
          <p:cNvSpPr/>
          <p:nvPr/>
        </p:nvSpPr>
        <p:spPr>
          <a:xfrm>
            <a:off x="213045" y="835818"/>
            <a:ext cx="11778610" cy="5900095"/>
          </a:xfrm>
          <a:prstGeom prst="frame">
            <a:avLst>
              <a:gd name="adj1" fmla="val 1948"/>
            </a:avLst>
          </a:prstGeom>
          <a:noFill/>
          <a:ln w="28575">
            <a:solidFill>
              <a:srgbClr val="0A0E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8"/>
          <p:cNvSpPr/>
          <p:nvPr/>
        </p:nvSpPr>
        <p:spPr>
          <a:xfrm>
            <a:off x="3567906" y="800100"/>
            <a:ext cx="5043488" cy="728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ounded Rectangle 25"/>
          <p:cNvSpPr/>
          <p:nvPr/>
        </p:nvSpPr>
        <p:spPr>
          <a:xfrm>
            <a:off x="1624808" y="-11413"/>
            <a:ext cx="9460139" cy="692944"/>
          </a:xfrm>
          <a:prstGeom prst="roundRect">
            <a:avLst>
              <a:gd name="adj" fmla="val 50000"/>
            </a:avLst>
          </a:prstGeom>
          <a:blipFill>
            <a:blip r:embed="rId4"/>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THỰC HÀNH TIẾNG VIỆT</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LỖI VỀ THÀNH PHẦN CÂU VÀ CÁCH SỬA</a:t>
            </a:r>
          </a:p>
        </p:txBody>
      </p:sp>
      <p:pic>
        <p:nvPicPr>
          <p:cNvPr id="31" name="Picture 30"/>
          <p:cNvPicPr>
            <a:picLocks noChangeAspect="1"/>
          </p:cNvPicPr>
          <p:nvPr/>
        </p:nvPicPr>
        <p:blipFill>
          <a:blip r:embed="rId5"/>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5"/>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33" name="Rounded Rectangle 32"/>
          <p:cNvSpPr/>
          <p:nvPr/>
        </p:nvSpPr>
        <p:spPr>
          <a:xfrm>
            <a:off x="4195366" y="780255"/>
            <a:ext cx="3739356" cy="509886"/>
          </a:xfrm>
          <a:prstGeom prst="roundRect">
            <a:avLst>
              <a:gd name="adj" fmla="val 50000"/>
            </a:avLst>
          </a:prstGeom>
          <a:blipFill>
            <a:blip r:embed="rId6"/>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7"/>
          <a:stretch>
            <a:fillRect/>
          </a:stretch>
        </p:blipFill>
        <p:spPr>
          <a:xfrm>
            <a:off x="11083472" y="25058"/>
            <a:ext cx="1108528" cy="682171"/>
          </a:xfrm>
          <a:prstGeom prst="rect">
            <a:avLst/>
          </a:prstGeom>
        </p:spPr>
      </p:pic>
      <p:sp>
        <p:nvSpPr>
          <p:cNvPr id="25" name="Freeform 24"/>
          <p:cNvSpPr/>
          <p:nvPr/>
        </p:nvSpPr>
        <p:spPr>
          <a:xfrm>
            <a:off x="3121860" y="6496037"/>
            <a:ext cx="17315" cy="881"/>
          </a:xfrm>
          <a:custGeom>
            <a:avLst/>
            <a:gdLst>
              <a:gd name="connsiteX0" fmla="*/ 17315 w 17315"/>
              <a:gd name="connsiteY0" fmla="*/ 0 h 881"/>
              <a:gd name="connsiteX1" fmla="*/ 17315 w 17315"/>
              <a:gd name="connsiteY1" fmla="*/ 881 h 881"/>
              <a:gd name="connsiteX2" fmla="*/ 0 w 17315"/>
              <a:gd name="connsiteY2" fmla="*/ 881 h 881"/>
              <a:gd name="connsiteX3" fmla="*/ 17315 w 17315"/>
              <a:gd name="connsiteY3" fmla="*/ 0 h 881"/>
            </a:gdLst>
            <a:ahLst/>
            <a:cxnLst>
              <a:cxn ang="0">
                <a:pos x="connsiteX0" y="connsiteY0"/>
              </a:cxn>
              <a:cxn ang="0">
                <a:pos x="connsiteX1" y="connsiteY1"/>
              </a:cxn>
              <a:cxn ang="0">
                <a:pos x="connsiteX2" y="connsiteY2"/>
              </a:cxn>
              <a:cxn ang="0">
                <a:pos x="connsiteX3" y="connsiteY3"/>
              </a:cxn>
            </a:cxnLst>
            <a:rect l="l" t="t" r="r" b="b"/>
            <a:pathLst>
              <a:path w="17315" h="881">
                <a:moveTo>
                  <a:pt x="17315" y="0"/>
                </a:moveTo>
                <a:lnTo>
                  <a:pt x="17315" y="881"/>
                </a:lnTo>
                <a:lnTo>
                  <a:pt x="0" y="881"/>
                </a:lnTo>
                <a:lnTo>
                  <a:pt x="17315"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13"/>
          <p:cNvSpPr/>
          <p:nvPr/>
        </p:nvSpPr>
        <p:spPr>
          <a:xfrm>
            <a:off x="333808" y="955314"/>
            <a:ext cx="2761824" cy="5661102"/>
          </a:xfrm>
          <a:custGeom>
            <a:avLst/>
            <a:gdLst>
              <a:gd name="connsiteX0" fmla="*/ 0 w 2761824"/>
              <a:gd name="connsiteY0" fmla="*/ 0 h 5422107"/>
              <a:gd name="connsiteX1" fmla="*/ 2761824 w 2761824"/>
              <a:gd name="connsiteY1" fmla="*/ 0 h 5422107"/>
              <a:gd name="connsiteX2" fmla="*/ 2761824 w 2761824"/>
              <a:gd name="connsiteY2" fmla="*/ 56371 h 5422107"/>
              <a:gd name="connsiteX3" fmla="*/ 2744509 w 2761824"/>
              <a:gd name="connsiteY3" fmla="*/ 55489 h 5422107"/>
              <a:gd name="connsiteX4" fmla="*/ 82997 w 2761824"/>
              <a:gd name="connsiteY4" fmla="*/ 2738798 h 5422107"/>
              <a:gd name="connsiteX5" fmla="*/ 2744509 w 2761824"/>
              <a:gd name="connsiteY5" fmla="*/ 5422107 h 5422107"/>
              <a:gd name="connsiteX6" fmla="*/ 0 w 2761824"/>
              <a:gd name="connsiteY6" fmla="*/ 5422107 h 5422107"/>
              <a:gd name="connsiteX7" fmla="*/ 0 w 2761824"/>
              <a:gd name="connsiteY7" fmla="*/ 0 h 5422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1824" h="5422107">
                <a:moveTo>
                  <a:pt x="0" y="0"/>
                </a:moveTo>
                <a:lnTo>
                  <a:pt x="2761824" y="0"/>
                </a:lnTo>
                <a:lnTo>
                  <a:pt x="2761824" y="56371"/>
                </a:lnTo>
                <a:lnTo>
                  <a:pt x="2744509" y="55489"/>
                </a:lnTo>
                <a:cubicBezTo>
                  <a:pt x="1274597" y="55489"/>
                  <a:pt x="82997" y="1256847"/>
                  <a:pt x="82997" y="2738798"/>
                </a:cubicBezTo>
                <a:cubicBezTo>
                  <a:pt x="82997" y="4220749"/>
                  <a:pt x="1274597" y="5422107"/>
                  <a:pt x="2744509" y="5422107"/>
                </a:cubicBezTo>
                <a:lnTo>
                  <a:pt x="0" y="5422107"/>
                </a:lnTo>
                <a:lnTo>
                  <a:pt x="0" y="0"/>
                </a:lnTo>
                <a:close/>
              </a:path>
            </a:pathLst>
          </a:cu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p:cNvSpPr/>
          <p:nvPr/>
        </p:nvSpPr>
        <p:spPr>
          <a:xfrm>
            <a:off x="5217696" y="766921"/>
            <a:ext cx="169469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Arial" panose="020B0604020202020204" pitchFamily="34" charset="0"/>
                <a:cs typeface="+mn-cs"/>
              </a:rPr>
              <a:t>Vận</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Arial" panose="020B0604020202020204" pitchFamily="34"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Arial" panose="020B0604020202020204" pitchFamily="34" charset="0"/>
                <a:cs typeface="+mn-cs"/>
              </a:rPr>
              <a:t>dụng</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p:cNvSpPr/>
          <p:nvPr/>
        </p:nvSpPr>
        <p:spPr>
          <a:xfrm>
            <a:off x="2669882" y="1683050"/>
            <a:ext cx="7941219" cy="3170099"/>
          </a:xfrm>
          <a:prstGeom prst="rect">
            <a:avLst/>
          </a:prstGeom>
        </p:spPr>
        <p:txBody>
          <a:bodyPr wrap="square">
            <a:spAutoFit/>
          </a:bodyPr>
          <a:lstStyle/>
          <a:p>
            <a:pPr algn="just">
              <a:tabLst>
                <a:tab pos="90170" algn="l"/>
              </a:tabLst>
            </a:pPr>
            <a:r>
              <a:rPr lang="en-US" sz="4000" dirty="0" err="1">
                <a:solidFill>
                  <a:srgbClr val="0070C0"/>
                </a:solidFill>
                <a:effectLst/>
                <a:latin typeface="Times New Roman" panose="02020603050405020304" pitchFamily="18" charset="0"/>
                <a:ea typeface="Times New Roman" panose="02020603050405020304" pitchFamily="18" charset="0"/>
              </a:rPr>
              <a:t>Viết</a:t>
            </a:r>
            <a:r>
              <a:rPr lang="en-US" sz="4000" dirty="0">
                <a:solidFill>
                  <a:srgbClr val="0070C0"/>
                </a:solidFill>
                <a:effectLst/>
                <a:latin typeface="Times New Roman" panose="02020603050405020304" pitchFamily="18" charset="0"/>
                <a:ea typeface="Times New Roman" panose="02020603050405020304" pitchFamily="18" charset="0"/>
              </a:rPr>
              <a:t> </a:t>
            </a:r>
            <a:r>
              <a:rPr lang="en-US" sz="4000" dirty="0" err="1">
                <a:solidFill>
                  <a:srgbClr val="0070C0"/>
                </a:solidFill>
                <a:effectLst/>
                <a:latin typeface="Times New Roman" panose="02020603050405020304" pitchFamily="18" charset="0"/>
                <a:ea typeface="Times New Roman" panose="02020603050405020304" pitchFamily="18" charset="0"/>
              </a:rPr>
              <a:t>đoạn</a:t>
            </a:r>
            <a:r>
              <a:rPr lang="en-US" sz="4000" dirty="0">
                <a:solidFill>
                  <a:srgbClr val="0070C0"/>
                </a:solidFill>
                <a:effectLst/>
                <a:latin typeface="Times New Roman" panose="02020603050405020304" pitchFamily="18" charset="0"/>
                <a:ea typeface="Times New Roman" panose="02020603050405020304" pitchFamily="18" charset="0"/>
              </a:rPr>
              <a:t> </a:t>
            </a:r>
            <a:r>
              <a:rPr lang="en-US" sz="4000" dirty="0" err="1">
                <a:solidFill>
                  <a:srgbClr val="0070C0"/>
                </a:solidFill>
                <a:effectLst/>
                <a:latin typeface="Times New Roman" panose="02020603050405020304" pitchFamily="18" charset="0"/>
                <a:ea typeface="Times New Roman" panose="02020603050405020304" pitchFamily="18" charset="0"/>
              </a:rPr>
              <a:t>văn</a:t>
            </a:r>
            <a:r>
              <a:rPr lang="en-US" sz="4000" dirty="0">
                <a:solidFill>
                  <a:srgbClr val="0070C0"/>
                </a:solidFill>
                <a:effectLst/>
                <a:latin typeface="Times New Roman" panose="02020603050405020304" pitchFamily="18" charset="0"/>
                <a:ea typeface="Times New Roman" panose="02020603050405020304" pitchFamily="18" charset="0"/>
              </a:rPr>
              <a:t> (</a:t>
            </a:r>
            <a:r>
              <a:rPr lang="en-US" sz="4000" dirty="0" err="1">
                <a:solidFill>
                  <a:srgbClr val="0070C0"/>
                </a:solidFill>
                <a:effectLst/>
                <a:latin typeface="Times New Roman" panose="02020603050405020304" pitchFamily="18" charset="0"/>
                <a:ea typeface="Times New Roman" panose="02020603050405020304" pitchFamily="18" charset="0"/>
              </a:rPr>
              <a:t>khoảng</a:t>
            </a:r>
            <a:r>
              <a:rPr lang="en-US" sz="4000" dirty="0">
                <a:solidFill>
                  <a:srgbClr val="0070C0"/>
                </a:solidFill>
                <a:effectLst/>
                <a:latin typeface="Times New Roman" panose="02020603050405020304" pitchFamily="18" charset="0"/>
                <a:ea typeface="Times New Roman" panose="02020603050405020304" pitchFamily="18" charset="0"/>
              </a:rPr>
              <a:t> 5 – 7 </a:t>
            </a:r>
            <a:r>
              <a:rPr lang="en-US" sz="4000" dirty="0" err="1">
                <a:solidFill>
                  <a:srgbClr val="0070C0"/>
                </a:solidFill>
                <a:effectLst/>
                <a:latin typeface="Times New Roman" panose="02020603050405020304" pitchFamily="18" charset="0"/>
                <a:ea typeface="Times New Roman" panose="02020603050405020304" pitchFamily="18" charset="0"/>
              </a:rPr>
              <a:t>dòng</a:t>
            </a:r>
            <a:r>
              <a:rPr lang="en-US" sz="4000" dirty="0">
                <a:solidFill>
                  <a:srgbClr val="0070C0"/>
                </a:solidFill>
                <a:effectLst/>
                <a:latin typeface="Times New Roman" panose="02020603050405020304" pitchFamily="18" charset="0"/>
                <a:ea typeface="Times New Roman" panose="02020603050405020304" pitchFamily="18" charset="0"/>
              </a:rPr>
              <a:t>) </a:t>
            </a:r>
            <a:r>
              <a:rPr lang="en-US" sz="4000" dirty="0" err="1">
                <a:solidFill>
                  <a:srgbClr val="0070C0"/>
                </a:solidFill>
                <a:effectLst/>
                <a:latin typeface="Times New Roman" panose="02020603050405020304" pitchFamily="18" charset="0"/>
                <a:ea typeface="Times New Roman" panose="02020603050405020304" pitchFamily="18" charset="0"/>
              </a:rPr>
              <a:t>bàn</a:t>
            </a:r>
            <a:r>
              <a:rPr lang="en-US" sz="4000" dirty="0">
                <a:solidFill>
                  <a:srgbClr val="0070C0"/>
                </a:solidFill>
                <a:effectLst/>
                <a:latin typeface="Times New Roman" panose="02020603050405020304" pitchFamily="18" charset="0"/>
                <a:ea typeface="Times New Roman" panose="02020603050405020304" pitchFamily="18" charset="0"/>
              </a:rPr>
              <a:t> </a:t>
            </a:r>
            <a:r>
              <a:rPr lang="en-US" sz="4000" dirty="0" err="1">
                <a:solidFill>
                  <a:srgbClr val="0070C0"/>
                </a:solidFill>
                <a:effectLst/>
                <a:latin typeface="Times New Roman" panose="02020603050405020304" pitchFamily="18" charset="0"/>
                <a:ea typeface="Times New Roman" panose="02020603050405020304" pitchFamily="18" charset="0"/>
              </a:rPr>
              <a:t>về</a:t>
            </a:r>
            <a:r>
              <a:rPr lang="en-US" sz="4000" dirty="0">
                <a:solidFill>
                  <a:srgbClr val="0070C0"/>
                </a:solidFill>
                <a:effectLst/>
                <a:latin typeface="Times New Roman" panose="02020603050405020304" pitchFamily="18" charset="0"/>
                <a:ea typeface="Times New Roman" panose="02020603050405020304" pitchFamily="18" charset="0"/>
              </a:rPr>
              <a:t> </a:t>
            </a:r>
            <a:r>
              <a:rPr lang="en-US" sz="4000" dirty="0" err="1">
                <a:solidFill>
                  <a:srgbClr val="0070C0"/>
                </a:solidFill>
                <a:effectLst/>
                <a:latin typeface="Times New Roman" panose="02020603050405020304" pitchFamily="18" charset="0"/>
                <a:ea typeface="Times New Roman" panose="02020603050405020304" pitchFamily="18" charset="0"/>
              </a:rPr>
              <a:t>giá</a:t>
            </a:r>
            <a:r>
              <a:rPr lang="en-US" sz="4000" dirty="0">
                <a:solidFill>
                  <a:srgbClr val="0070C0"/>
                </a:solidFill>
                <a:effectLst/>
                <a:latin typeface="Times New Roman" panose="02020603050405020304" pitchFamily="18" charset="0"/>
                <a:ea typeface="Times New Roman" panose="02020603050405020304" pitchFamily="18" charset="0"/>
              </a:rPr>
              <a:t> </a:t>
            </a:r>
            <a:r>
              <a:rPr lang="en-US" sz="4000" dirty="0" err="1">
                <a:solidFill>
                  <a:srgbClr val="0070C0"/>
                </a:solidFill>
                <a:effectLst/>
                <a:latin typeface="Times New Roman" panose="02020603050405020304" pitchFamily="18" charset="0"/>
                <a:ea typeface="Times New Roman" panose="02020603050405020304" pitchFamily="18" charset="0"/>
              </a:rPr>
              <a:t>trị</a:t>
            </a:r>
            <a:r>
              <a:rPr lang="en-US" sz="4000" dirty="0">
                <a:solidFill>
                  <a:srgbClr val="0070C0"/>
                </a:solidFill>
                <a:effectLst/>
                <a:latin typeface="Times New Roman" panose="02020603050405020304" pitchFamily="18" charset="0"/>
                <a:ea typeface="Times New Roman" panose="02020603050405020304" pitchFamily="18" charset="0"/>
              </a:rPr>
              <a:t> </a:t>
            </a:r>
            <a:r>
              <a:rPr lang="en-US" sz="4000" dirty="0" err="1">
                <a:solidFill>
                  <a:srgbClr val="0070C0"/>
                </a:solidFill>
                <a:effectLst/>
                <a:latin typeface="Times New Roman" panose="02020603050405020304" pitchFamily="18" charset="0"/>
                <a:ea typeface="Times New Roman" panose="02020603050405020304" pitchFamily="18" charset="0"/>
              </a:rPr>
              <a:t>nghệ</a:t>
            </a:r>
            <a:r>
              <a:rPr lang="en-US" sz="4000" dirty="0">
                <a:solidFill>
                  <a:srgbClr val="0070C0"/>
                </a:solidFill>
                <a:effectLst/>
                <a:latin typeface="Times New Roman" panose="02020603050405020304" pitchFamily="18" charset="0"/>
                <a:ea typeface="Times New Roman" panose="02020603050405020304" pitchFamily="18" charset="0"/>
              </a:rPr>
              <a:t> </a:t>
            </a:r>
            <a:r>
              <a:rPr lang="en-US" sz="4000" dirty="0" err="1">
                <a:solidFill>
                  <a:srgbClr val="0070C0"/>
                </a:solidFill>
                <a:effectLst/>
                <a:latin typeface="Times New Roman" panose="02020603050405020304" pitchFamily="18" charset="0"/>
                <a:ea typeface="Times New Roman" panose="02020603050405020304" pitchFamily="18" charset="0"/>
              </a:rPr>
              <a:t>thuật</a:t>
            </a:r>
            <a:r>
              <a:rPr lang="en-US" sz="4000" dirty="0">
                <a:solidFill>
                  <a:srgbClr val="0070C0"/>
                </a:solidFill>
                <a:effectLst/>
                <a:latin typeface="Times New Roman" panose="02020603050405020304" pitchFamily="18" charset="0"/>
                <a:ea typeface="Times New Roman" panose="02020603050405020304" pitchFamily="18" charset="0"/>
              </a:rPr>
              <a:t> </a:t>
            </a:r>
            <a:r>
              <a:rPr lang="en-US" sz="4000" dirty="0" err="1">
                <a:solidFill>
                  <a:srgbClr val="0070C0"/>
                </a:solidFill>
                <a:effectLst/>
                <a:latin typeface="Times New Roman" panose="02020603050405020304" pitchFamily="18" charset="0"/>
                <a:ea typeface="Times New Roman" panose="02020603050405020304" pitchFamily="18" charset="0"/>
              </a:rPr>
              <a:t>của</a:t>
            </a:r>
            <a:r>
              <a:rPr lang="en-US" sz="4000" dirty="0">
                <a:solidFill>
                  <a:srgbClr val="0070C0"/>
                </a:solidFill>
                <a:effectLst/>
                <a:latin typeface="Times New Roman" panose="02020603050405020304" pitchFamily="18" charset="0"/>
                <a:ea typeface="Times New Roman" panose="02020603050405020304" pitchFamily="18" charset="0"/>
              </a:rPr>
              <a:t> </a:t>
            </a:r>
            <a:r>
              <a:rPr lang="en-US" sz="4000" dirty="0" err="1">
                <a:solidFill>
                  <a:srgbClr val="0070C0"/>
                </a:solidFill>
                <a:effectLst/>
                <a:latin typeface="Times New Roman" panose="02020603050405020304" pitchFamily="18" charset="0"/>
                <a:ea typeface="Times New Roman" panose="02020603050405020304" pitchFamily="18" charset="0"/>
              </a:rPr>
              <a:t>tác</a:t>
            </a:r>
            <a:r>
              <a:rPr lang="en-US" sz="4000" dirty="0">
                <a:solidFill>
                  <a:srgbClr val="0070C0"/>
                </a:solidFill>
                <a:effectLst/>
                <a:latin typeface="Times New Roman" panose="02020603050405020304" pitchFamily="18" charset="0"/>
                <a:ea typeface="Times New Roman" panose="02020603050405020304" pitchFamily="18" charset="0"/>
              </a:rPr>
              <a:t> </a:t>
            </a:r>
            <a:r>
              <a:rPr lang="en-US" sz="4000" dirty="0" err="1">
                <a:solidFill>
                  <a:srgbClr val="0070C0"/>
                </a:solidFill>
                <a:effectLst/>
                <a:latin typeface="Times New Roman" panose="02020603050405020304" pitchFamily="18" charset="0"/>
                <a:ea typeface="Times New Roman" panose="02020603050405020304" pitchFamily="18" charset="0"/>
              </a:rPr>
              <a:t>phẩm</a:t>
            </a:r>
            <a:r>
              <a:rPr lang="en-US" sz="4000" dirty="0">
                <a:solidFill>
                  <a:srgbClr val="0070C0"/>
                </a:solidFill>
                <a:effectLst/>
                <a:latin typeface="Times New Roman" panose="02020603050405020304" pitchFamily="18" charset="0"/>
                <a:ea typeface="Times New Roman" panose="02020603050405020304" pitchFamily="18" charset="0"/>
              </a:rPr>
              <a:t> </a:t>
            </a:r>
            <a:r>
              <a:rPr lang="en-US" sz="4000" i="1" dirty="0" err="1">
                <a:solidFill>
                  <a:srgbClr val="0070C0"/>
                </a:solidFill>
                <a:effectLst/>
                <a:latin typeface="Times New Roman" panose="02020603050405020304" pitchFamily="18" charset="0"/>
                <a:ea typeface="Times New Roman" panose="02020603050405020304" pitchFamily="18" charset="0"/>
              </a:rPr>
              <a:t>Chí</a:t>
            </a:r>
            <a:r>
              <a:rPr lang="en-US" sz="4000" i="1" dirty="0">
                <a:solidFill>
                  <a:srgbClr val="0070C0"/>
                </a:solidFill>
                <a:effectLst/>
                <a:latin typeface="Times New Roman" panose="02020603050405020304" pitchFamily="18" charset="0"/>
                <a:ea typeface="Times New Roman" panose="02020603050405020304" pitchFamily="18" charset="0"/>
              </a:rPr>
              <a:t> </a:t>
            </a:r>
            <a:r>
              <a:rPr lang="en-US" sz="4000" i="1" dirty="0" err="1">
                <a:solidFill>
                  <a:srgbClr val="0070C0"/>
                </a:solidFill>
                <a:effectLst/>
                <a:latin typeface="Times New Roman" panose="02020603050405020304" pitchFamily="18" charset="0"/>
                <a:ea typeface="Times New Roman" panose="02020603050405020304" pitchFamily="18" charset="0"/>
              </a:rPr>
              <a:t>Phèo</a:t>
            </a:r>
            <a:r>
              <a:rPr lang="en-US" sz="4000" dirty="0">
                <a:solidFill>
                  <a:srgbClr val="0070C0"/>
                </a:solidFill>
                <a:effectLst/>
                <a:latin typeface="Times New Roman" panose="02020603050405020304" pitchFamily="18" charset="0"/>
                <a:ea typeface="Times New Roman" panose="02020603050405020304" pitchFamily="18" charset="0"/>
              </a:rPr>
              <a:t> (Nam Cao). Sau </a:t>
            </a:r>
            <a:r>
              <a:rPr lang="en-US" sz="4000" dirty="0" err="1">
                <a:solidFill>
                  <a:srgbClr val="0070C0"/>
                </a:solidFill>
                <a:effectLst/>
                <a:latin typeface="Times New Roman" panose="02020603050405020304" pitchFamily="18" charset="0"/>
                <a:ea typeface="Times New Roman" panose="02020603050405020304" pitchFamily="18" charset="0"/>
              </a:rPr>
              <a:t>đó</a:t>
            </a:r>
            <a:r>
              <a:rPr lang="en-US" sz="4000" dirty="0">
                <a:solidFill>
                  <a:srgbClr val="0070C0"/>
                </a:solidFill>
                <a:effectLst/>
                <a:latin typeface="Times New Roman" panose="02020603050405020304" pitchFamily="18" charset="0"/>
                <a:ea typeface="Times New Roman" panose="02020603050405020304" pitchFamily="18" charset="0"/>
              </a:rPr>
              <a:t> </a:t>
            </a:r>
            <a:r>
              <a:rPr lang="en-US" sz="4000" dirty="0" err="1">
                <a:solidFill>
                  <a:srgbClr val="0070C0"/>
                </a:solidFill>
                <a:effectLst/>
                <a:latin typeface="Times New Roman" panose="02020603050405020304" pitchFamily="18" charset="0"/>
                <a:ea typeface="Times New Roman" panose="02020603050405020304" pitchFamily="18" charset="0"/>
              </a:rPr>
              <a:t>chỉ</a:t>
            </a:r>
            <a:r>
              <a:rPr lang="en-US" sz="4000" dirty="0">
                <a:solidFill>
                  <a:srgbClr val="0070C0"/>
                </a:solidFill>
                <a:effectLst/>
                <a:latin typeface="Times New Roman" panose="02020603050405020304" pitchFamily="18" charset="0"/>
                <a:ea typeface="Times New Roman" panose="02020603050405020304" pitchFamily="18" charset="0"/>
              </a:rPr>
              <a:t> </a:t>
            </a:r>
            <a:r>
              <a:rPr lang="en-US" sz="4000" dirty="0" err="1">
                <a:solidFill>
                  <a:srgbClr val="0070C0"/>
                </a:solidFill>
                <a:effectLst/>
                <a:latin typeface="Times New Roman" panose="02020603050405020304" pitchFamily="18" charset="0"/>
                <a:ea typeface="Times New Roman" panose="02020603050405020304" pitchFamily="18" charset="0"/>
              </a:rPr>
              <a:t>ra</a:t>
            </a:r>
            <a:r>
              <a:rPr lang="en-US" sz="4000" dirty="0">
                <a:solidFill>
                  <a:srgbClr val="0070C0"/>
                </a:solidFill>
                <a:effectLst/>
                <a:latin typeface="Times New Roman" panose="02020603050405020304" pitchFamily="18" charset="0"/>
                <a:ea typeface="Times New Roman" panose="02020603050405020304" pitchFamily="18" charset="0"/>
              </a:rPr>
              <a:t> </a:t>
            </a:r>
            <a:r>
              <a:rPr lang="en-US" sz="4000" dirty="0" err="1">
                <a:solidFill>
                  <a:srgbClr val="0070C0"/>
                </a:solidFill>
                <a:effectLst/>
                <a:latin typeface="Times New Roman" panose="02020603050405020304" pitchFamily="18" charset="0"/>
                <a:ea typeface="Times New Roman" panose="02020603050405020304" pitchFamily="18" charset="0"/>
              </a:rPr>
              <a:t>những</a:t>
            </a:r>
            <a:r>
              <a:rPr lang="en-US" sz="4000" dirty="0">
                <a:solidFill>
                  <a:srgbClr val="0070C0"/>
                </a:solidFill>
                <a:effectLst/>
                <a:latin typeface="Times New Roman" panose="02020603050405020304" pitchFamily="18" charset="0"/>
                <a:ea typeface="Times New Roman" panose="02020603050405020304" pitchFamily="18" charset="0"/>
              </a:rPr>
              <a:t> </a:t>
            </a:r>
            <a:r>
              <a:rPr lang="en-US" sz="4000" dirty="0" err="1">
                <a:solidFill>
                  <a:srgbClr val="0070C0"/>
                </a:solidFill>
                <a:effectLst/>
                <a:latin typeface="Times New Roman" panose="02020603050405020304" pitchFamily="18" charset="0"/>
                <a:ea typeface="Times New Roman" panose="02020603050405020304" pitchFamily="18" charset="0"/>
              </a:rPr>
              <a:t>câu</a:t>
            </a:r>
            <a:r>
              <a:rPr lang="en-US" sz="4000" dirty="0">
                <a:solidFill>
                  <a:srgbClr val="0070C0"/>
                </a:solidFill>
                <a:effectLst/>
                <a:latin typeface="Times New Roman" panose="02020603050405020304" pitchFamily="18" charset="0"/>
                <a:ea typeface="Times New Roman" panose="02020603050405020304" pitchFamily="18" charset="0"/>
              </a:rPr>
              <a:t> </a:t>
            </a:r>
            <a:r>
              <a:rPr lang="en-US" sz="4000" dirty="0" err="1">
                <a:solidFill>
                  <a:srgbClr val="0070C0"/>
                </a:solidFill>
                <a:effectLst/>
                <a:latin typeface="Times New Roman" panose="02020603050405020304" pitchFamily="18" charset="0"/>
                <a:ea typeface="Times New Roman" panose="02020603050405020304" pitchFamily="18" charset="0"/>
              </a:rPr>
              <a:t>bị</a:t>
            </a:r>
            <a:r>
              <a:rPr lang="en-US" sz="4000" dirty="0">
                <a:solidFill>
                  <a:srgbClr val="0070C0"/>
                </a:solidFill>
                <a:effectLst/>
                <a:latin typeface="Times New Roman" panose="02020603050405020304" pitchFamily="18" charset="0"/>
                <a:ea typeface="Times New Roman" panose="02020603050405020304" pitchFamily="18" charset="0"/>
              </a:rPr>
              <a:t> </a:t>
            </a:r>
            <a:r>
              <a:rPr lang="en-US" sz="4000" dirty="0" err="1">
                <a:solidFill>
                  <a:srgbClr val="0070C0"/>
                </a:solidFill>
                <a:effectLst/>
                <a:latin typeface="Times New Roman" panose="02020603050405020304" pitchFamily="18" charset="0"/>
                <a:ea typeface="Times New Roman" panose="02020603050405020304" pitchFamily="18" charset="0"/>
              </a:rPr>
              <a:t>lỗi</a:t>
            </a:r>
            <a:r>
              <a:rPr lang="en-US" sz="4000" dirty="0">
                <a:solidFill>
                  <a:srgbClr val="0070C0"/>
                </a:solidFill>
                <a:effectLst/>
                <a:latin typeface="Times New Roman" panose="02020603050405020304" pitchFamily="18" charset="0"/>
                <a:ea typeface="Times New Roman" panose="02020603050405020304" pitchFamily="18" charset="0"/>
              </a:rPr>
              <a:t> </a:t>
            </a:r>
            <a:r>
              <a:rPr lang="en-US" sz="4000" dirty="0" err="1">
                <a:solidFill>
                  <a:srgbClr val="0070C0"/>
                </a:solidFill>
                <a:effectLst/>
                <a:latin typeface="Times New Roman" panose="02020603050405020304" pitchFamily="18" charset="0"/>
                <a:ea typeface="Times New Roman" panose="02020603050405020304" pitchFamily="18" charset="0"/>
              </a:rPr>
              <a:t>sai</a:t>
            </a:r>
            <a:r>
              <a:rPr lang="en-US" sz="4000" dirty="0">
                <a:solidFill>
                  <a:srgbClr val="0070C0"/>
                </a:solidFill>
                <a:effectLst/>
                <a:latin typeface="Times New Roman" panose="02020603050405020304" pitchFamily="18" charset="0"/>
                <a:ea typeface="Times New Roman" panose="02020603050405020304" pitchFamily="18" charset="0"/>
              </a:rPr>
              <a:t> </a:t>
            </a:r>
            <a:r>
              <a:rPr lang="en-US" sz="4000" dirty="0" err="1">
                <a:solidFill>
                  <a:srgbClr val="0070C0"/>
                </a:solidFill>
                <a:effectLst/>
                <a:latin typeface="Times New Roman" panose="02020603050405020304" pitchFamily="18" charset="0"/>
                <a:ea typeface="Times New Roman" panose="02020603050405020304" pitchFamily="18" charset="0"/>
              </a:rPr>
              <a:t>về</a:t>
            </a:r>
            <a:r>
              <a:rPr lang="en-US" sz="4000" dirty="0">
                <a:solidFill>
                  <a:srgbClr val="0070C0"/>
                </a:solidFill>
                <a:effectLst/>
                <a:latin typeface="Times New Roman" panose="02020603050405020304" pitchFamily="18" charset="0"/>
                <a:ea typeface="Times New Roman" panose="02020603050405020304" pitchFamily="18" charset="0"/>
              </a:rPr>
              <a:t> </a:t>
            </a:r>
            <a:r>
              <a:rPr lang="en-US" sz="4000" dirty="0" err="1">
                <a:solidFill>
                  <a:srgbClr val="0070C0"/>
                </a:solidFill>
                <a:effectLst/>
                <a:latin typeface="Times New Roman" panose="02020603050405020304" pitchFamily="18" charset="0"/>
                <a:ea typeface="Times New Roman" panose="02020603050405020304" pitchFamily="18" charset="0"/>
              </a:rPr>
              <a:t>thành</a:t>
            </a:r>
            <a:r>
              <a:rPr lang="en-US" sz="4000" dirty="0">
                <a:solidFill>
                  <a:srgbClr val="0070C0"/>
                </a:solidFill>
                <a:effectLst/>
                <a:latin typeface="Times New Roman" panose="02020603050405020304" pitchFamily="18" charset="0"/>
                <a:ea typeface="Times New Roman" panose="02020603050405020304" pitchFamily="18" charset="0"/>
              </a:rPr>
              <a:t> </a:t>
            </a:r>
            <a:r>
              <a:rPr lang="en-US" sz="4000" dirty="0" err="1">
                <a:solidFill>
                  <a:srgbClr val="0070C0"/>
                </a:solidFill>
                <a:effectLst/>
                <a:latin typeface="Times New Roman" panose="02020603050405020304" pitchFamily="18" charset="0"/>
                <a:ea typeface="Times New Roman" panose="02020603050405020304" pitchFamily="18" charset="0"/>
              </a:rPr>
              <a:t>phần</a:t>
            </a:r>
            <a:r>
              <a:rPr lang="en-US" sz="4000" dirty="0">
                <a:solidFill>
                  <a:srgbClr val="0070C0"/>
                </a:solidFill>
                <a:effectLst/>
                <a:latin typeface="Times New Roman" panose="02020603050405020304" pitchFamily="18" charset="0"/>
                <a:ea typeface="Times New Roman" panose="02020603050405020304" pitchFamily="18" charset="0"/>
              </a:rPr>
              <a:t> </a:t>
            </a:r>
            <a:r>
              <a:rPr lang="en-US" sz="4000" dirty="0" err="1">
                <a:solidFill>
                  <a:srgbClr val="0070C0"/>
                </a:solidFill>
                <a:effectLst/>
                <a:latin typeface="Times New Roman" panose="02020603050405020304" pitchFamily="18" charset="0"/>
                <a:ea typeface="Times New Roman" panose="02020603050405020304" pitchFamily="18" charset="0"/>
              </a:rPr>
              <a:t>câu</a:t>
            </a:r>
            <a:r>
              <a:rPr lang="en-US" sz="4000" dirty="0">
                <a:solidFill>
                  <a:srgbClr val="0070C0"/>
                </a:solidFill>
                <a:effectLst/>
                <a:latin typeface="Times New Roman" panose="02020603050405020304" pitchFamily="18" charset="0"/>
                <a:ea typeface="Times New Roman" panose="02020603050405020304" pitchFamily="18" charset="0"/>
              </a:rPr>
              <a:t>, </a:t>
            </a:r>
            <a:r>
              <a:rPr lang="en-US" sz="4000" dirty="0" err="1">
                <a:solidFill>
                  <a:srgbClr val="0070C0"/>
                </a:solidFill>
                <a:effectLst/>
                <a:latin typeface="Times New Roman" panose="02020603050405020304" pitchFamily="18" charset="0"/>
                <a:ea typeface="Times New Roman" panose="02020603050405020304" pitchFamily="18" charset="0"/>
              </a:rPr>
              <a:t>nêu</a:t>
            </a:r>
            <a:r>
              <a:rPr lang="en-US" sz="4000" dirty="0">
                <a:solidFill>
                  <a:srgbClr val="0070C0"/>
                </a:solidFill>
                <a:effectLst/>
                <a:latin typeface="Times New Roman" panose="02020603050405020304" pitchFamily="18" charset="0"/>
                <a:ea typeface="Times New Roman" panose="02020603050405020304" pitchFamily="18" charset="0"/>
              </a:rPr>
              <a:t> </a:t>
            </a:r>
            <a:r>
              <a:rPr lang="en-US" sz="4000" dirty="0" err="1">
                <a:solidFill>
                  <a:srgbClr val="0070C0"/>
                </a:solidFill>
                <a:effectLst/>
                <a:latin typeface="Times New Roman" panose="02020603050405020304" pitchFamily="18" charset="0"/>
                <a:ea typeface="Times New Roman" panose="02020603050405020304" pitchFamily="18" charset="0"/>
              </a:rPr>
              <a:t>cách</a:t>
            </a:r>
            <a:r>
              <a:rPr lang="en-US" sz="4000" dirty="0">
                <a:solidFill>
                  <a:srgbClr val="0070C0"/>
                </a:solidFill>
                <a:effectLst/>
                <a:latin typeface="Times New Roman" panose="02020603050405020304" pitchFamily="18" charset="0"/>
                <a:ea typeface="Times New Roman" panose="02020603050405020304" pitchFamily="18" charset="0"/>
              </a:rPr>
              <a:t> </a:t>
            </a:r>
            <a:r>
              <a:rPr lang="en-US" sz="4000" dirty="0" err="1">
                <a:solidFill>
                  <a:srgbClr val="0070C0"/>
                </a:solidFill>
                <a:effectLst/>
                <a:latin typeface="Times New Roman" panose="02020603050405020304" pitchFamily="18" charset="0"/>
                <a:ea typeface="Times New Roman" panose="02020603050405020304" pitchFamily="18" charset="0"/>
              </a:rPr>
              <a:t>sửa</a:t>
            </a:r>
            <a:endParaRPr lang="en-US" sz="4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88128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628776" cy="600074"/>
          </a:xfrm>
          <a:prstGeom prst="flowChartInputOutpu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Ngữ</a:t>
            </a: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văn</a:t>
            </a: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11</a:t>
            </a:r>
          </a:p>
        </p:txBody>
      </p:sp>
      <p:sp>
        <p:nvSpPr>
          <p:cNvPr id="8" name="Frame 7"/>
          <p:cNvSpPr/>
          <p:nvPr/>
        </p:nvSpPr>
        <p:spPr>
          <a:xfrm>
            <a:off x="213045" y="835818"/>
            <a:ext cx="11778610" cy="5900095"/>
          </a:xfrm>
          <a:prstGeom prst="frame">
            <a:avLst>
              <a:gd name="adj1" fmla="val 1948"/>
            </a:avLst>
          </a:prstGeom>
          <a:noFill/>
          <a:ln w="28575">
            <a:solidFill>
              <a:srgbClr val="0A0E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8"/>
          <p:cNvSpPr/>
          <p:nvPr/>
        </p:nvSpPr>
        <p:spPr>
          <a:xfrm>
            <a:off x="3567906" y="800100"/>
            <a:ext cx="5043488" cy="728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ounded Rectangle 25"/>
          <p:cNvSpPr/>
          <p:nvPr/>
        </p:nvSpPr>
        <p:spPr>
          <a:xfrm>
            <a:off x="1624808" y="-11413"/>
            <a:ext cx="9460139" cy="692944"/>
          </a:xfrm>
          <a:prstGeom prst="roundRect">
            <a:avLst>
              <a:gd name="adj" fmla="val 50000"/>
            </a:avLst>
          </a:prstGeom>
          <a:blipFill>
            <a:blip r:embed="rId4"/>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THỰC HÀNH TIẾNG VIỆT</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algn="ctr"/>
            <a:r>
              <a:rPr lang="en-US" sz="2400" b="1" dirty="0">
                <a:solidFill>
                  <a:srgbClr val="FF0000"/>
                </a:solidFill>
                <a:effectLst/>
                <a:latin typeface="Times New Roman" panose="02020603050405020304" pitchFamily="18" charset="0"/>
                <a:ea typeface="Times New Roman" panose="02020603050405020304" pitchFamily="18" charset="0"/>
              </a:rPr>
              <a:t>LỖI VỀ THÀNH PHẦN CÂU VÀ CÁCH SỬA</a:t>
            </a:r>
          </a:p>
        </p:txBody>
      </p:sp>
      <p:pic>
        <p:nvPicPr>
          <p:cNvPr id="31" name="Picture 30"/>
          <p:cNvPicPr>
            <a:picLocks noChangeAspect="1"/>
          </p:cNvPicPr>
          <p:nvPr/>
        </p:nvPicPr>
        <p:blipFill>
          <a:blip r:embed="rId5"/>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5"/>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33" name="Rounded Rectangle 32"/>
          <p:cNvSpPr/>
          <p:nvPr/>
        </p:nvSpPr>
        <p:spPr>
          <a:xfrm>
            <a:off x="4195366" y="780255"/>
            <a:ext cx="3739356" cy="509886"/>
          </a:xfrm>
          <a:prstGeom prst="roundRect">
            <a:avLst>
              <a:gd name="adj" fmla="val 50000"/>
            </a:avLst>
          </a:prstGeom>
          <a:blipFill>
            <a:blip r:embed="rId6"/>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7"/>
          <a:stretch>
            <a:fillRect/>
          </a:stretch>
        </p:blipFill>
        <p:spPr>
          <a:xfrm>
            <a:off x="11083472" y="25058"/>
            <a:ext cx="1108528" cy="682171"/>
          </a:xfrm>
          <a:prstGeom prst="rect">
            <a:avLst/>
          </a:prstGeom>
        </p:spPr>
      </p:pic>
      <p:sp>
        <p:nvSpPr>
          <p:cNvPr id="25" name="Freeform 24"/>
          <p:cNvSpPr/>
          <p:nvPr/>
        </p:nvSpPr>
        <p:spPr>
          <a:xfrm>
            <a:off x="3121860" y="6496037"/>
            <a:ext cx="17315" cy="881"/>
          </a:xfrm>
          <a:custGeom>
            <a:avLst/>
            <a:gdLst>
              <a:gd name="connsiteX0" fmla="*/ 17315 w 17315"/>
              <a:gd name="connsiteY0" fmla="*/ 0 h 881"/>
              <a:gd name="connsiteX1" fmla="*/ 17315 w 17315"/>
              <a:gd name="connsiteY1" fmla="*/ 881 h 881"/>
              <a:gd name="connsiteX2" fmla="*/ 0 w 17315"/>
              <a:gd name="connsiteY2" fmla="*/ 881 h 881"/>
              <a:gd name="connsiteX3" fmla="*/ 17315 w 17315"/>
              <a:gd name="connsiteY3" fmla="*/ 0 h 881"/>
            </a:gdLst>
            <a:ahLst/>
            <a:cxnLst>
              <a:cxn ang="0">
                <a:pos x="connsiteX0" y="connsiteY0"/>
              </a:cxn>
              <a:cxn ang="0">
                <a:pos x="connsiteX1" y="connsiteY1"/>
              </a:cxn>
              <a:cxn ang="0">
                <a:pos x="connsiteX2" y="connsiteY2"/>
              </a:cxn>
              <a:cxn ang="0">
                <a:pos x="connsiteX3" y="connsiteY3"/>
              </a:cxn>
            </a:cxnLst>
            <a:rect l="l" t="t" r="r" b="b"/>
            <a:pathLst>
              <a:path w="17315" h="881">
                <a:moveTo>
                  <a:pt x="17315" y="0"/>
                </a:moveTo>
                <a:lnTo>
                  <a:pt x="17315" y="881"/>
                </a:lnTo>
                <a:lnTo>
                  <a:pt x="0" y="881"/>
                </a:lnTo>
                <a:lnTo>
                  <a:pt x="17315"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p:cNvSpPr/>
          <p:nvPr/>
        </p:nvSpPr>
        <p:spPr>
          <a:xfrm>
            <a:off x="4296346" y="780255"/>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7030A0"/>
                </a:solidFill>
                <a:effectLst/>
                <a:uLnTx/>
                <a:uFillTx/>
                <a:latin typeface="Times New Roman" panose="02020603050405020304" pitchFamily="18" charset="0"/>
                <a:ea typeface="MS Mincho"/>
                <a:cs typeface="+mn-cs"/>
              </a:rPr>
              <a:t>Hình thành kiến thức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Freeform 13"/>
          <p:cNvSpPr/>
          <p:nvPr/>
        </p:nvSpPr>
        <p:spPr>
          <a:xfrm>
            <a:off x="333808" y="955314"/>
            <a:ext cx="2761824" cy="5661102"/>
          </a:xfrm>
          <a:custGeom>
            <a:avLst/>
            <a:gdLst>
              <a:gd name="connsiteX0" fmla="*/ 0 w 2761824"/>
              <a:gd name="connsiteY0" fmla="*/ 0 h 5422107"/>
              <a:gd name="connsiteX1" fmla="*/ 2761824 w 2761824"/>
              <a:gd name="connsiteY1" fmla="*/ 0 h 5422107"/>
              <a:gd name="connsiteX2" fmla="*/ 2761824 w 2761824"/>
              <a:gd name="connsiteY2" fmla="*/ 56371 h 5422107"/>
              <a:gd name="connsiteX3" fmla="*/ 2744509 w 2761824"/>
              <a:gd name="connsiteY3" fmla="*/ 55489 h 5422107"/>
              <a:gd name="connsiteX4" fmla="*/ 82997 w 2761824"/>
              <a:gd name="connsiteY4" fmla="*/ 2738798 h 5422107"/>
              <a:gd name="connsiteX5" fmla="*/ 2744509 w 2761824"/>
              <a:gd name="connsiteY5" fmla="*/ 5422107 h 5422107"/>
              <a:gd name="connsiteX6" fmla="*/ 0 w 2761824"/>
              <a:gd name="connsiteY6" fmla="*/ 5422107 h 5422107"/>
              <a:gd name="connsiteX7" fmla="*/ 0 w 2761824"/>
              <a:gd name="connsiteY7" fmla="*/ 0 h 5422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1824" h="5422107">
                <a:moveTo>
                  <a:pt x="0" y="0"/>
                </a:moveTo>
                <a:lnTo>
                  <a:pt x="2761824" y="0"/>
                </a:lnTo>
                <a:lnTo>
                  <a:pt x="2761824" y="56371"/>
                </a:lnTo>
                <a:lnTo>
                  <a:pt x="2744509" y="55489"/>
                </a:lnTo>
                <a:cubicBezTo>
                  <a:pt x="1274597" y="55489"/>
                  <a:pt x="82997" y="1256847"/>
                  <a:pt x="82997" y="2738798"/>
                </a:cubicBezTo>
                <a:cubicBezTo>
                  <a:pt x="82997" y="4220749"/>
                  <a:pt x="1274597" y="5422107"/>
                  <a:pt x="2744509" y="5422107"/>
                </a:cubicBezTo>
                <a:lnTo>
                  <a:pt x="0" y="5422107"/>
                </a:lnTo>
                <a:lnTo>
                  <a:pt x="0" y="0"/>
                </a:lnTo>
                <a:close/>
              </a:path>
            </a:pathLst>
          </a:cu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lowchart: Decision 14"/>
          <p:cNvSpPr/>
          <p:nvPr/>
        </p:nvSpPr>
        <p:spPr>
          <a:xfrm>
            <a:off x="321090" y="978693"/>
            <a:ext cx="1210945" cy="859679"/>
          </a:xfrm>
          <a:prstGeom prst="flowChartDecision">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I</a:t>
            </a:r>
          </a:p>
        </p:txBody>
      </p:sp>
      <p:sp>
        <p:nvSpPr>
          <p:cNvPr id="7" name="Rectangle 6"/>
          <p:cNvSpPr/>
          <p:nvPr/>
        </p:nvSpPr>
        <p:spPr>
          <a:xfrm>
            <a:off x="1585951" y="1035198"/>
            <a:ext cx="1882247" cy="658642"/>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mn-cs"/>
              </a:rPr>
              <a:t>Lý</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mn-cs"/>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mn-cs"/>
              </a:rPr>
              <a:t>thuyết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0" name="Oval 9"/>
          <p:cNvSpPr/>
          <p:nvPr/>
        </p:nvSpPr>
        <p:spPr>
          <a:xfrm>
            <a:off x="1262575" y="1667582"/>
            <a:ext cx="638629" cy="580571"/>
          </a:xfrm>
          <a:prstGeom prst="ellipse">
            <a:avLst/>
          </a:prstGeom>
          <a:solidFill>
            <a:srgbClr val="38F8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0A0AA4"/>
                </a:solidFill>
                <a:latin typeface="Times New Roman" panose="02020603050405020304" pitchFamily="18" charset="0"/>
                <a:cs typeface="Times New Roman" panose="02020603050405020304" pitchFamily="18" charset="0"/>
              </a:rPr>
              <a:t>2</a:t>
            </a:r>
            <a:endParaRPr kumimoji="0" lang="en-US" sz="2800" b="1" i="0" u="none" strike="noStrike" kern="1200" cap="none" spc="0" normalizeH="0" baseline="0" noProof="0" dirty="0">
              <a:ln>
                <a:noFill/>
              </a:ln>
              <a:solidFill>
                <a:srgbClr val="0A0AA4"/>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1955120" y="1696257"/>
            <a:ext cx="5937844" cy="584775"/>
          </a:xfrm>
          <a:prstGeom prst="rect">
            <a:avLst/>
          </a:prstGeom>
        </p:spPr>
        <p:txBody>
          <a:bodyPr wrap="none">
            <a:spAutoFit/>
          </a:bodyPr>
          <a:lstStyle/>
          <a:p>
            <a:r>
              <a:rPr lang="vi-VN" sz="3200" b="1" dirty="0">
                <a:solidFill>
                  <a:srgbClr val="00B0F0"/>
                </a:solidFill>
                <a:effectLst/>
                <a:latin typeface="Times New Roman" panose="02020603050405020304" pitchFamily="18" charset="0"/>
                <a:ea typeface="Times New Roman" panose="02020603050405020304" pitchFamily="18" charset="0"/>
              </a:rPr>
              <a:t>Sắp xếp sai vị trí thành phần câu</a:t>
            </a:r>
            <a:endParaRPr lang="en-US" sz="3200" dirty="0">
              <a:solidFill>
                <a:srgbClr val="00B0F0"/>
              </a:solidFill>
              <a:effectLst/>
              <a:latin typeface="Times New Roman" panose="02020603050405020304" pitchFamily="18" charset="0"/>
              <a:ea typeface="Times New Roman" panose="02020603050405020304" pitchFamily="18" charset="0"/>
            </a:endParaRPr>
          </a:p>
        </p:txBody>
      </p:sp>
      <p:pic>
        <p:nvPicPr>
          <p:cNvPr id="5" name="Picture 4"/>
          <p:cNvPicPr>
            <a:picLocks noChangeAspect="1"/>
          </p:cNvPicPr>
          <p:nvPr/>
        </p:nvPicPr>
        <p:blipFill>
          <a:blip r:embed="rId8">
            <a:extLst>
              <a:ext uri="{BEBA8EAE-BF5A-486C-A8C5-ECC9F3942E4B}">
                <a14:imgProps xmlns:a14="http://schemas.microsoft.com/office/drawing/2010/main">
                  <a14:imgLayer r:embed="rId9">
                    <a14:imgEffect>
                      <a14:brightnessContrast bright="20000" contrast="-20000"/>
                    </a14:imgEffect>
                  </a14:imgLayer>
                </a14:imgProps>
              </a:ext>
            </a:extLst>
          </a:blip>
          <a:stretch>
            <a:fillRect/>
          </a:stretch>
        </p:blipFill>
        <p:spPr>
          <a:xfrm>
            <a:off x="825971" y="2673046"/>
            <a:ext cx="2505798" cy="2505798"/>
          </a:xfrm>
          <a:prstGeom prst="rect">
            <a:avLst/>
          </a:prstGeom>
        </p:spPr>
      </p:pic>
      <p:sp>
        <p:nvSpPr>
          <p:cNvPr id="13" name="TextBox 12">
            <a:extLst>
              <a:ext uri="{FF2B5EF4-FFF2-40B4-BE49-F238E27FC236}">
                <a16:creationId xmlns:a16="http://schemas.microsoft.com/office/drawing/2014/main" id="{BFC5662E-654C-4735-C4C2-61DEC3BFB042}"/>
              </a:ext>
            </a:extLst>
          </p:cNvPr>
          <p:cNvSpPr txBox="1"/>
          <p:nvPr/>
        </p:nvSpPr>
        <p:spPr>
          <a:xfrm>
            <a:off x="3048990" y="2200617"/>
            <a:ext cx="8600704" cy="4401205"/>
          </a:xfrm>
          <a:prstGeom prst="rect">
            <a:avLst/>
          </a:prstGeom>
          <a:noFill/>
        </p:spPr>
        <p:txBody>
          <a:bodyPr wrap="square">
            <a:spAutoFit/>
          </a:bodyPr>
          <a:lstStyle/>
          <a:p>
            <a:r>
              <a:rPr lang="vi-VN" sz="2800" dirty="0">
                <a:effectLst/>
                <a:latin typeface="Times New Roman" panose="02020603050405020304" pitchFamily="18" charset="0"/>
                <a:ea typeface="Times New Roman" panose="02020603050405020304" pitchFamily="18" charset="0"/>
              </a:rPr>
              <a:t>VD: Đang hành quân trong rừng một đơn vị bộ đội.</a:t>
            </a:r>
            <a:endParaRPr lang="en-US" sz="24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Cách sửa: Một đơn vị bộ đội đang hành quân trong rừng.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vi-VN" sz="2800" dirty="0">
                <a:effectLst/>
                <a:latin typeface="Times New Roman" panose="02020603050405020304" pitchFamily="18" charset="0"/>
                <a:ea typeface="Times New Roman" panose="02020603050405020304" pitchFamily="18" charset="0"/>
              </a:rPr>
              <a:t>-       Thiếu vế câu</a:t>
            </a:r>
            <a:endParaRPr lang="en-US" sz="2400" dirty="0">
              <a:effectLst/>
              <a:latin typeface="Times New Roman" panose="02020603050405020304" pitchFamily="18" charset="0"/>
              <a:ea typeface="Times New Roman" panose="02020603050405020304" pitchFamily="18" charset="0"/>
            </a:endParaRPr>
          </a:p>
          <a:p>
            <a:r>
              <a:rPr lang="vi-VN" sz="2800" dirty="0">
                <a:effectLst/>
                <a:latin typeface="Times New Roman" panose="02020603050405020304" pitchFamily="18" charset="0"/>
                <a:ea typeface="Times New Roman" panose="02020603050405020304" pitchFamily="18" charset="0"/>
              </a:rPr>
              <a:t>VD: Trái đất nóng lên chẳng những khiến băng ở Bắc Cực và Nam Cực tan nhanh, nhấn chìm nhiều vùng đất màu mỡ.</a:t>
            </a:r>
            <a:endParaRPr lang="en-US" sz="2400" dirty="0">
              <a:effectLst/>
              <a:latin typeface="Times New Roman" panose="02020603050405020304" pitchFamily="18" charset="0"/>
              <a:ea typeface="Times New Roman" panose="02020603050405020304" pitchFamily="18" charset="0"/>
            </a:endParaRPr>
          </a:p>
          <a:p>
            <a:r>
              <a:rPr lang="en-US" sz="2800" dirty="0" err="1">
                <a:effectLst/>
                <a:latin typeface="Times New Roman" panose="02020603050405020304" pitchFamily="18" charset="0"/>
                <a:ea typeface="Calibri" panose="020F0502020204030204" pitchFamily="34" charset="0"/>
              </a:rPr>
              <a:t>Cách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sửa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Trái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Đất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nóng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lên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chẳng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những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khiến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băng</a:t>
            </a:r>
            <a:r>
              <a:rPr lang="en-US" sz="2800" dirty="0">
                <a:effectLst/>
                <a:latin typeface="Times New Roman" panose="02020603050405020304" pitchFamily="18" charset="0"/>
                <a:ea typeface="Calibri" panose="020F0502020204030204" pitchFamily="34" charset="0"/>
              </a:rPr>
              <a:t> ở </a:t>
            </a:r>
            <a:r>
              <a:rPr lang="en-US" sz="2800" dirty="0" err="1">
                <a:effectLst/>
                <a:latin typeface="Times New Roman" panose="02020603050405020304" pitchFamily="18" charset="0"/>
                <a:ea typeface="Calibri" panose="020F0502020204030204" pitchFamily="34" charset="0"/>
              </a:rPr>
              <a:t>Bắc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Cực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và</a:t>
            </a:r>
            <a:r>
              <a:rPr lang="en-US" sz="2800" dirty="0">
                <a:effectLst/>
                <a:latin typeface="Times New Roman" panose="02020603050405020304" pitchFamily="18" charset="0"/>
                <a:ea typeface="Calibri" panose="020F0502020204030204" pitchFamily="34" charset="0"/>
              </a:rPr>
              <a:t> Nam </a:t>
            </a:r>
            <a:r>
              <a:rPr lang="en-US" sz="2800" dirty="0" err="1">
                <a:effectLst/>
                <a:latin typeface="Times New Roman" panose="02020603050405020304" pitchFamily="18" charset="0"/>
                <a:ea typeface="Calibri" panose="020F0502020204030204" pitchFamily="34" charset="0"/>
              </a:rPr>
              <a:t>Cực</a:t>
            </a:r>
            <a:r>
              <a:rPr lang="en-US" sz="2800" dirty="0">
                <a:effectLst/>
                <a:latin typeface="Times New Roman" panose="02020603050405020304" pitchFamily="18" charset="0"/>
                <a:ea typeface="Calibri" panose="020F0502020204030204" pitchFamily="34" charset="0"/>
              </a:rPr>
              <a:t> tan </a:t>
            </a:r>
            <a:r>
              <a:rPr lang="en-US" sz="2800" dirty="0" err="1">
                <a:effectLst/>
                <a:latin typeface="Times New Roman" panose="02020603050405020304" pitchFamily="18" charset="0"/>
                <a:ea typeface="Calibri" panose="020F0502020204030204" pitchFamily="34" charset="0"/>
              </a:rPr>
              <a:t>nhanh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nhấn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chìm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nhiều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vùng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đất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màu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mỡ</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mà</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còn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đe</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dọa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sự</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sống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của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muôn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loài</a:t>
            </a:r>
            <a:r>
              <a:rPr lang="en-US" sz="2800" dirty="0">
                <a:effectLst/>
                <a:latin typeface="Times New Roman" panose="02020603050405020304" pitchFamily="18" charset="0"/>
                <a:ea typeface="Calibri" panose="020F0502020204030204" pitchFamily="34" charset="0"/>
              </a:rPr>
              <a:t>.</a:t>
            </a:r>
            <a:endParaRPr lang="en-US" sz="2800" dirty="0"/>
          </a:p>
        </p:txBody>
      </p:sp>
    </p:spTree>
    <p:extLst>
      <p:ext uri="{BB962C8B-B14F-4D97-AF65-F5344CB8AC3E}">
        <p14:creationId xmlns:p14="http://schemas.microsoft.com/office/powerpoint/2010/main" val="1041565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628776" cy="600074"/>
          </a:xfrm>
          <a:prstGeom prst="flowChartInputOutpu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Ngữ</a:t>
            </a: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văn</a:t>
            </a: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11</a:t>
            </a:r>
          </a:p>
        </p:txBody>
      </p:sp>
      <p:sp>
        <p:nvSpPr>
          <p:cNvPr id="8" name="Frame 7"/>
          <p:cNvSpPr/>
          <p:nvPr/>
        </p:nvSpPr>
        <p:spPr>
          <a:xfrm>
            <a:off x="213045" y="835818"/>
            <a:ext cx="11778610" cy="5900095"/>
          </a:xfrm>
          <a:prstGeom prst="frame">
            <a:avLst>
              <a:gd name="adj1" fmla="val 1948"/>
            </a:avLst>
          </a:prstGeom>
          <a:noFill/>
          <a:ln w="28575">
            <a:solidFill>
              <a:srgbClr val="0A0E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8"/>
          <p:cNvSpPr/>
          <p:nvPr/>
        </p:nvSpPr>
        <p:spPr>
          <a:xfrm>
            <a:off x="3567906" y="800100"/>
            <a:ext cx="5043488" cy="728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ounded Rectangle 25"/>
          <p:cNvSpPr/>
          <p:nvPr/>
        </p:nvSpPr>
        <p:spPr>
          <a:xfrm>
            <a:off x="1624808" y="-11413"/>
            <a:ext cx="9460139" cy="692944"/>
          </a:xfrm>
          <a:prstGeom prst="roundRect">
            <a:avLst>
              <a:gd name="adj" fmla="val 50000"/>
            </a:avLst>
          </a:prstGeom>
          <a:blipFill>
            <a:blip r:embed="rId4"/>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THỰC HÀNH TIẾNG VIỆT</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algn="ctr"/>
            <a:r>
              <a:rPr lang="en-US" sz="2400" b="1" dirty="0">
                <a:solidFill>
                  <a:srgbClr val="FF0000"/>
                </a:solidFill>
                <a:effectLst/>
                <a:latin typeface="Times New Roman" panose="02020603050405020304" pitchFamily="18" charset="0"/>
                <a:ea typeface="Times New Roman" panose="02020603050405020304" pitchFamily="18" charset="0"/>
              </a:rPr>
              <a:t>LỖI VỀ THÀNH PHẦN CÂU VÀ CÁCH SỬA</a:t>
            </a:r>
          </a:p>
        </p:txBody>
      </p:sp>
      <p:pic>
        <p:nvPicPr>
          <p:cNvPr id="31" name="Picture 30"/>
          <p:cNvPicPr>
            <a:picLocks noChangeAspect="1"/>
          </p:cNvPicPr>
          <p:nvPr/>
        </p:nvPicPr>
        <p:blipFill>
          <a:blip r:embed="rId5"/>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5"/>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33" name="Rounded Rectangle 32"/>
          <p:cNvSpPr/>
          <p:nvPr/>
        </p:nvSpPr>
        <p:spPr>
          <a:xfrm>
            <a:off x="4195366" y="780255"/>
            <a:ext cx="3739356" cy="509886"/>
          </a:xfrm>
          <a:prstGeom prst="roundRect">
            <a:avLst>
              <a:gd name="adj" fmla="val 50000"/>
            </a:avLst>
          </a:prstGeom>
          <a:blipFill>
            <a:blip r:embed="rId6"/>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7"/>
          <a:stretch>
            <a:fillRect/>
          </a:stretch>
        </p:blipFill>
        <p:spPr>
          <a:xfrm>
            <a:off x="11083472" y="25058"/>
            <a:ext cx="1108528" cy="682171"/>
          </a:xfrm>
          <a:prstGeom prst="rect">
            <a:avLst/>
          </a:prstGeom>
        </p:spPr>
      </p:pic>
      <p:sp>
        <p:nvSpPr>
          <p:cNvPr id="25" name="Freeform 24"/>
          <p:cNvSpPr/>
          <p:nvPr/>
        </p:nvSpPr>
        <p:spPr>
          <a:xfrm>
            <a:off x="3121860" y="6496037"/>
            <a:ext cx="17315" cy="881"/>
          </a:xfrm>
          <a:custGeom>
            <a:avLst/>
            <a:gdLst>
              <a:gd name="connsiteX0" fmla="*/ 17315 w 17315"/>
              <a:gd name="connsiteY0" fmla="*/ 0 h 881"/>
              <a:gd name="connsiteX1" fmla="*/ 17315 w 17315"/>
              <a:gd name="connsiteY1" fmla="*/ 881 h 881"/>
              <a:gd name="connsiteX2" fmla="*/ 0 w 17315"/>
              <a:gd name="connsiteY2" fmla="*/ 881 h 881"/>
              <a:gd name="connsiteX3" fmla="*/ 17315 w 17315"/>
              <a:gd name="connsiteY3" fmla="*/ 0 h 881"/>
            </a:gdLst>
            <a:ahLst/>
            <a:cxnLst>
              <a:cxn ang="0">
                <a:pos x="connsiteX0" y="connsiteY0"/>
              </a:cxn>
              <a:cxn ang="0">
                <a:pos x="connsiteX1" y="connsiteY1"/>
              </a:cxn>
              <a:cxn ang="0">
                <a:pos x="connsiteX2" y="connsiteY2"/>
              </a:cxn>
              <a:cxn ang="0">
                <a:pos x="connsiteX3" y="connsiteY3"/>
              </a:cxn>
            </a:cxnLst>
            <a:rect l="l" t="t" r="r" b="b"/>
            <a:pathLst>
              <a:path w="17315" h="881">
                <a:moveTo>
                  <a:pt x="17315" y="0"/>
                </a:moveTo>
                <a:lnTo>
                  <a:pt x="17315" y="881"/>
                </a:lnTo>
                <a:lnTo>
                  <a:pt x="0" y="881"/>
                </a:lnTo>
                <a:lnTo>
                  <a:pt x="17315"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p:cNvSpPr/>
          <p:nvPr/>
        </p:nvSpPr>
        <p:spPr>
          <a:xfrm>
            <a:off x="4296346" y="780255"/>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7030A0"/>
                </a:solidFill>
                <a:effectLst/>
                <a:uLnTx/>
                <a:uFillTx/>
                <a:latin typeface="Times New Roman" panose="02020603050405020304" pitchFamily="18" charset="0"/>
                <a:ea typeface="MS Mincho"/>
                <a:cs typeface="+mn-cs"/>
              </a:rPr>
              <a:t>Hình thành kiến thức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Freeform 13"/>
          <p:cNvSpPr/>
          <p:nvPr/>
        </p:nvSpPr>
        <p:spPr>
          <a:xfrm>
            <a:off x="333808" y="955314"/>
            <a:ext cx="2761824" cy="5661102"/>
          </a:xfrm>
          <a:custGeom>
            <a:avLst/>
            <a:gdLst>
              <a:gd name="connsiteX0" fmla="*/ 0 w 2761824"/>
              <a:gd name="connsiteY0" fmla="*/ 0 h 5422107"/>
              <a:gd name="connsiteX1" fmla="*/ 2761824 w 2761824"/>
              <a:gd name="connsiteY1" fmla="*/ 0 h 5422107"/>
              <a:gd name="connsiteX2" fmla="*/ 2761824 w 2761824"/>
              <a:gd name="connsiteY2" fmla="*/ 56371 h 5422107"/>
              <a:gd name="connsiteX3" fmla="*/ 2744509 w 2761824"/>
              <a:gd name="connsiteY3" fmla="*/ 55489 h 5422107"/>
              <a:gd name="connsiteX4" fmla="*/ 82997 w 2761824"/>
              <a:gd name="connsiteY4" fmla="*/ 2738798 h 5422107"/>
              <a:gd name="connsiteX5" fmla="*/ 2744509 w 2761824"/>
              <a:gd name="connsiteY5" fmla="*/ 5422107 h 5422107"/>
              <a:gd name="connsiteX6" fmla="*/ 0 w 2761824"/>
              <a:gd name="connsiteY6" fmla="*/ 5422107 h 5422107"/>
              <a:gd name="connsiteX7" fmla="*/ 0 w 2761824"/>
              <a:gd name="connsiteY7" fmla="*/ 0 h 5422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1824" h="5422107">
                <a:moveTo>
                  <a:pt x="0" y="0"/>
                </a:moveTo>
                <a:lnTo>
                  <a:pt x="2761824" y="0"/>
                </a:lnTo>
                <a:lnTo>
                  <a:pt x="2761824" y="56371"/>
                </a:lnTo>
                <a:lnTo>
                  <a:pt x="2744509" y="55489"/>
                </a:lnTo>
                <a:cubicBezTo>
                  <a:pt x="1274597" y="55489"/>
                  <a:pt x="82997" y="1256847"/>
                  <a:pt x="82997" y="2738798"/>
                </a:cubicBezTo>
                <a:cubicBezTo>
                  <a:pt x="82997" y="4220749"/>
                  <a:pt x="1274597" y="5422107"/>
                  <a:pt x="2744509" y="5422107"/>
                </a:cubicBezTo>
                <a:lnTo>
                  <a:pt x="0" y="5422107"/>
                </a:lnTo>
                <a:lnTo>
                  <a:pt x="0" y="0"/>
                </a:lnTo>
                <a:close/>
              </a:path>
            </a:pathLst>
          </a:cu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p:cNvGrpSpPr/>
          <p:nvPr/>
        </p:nvGrpSpPr>
        <p:grpSpPr>
          <a:xfrm>
            <a:off x="660400" y="1302842"/>
            <a:ext cx="2392049" cy="613450"/>
            <a:chOff x="1262575" y="1667582"/>
            <a:chExt cx="2392049" cy="613450"/>
          </a:xfrm>
        </p:grpSpPr>
        <p:sp>
          <p:nvSpPr>
            <p:cNvPr id="10" name="Oval 9"/>
            <p:cNvSpPr/>
            <p:nvPr/>
          </p:nvSpPr>
          <p:spPr>
            <a:xfrm>
              <a:off x="1262575" y="1667582"/>
              <a:ext cx="638629" cy="580571"/>
            </a:xfrm>
            <a:prstGeom prst="ellipse">
              <a:avLst/>
            </a:prstGeom>
            <a:solidFill>
              <a:srgbClr val="38F8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0A0AA4"/>
                  </a:solidFill>
                  <a:latin typeface="Times New Roman" panose="02020603050405020304" pitchFamily="18" charset="0"/>
                  <a:cs typeface="Times New Roman" panose="02020603050405020304" pitchFamily="18" charset="0"/>
                </a:rPr>
                <a:t>II</a:t>
              </a:r>
              <a:endParaRPr kumimoji="0" lang="en-US" sz="2400" b="1" i="0" u="none" strike="noStrike" kern="1200" cap="none" spc="0" normalizeH="0" baseline="0" noProof="0" dirty="0">
                <a:ln>
                  <a:noFill/>
                </a:ln>
                <a:solidFill>
                  <a:srgbClr val="0A0AA4"/>
                </a:solidFill>
                <a:effectLst/>
                <a:uLnTx/>
                <a:uFillTx/>
                <a:latin typeface="Times New Roman" panose="02020603050405020304" pitchFamily="18" charset="0"/>
                <a:ea typeface="+mn-ea"/>
                <a:cs typeface="Times New Roman" panose="02020603050405020304" pitchFamily="18" charset="0"/>
              </a:endParaRPr>
            </a:p>
          </p:txBody>
        </p:sp>
        <p:sp>
          <p:nvSpPr>
            <p:cNvPr id="3" name="Rectangle 2"/>
            <p:cNvSpPr/>
            <p:nvPr/>
          </p:nvSpPr>
          <p:spPr>
            <a:xfrm>
              <a:off x="1955120" y="1696257"/>
              <a:ext cx="1699504"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err="1">
                  <a:solidFill>
                    <a:srgbClr val="00B0F0"/>
                  </a:solidFill>
                  <a:effectLst/>
                  <a:latin typeface="Times New Roman" panose="02020603050405020304" pitchFamily="18" charset="0"/>
                  <a:ea typeface="Calibri" panose="020F0502020204030204" pitchFamily="34" charset="0"/>
                </a:rPr>
                <a:t>Kết</a:t>
              </a:r>
              <a:r>
                <a:rPr lang="en-US" sz="3200" b="1" dirty="0">
                  <a:solidFill>
                    <a:srgbClr val="00B0F0"/>
                  </a:solidFill>
                  <a:effectLst/>
                  <a:latin typeface="Times New Roman" panose="02020603050405020304" pitchFamily="18" charset="0"/>
                  <a:ea typeface="Calibri" panose="020F0502020204030204" pitchFamily="34" charset="0"/>
                </a:rPr>
                <a:t> </a:t>
              </a:r>
              <a:r>
                <a:rPr lang="en-US" sz="3200" b="1" dirty="0" err="1">
                  <a:solidFill>
                    <a:srgbClr val="00B0F0"/>
                  </a:solidFill>
                  <a:effectLst/>
                  <a:latin typeface="Times New Roman" panose="02020603050405020304" pitchFamily="18" charset="0"/>
                  <a:ea typeface="Calibri" panose="020F0502020204030204" pitchFamily="34" charset="0"/>
                </a:rPr>
                <a:t>luận</a:t>
              </a:r>
              <a:endParaRPr kumimoji="0" lang="en-US" sz="2800" b="0" i="0" u="none" strike="noStrike" kern="1200" cap="none" spc="0" normalizeH="0" baseline="0" noProof="0" dirty="0">
                <a:ln>
                  <a:noFill/>
                </a:ln>
                <a:solidFill>
                  <a:srgbClr val="00B0F0"/>
                </a:solidFill>
                <a:effectLst/>
                <a:uLnTx/>
                <a:uFillTx/>
                <a:latin typeface="Calibri" panose="020F0502020204030204"/>
                <a:ea typeface="+mn-ea"/>
                <a:cs typeface="+mn-cs"/>
              </a:endParaRPr>
            </a:p>
          </p:txBody>
        </p:sp>
      </p:grpSp>
      <p:sp>
        <p:nvSpPr>
          <p:cNvPr id="17" name="Freeform 16"/>
          <p:cNvSpPr/>
          <p:nvPr/>
        </p:nvSpPr>
        <p:spPr>
          <a:xfrm>
            <a:off x="4862745" y="1548608"/>
            <a:ext cx="3062848" cy="1974453"/>
          </a:xfrm>
          <a:custGeom>
            <a:avLst/>
            <a:gdLst>
              <a:gd name="connsiteX0" fmla="*/ 0 w 1974453"/>
              <a:gd name="connsiteY0" fmla="*/ 987227 h 1974453"/>
              <a:gd name="connsiteX1" fmla="*/ 987227 w 1974453"/>
              <a:gd name="connsiteY1" fmla="*/ 0 h 1974453"/>
              <a:gd name="connsiteX2" fmla="*/ 1974454 w 1974453"/>
              <a:gd name="connsiteY2" fmla="*/ 987227 h 1974453"/>
              <a:gd name="connsiteX3" fmla="*/ 987227 w 1974453"/>
              <a:gd name="connsiteY3" fmla="*/ 1974454 h 1974453"/>
              <a:gd name="connsiteX4" fmla="*/ 0 w 1974453"/>
              <a:gd name="connsiteY4" fmla="*/ 987227 h 1974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4453" h="1974453">
                <a:moveTo>
                  <a:pt x="0" y="987227"/>
                </a:moveTo>
                <a:cubicBezTo>
                  <a:pt x="0" y="441997"/>
                  <a:pt x="441997" y="0"/>
                  <a:pt x="987227" y="0"/>
                </a:cubicBezTo>
                <a:cubicBezTo>
                  <a:pt x="1532457" y="0"/>
                  <a:pt x="1974454" y="441997"/>
                  <a:pt x="1974454" y="987227"/>
                </a:cubicBezTo>
                <a:cubicBezTo>
                  <a:pt x="1974454" y="1532457"/>
                  <a:pt x="1532457" y="1974454"/>
                  <a:pt x="987227" y="1974454"/>
                </a:cubicBezTo>
                <a:cubicBezTo>
                  <a:pt x="441997" y="1974454"/>
                  <a:pt x="0" y="1532457"/>
                  <a:pt x="0" y="987227"/>
                </a:cubicBez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313282" tIns="313282" rIns="313282" bIns="313282" numCol="1" spcCol="1270" anchor="ctr" anchorCtr="0">
            <a:noAutofit/>
          </a:bodyPr>
          <a:lstStyle/>
          <a:p>
            <a:pPr algn="just"/>
            <a:r>
              <a:rPr lang="en-US" dirty="0" err="1">
                <a:solidFill>
                  <a:schemeClr val="tx1"/>
                </a:solidFill>
                <a:latin typeface="Times New Roman" panose="02020603050405020304" pitchFamily="18" charset="0"/>
                <a:cs typeface="Times New Roman" panose="02020603050405020304" pitchFamily="18" charset="0"/>
              </a:rPr>
              <a:t>Để</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phát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hiện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và</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sửa</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lỗi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về</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thành</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phần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câu</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người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viết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cần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thực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hiện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các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việc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sau</a:t>
            </a:r>
            <a:r>
              <a:rPr lang="en-US" dirty="0">
                <a:solidFill>
                  <a:schemeClr val="tx1"/>
                </a:solidFill>
                <a:latin typeface="Times New Roman" panose="02020603050405020304" pitchFamily="18" charset="0"/>
                <a:cs typeface="Times New Roman" panose="02020603050405020304" pitchFamily="18" charset="0"/>
              </a:rPr>
              <a:t>:</a:t>
            </a:r>
          </a:p>
        </p:txBody>
      </p:sp>
      <p:sp>
        <p:nvSpPr>
          <p:cNvPr id="19" name="Freeform 18"/>
          <p:cNvSpPr/>
          <p:nvPr/>
        </p:nvSpPr>
        <p:spPr>
          <a:xfrm>
            <a:off x="2928937" y="4642285"/>
            <a:ext cx="3415525" cy="1974453"/>
          </a:xfrm>
          <a:custGeom>
            <a:avLst/>
            <a:gdLst>
              <a:gd name="connsiteX0" fmla="*/ 0 w 1974453"/>
              <a:gd name="connsiteY0" fmla="*/ 987227 h 1974453"/>
              <a:gd name="connsiteX1" fmla="*/ 987227 w 1974453"/>
              <a:gd name="connsiteY1" fmla="*/ 0 h 1974453"/>
              <a:gd name="connsiteX2" fmla="*/ 1974454 w 1974453"/>
              <a:gd name="connsiteY2" fmla="*/ 987227 h 1974453"/>
              <a:gd name="connsiteX3" fmla="*/ 987227 w 1974453"/>
              <a:gd name="connsiteY3" fmla="*/ 1974454 h 1974453"/>
              <a:gd name="connsiteX4" fmla="*/ 0 w 1974453"/>
              <a:gd name="connsiteY4" fmla="*/ 987227 h 1974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4453" h="1974453">
                <a:moveTo>
                  <a:pt x="0" y="987227"/>
                </a:moveTo>
                <a:cubicBezTo>
                  <a:pt x="0" y="441997"/>
                  <a:pt x="441997" y="0"/>
                  <a:pt x="987227" y="0"/>
                </a:cubicBezTo>
                <a:cubicBezTo>
                  <a:pt x="1532457" y="0"/>
                  <a:pt x="1974454" y="441997"/>
                  <a:pt x="1974454" y="987227"/>
                </a:cubicBezTo>
                <a:cubicBezTo>
                  <a:pt x="1974454" y="1532457"/>
                  <a:pt x="1532457" y="1974454"/>
                  <a:pt x="987227" y="1974454"/>
                </a:cubicBezTo>
                <a:cubicBezTo>
                  <a:pt x="441997" y="1974454"/>
                  <a:pt x="0" y="1532457"/>
                  <a:pt x="0" y="987227"/>
                </a:cubicBez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1355300"/>
              <a:satOff val="50000"/>
              <a:lumOff val="-7353"/>
              <a:alphaOff val="0"/>
            </a:schemeClr>
          </a:fillRef>
          <a:effectRef idx="0">
            <a:schemeClr val="accent3">
              <a:hueOff val="1355300"/>
              <a:satOff val="50000"/>
              <a:lumOff val="-7353"/>
              <a:alphaOff val="0"/>
            </a:schemeClr>
          </a:effectRef>
          <a:fontRef idx="minor">
            <a:schemeClr val="lt1"/>
          </a:fontRef>
        </p:style>
        <p:txBody>
          <a:bodyPr spcFirstLastPara="0" vert="horz" wrap="square" lIns="313282" tIns="313282" rIns="313282" bIns="313282" numCol="1" spcCol="1270" anchor="ctr" anchorCtr="0">
            <a:noAutofit/>
          </a:bodyPr>
          <a:lstStyle/>
          <a:p>
            <a:pPr algn="just"/>
            <a:r>
              <a:rPr lang="en-US" b="1" dirty="0" err="1">
                <a:solidFill>
                  <a:schemeClr val="bg1"/>
                </a:solidFill>
                <a:latin typeface="Times New Roman" panose="02020603050405020304" pitchFamily="18" charset="0"/>
                <a:cs typeface="Times New Roman" panose="02020603050405020304" pitchFamily="18" charset="0"/>
              </a:rPr>
              <a:t>Đọc</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kỹ</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lại</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các</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câu</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trong</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bài</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Nếu</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gặp</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một</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câu</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khó</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hiểu</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thì</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nên</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kiểm</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tra</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xem</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vì</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sao</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không</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hiểu</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được</a:t>
            </a:r>
            <a:r>
              <a:rPr lang="en-US" b="1" dirty="0">
                <a:solidFill>
                  <a:schemeClr val="bg1"/>
                </a:solidFill>
                <a:latin typeface="Times New Roman" panose="02020603050405020304" pitchFamily="18" charset="0"/>
                <a:cs typeface="Times New Roman" panose="02020603050405020304" pitchFamily="18" charset="0"/>
              </a:rPr>
              <a:t>.</a:t>
            </a:r>
          </a:p>
        </p:txBody>
      </p:sp>
      <p:sp>
        <p:nvSpPr>
          <p:cNvPr id="20" name="Freeform 19"/>
          <p:cNvSpPr/>
          <p:nvPr/>
        </p:nvSpPr>
        <p:spPr>
          <a:xfrm rot="2928307">
            <a:off x="6454969" y="3893982"/>
            <a:ext cx="963788" cy="551901"/>
          </a:xfrm>
          <a:custGeom>
            <a:avLst/>
            <a:gdLst>
              <a:gd name="connsiteX0" fmla="*/ 0 w 627876"/>
              <a:gd name="connsiteY0" fmla="*/ 146899 h 734496"/>
              <a:gd name="connsiteX1" fmla="*/ 313938 w 627876"/>
              <a:gd name="connsiteY1" fmla="*/ 146899 h 734496"/>
              <a:gd name="connsiteX2" fmla="*/ 313938 w 627876"/>
              <a:gd name="connsiteY2" fmla="*/ 0 h 734496"/>
              <a:gd name="connsiteX3" fmla="*/ 627876 w 627876"/>
              <a:gd name="connsiteY3" fmla="*/ 367248 h 734496"/>
              <a:gd name="connsiteX4" fmla="*/ 313938 w 627876"/>
              <a:gd name="connsiteY4" fmla="*/ 734496 h 734496"/>
              <a:gd name="connsiteX5" fmla="*/ 313938 w 627876"/>
              <a:gd name="connsiteY5" fmla="*/ 587597 h 734496"/>
              <a:gd name="connsiteX6" fmla="*/ 0 w 627876"/>
              <a:gd name="connsiteY6" fmla="*/ 587597 h 734496"/>
              <a:gd name="connsiteX7" fmla="*/ 0 w 627876"/>
              <a:gd name="connsiteY7" fmla="*/ 146899 h 73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876" h="734496">
                <a:moveTo>
                  <a:pt x="0" y="146899"/>
                </a:moveTo>
                <a:lnTo>
                  <a:pt x="313938" y="146899"/>
                </a:lnTo>
                <a:lnTo>
                  <a:pt x="313938" y="0"/>
                </a:lnTo>
                <a:lnTo>
                  <a:pt x="627876" y="367248"/>
                </a:lnTo>
                <a:lnTo>
                  <a:pt x="313938" y="734496"/>
                </a:lnTo>
                <a:lnTo>
                  <a:pt x="313938" y="587597"/>
                </a:lnTo>
                <a:lnTo>
                  <a:pt x="0" y="587597"/>
                </a:lnTo>
                <a:lnTo>
                  <a:pt x="0" y="146899"/>
                </a:lnTo>
                <a:close/>
              </a:path>
            </a:pathLst>
          </a:custGeom>
        </p:spPr>
        <p:style>
          <a:lnRef idx="0">
            <a:schemeClr val="lt1">
              <a:hueOff val="0"/>
              <a:satOff val="0"/>
              <a:lumOff val="0"/>
              <a:alphaOff val="0"/>
            </a:schemeClr>
          </a:lnRef>
          <a:fillRef idx="1">
            <a:schemeClr val="accent3">
              <a:hueOff val="2710599"/>
              <a:satOff val="100000"/>
              <a:lumOff val="-14706"/>
              <a:alphaOff val="0"/>
            </a:schemeClr>
          </a:fillRef>
          <a:effectRef idx="0">
            <a:schemeClr val="accent3">
              <a:hueOff val="2710599"/>
              <a:satOff val="100000"/>
              <a:lumOff val="-14706"/>
              <a:alphaOff val="0"/>
            </a:schemeClr>
          </a:effectRef>
          <a:fontRef idx="minor">
            <a:schemeClr val="lt1"/>
          </a:fontRef>
        </p:style>
        <p:txBody>
          <a:bodyPr spcFirstLastPara="0" vert="horz" wrap="square" lIns="0" tIns="146899" rIns="188363" bIns="146899" numCol="1" spcCol="1270" anchor="ctr" anchorCtr="0">
            <a:noAutofit/>
          </a:bodyPr>
          <a:lstStyle/>
          <a:p>
            <a:pPr lvl="0" algn="ctr" defTabSz="666750">
              <a:lnSpc>
                <a:spcPct val="90000"/>
              </a:lnSpc>
              <a:spcBef>
                <a:spcPct val="0"/>
              </a:spcBef>
              <a:spcAft>
                <a:spcPct val="35000"/>
              </a:spcAft>
            </a:pPr>
            <a:endParaRPr lang="en-US" sz="1500" kern="1200"/>
          </a:p>
        </p:txBody>
      </p:sp>
      <p:sp>
        <p:nvSpPr>
          <p:cNvPr id="21" name="Freeform 20"/>
          <p:cNvSpPr/>
          <p:nvPr/>
        </p:nvSpPr>
        <p:spPr>
          <a:xfrm>
            <a:off x="7268505" y="4564039"/>
            <a:ext cx="3415525" cy="1981205"/>
          </a:xfrm>
          <a:custGeom>
            <a:avLst/>
            <a:gdLst>
              <a:gd name="connsiteX0" fmla="*/ 0 w 2205345"/>
              <a:gd name="connsiteY0" fmla="*/ 990603 h 1981205"/>
              <a:gd name="connsiteX1" fmla="*/ 1102673 w 2205345"/>
              <a:gd name="connsiteY1" fmla="*/ 0 h 1981205"/>
              <a:gd name="connsiteX2" fmla="*/ 2205346 w 2205345"/>
              <a:gd name="connsiteY2" fmla="*/ 990603 h 1981205"/>
              <a:gd name="connsiteX3" fmla="*/ 1102673 w 2205345"/>
              <a:gd name="connsiteY3" fmla="*/ 1981206 h 1981205"/>
              <a:gd name="connsiteX4" fmla="*/ 0 w 2205345"/>
              <a:gd name="connsiteY4" fmla="*/ 990603 h 1981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5345" h="1981205">
                <a:moveTo>
                  <a:pt x="0" y="990603"/>
                </a:moveTo>
                <a:cubicBezTo>
                  <a:pt x="0" y="443508"/>
                  <a:pt x="493684" y="0"/>
                  <a:pt x="1102673" y="0"/>
                </a:cubicBezTo>
                <a:cubicBezTo>
                  <a:pt x="1711662" y="0"/>
                  <a:pt x="2205346" y="443508"/>
                  <a:pt x="2205346" y="990603"/>
                </a:cubicBezTo>
                <a:cubicBezTo>
                  <a:pt x="2205346" y="1537698"/>
                  <a:pt x="1711662" y="1981206"/>
                  <a:pt x="1102673" y="1981206"/>
                </a:cubicBezTo>
                <a:cubicBezTo>
                  <a:pt x="493684" y="1981206"/>
                  <a:pt x="0" y="1537698"/>
                  <a:pt x="0" y="990603"/>
                </a:cubicBez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2710599"/>
              <a:satOff val="100000"/>
              <a:lumOff val="-14706"/>
              <a:alphaOff val="0"/>
            </a:schemeClr>
          </a:fillRef>
          <a:effectRef idx="0">
            <a:schemeClr val="accent3">
              <a:hueOff val="2710599"/>
              <a:satOff val="100000"/>
              <a:lumOff val="-14706"/>
              <a:alphaOff val="0"/>
            </a:schemeClr>
          </a:effectRef>
          <a:fontRef idx="minor">
            <a:schemeClr val="lt1"/>
          </a:fontRef>
        </p:style>
        <p:txBody>
          <a:bodyPr spcFirstLastPara="0" vert="horz" wrap="square" lIns="362335" tIns="329511" rIns="362335" bIns="329511" numCol="1" spcCol="1270" anchor="ctr" anchorCtr="0">
            <a:noAutofit/>
          </a:bodyPr>
          <a:lstStyle/>
          <a:p>
            <a:pPr lvl="0" algn="ctr" defTabSz="1377950">
              <a:lnSpc>
                <a:spcPct val="90000"/>
              </a:lnSpc>
              <a:spcBef>
                <a:spcPct val="0"/>
              </a:spcBef>
              <a:spcAft>
                <a:spcPct val="35000"/>
              </a:spcAft>
            </a:pPr>
            <a:r>
              <a:rPr lang="en-US" b="1" dirty="0" err="1">
                <a:solidFill>
                  <a:schemeClr val="bg1"/>
                </a:solidFill>
                <a:latin typeface="Times New Roman" panose="02020603050405020304" pitchFamily="18" charset="0"/>
                <a:cs typeface="Times New Roman" panose="02020603050405020304" pitchFamily="18" charset="0"/>
              </a:rPr>
              <a:t>Tìm</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biện</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pháp</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sửa</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lỗi</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Nếu</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câu</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thiếu</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thành</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phần</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thì</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đó</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là</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thành</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phần</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nào</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Nên</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sửa</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bằng</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cách</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nào</a:t>
            </a:r>
            <a:r>
              <a:rPr lang="en-US" b="1" dirty="0">
                <a:solidFill>
                  <a:schemeClr val="bg1"/>
                </a:solidFill>
                <a:latin typeface="Times New Roman" panose="02020603050405020304" pitchFamily="18" charset="0"/>
                <a:cs typeface="Times New Roman" panose="02020603050405020304" pitchFamily="18" charset="0"/>
              </a:rPr>
              <a:t>.</a:t>
            </a:r>
            <a:endParaRPr lang="en-US" sz="2800" b="1" kern="1200" dirty="0">
              <a:solidFill>
                <a:schemeClr val="bg1"/>
              </a:solidFill>
              <a:latin typeface="Times New Roman" panose="02020603050405020304" pitchFamily="18" charset="0"/>
              <a:cs typeface="Times New Roman" panose="02020603050405020304" pitchFamily="18" charset="0"/>
            </a:endParaRPr>
          </a:p>
        </p:txBody>
      </p:sp>
      <p:sp>
        <p:nvSpPr>
          <p:cNvPr id="5" name="Freeform 19">
            <a:extLst>
              <a:ext uri="{FF2B5EF4-FFF2-40B4-BE49-F238E27FC236}">
                <a16:creationId xmlns:a16="http://schemas.microsoft.com/office/drawing/2014/main" id="{42040A3A-9F2F-9537-D3C2-88EABB1DEDDE}"/>
              </a:ext>
            </a:extLst>
          </p:cNvPr>
          <p:cNvSpPr/>
          <p:nvPr/>
        </p:nvSpPr>
        <p:spPr>
          <a:xfrm rot="7213260">
            <a:off x="5476853" y="3872982"/>
            <a:ext cx="992735" cy="551901"/>
          </a:xfrm>
          <a:custGeom>
            <a:avLst/>
            <a:gdLst>
              <a:gd name="connsiteX0" fmla="*/ 0 w 627876"/>
              <a:gd name="connsiteY0" fmla="*/ 146899 h 734496"/>
              <a:gd name="connsiteX1" fmla="*/ 313938 w 627876"/>
              <a:gd name="connsiteY1" fmla="*/ 146899 h 734496"/>
              <a:gd name="connsiteX2" fmla="*/ 313938 w 627876"/>
              <a:gd name="connsiteY2" fmla="*/ 0 h 734496"/>
              <a:gd name="connsiteX3" fmla="*/ 627876 w 627876"/>
              <a:gd name="connsiteY3" fmla="*/ 367248 h 734496"/>
              <a:gd name="connsiteX4" fmla="*/ 313938 w 627876"/>
              <a:gd name="connsiteY4" fmla="*/ 734496 h 734496"/>
              <a:gd name="connsiteX5" fmla="*/ 313938 w 627876"/>
              <a:gd name="connsiteY5" fmla="*/ 587597 h 734496"/>
              <a:gd name="connsiteX6" fmla="*/ 0 w 627876"/>
              <a:gd name="connsiteY6" fmla="*/ 587597 h 734496"/>
              <a:gd name="connsiteX7" fmla="*/ 0 w 627876"/>
              <a:gd name="connsiteY7" fmla="*/ 146899 h 73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876" h="734496">
                <a:moveTo>
                  <a:pt x="0" y="146899"/>
                </a:moveTo>
                <a:lnTo>
                  <a:pt x="313938" y="146899"/>
                </a:lnTo>
                <a:lnTo>
                  <a:pt x="313938" y="0"/>
                </a:lnTo>
                <a:lnTo>
                  <a:pt x="627876" y="367248"/>
                </a:lnTo>
                <a:lnTo>
                  <a:pt x="313938" y="734496"/>
                </a:lnTo>
                <a:lnTo>
                  <a:pt x="313938" y="587597"/>
                </a:lnTo>
                <a:lnTo>
                  <a:pt x="0" y="587597"/>
                </a:lnTo>
                <a:lnTo>
                  <a:pt x="0" y="146899"/>
                </a:lnTo>
                <a:close/>
              </a:path>
            </a:pathLst>
          </a:custGeom>
        </p:spPr>
        <p:style>
          <a:lnRef idx="0">
            <a:schemeClr val="lt1">
              <a:hueOff val="0"/>
              <a:satOff val="0"/>
              <a:lumOff val="0"/>
              <a:alphaOff val="0"/>
            </a:schemeClr>
          </a:lnRef>
          <a:fillRef idx="1">
            <a:schemeClr val="accent3">
              <a:hueOff val="2710599"/>
              <a:satOff val="100000"/>
              <a:lumOff val="-14706"/>
              <a:alphaOff val="0"/>
            </a:schemeClr>
          </a:fillRef>
          <a:effectRef idx="0">
            <a:schemeClr val="accent3">
              <a:hueOff val="2710599"/>
              <a:satOff val="100000"/>
              <a:lumOff val="-14706"/>
              <a:alphaOff val="0"/>
            </a:schemeClr>
          </a:effectRef>
          <a:fontRef idx="minor">
            <a:schemeClr val="lt1"/>
          </a:fontRef>
        </p:style>
        <p:txBody>
          <a:bodyPr spcFirstLastPara="0" vert="horz" wrap="square" lIns="0" tIns="146899" rIns="188363" bIns="146899" numCol="1" spcCol="1270" anchor="ctr" anchorCtr="0">
            <a:noAutofit/>
          </a:bodyPr>
          <a:lstStyle/>
          <a:p>
            <a:pPr lvl="0" algn="ctr" defTabSz="666750">
              <a:lnSpc>
                <a:spcPct val="90000"/>
              </a:lnSpc>
              <a:spcBef>
                <a:spcPct val="0"/>
              </a:spcBef>
              <a:spcAft>
                <a:spcPct val="35000"/>
              </a:spcAft>
            </a:pPr>
            <a:endParaRPr lang="en-US" sz="1500" kern="1200"/>
          </a:p>
        </p:txBody>
      </p:sp>
    </p:spTree>
    <p:extLst>
      <p:ext uri="{BB962C8B-B14F-4D97-AF65-F5344CB8AC3E}">
        <p14:creationId xmlns:p14="http://schemas.microsoft.com/office/powerpoint/2010/main" val="85155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par>
                                <p:cTn id="14" presetID="16" presetClass="entr" presetSubtype="21"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arn(inVertical)">
                                      <p:cBhvr>
                                        <p:cTn id="16" dur="500"/>
                                        <p:tgtEl>
                                          <p:spTgt spid="20"/>
                                        </p:tgtEl>
                                      </p:cBhvr>
                                    </p:animEffect>
                                  </p:childTnLst>
                                </p:cTn>
                              </p:par>
                              <p:par>
                                <p:cTn id="17" presetID="2" presetClass="entr" presetSubtype="4"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par>
                                <p:cTn id="21" presetID="16" presetClass="entr" presetSubtype="21"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0" grpId="0" animBg="1"/>
      <p:bldP spid="21"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628776" cy="600074"/>
          </a:xfrm>
          <a:prstGeom prst="flowChartInputOutpu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Ngữ</a:t>
            </a: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văn</a:t>
            </a: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11</a:t>
            </a:r>
          </a:p>
        </p:txBody>
      </p:sp>
      <p:sp>
        <p:nvSpPr>
          <p:cNvPr id="8" name="Frame 7"/>
          <p:cNvSpPr/>
          <p:nvPr/>
        </p:nvSpPr>
        <p:spPr>
          <a:xfrm>
            <a:off x="213045" y="835818"/>
            <a:ext cx="11778610" cy="5900095"/>
          </a:xfrm>
          <a:prstGeom prst="frame">
            <a:avLst>
              <a:gd name="adj1" fmla="val 1948"/>
            </a:avLst>
          </a:prstGeom>
          <a:noFill/>
          <a:ln w="28575">
            <a:solidFill>
              <a:srgbClr val="0A0E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8"/>
          <p:cNvSpPr/>
          <p:nvPr/>
        </p:nvSpPr>
        <p:spPr>
          <a:xfrm>
            <a:off x="3567906" y="800100"/>
            <a:ext cx="5043488" cy="728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ounded Rectangle 25"/>
          <p:cNvSpPr/>
          <p:nvPr/>
        </p:nvSpPr>
        <p:spPr>
          <a:xfrm>
            <a:off x="1624808" y="-11413"/>
            <a:ext cx="9460139" cy="692944"/>
          </a:xfrm>
          <a:prstGeom prst="roundRect">
            <a:avLst>
              <a:gd name="adj" fmla="val 50000"/>
            </a:avLst>
          </a:prstGeom>
          <a:blipFill>
            <a:blip r:embed="rId4"/>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THỰC HÀNH TIẾNG VIỆT</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algn="ctr"/>
            <a:r>
              <a:rPr lang="en-US" sz="2400" b="1" dirty="0">
                <a:solidFill>
                  <a:srgbClr val="FF0000"/>
                </a:solidFill>
                <a:effectLst/>
                <a:latin typeface="Times New Roman" panose="02020603050405020304" pitchFamily="18" charset="0"/>
                <a:ea typeface="Times New Roman" panose="02020603050405020304" pitchFamily="18" charset="0"/>
              </a:rPr>
              <a:t>LỖI VỀ THÀNH PHẦN CÂU VÀ CÁCH SỬA</a:t>
            </a:r>
          </a:p>
        </p:txBody>
      </p:sp>
      <p:pic>
        <p:nvPicPr>
          <p:cNvPr id="31" name="Picture 30"/>
          <p:cNvPicPr>
            <a:picLocks noChangeAspect="1"/>
          </p:cNvPicPr>
          <p:nvPr/>
        </p:nvPicPr>
        <p:blipFill>
          <a:blip r:embed="rId5"/>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5"/>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33" name="Rounded Rectangle 32"/>
          <p:cNvSpPr/>
          <p:nvPr/>
        </p:nvSpPr>
        <p:spPr>
          <a:xfrm>
            <a:off x="4195366" y="780255"/>
            <a:ext cx="3739356" cy="509886"/>
          </a:xfrm>
          <a:prstGeom prst="roundRect">
            <a:avLst>
              <a:gd name="adj" fmla="val 50000"/>
            </a:avLst>
          </a:prstGeom>
          <a:blipFill>
            <a:blip r:embed="rId6"/>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7"/>
          <a:stretch>
            <a:fillRect/>
          </a:stretch>
        </p:blipFill>
        <p:spPr>
          <a:xfrm>
            <a:off x="11083472" y="25058"/>
            <a:ext cx="1108528" cy="682171"/>
          </a:xfrm>
          <a:prstGeom prst="rect">
            <a:avLst/>
          </a:prstGeom>
        </p:spPr>
      </p:pic>
      <p:sp>
        <p:nvSpPr>
          <p:cNvPr id="25" name="Freeform 24"/>
          <p:cNvSpPr/>
          <p:nvPr/>
        </p:nvSpPr>
        <p:spPr>
          <a:xfrm>
            <a:off x="3121860" y="6496037"/>
            <a:ext cx="17315" cy="881"/>
          </a:xfrm>
          <a:custGeom>
            <a:avLst/>
            <a:gdLst>
              <a:gd name="connsiteX0" fmla="*/ 17315 w 17315"/>
              <a:gd name="connsiteY0" fmla="*/ 0 h 881"/>
              <a:gd name="connsiteX1" fmla="*/ 17315 w 17315"/>
              <a:gd name="connsiteY1" fmla="*/ 881 h 881"/>
              <a:gd name="connsiteX2" fmla="*/ 0 w 17315"/>
              <a:gd name="connsiteY2" fmla="*/ 881 h 881"/>
              <a:gd name="connsiteX3" fmla="*/ 17315 w 17315"/>
              <a:gd name="connsiteY3" fmla="*/ 0 h 881"/>
            </a:gdLst>
            <a:ahLst/>
            <a:cxnLst>
              <a:cxn ang="0">
                <a:pos x="connsiteX0" y="connsiteY0"/>
              </a:cxn>
              <a:cxn ang="0">
                <a:pos x="connsiteX1" y="connsiteY1"/>
              </a:cxn>
              <a:cxn ang="0">
                <a:pos x="connsiteX2" y="connsiteY2"/>
              </a:cxn>
              <a:cxn ang="0">
                <a:pos x="connsiteX3" y="connsiteY3"/>
              </a:cxn>
            </a:cxnLst>
            <a:rect l="l" t="t" r="r" b="b"/>
            <a:pathLst>
              <a:path w="17315" h="881">
                <a:moveTo>
                  <a:pt x="17315" y="0"/>
                </a:moveTo>
                <a:lnTo>
                  <a:pt x="17315" y="881"/>
                </a:lnTo>
                <a:lnTo>
                  <a:pt x="0" y="881"/>
                </a:lnTo>
                <a:lnTo>
                  <a:pt x="17315"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13"/>
          <p:cNvSpPr/>
          <p:nvPr/>
        </p:nvSpPr>
        <p:spPr>
          <a:xfrm>
            <a:off x="333808" y="955314"/>
            <a:ext cx="2761824" cy="5661102"/>
          </a:xfrm>
          <a:custGeom>
            <a:avLst/>
            <a:gdLst>
              <a:gd name="connsiteX0" fmla="*/ 0 w 2761824"/>
              <a:gd name="connsiteY0" fmla="*/ 0 h 5422107"/>
              <a:gd name="connsiteX1" fmla="*/ 2761824 w 2761824"/>
              <a:gd name="connsiteY1" fmla="*/ 0 h 5422107"/>
              <a:gd name="connsiteX2" fmla="*/ 2761824 w 2761824"/>
              <a:gd name="connsiteY2" fmla="*/ 56371 h 5422107"/>
              <a:gd name="connsiteX3" fmla="*/ 2744509 w 2761824"/>
              <a:gd name="connsiteY3" fmla="*/ 55489 h 5422107"/>
              <a:gd name="connsiteX4" fmla="*/ 82997 w 2761824"/>
              <a:gd name="connsiteY4" fmla="*/ 2738798 h 5422107"/>
              <a:gd name="connsiteX5" fmla="*/ 2744509 w 2761824"/>
              <a:gd name="connsiteY5" fmla="*/ 5422107 h 5422107"/>
              <a:gd name="connsiteX6" fmla="*/ 0 w 2761824"/>
              <a:gd name="connsiteY6" fmla="*/ 5422107 h 5422107"/>
              <a:gd name="connsiteX7" fmla="*/ 0 w 2761824"/>
              <a:gd name="connsiteY7" fmla="*/ 0 h 5422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1824" h="5422107">
                <a:moveTo>
                  <a:pt x="0" y="0"/>
                </a:moveTo>
                <a:lnTo>
                  <a:pt x="2761824" y="0"/>
                </a:lnTo>
                <a:lnTo>
                  <a:pt x="2761824" y="56371"/>
                </a:lnTo>
                <a:lnTo>
                  <a:pt x="2744509" y="55489"/>
                </a:lnTo>
                <a:cubicBezTo>
                  <a:pt x="1274597" y="55489"/>
                  <a:pt x="82997" y="1256847"/>
                  <a:pt x="82997" y="2738798"/>
                </a:cubicBezTo>
                <a:cubicBezTo>
                  <a:pt x="82997" y="4220749"/>
                  <a:pt x="1274597" y="5422107"/>
                  <a:pt x="2744509" y="5422107"/>
                </a:cubicBezTo>
                <a:lnTo>
                  <a:pt x="0" y="5422107"/>
                </a:lnTo>
                <a:lnTo>
                  <a:pt x="0" y="0"/>
                </a:lnTo>
                <a:close/>
              </a:path>
            </a:pathLst>
          </a:cu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4980922" y="724393"/>
            <a:ext cx="2242858" cy="548099"/>
          </a:xfrm>
          <a:prstGeom prst="rect">
            <a:avLst/>
          </a:prstGeom>
        </p:spPr>
        <p:txBody>
          <a:bodyPr wrap="none">
            <a:spAutoFit/>
          </a:bodyPr>
          <a:lstStyle/>
          <a:p>
            <a:pPr algn="ctr">
              <a:lnSpc>
                <a:spcPct val="115000"/>
              </a:lnSpc>
              <a:spcAft>
                <a:spcPts val="0"/>
              </a:spcAft>
              <a:tabLst>
                <a:tab pos="2110105" algn="l"/>
              </a:tabLst>
            </a:pPr>
            <a:r>
              <a:rPr lang="en-US" sz="2800" b="1" dirty="0">
                <a:solidFill>
                  <a:srgbClr val="FF0000"/>
                </a:solidFill>
                <a:effectLst/>
                <a:latin typeface="Times New Roman" panose="02020603050405020304" pitchFamily="18" charset="0"/>
                <a:ea typeface="Calibri" panose="020F0502020204030204" pitchFamily="34" charset="0"/>
              </a:rPr>
              <a:t>LUYỆN TẬP</a:t>
            </a:r>
            <a:endParaRPr lang="en-US" sz="2800" dirty="0">
              <a:effectLst/>
              <a:latin typeface="Times New Roman" panose="02020603050405020304" pitchFamily="18" charset="0"/>
              <a:ea typeface="Times New Roman" panose="02020603050405020304" pitchFamily="18" charset="0"/>
            </a:endParaRPr>
          </a:p>
        </p:txBody>
      </p:sp>
      <p:sp>
        <p:nvSpPr>
          <p:cNvPr id="22" name="Flowchart: Decision 21"/>
          <p:cNvSpPr/>
          <p:nvPr/>
        </p:nvSpPr>
        <p:spPr>
          <a:xfrm>
            <a:off x="321090" y="978693"/>
            <a:ext cx="1210945" cy="859679"/>
          </a:xfrm>
          <a:prstGeom prst="flowChartDecision">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prstClr val="white"/>
                </a:solidFill>
                <a:latin typeface="Times New Roman" panose="02020603050405020304" pitchFamily="18" charset="0"/>
                <a:cs typeface="Times New Roman" panose="02020603050405020304" pitchFamily="18" charset="0"/>
              </a:rPr>
              <a:t>1</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2" name="Rectangle 11"/>
          <p:cNvSpPr/>
          <p:nvPr/>
        </p:nvSpPr>
        <p:spPr>
          <a:xfrm>
            <a:off x="1463950" y="1158541"/>
            <a:ext cx="1561646" cy="523220"/>
          </a:xfrm>
          <a:prstGeom prst="rect">
            <a:avLst/>
          </a:prstGeom>
        </p:spPr>
        <p:txBody>
          <a:bodyPr wrap="none">
            <a:spAutoFit/>
          </a:bodyPr>
          <a:lstStyle/>
          <a:p>
            <a:r>
              <a:rPr lang="en-US" sz="2800" b="1" dirty="0" err="1">
                <a:solidFill>
                  <a:srgbClr val="FF0000"/>
                </a:solidFill>
                <a:latin typeface="Times New Roman" panose="02020603050405020304" pitchFamily="18" charset="0"/>
                <a:ea typeface="Times New Roman" panose="02020603050405020304" pitchFamily="18" charset="0"/>
              </a:rPr>
              <a:t>Bài</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tập</a:t>
            </a:r>
            <a:r>
              <a:rPr lang="en-US" sz="2800" b="1" dirty="0">
                <a:solidFill>
                  <a:srgbClr val="FF0000"/>
                </a:solidFill>
                <a:latin typeface="Times New Roman" panose="02020603050405020304" pitchFamily="18" charset="0"/>
                <a:ea typeface="Times New Roman" panose="02020603050405020304" pitchFamily="18" charset="0"/>
              </a:rPr>
              <a:t> 1</a:t>
            </a:r>
            <a:endParaRPr lang="en-US" sz="2800" dirty="0"/>
          </a:p>
        </p:txBody>
      </p:sp>
      <p:sp>
        <p:nvSpPr>
          <p:cNvPr id="35" name="Flowchart: Process 34"/>
          <p:cNvSpPr/>
          <p:nvPr/>
        </p:nvSpPr>
        <p:spPr>
          <a:xfrm>
            <a:off x="6732508" y="1683050"/>
            <a:ext cx="102033" cy="4537370"/>
          </a:xfrm>
          <a:prstGeom prst="flowChartProcess">
            <a:avLst/>
          </a:prstGeom>
          <a:solidFill>
            <a:srgbClr val="38F8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965429" y="1887573"/>
            <a:ext cx="4775110" cy="3951659"/>
          </a:xfrm>
          <a:prstGeom prst="rect">
            <a:avLst/>
          </a:prstGeom>
        </p:spPr>
        <p:txBody>
          <a:bodyPr wrap="square">
            <a:spAutoFit/>
          </a:bodyPr>
          <a:lstStyle/>
          <a:p>
            <a:pPr algn="just">
              <a:lnSpc>
                <a:spcPct val="115000"/>
              </a:lnSpc>
              <a:spcAft>
                <a:spcPts val="0"/>
              </a:spcAft>
              <a:tabLst>
                <a:tab pos="1386840" algn="l"/>
              </a:tabLst>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a:t>
            </a:r>
            <a:r>
              <a:rPr lang="en-US" sz="2800" dirty="0">
                <a:latin typeface="Times New Roman" panose="02020603050405020304" pitchFamily="18" charset="0"/>
                <a:cs typeface="Times New Roman" panose="02020603050405020304" pitchFamily="18" charset="0"/>
              </a:rPr>
              <a:t>: </a:t>
            </a:r>
          </a:p>
          <a:p>
            <a:pPr algn="just">
              <a:lnSpc>
                <a:spcPct val="115000"/>
              </a:lnSpc>
              <a:spcAft>
                <a:spcPts val="0"/>
              </a:spcAft>
              <a:tabLst>
                <a:tab pos="1386840" algn="l"/>
              </a:tabLst>
            </a:pPr>
            <a:r>
              <a:rPr lang="en-US" sz="2400" dirty="0">
                <a:latin typeface="Times New Roman" panose="02020603050405020304" pitchFamily="18" charset="0"/>
                <a:cs typeface="Times New Roman" panose="02020603050405020304" pitchFamily="18" charset="0"/>
              </a:rPr>
              <a:t>Qua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Phèo</a:t>
            </a:r>
            <a:r>
              <a:rPr lang="en-US" sz="2400" dirty="0">
                <a:latin typeface="Times New Roman" panose="02020603050405020304" pitchFamily="18" charset="0"/>
                <a:cs typeface="Times New Roman" panose="02020603050405020304" pitchFamily="18" charset="0"/>
              </a:rPr>
              <a:t>, Nam Cao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đè</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dõng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vùi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382698B7-E51E-0B66-B70D-E51FFC31CB12}"/>
              </a:ext>
            </a:extLst>
          </p:cNvPr>
          <p:cNvSpPr txBox="1"/>
          <p:nvPr/>
        </p:nvSpPr>
        <p:spPr>
          <a:xfrm>
            <a:off x="1125802" y="2815581"/>
            <a:ext cx="5355590" cy="1938992"/>
          </a:xfrm>
          <a:prstGeom prst="rect">
            <a:avLst/>
          </a:prstGeom>
          <a:noFill/>
        </p:spPr>
        <p:txBody>
          <a:bodyPr wrap="square">
            <a:spAutoFit/>
          </a:bodyPr>
          <a:lstStyle/>
          <a:p>
            <a:pPr algn="just"/>
            <a:r>
              <a:rPr lang="en-US" sz="2800" dirty="0">
                <a:solidFill>
                  <a:srgbClr val="000000"/>
                </a:solidFill>
                <a:effectLst/>
                <a:latin typeface="Times New Roman" panose="02020603050405020304" pitchFamily="18" charset="0"/>
                <a:ea typeface="Calibri" panose="020F0502020204030204" pitchFamily="34" charset="0"/>
              </a:rPr>
              <a:t>a. </a:t>
            </a:r>
            <a:r>
              <a:rPr lang="en-US" sz="2800" dirty="0" err="1">
                <a:solidFill>
                  <a:srgbClr val="000000"/>
                </a:solidFill>
                <a:effectLst/>
                <a:latin typeface="Times New Roman" panose="02020603050405020304" pitchFamily="18" charset="0"/>
                <a:ea typeface="Calibri" panose="020F0502020204030204" pitchFamily="34" charset="0"/>
              </a:rPr>
              <a:t>Lỗi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Thiếu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chủ</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ngữ</a:t>
            </a:r>
            <a:r>
              <a:rPr lang="en-US" sz="2800" dirty="0">
                <a:solidFill>
                  <a:srgbClr val="000000"/>
                </a:solidFill>
                <a:effectLst/>
                <a:latin typeface="Times New Roman" panose="02020603050405020304" pitchFamily="18" charset="0"/>
                <a:ea typeface="Calibri" panose="020F0502020204030204" pitchFamily="34" charset="0"/>
              </a:rPr>
              <a:t> do </a:t>
            </a:r>
            <a:r>
              <a:rPr lang="en-US" sz="2800" dirty="0" err="1">
                <a:solidFill>
                  <a:srgbClr val="000000"/>
                </a:solidFill>
                <a:effectLst/>
                <a:latin typeface="Times New Roman" panose="02020603050405020304" pitchFamily="18" charset="0"/>
                <a:ea typeface="Calibri" panose="020F0502020204030204" pitchFamily="34" charset="0"/>
              </a:rPr>
              <a:t>người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viết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nhầm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lẫn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giữa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chủ</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ngữ</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trạng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ngữ</a:t>
            </a:r>
            <a:r>
              <a:rPr lang="en-US" sz="2800" dirty="0">
                <a:solidFill>
                  <a:srgbClr val="000000"/>
                </a:solidFill>
                <a:effectLst/>
                <a:latin typeface="Times New Roman" panose="02020603050405020304" pitchFamily="18" charset="0"/>
                <a:ea typeface="Calibri" panose="020F0502020204030204" pitchFamily="34" charset="0"/>
              </a:rPr>
              <a:t>.</a:t>
            </a:r>
          </a:p>
          <a:p>
            <a:pPr algn="just"/>
            <a:br>
              <a:rPr lang="en-US" sz="1800" dirty="0">
                <a:solidFill>
                  <a:srgbClr val="000000"/>
                </a:solidFill>
                <a:effectLst/>
                <a:latin typeface="Times New Roman" panose="02020603050405020304" pitchFamily="18" charset="0"/>
                <a:ea typeface="Calibri" panose="020F0502020204030204" pitchFamily="34" charset="0"/>
              </a:rPr>
            </a:br>
            <a:endParaRPr lang="en-US" dirty="0"/>
          </a:p>
        </p:txBody>
      </p:sp>
    </p:spTree>
    <p:extLst>
      <p:ext uri="{BB962C8B-B14F-4D97-AF65-F5344CB8AC3E}">
        <p14:creationId xmlns:p14="http://schemas.microsoft.com/office/powerpoint/2010/main" val="1693209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6">
                                            <p:txEl>
                                              <p:pRg st="0" end="0"/>
                                            </p:txEl>
                                          </p:spTgt>
                                        </p:tgtEl>
                                        <p:attrNameLst>
                                          <p:attrName>style.visibility</p:attrName>
                                        </p:attrNameLst>
                                      </p:cBhvr>
                                      <p:to>
                                        <p:strVal val="visible"/>
                                      </p:to>
                                    </p:set>
                                    <p:animEffect transition="in" filter="wipe(down)">
                                      <p:cBhvr>
                                        <p:cTn id="12" dur="500"/>
                                        <p:tgtEl>
                                          <p:spTgt spid="3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6">
                                            <p:txEl>
                                              <p:pRg st="1" end="1"/>
                                            </p:txEl>
                                          </p:spTgt>
                                        </p:tgtEl>
                                        <p:attrNameLst>
                                          <p:attrName>style.visibility</p:attrName>
                                        </p:attrNameLst>
                                      </p:cBhvr>
                                      <p:to>
                                        <p:strVal val="visible"/>
                                      </p:to>
                                    </p:set>
                                    <p:animEffect transition="in" filter="wipe(down)">
                                      <p:cBhvr>
                                        <p:cTn id="17" dur="500"/>
                                        <p:tgtEl>
                                          <p:spTgt spid="3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628776" cy="600074"/>
          </a:xfrm>
          <a:prstGeom prst="flowChartInputOutpu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Ngữ</a:t>
            </a: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văn</a:t>
            </a: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11</a:t>
            </a:r>
          </a:p>
        </p:txBody>
      </p:sp>
      <p:sp>
        <p:nvSpPr>
          <p:cNvPr id="8" name="Frame 7"/>
          <p:cNvSpPr/>
          <p:nvPr/>
        </p:nvSpPr>
        <p:spPr>
          <a:xfrm>
            <a:off x="213045" y="835818"/>
            <a:ext cx="11778610" cy="5900095"/>
          </a:xfrm>
          <a:prstGeom prst="frame">
            <a:avLst>
              <a:gd name="adj1" fmla="val 1948"/>
            </a:avLst>
          </a:prstGeom>
          <a:noFill/>
          <a:ln w="28575">
            <a:solidFill>
              <a:srgbClr val="0A0E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8"/>
          <p:cNvSpPr/>
          <p:nvPr/>
        </p:nvSpPr>
        <p:spPr>
          <a:xfrm>
            <a:off x="3567906" y="800100"/>
            <a:ext cx="5043488" cy="728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ounded Rectangle 25"/>
          <p:cNvSpPr/>
          <p:nvPr/>
        </p:nvSpPr>
        <p:spPr>
          <a:xfrm>
            <a:off x="1624808" y="-11413"/>
            <a:ext cx="9460139" cy="692944"/>
          </a:xfrm>
          <a:prstGeom prst="roundRect">
            <a:avLst>
              <a:gd name="adj" fmla="val 50000"/>
            </a:avLst>
          </a:prstGeom>
          <a:blipFill>
            <a:blip r:embed="rId4"/>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THỰC HÀNH TIẾNG VIỆT</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algn="ctr"/>
            <a:r>
              <a:rPr lang="en-US" sz="2400" b="1" dirty="0">
                <a:solidFill>
                  <a:srgbClr val="FF0000"/>
                </a:solidFill>
                <a:effectLst/>
                <a:latin typeface="Times New Roman" panose="02020603050405020304" pitchFamily="18" charset="0"/>
                <a:ea typeface="Times New Roman" panose="02020603050405020304" pitchFamily="18" charset="0"/>
              </a:rPr>
              <a:t>LỖI VỀ THÀNH PHẦN CÂU VÀ CÁCH SỬA</a:t>
            </a:r>
          </a:p>
        </p:txBody>
      </p:sp>
      <p:pic>
        <p:nvPicPr>
          <p:cNvPr id="31" name="Picture 30"/>
          <p:cNvPicPr>
            <a:picLocks noChangeAspect="1"/>
          </p:cNvPicPr>
          <p:nvPr/>
        </p:nvPicPr>
        <p:blipFill>
          <a:blip r:embed="rId5"/>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5"/>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33" name="Rounded Rectangle 32"/>
          <p:cNvSpPr/>
          <p:nvPr/>
        </p:nvSpPr>
        <p:spPr>
          <a:xfrm>
            <a:off x="4195366" y="780255"/>
            <a:ext cx="3739356" cy="509886"/>
          </a:xfrm>
          <a:prstGeom prst="roundRect">
            <a:avLst>
              <a:gd name="adj" fmla="val 50000"/>
            </a:avLst>
          </a:prstGeom>
          <a:blipFill>
            <a:blip r:embed="rId6"/>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7"/>
          <a:stretch>
            <a:fillRect/>
          </a:stretch>
        </p:blipFill>
        <p:spPr>
          <a:xfrm>
            <a:off x="11083472" y="25058"/>
            <a:ext cx="1108528" cy="682171"/>
          </a:xfrm>
          <a:prstGeom prst="rect">
            <a:avLst/>
          </a:prstGeom>
        </p:spPr>
      </p:pic>
      <p:sp>
        <p:nvSpPr>
          <p:cNvPr id="25" name="Freeform 24"/>
          <p:cNvSpPr/>
          <p:nvPr/>
        </p:nvSpPr>
        <p:spPr>
          <a:xfrm>
            <a:off x="3121860" y="6496037"/>
            <a:ext cx="17315" cy="881"/>
          </a:xfrm>
          <a:custGeom>
            <a:avLst/>
            <a:gdLst>
              <a:gd name="connsiteX0" fmla="*/ 17315 w 17315"/>
              <a:gd name="connsiteY0" fmla="*/ 0 h 881"/>
              <a:gd name="connsiteX1" fmla="*/ 17315 w 17315"/>
              <a:gd name="connsiteY1" fmla="*/ 881 h 881"/>
              <a:gd name="connsiteX2" fmla="*/ 0 w 17315"/>
              <a:gd name="connsiteY2" fmla="*/ 881 h 881"/>
              <a:gd name="connsiteX3" fmla="*/ 17315 w 17315"/>
              <a:gd name="connsiteY3" fmla="*/ 0 h 881"/>
            </a:gdLst>
            <a:ahLst/>
            <a:cxnLst>
              <a:cxn ang="0">
                <a:pos x="connsiteX0" y="connsiteY0"/>
              </a:cxn>
              <a:cxn ang="0">
                <a:pos x="connsiteX1" y="connsiteY1"/>
              </a:cxn>
              <a:cxn ang="0">
                <a:pos x="connsiteX2" y="connsiteY2"/>
              </a:cxn>
              <a:cxn ang="0">
                <a:pos x="connsiteX3" y="connsiteY3"/>
              </a:cxn>
            </a:cxnLst>
            <a:rect l="l" t="t" r="r" b="b"/>
            <a:pathLst>
              <a:path w="17315" h="881">
                <a:moveTo>
                  <a:pt x="17315" y="0"/>
                </a:moveTo>
                <a:lnTo>
                  <a:pt x="17315" y="881"/>
                </a:lnTo>
                <a:lnTo>
                  <a:pt x="0" y="881"/>
                </a:lnTo>
                <a:lnTo>
                  <a:pt x="17315"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13"/>
          <p:cNvSpPr/>
          <p:nvPr/>
        </p:nvSpPr>
        <p:spPr>
          <a:xfrm>
            <a:off x="333808" y="955314"/>
            <a:ext cx="2761824" cy="5661102"/>
          </a:xfrm>
          <a:custGeom>
            <a:avLst/>
            <a:gdLst>
              <a:gd name="connsiteX0" fmla="*/ 0 w 2761824"/>
              <a:gd name="connsiteY0" fmla="*/ 0 h 5422107"/>
              <a:gd name="connsiteX1" fmla="*/ 2761824 w 2761824"/>
              <a:gd name="connsiteY1" fmla="*/ 0 h 5422107"/>
              <a:gd name="connsiteX2" fmla="*/ 2761824 w 2761824"/>
              <a:gd name="connsiteY2" fmla="*/ 56371 h 5422107"/>
              <a:gd name="connsiteX3" fmla="*/ 2744509 w 2761824"/>
              <a:gd name="connsiteY3" fmla="*/ 55489 h 5422107"/>
              <a:gd name="connsiteX4" fmla="*/ 82997 w 2761824"/>
              <a:gd name="connsiteY4" fmla="*/ 2738798 h 5422107"/>
              <a:gd name="connsiteX5" fmla="*/ 2744509 w 2761824"/>
              <a:gd name="connsiteY5" fmla="*/ 5422107 h 5422107"/>
              <a:gd name="connsiteX6" fmla="*/ 0 w 2761824"/>
              <a:gd name="connsiteY6" fmla="*/ 5422107 h 5422107"/>
              <a:gd name="connsiteX7" fmla="*/ 0 w 2761824"/>
              <a:gd name="connsiteY7" fmla="*/ 0 h 5422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1824" h="5422107">
                <a:moveTo>
                  <a:pt x="0" y="0"/>
                </a:moveTo>
                <a:lnTo>
                  <a:pt x="2761824" y="0"/>
                </a:lnTo>
                <a:lnTo>
                  <a:pt x="2761824" y="56371"/>
                </a:lnTo>
                <a:lnTo>
                  <a:pt x="2744509" y="55489"/>
                </a:lnTo>
                <a:cubicBezTo>
                  <a:pt x="1274597" y="55489"/>
                  <a:pt x="82997" y="1256847"/>
                  <a:pt x="82997" y="2738798"/>
                </a:cubicBezTo>
                <a:cubicBezTo>
                  <a:pt x="82997" y="4220749"/>
                  <a:pt x="1274597" y="5422107"/>
                  <a:pt x="2744509" y="5422107"/>
                </a:cubicBezTo>
                <a:lnTo>
                  <a:pt x="0" y="5422107"/>
                </a:lnTo>
                <a:lnTo>
                  <a:pt x="0" y="0"/>
                </a:lnTo>
                <a:close/>
              </a:path>
            </a:pathLst>
          </a:cu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4980921" y="724393"/>
            <a:ext cx="2242857" cy="548099"/>
          </a:xfrm>
          <a:prstGeom prst="rect">
            <a:avLst/>
          </a:prstGeom>
        </p:spPr>
        <p:txBody>
          <a:bodyPr wrap="none">
            <a:spAutoFit/>
          </a:bodyPr>
          <a:lstStyle/>
          <a:p>
            <a:pPr algn="ctr">
              <a:lnSpc>
                <a:spcPct val="115000"/>
              </a:lnSpc>
              <a:spcAft>
                <a:spcPts val="0"/>
              </a:spcAft>
              <a:tabLst>
                <a:tab pos="2110105" algn="l"/>
              </a:tabLst>
            </a:pPr>
            <a:r>
              <a:rPr lang="en-US" sz="2800" b="1" dirty="0">
                <a:solidFill>
                  <a:srgbClr val="FF0000"/>
                </a:solidFill>
                <a:effectLst/>
                <a:latin typeface="Times New Roman" panose="02020603050405020304" pitchFamily="18" charset="0"/>
                <a:ea typeface="Calibri" panose="020F0502020204030204" pitchFamily="34" charset="0"/>
              </a:rPr>
              <a:t>LUYỆN TẬP</a:t>
            </a:r>
            <a:endParaRPr lang="en-US" sz="2800" dirty="0">
              <a:effectLst/>
              <a:latin typeface="Times New Roman" panose="02020603050405020304" pitchFamily="18" charset="0"/>
              <a:ea typeface="Times New Roman" panose="02020603050405020304" pitchFamily="18" charset="0"/>
            </a:endParaRPr>
          </a:p>
        </p:txBody>
      </p:sp>
      <p:sp>
        <p:nvSpPr>
          <p:cNvPr id="22" name="Flowchart: Decision 21"/>
          <p:cNvSpPr/>
          <p:nvPr/>
        </p:nvSpPr>
        <p:spPr>
          <a:xfrm>
            <a:off x="321090" y="978693"/>
            <a:ext cx="1210945" cy="859679"/>
          </a:xfrm>
          <a:prstGeom prst="flowChartDecision">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a:t>
            </a:r>
          </a:p>
        </p:txBody>
      </p:sp>
      <p:sp>
        <p:nvSpPr>
          <p:cNvPr id="12" name="Rectangle 11"/>
          <p:cNvSpPr/>
          <p:nvPr/>
        </p:nvSpPr>
        <p:spPr>
          <a:xfrm>
            <a:off x="1463950" y="1158541"/>
            <a:ext cx="1561646" cy="523220"/>
          </a:xfrm>
          <a:prstGeom prst="rect">
            <a:avLst/>
          </a:prstGeom>
        </p:spPr>
        <p:txBody>
          <a:bodyPr wrap="none">
            <a:spAutoFit/>
          </a:bodyPr>
          <a:lstStyle/>
          <a:p>
            <a:r>
              <a:rPr lang="en-US" sz="2800" b="1" dirty="0" err="1">
                <a:solidFill>
                  <a:srgbClr val="FF0000"/>
                </a:solidFill>
                <a:latin typeface="Times New Roman" panose="02020603050405020304" pitchFamily="18" charset="0"/>
                <a:ea typeface="Times New Roman" panose="02020603050405020304" pitchFamily="18" charset="0"/>
              </a:rPr>
              <a:t>Bài</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tập</a:t>
            </a:r>
            <a:r>
              <a:rPr lang="en-US" sz="2800" b="1" dirty="0">
                <a:solidFill>
                  <a:srgbClr val="FF0000"/>
                </a:solidFill>
                <a:latin typeface="Times New Roman" panose="02020603050405020304" pitchFamily="18" charset="0"/>
                <a:ea typeface="Times New Roman" panose="02020603050405020304" pitchFamily="18" charset="0"/>
              </a:rPr>
              <a:t> 1</a:t>
            </a:r>
            <a:endParaRPr lang="en-US" sz="2800" dirty="0"/>
          </a:p>
        </p:txBody>
      </p:sp>
      <p:sp>
        <p:nvSpPr>
          <p:cNvPr id="3" name="Rectangle 2"/>
          <p:cNvSpPr/>
          <p:nvPr/>
        </p:nvSpPr>
        <p:spPr>
          <a:xfrm>
            <a:off x="1003715" y="1625596"/>
            <a:ext cx="10670725" cy="3722237"/>
          </a:xfrm>
          <a:prstGeom prst="rect">
            <a:avLst/>
          </a:prstGeom>
        </p:spPr>
        <p:txBody>
          <a:bodyPr wrap="square">
            <a:spAutoFit/>
          </a:bodyPr>
          <a:lstStyle/>
          <a:p>
            <a:pPr>
              <a:lnSpc>
                <a:spcPct val="115000"/>
              </a:lnSpc>
              <a:spcAft>
                <a:spcPts val="0"/>
              </a:spcAft>
              <a:tabLst>
                <a:tab pos="1386840" algn="l"/>
              </a:tabLst>
            </a:pPr>
            <a:r>
              <a:rPr lang="en-US" sz="3200" dirty="0">
                <a:latin typeface="Times New Roman" panose="02020603050405020304" pitchFamily="18" charset="0"/>
                <a:ea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Lỗi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do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nhầm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tabLst>
                <a:tab pos="1386840" algn="l"/>
              </a:tabLst>
            </a:pPr>
            <a:r>
              <a:rPr lang="en-US" sz="3200" dirty="0" err="1">
                <a:latin typeface="Times New Roman" panose="02020603050405020304" pitchFamily="18" charset="0"/>
                <a:ea typeface="Times New Roman" panose="02020603050405020304" pitchFamily="18" charset="0"/>
              </a:rPr>
              <a:t>Sửa</a:t>
            </a:r>
            <a:r>
              <a:rPr lang="en-US" sz="3200" dirty="0">
                <a:latin typeface="Times New Roman" panose="02020603050405020304" pitchFamily="18" charset="0"/>
                <a:ea typeface="Times New Roman" panose="02020603050405020304" pitchFamily="18" charset="0"/>
              </a:rPr>
              <a:t>:</a:t>
            </a:r>
          </a:p>
          <a:p>
            <a:pPr algn="just">
              <a:lnSpc>
                <a:spcPct val="115000"/>
              </a:lnSpc>
              <a:spcAft>
                <a:spcPts val="0"/>
              </a:spcAft>
              <a:tabLst>
                <a:tab pos="1386840" algn="l"/>
              </a:tabLst>
            </a:pP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cảnh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hội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nhập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quốc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tế</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sâu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rộng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hệ</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toàn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cầu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được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tạo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Họ</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năng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tạo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trách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nhiệm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dễ</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dàng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thích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ứng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trước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mọi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biến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đại</a:t>
            </a:r>
            <a:r>
              <a:rPr lang="en-US" sz="3600" dirty="0">
                <a:latin typeface="Times New Roman" panose="02020603050405020304" pitchFamily="18" charset="0"/>
                <a:cs typeface="Times New Roman" panose="02020603050405020304" pitchFamily="18" charset="0"/>
              </a:rPr>
              <a:t>.</a:t>
            </a:r>
            <a:endParaRPr lang="en-US" sz="5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042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628776" cy="600074"/>
          </a:xfrm>
          <a:prstGeom prst="flowChartInputOutpu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Ngữ</a:t>
            </a: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văn</a:t>
            </a: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11</a:t>
            </a:r>
          </a:p>
        </p:txBody>
      </p:sp>
      <p:sp>
        <p:nvSpPr>
          <p:cNvPr id="8" name="Frame 7"/>
          <p:cNvSpPr/>
          <p:nvPr/>
        </p:nvSpPr>
        <p:spPr>
          <a:xfrm>
            <a:off x="213045" y="835818"/>
            <a:ext cx="11778610" cy="5900095"/>
          </a:xfrm>
          <a:prstGeom prst="frame">
            <a:avLst>
              <a:gd name="adj1" fmla="val 1948"/>
            </a:avLst>
          </a:prstGeom>
          <a:noFill/>
          <a:ln w="28575">
            <a:solidFill>
              <a:srgbClr val="0A0E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8"/>
          <p:cNvSpPr/>
          <p:nvPr/>
        </p:nvSpPr>
        <p:spPr>
          <a:xfrm>
            <a:off x="3567906" y="800100"/>
            <a:ext cx="5043488" cy="728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ounded Rectangle 25"/>
          <p:cNvSpPr/>
          <p:nvPr/>
        </p:nvSpPr>
        <p:spPr>
          <a:xfrm>
            <a:off x="1624808" y="-11413"/>
            <a:ext cx="9460139" cy="692944"/>
          </a:xfrm>
          <a:prstGeom prst="roundRect">
            <a:avLst>
              <a:gd name="adj" fmla="val 50000"/>
            </a:avLst>
          </a:prstGeom>
          <a:blipFill>
            <a:blip r:embed="rId4"/>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THỰC HÀNH TIẾNG VIỆT</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algn="ctr"/>
            <a:r>
              <a:rPr lang="en-US" sz="2400" b="1" dirty="0">
                <a:solidFill>
                  <a:srgbClr val="FF0000"/>
                </a:solidFill>
                <a:effectLst/>
                <a:latin typeface="Times New Roman" panose="02020603050405020304" pitchFamily="18" charset="0"/>
                <a:ea typeface="Times New Roman" panose="02020603050405020304" pitchFamily="18" charset="0"/>
              </a:rPr>
              <a:t>LỖI VỀ THÀNH PHẦN CÂU VÀ CÁCH SỬA</a:t>
            </a:r>
          </a:p>
        </p:txBody>
      </p:sp>
      <p:pic>
        <p:nvPicPr>
          <p:cNvPr id="31" name="Picture 30"/>
          <p:cNvPicPr>
            <a:picLocks noChangeAspect="1"/>
          </p:cNvPicPr>
          <p:nvPr/>
        </p:nvPicPr>
        <p:blipFill>
          <a:blip r:embed="rId5"/>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5"/>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33" name="Rounded Rectangle 32"/>
          <p:cNvSpPr/>
          <p:nvPr/>
        </p:nvSpPr>
        <p:spPr>
          <a:xfrm>
            <a:off x="4195366" y="780255"/>
            <a:ext cx="3739356" cy="509886"/>
          </a:xfrm>
          <a:prstGeom prst="roundRect">
            <a:avLst>
              <a:gd name="adj" fmla="val 50000"/>
            </a:avLst>
          </a:prstGeom>
          <a:blipFill>
            <a:blip r:embed="rId6"/>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7"/>
          <a:stretch>
            <a:fillRect/>
          </a:stretch>
        </p:blipFill>
        <p:spPr>
          <a:xfrm>
            <a:off x="11083472" y="25058"/>
            <a:ext cx="1108528" cy="682171"/>
          </a:xfrm>
          <a:prstGeom prst="rect">
            <a:avLst/>
          </a:prstGeom>
        </p:spPr>
      </p:pic>
      <p:sp>
        <p:nvSpPr>
          <p:cNvPr id="25" name="Freeform 24"/>
          <p:cNvSpPr/>
          <p:nvPr/>
        </p:nvSpPr>
        <p:spPr>
          <a:xfrm>
            <a:off x="3121860" y="6496037"/>
            <a:ext cx="17315" cy="881"/>
          </a:xfrm>
          <a:custGeom>
            <a:avLst/>
            <a:gdLst>
              <a:gd name="connsiteX0" fmla="*/ 17315 w 17315"/>
              <a:gd name="connsiteY0" fmla="*/ 0 h 881"/>
              <a:gd name="connsiteX1" fmla="*/ 17315 w 17315"/>
              <a:gd name="connsiteY1" fmla="*/ 881 h 881"/>
              <a:gd name="connsiteX2" fmla="*/ 0 w 17315"/>
              <a:gd name="connsiteY2" fmla="*/ 881 h 881"/>
              <a:gd name="connsiteX3" fmla="*/ 17315 w 17315"/>
              <a:gd name="connsiteY3" fmla="*/ 0 h 881"/>
            </a:gdLst>
            <a:ahLst/>
            <a:cxnLst>
              <a:cxn ang="0">
                <a:pos x="connsiteX0" y="connsiteY0"/>
              </a:cxn>
              <a:cxn ang="0">
                <a:pos x="connsiteX1" y="connsiteY1"/>
              </a:cxn>
              <a:cxn ang="0">
                <a:pos x="connsiteX2" y="connsiteY2"/>
              </a:cxn>
              <a:cxn ang="0">
                <a:pos x="connsiteX3" y="connsiteY3"/>
              </a:cxn>
            </a:cxnLst>
            <a:rect l="l" t="t" r="r" b="b"/>
            <a:pathLst>
              <a:path w="17315" h="881">
                <a:moveTo>
                  <a:pt x="17315" y="0"/>
                </a:moveTo>
                <a:lnTo>
                  <a:pt x="17315" y="881"/>
                </a:lnTo>
                <a:lnTo>
                  <a:pt x="0" y="881"/>
                </a:lnTo>
                <a:lnTo>
                  <a:pt x="17315"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13"/>
          <p:cNvSpPr/>
          <p:nvPr/>
        </p:nvSpPr>
        <p:spPr>
          <a:xfrm>
            <a:off x="333808" y="955314"/>
            <a:ext cx="2761824" cy="5661102"/>
          </a:xfrm>
          <a:custGeom>
            <a:avLst/>
            <a:gdLst>
              <a:gd name="connsiteX0" fmla="*/ 0 w 2761824"/>
              <a:gd name="connsiteY0" fmla="*/ 0 h 5422107"/>
              <a:gd name="connsiteX1" fmla="*/ 2761824 w 2761824"/>
              <a:gd name="connsiteY1" fmla="*/ 0 h 5422107"/>
              <a:gd name="connsiteX2" fmla="*/ 2761824 w 2761824"/>
              <a:gd name="connsiteY2" fmla="*/ 56371 h 5422107"/>
              <a:gd name="connsiteX3" fmla="*/ 2744509 w 2761824"/>
              <a:gd name="connsiteY3" fmla="*/ 55489 h 5422107"/>
              <a:gd name="connsiteX4" fmla="*/ 82997 w 2761824"/>
              <a:gd name="connsiteY4" fmla="*/ 2738798 h 5422107"/>
              <a:gd name="connsiteX5" fmla="*/ 2744509 w 2761824"/>
              <a:gd name="connsiteY5" fmla="*/ 5422107 h 5422107"/>
              <a:gd name="connsiteX6" fmla="*/ 0 w 2761824"/>
              <a:gd name="connsiteY6" fmla="*/ 5422107 h 5422107"/>
              <a:gd name="connsiteX7" fmla="*/ 0 w 2761824"/>
              <a:gd name="connsiteY7" fmla="*/ 0 h 5422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1824" h="5422107">
                <a:moveTo>
                  <a:pt x="0" y="0"/>
                </a:moveTo>
                <a:lnTo>
                  <a:pt x="2761824" y="0"/>
                </a:lnTo>
                <a:lnTo>
                  <a:pt x="2761824" y="56371"/>
                </a:lnTo>
                <a:lnTo>
                  <a:pt x="2744509" y="55489"/>
                </a:lnTo>
                <a:cubicBezTo>
                  <a:pt x="1274597" y="55489"/>
                  <a:pt x="82997" y="1256847"/>
                  <a:pt x="82997" y="2738798"/>
                </a:cubicBezTo>
                <a:cubicBezTo>
                  <a:pt x="82997" y="4220749"/>
                  <a:pt x="1274597" y="5422107"/>
                  <a:pt x="2744509" y="5422107"/>
                </a:cubicBezTo>
                <a:lnTo>
                  <a:pt x="0" y="5422107"/>
                </a:lnTo>
                <a:lnTo>
                  <a:pt x="0" y="0"/>
                </a:lnTo>
                <a:close/>
              </a:path>
            </a:pathLst>
          </a:cu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4980921" y="724393"/>
            <a:ext cx="2242857" cy="548099"/>
          </a:xfrm>
          <a:prstGeom prst="rect">
            <a:avLst/>
          </a:prstGeom>
        </p:spPr>
        <p:txBody>
          <a:bodyPr wrap="none">
            <a:spAutoFit/>
          </a:bodyPr>
          <a:lstStyle/>
          <a:p>
            <a:pPr algn="ctr">
              <a:lnSpc>
                <a:spcPct val="115000"/>
              </a:lnSpc>
              <a:spcAft>
                <a:spcPts val="0"/>
              </a:spcAft>
              <a:tabLst>
                <a:tab pos="2110105" algn="l"/>
              </a:tabLst>
            </a:pPr>
            <a:r>
              <a:rPr lang="en-US" sz="2800" b="1" dirty="0">
                <a:solidFill>
                  <a:srgbClr val="FF0000"/>
                </a:solidFill>
                <a:effectLst/>
                <a:latin typeface="Times New Roman" panose="02020603050405020304" pitchFamily="18" charset="0"/>
                <a:ea typeface="Calibri" panose="020F0502020204030204" pitchFamily="34" charset="0"/>
              </a:rPr>
              <a:t>LUYỆN TẬP</a:t>
            </a:r>
            <a:endParaRPr lang="en-US" sz="2800" dirty="0">
              <a:effectLst/>
              <a:latin typeface="Times New Roman" panose="02020603050405020304" pitchFamily="18" charset="0"/>
              <a:ea typeface="Times New Roman" panose="02020603050405020304" pitchFamily="18" charset="0"/>
            </a:endParaRPr>
          </a:p>
        </p:txBody>
      </p:sp>
      <p:sp>
        <p:nvSpPr>
          <p:cNvPr id="22" name="Flowchart: Decision 21"/>
          <p:cNvSpPr/>
          <p:nvPr/>
        </p:nvSpPr>
        <p:spPr>
          <a:xfrm>
            <a:off x="321090" y="978693"/>
            <a:ext cx="1210945" cy="859679"/>
          </a:xfrm>
          <a:prstGeom prst="flowChartDecision">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a:t>
            </a:r>
          </a:p>
        </p:txBody>
      </p:sp>
      <p:sp>
        <p:nvSpPr>
          <p:cNvPr id="12" name="Rectangle 11"/>
          <p:cNvSpPr/>
          <p:nvPr/>
        </p:nvSpPr>
        <p:spPr>
          <a:xfrm>
            <a:off x="1463950" y="1158541"/>
            <a:ext cx="1561646" cy="523220"/>
          </a:xfrm>
          <a:prstGeom prst="rect">
            <a:avLst/>
          </a:prstGeom>
        </p:spPr>
        <p:txBody>
          <a:bodyPr wrap="none">
            <a:spAutoFit/>
          </a:bodyPr>
          <a:lstStyle/>
          <a:p>
            <a:r>
              <a:rPr lang="en-US" sz="2800" b="1" dirty="0" err="1">
                <a:solidFill>
                  <a:srgbClr val="FF0000"/>
                </a:solidFill>
                <a:latin typeface="Times New Roman" panose="02020603050405020304" pitchFamily="18" charset="0"/>
                <a:ea typeface="Times New Roman" panose="02020603050405020304" pitchFamily="18" charset="0"/>
              </a:rPr>
              <a:t>Bài</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tập</a:t>
            </a:r>
            <a:r>
              <a:rPr lang="en-US" sz="2800" b="1" dirty="0">
                <a:solidFill>
                  <a:srgbClr val="FF0000"/>
                </a:solidFill>
                <a:latin typeface="Times New Roman" panose="02020603050405020304" pitchFamily="18" charset="0"/>
                <a:ea typeface="Times New Roman" panose="02020603050405020304" pitchFamily="18" charset="0"/>
              </a:rPr>
              <a:t> 1</a:t>
            </a:r>
            <a:endParaRPr lang="en-US" sz="2800" dirty="0"/>
          </a:p>
        </p:txBody>
      </p:sp>
      <p:sp>
        <p:nvSpPr>
          <p:cNvPr id="3" name="Rectangle 2"/>
          <p:cNvSpPr/>
          <p:nvPr/>
        </p:nvSpPr>
        <p:spPr>
          <a:xfrm>
            <a:off x="1019514" y="3041976"/>
            <a:ext cx="10670725" cy="2382960"/>
          </a:xfrm>
          <a:prstGeom prst="rect">
            <a:avLst/>
          </a:prstGeom>
        </p:spPr>
        <p:txBody>
          <a:bodyPr wrap="square">
            <a:spAutoFit/>
          </a:bodyPr>
          <a:lstStyle/>
          <a:p>
            <a:pPr>
              <a:lnSpc>
                <a:spcPct val="115000"/>
              </a:lnSpc>
              <a:spcAft>
                <a:spcPts val="0"/>
              </a:spcAft>
              <a:tabLst>
                <a:tab pos="1386840" algn="l"/>
              </a:tabLst>
            </a:pPr>
            <a:r>
              <a:rPr lang="en-US" sz="3200" dirty="0" err="1">
                <a:latin typeface="Times New Roman" panose="02020603050405020304" pitchFamily="18" charset="0"/>
                <a:ea typeface="Times New Roman" panose="02020603050405020304" pitchFamily="18" charset="0"/>
              </a:rPr>
              <a:t>Sửa</a:t>
            </a:r>
            <a:r>
              <a:rPr lang="en-US" sz="3200" dirty="0">
                <a:latin typeface="Times New Roman" panose="02020603050405020304" pitchFamily="18" charset="0"/>
                <a:ea typeface="Times New Roman" panose="02020603050405020304" pitchFamily="18" charset="0"/>
              </a:rPr>
              <a:t>:</a:t>
            </a:r>
          </a:p>
          <a:p>
            <a:pPr algn="just">
              <a:lnSpc>
                <a:spcPct val="115000"/>
              </a:lnSpc>
              <a:spcAft>
                <a:spcPts val="0"/>
              </a:spcAft>
              <a:tabLst>
                <a:tab pos="1386840" algn="l"/>
              </a:tabLst>
            </a:pPr>
            <a:r>
              <a:rPr lang="en-US" sz="36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Phèo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tóm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mọi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vọng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nóng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bỏng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còn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kéo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tới</a:t>
            </a:r>
            <a:r>
              <a:rPr lang="en-US" sz="3200" dirty="0">
                <a:latin typeface="Times New Roman" panose="02020603050405020304" pitchFamily="18" charset="0"/>
                <a:cs typeface="Times New Roman" panose="02020603050405020304" pitchFamily="18" charset="0"/>
              </a:rPr>
              <a:t> nay: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vọng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vọng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đổi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đời</a:t>
            </a:r>
            <a:r>
              <a:rPr lang="en-US" sz="3200" dirty="0">
                <a:latin typeface="Times New Roman" panose="02020603050405020304" pitchFamily="18" charset="0"/>
                <a:cs typeface="Times New Roman" panose="02020603050405020304" pitchFamily="18" charset="0"/>
              </a:rPr>
              <a:t>.</a:t>
            </a:r>
            <a:endParaRPr lang="en-US" sz="5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696114AB-71FF-B188-5E29-A658F83FEDDE}"/>
              </a:ext>
            </a:extLst>
          </p:cNvPr>
          <p:cNvSpPr/>
          <p:nvPr/>
        </p:nvSpPr>
        <p:spPr>
          <a:xfrm>
            <a:off x="982070" y="2215956"/>
            <a:ext cx="10670725" cy="613245"/>
          </a:xfrm>
          <a:prstGeom prst="rect">
            <a:avLst/>
          </a:prstGeom>
        </p:spPr>
        <p:txBody>
          <a:bodyPr wrap="square">
            <a:spAutoFit/>
          </a:bodyPr>
          <a:lstStyle/>
          <a:p>
            <a:pPr>
              <a:lnSpc>
                <a:spcPct val="115000"/>
              </a:lnSpc>
              <a:spcAft>
                <a:spcPts val="0"/>
              </a:spcAft>
              <a:tabLst>
                <a:tab pos="1386840" algn="l"/>
              </a:tabLst>
            </a:pPr>
            <a:r>
              <a:rPr lang="en-US" sz="3200" dirty="0">
                <a:latin typeface="Times New Roman" panose="02020603050405020304" pitchFamily="18" charset="0"/>
                <a:ea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rPr>
              <a:t>Lỗi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do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nhầm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dirty="0"/>
              <a:t>.</a:t>
            </a:r>
          </a:p>
        </p:txBody>
      </p:sp>
    </p:spTree>
    <p:extLst>
      <p:ext uri="{BB962C8B-B14F-4D97-AF65-F5344CB8AC3E}">
        <p14:creationId xmlns:p14="http://schemas.microsoft.com/office/powerpoint/2010/main" val="203710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628776" cy="600074"/>
          </a:xfrm>
          <a:prstGeom prst="flowChartInputOutpu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Ngữ</a:t>
            </a: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văn</a:t>
            </a: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11</a:t>
            </a:r>
          </a:p>
        </p:txBody>
      </p:sp>
      <p:sp>
        <p:nvSpPr>
          <p:cNvPr id="8" name="Frame 7"/>
          <p:cNvSpPr/>
          <p:nvPr/>
        </p:nvSpPr>
        <p:spPr>
          <a:xfrm>
            <a:off x="213045" y="835818"/>
            <a:ext cx="11778610" cy="5900095"/>
          </a:xfrm>
          <a:prstGeom prst="frame">
            <a:avLst>
              <a:gd name="adj1" fmla="val 1948"/>
            </a:avLst>
          </a:prstGeom>
          <a:noFill/>
          <a:ln w="28575">
            <a:solidFill>
              <a:srgbClr val="0A0E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8"/>
          <p:cNvSpPr/>
          <p:nvPr/>
        </p:nvSpPr>
        <p:spPr>
          <a:xfrm>
            <a:off x="3567906" y="800100"/>
            <a:ext cx="5043488" cy="728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ounded Rectangle 25"/>
          <p:cNvSpPr/>
          <p:nvPr/>
        </p:nvSpPr>
        <p:spPr>
          <a:xfrm>
            <a:off x="1623333" y="0"/>
            <a:ext cx="9460139" cy="692944"/>
          </a:xfrm>
          <a:prstGeom prst="roundRect">
            <a:avLst>
              <a:gd name="adj" fmla="val 50000"/>
            </a:avLst>
          </a:prstGeom>
          <a:blipFill>
            <a:blip r:embed="rId4"/>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THỰC HÀNH TIẾNG VIỆT</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LỖI VỀ THÀNH PHẦN CÂU VÀ CÁCH SỬA</a:t>
            </a:r>
          </a:p>
        </p:txBody>
      </p:sp>
      <p:pic>
        <p:nvPicPr>
          <p:cNvPr id="31" name="Picture 30"/>
          <p:cNvPicPr>
            <a:picLocks noChangeAspect="1"/>
          </p:cNvPicPr>
          <p:nvPr/>
        </p:nvPicPr>
        <p:blipFill>
          <a:blip r:embed="rId5"/>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5"/>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33" name="Rounded Rectangle 32"/>
          <p:cNvSpPr/>
          <p:nvPr/>
        </p:nvSpPr>
        <p:spPr>
          <a:xfrm>
            <a:off x="4195366" y="780255"/>
            <a:ext cx="3739356" cy="509886"/>
          </a:xfrm>
          <a:prstGeom prst="roundRect">
            <a:avLst>
              <a:gd name="adj" fmla="val 50000"/>
            </a:avLst>
          </a:prstGeom>
          <a:blipFill>
            <a:blip r:embed="rId6"/>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7"/>
          <a:stretch>
            <a:fillRect/>
          </a:stretch>
        </p:blipFill>
        <p:spPr>
          <a:xfrm>
            <a:off x="11083472" y="25058"/>
            <a:ext cx="1108528" cy="682171"/>
          </a:xfrm>
          <a:prstGeom prst="rect">
            <a:avLst/>
          </a:prstGeom>
        </p:spPr>
      </p:pic>
      <p:sp>
        <p:nvSpPr>
          <p:cNvPr id="25" name="Freeform 24"/>
          <p:cNvSpPr/>
          <p:nvPr/>
        </p:nvSpPr>
        <p:spPr>
          <a:xfrm>
            <a:off x="3121860" y="6496037"/>
            <a:ext cx="17315" cy="881"/>
          </a:xfrm>
          <a:custGeom>
            <a:avLst/>
            <a:gdLst>
              <a:gd name="connsiteX0" fmla="*/ 17315 w 17315"/>
              <a:gd name="connsiteY0" fmla="*/ 0 h 881"/>
              <a:gd name="connsiteX1" fmla="*/ 17315 w 17315"/>
              <a:gd name="connsiteY1" fmla="*/ 881 h 881"/>
              <a:gd name="connsiteX2" fmla="*/ 0 w 17315"/>
              <a:gd name="connsiteY2" fmla="*/ 881 h 881"/>
              <a:gd name="connsiteX3" fmla="*/ 17315 w 17315"/>
              <a:gd name="connsiteY3" fmla="*/ 0 h 881"/>
            </a:gdLst>
            <a:ahLst/>
            <a:cxnLst>
              <a:cxn ang="0">
                <a:pos x="connsiteX0" y="connsiteY0"/>
              </a:cxn>
              <a:cxn ang="0">
                <a:pos x="connsiteX1" y="connsiteY1"/>
              </a:cxn>
              <a:cxn ang="0">
                <a:pos x="connsiteX2" y="connsiteY2"/>
              </a:cxn>
              <a:cxn ang="0">
                <a:pos x="connsiteX3" y="connsiteY3"/>
              </a:cxn>
            </a:cxnLst>
            <a:rect l="l" t="t" r="r" b="b"/>
            <a:pathLst>
              <a:path w="17315" h="881">
                <a:moveTo>
                  <a:pt x="17315" y="0"/>
                </a:moveTo>
                <a:lnTo>
                  <a:pt x="17315" y="881"/>
                </a:lnTo>
                <a:lnTo>
                  <a:pt x="0" y="881"/>
                </a:lnTo>
                <a:lnTo>
                  <a:pt x="17315"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13"/>
          <p:cNvSpPr/>
          <p:nvPr/>
        </p:nvSpPr>
        <p:spPr>
          <a:xfrm>
            <a:off x="333808" y="955314"/>
            <a:ext cx="2761824" cy="5661102"/>
          </a:xfrm>
          <a:custGeom>
            <a:avLst/>
            <a:gdLst>
              <a:gd name="connsiteX0" fmla="*/ 0 w 2761824"/>
              <a:gd name="connsiteY0" fmla="*/ 0 h 5422107"/>
              <a:gd name="connsiteX1" fmla="*/ 2761824 w 2761824"/>
              <a:gd name="connsiteY1" fmla="*/ 0 h 5422107"/>
              <a:gd name="connsiteX2" fmla="*/ 2761824 w 2761824"/>
              <a:gd name="connsiteY2" fmla="*/ 56371 h 5422107"/>
              <a:gd name="connsiteX3" fmla="*/ 2744509 w 2761824"/>
              <a:gd name="connsiteY3" fmla="*/ 55489 h 5422107"/>
              <a:gd name="connsiteX4" fmla="*/ 82997 w 2761824"/>
              <a:gd name="connsiteY4" fmla="*/ 2738798 h 5422107"/>
              <a:gd name="connsiteX5" fmla="*/ 2744509 w 2761824"/>
              <a:gd name="connsiteY5" fmla="*/ 5422107 h 5422107"/>
              <a:gd name="connsiteX6" fmla="*/ 0 w 2761824"/>
              <a:gd name="connsiteY6" fmla="*/ 5422107 h 5422107"/>
              <a:gd name="connsiteX7" fmla="*/ 0 w 2761824"/>
              <a:gd name="connsiteY7" fmla="*/ 0 h 5422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1824" h="5422107">
                <a:moveTo>
                  <a:pt x="0" y="0"/>
                </a:moveTo>
                <a:lnTo>
                  <a:pt x="2761824" y="0"/>
                </a:lnTo>
                <a:lnTo>
                  <a:pt x="2761824" y="56371"/>
                </a:lnTo>
                <a:lnTo>
                  <a:pt x="2744509" y="55489"/>
                </a:lnTo>
                <a:cubicBezTo>
                  <a:pt x="1274597" y="55489"/>
                  <a:pt x="82997" y="1256847"/>
                  <a:pt x="82997" y="2738798"/>
                </a:cubicBezTo>
                <a:cubicBezTo>
                  <a:pt x="82997" y="4220749"/>
                  <a:pt x="1274597" y="5422107"/>
                  <a:pt x="2744509" y="5422107"/>
                </a:cubicBezTo>
                <a:lnTo>
                  <a:pt x="0" y="5422107"/>
                </a:lnTo>
                <a:lnTo>
                  <a:pt x="0" y="0"/>
                </a:lnTo>
                <a:close/>
              </a:path>
            </a:pathLst>
          </a:cu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4980921" y="724393"/>
            <a:ext cx="2242857" cy="548099"/>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0"/>
              </a:spcAft>
              <a:buClrTx/>
              <a:buSzTx/>
              <a:buFontTx/>
              <a:buNone/>
              <a:tabLst>
                <a:tab pos="2110105" algn="l"/>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LUYỆN TẬP</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2" name="Flowchart: Decision 21"/>
          <p:cNvSpPr/>
          <p:nvPr/>
        </p:nvSpPr>
        <p:spPr>
          <a:xfrm>
            <a:off x="321090" y="978693"/>
            <a:ext cx="1210945" cy="859679"/>
          </a:xfrm>
          <a:prstGeom prst="flowChartDecision">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a:t>
            </a:r>
          </a:p>
        </p:txBody>
      </p:sp>
      <p:sp>
        <p:nvSpPr>
          <p:cNvPr id="12" name="Rectangle 11"/>
          <p:cNvSpPr/>
          <p:nvPr/>
        </p:nvSpPr>
        <p:spPr>
          <a:xfrm>
            <a:off x="1463950" y="1158541"/>
            <a:ext cx="156164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Bài</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tập</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1</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p:cNvSpPr/>
          <p:nvPr/>
        </p:nvSpPr>
        <p:spPr>
          <a:xfrm>
            <a:off x="1132180" y="1966961"/>
            <a:ext cx="10670725" cy="613245"/>
          </a:xfrm>
          <a:prstGeom prst="rect">
            <a:avLst/>
          </a:prstGeom>
        </p:spPr>
        <p:txBody>
          <a:bodyPr wrap="square">
            <a:spAutoFit/>
          </a:bodyPr>
          <a:lstStyle/>
          <a:p>
            <a:pPr lvl="0">
              <a:lnSpc>
                <a:spcPct val="115000"/>
              </a:lnSpc>
              <a:tabLst>
                <a:tab pos="1386840" algn="l"/>
              </a:tabLst>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d.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Lỗi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do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nhầm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endParaRPr kumimoji="0" lang="en-US" sz="28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836F320B-6F53-48CF-2694-E8E08CE10FE0}"/>
              </a:ext>
            </a:extLst>
          </p:cNvPr>
          <p:cNvSpPr/>
          <p:nvPr/>
        </p:nvSpPr>
        <p:spPr>
          <a:xfrm>
            <a:off x="1132180" y="2804481"/>
            <a:ext cx="10670725" cy="2518831"/>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Sửa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lvl="0" algn="just">
              <a:lnSpc>
                <a:spcPct val="115000"/>
              </a:lnSpc>
              <a:tabLst>
                <a:tab pos="1386840" algn="l"/>
              </a:tabLst>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Từ</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dụ</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vừa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dẫn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cho</a:t>
            </a:r>
            <a:r>
              <a:rPr lang="en-US" sz="3600" dirty="0">
                <a:latin typeface="Times New Roman" panose="02020603050405020304" pitchFamily="18" charset="0"/>
                <a:cs typeface="Times New Roman" panose="02020603050405020304" pitchFamily="18" charset="0"/>
              </a:rPr>
              <a:t> ta </a:t>
            </a:r>
            <a:r>
              <a:rPr lang="en-US" sz="3600" dirty="0" err="1">
                <a:latin typeface="Times New Roman" panose="02020603050405020304" pitchFamily="18" charset="0"/>
                <a:cs typeface="Times New Roman" panose="02020603050405020304" pitchFamily="18" charset="0"/>
              </a:rPr>
              <a:t>thấy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Hàn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Mặc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thơ</a:t>
            </a:r>
            <a:r>
              <a:rPr lang="en-US" sz="3600" dirty="0">
                <a:latin typeface="Times New Roman" panose="02020603050405020304" pitchFamily="18" charset="0"/>
                <a:cs typeface="Times New Roman" panose="02020603050405020304" pitchFamily="18" charset="0"/>
              </a:rPr>
              <a:t> ca </a:t>
            </a:r>
            <a:r>
              <a:rPr lang="en-US" sz="3600" dirty="0" err="1">
                <a:latin typeface="Times New Roman" panose="02020603050405020304" pitchFamily="18" charset="0"/>
                <a:cs typeface="Times New Roman" panose="02020603050405020304" pitchFamily="18" charset="0"/>
              </a:rPr>
              <a:t>mang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theo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trữ</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đáo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sĩ</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cùng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thời</a:t>
            </a:r>
            <a:r>
              <a:rPr lang="en-US" sz="3600" dirty="0">
                <a:latin typeface="Times New Roman" panose="02020603050405020304" pitchFamily="18" charset="0"/>
                <a:cs typeface="Times New Roman" panose="02020603050405020304" pitchFamily="18" charset="0"/>
              </a:rPr>
              <a:t>.</a:t>
            </a:r>
            <a:endParaRPr kumimoji="0" lang="en-US" sz="54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2701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628776" cy="600074"/>
          </a:xfrm>
          <a:prstGeom prst="flowChartInputOutpu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Ngữ</a:t>
            </a: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văn</a:t>
            </a: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11</a:t>
            </a:r>
          </a:p>
        </p:txBody>
      </p:sp>
      <p:sp>
        <p:nvSpPr>
          <p:cNvPr id="8" name="Frame 7"/>
          <p:cNvSpPr/>
          <p:nvPr/>
        </p:nvSpPr>
        <p:spPr>
          <a:xfrm>
            <a:off x="213045" y="835818"/>
            <a:ext cx="11778610" cy="5900095"/>
          </a:xfrm>
          <a:prstGeom prst="frame">
            <a:avLst>
              <a:gd name="adj1" fmla="val 1948"/>
            </a:avLst>
          </a:prstGeom>
          <a:noFill/>
          <a:ln w="28575">
            <a:solidFill>
              <a:srgbClr val="0A0E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8"/>
          <p:cNvSpPr/>
          <p:nvPr/>
        </p:nvSpPr>
        <p:spPr>
          <a:xfrm>
            <a:off x="3567906" y="800100"/>
            <a:ext cx="5043488" cy="728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ounded Rectangle 25"/>
          <p:cNvSpPr/>
          <p:nvPr/>
        </p:nvSpPr>
        <p:spPr>
          <a:xfrm>
            <a:off x="1624808" y="-11413"/>
            <a:ext cx="9460139" cy="692944"/>
          </a:xfrm>
          <a:prstGeom prst="roundRect">
            <a:avLst>
              <a:gd name="adj" fmla="val 50000"/>
            </a:avLst>
          </a:prstGeom>
          <a:blipFill>
            <a:blip r:embed="rId4"/>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THỰC HÀNH TIẾNG VIỆT</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LỖI VỀ THÀNH PHẦN CÂU VÀ CÁCH SỬA</a:t>
            </a:r>
          </a:p>
        </p:txBody>
      </p:sp>
      <p:pic>
        <p:nvPicPr>
          <p:cNvPr id="31" name="Picture 30"/>
          <p:cNvPicPr>
            <a:picLocks noChangeAspect="1"/>
          </p:cNvPicPr>
          <p:nvPr/>
        </p:nvPicPr>
        <p:blipFill>
          <a:blip r:embed="rId5"/>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5"/>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33" name="Rounded Rectangle 32"/>
          <p:cNvSpPr/>
          <p:nvPr/>
        </p:nvSpPr>
        <p:spPr>
          <a:xfrm>
            <a:off x="4195366" y="780255"/>
            <a:ext cx="3739356" cy="509886"/>
          </a:xfrm>
          <a:prstGeom prst="roundRect">
            <a:avLst>
              <a:gd name="adj" fmla="val 50000"/>
            </a:avLst>
          </a:prstGeom>
          <a:blipFill>
            <a:blip r:embed="rId6"/>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7"/>
          <a:stretch>
            <a:fillRect/>
          </a:stretch>
        </p:blipFill>
        <p:spPr>
          <a:xfrm>
            <a:off x="11083472" y="25058"/>
            <a:ext cx="1108528" cy="682171"/>
          </a:xfrm>
          <a:prstGeom prst="rect">
            <a:avLst/>
          </a:prstGeom>
        </p:spPr>
      </p:pic>
      <p:sp>
        <p:nvSpPr>
          <p:cNvPr id="25" name="Freeform 24"/>
          <p:cNvSpPr/>
          <p:nvPr/>
        </p:nvSpPr>
        <p:spPr>
          <a:xfrm>
            <a:off x="3121860" y="6496037"/>
            <a:ext cx="17315" cy="881"/>
          </a:xfrm>
          <a:custGeom>
            <a:avLst/>
            <a:gdLst>
              <a:gd name="connsiteX0" fmla="*/ 17315 w 17315"/>
              <a:gd name="connsiteY0" fmla="*/ 0 h 881"/>
              <a:gd name="connsiteX1" fmla="*/ 17315 w 17315"/>
              <a:gd name="connsiteY1" fmla="*/ 881 h 881"/>
              <a:gd name="connsiteX2" fmla="*/ 0 w 17315"/>
              <a:gd name="connsiteY2" fmla="*/ 881 h 881"/>
              <a:gd name="connsiteX3" fmla="*/ 17315 w 17315"/>
              <a:gd name="connsiteY3" fmla="*/ 0 h 881"/>
            </a:gdLst>
            <a:ahLst/>
            <a:cxnLst>
              <a:cxn ang="0">
                <a:pos x="connsiteX0" y="connsiteY0"/>
              </a:cxn>
              <a:cxn ang="0">
                <a:pos x="connsiteX1" y="connsiteY1"/>
              </a:cxn>
              <a:cxn ang="0">
                <a:pos x="connsiteX2" y="connsiteY2"/>
              </a:cxn>
              <a:cxn ang="0">
                <a:pos x="connsiteX3" y="connsiteY3"/>
              </a:cxn>
            </a:cxnLst>
            <a:rect l="l" t="t" r="r" b="b"/>
            <a:pathLst>
              <a:path w="17315" h="881">
                <a:moveTo>
                  <a:pt x="17315" y="0"/>
                </a:moveTo>
                <a:lnTo>
                  <a:pt x="17315" y="881"/>
                </a:lnTo>
                <a:lnTo>
                  <a:pt x="0" y="881"/>
                </a:lnTo>
                <a:lnTo>
                  <a:pt x="17315"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13"/>
          <p:cNvSpPr/>
          <p:nvPr/>
        </p:nvSpPr>
        <p:spPr>
          <a:xfrm>
            <a:off x="333808" y="955314"/>
            <a:ext cx="2761824" cy="5661102"/>
          </a:xfrm>
          <a:custGeom>
            <a:avLst/>
            <a:gdLst>
              <a:gd name="connsiteX0" fmla="*/ 0 w 2761824"/>
              <a:gd name="connsiteY0" fmla="*/ 0 h 5422107"/>
              <a:gd name="connsiteX1" fmla="*/ 2761824 w 2761824"/>
              <a:gd name="connsiteY1" fmla="*/ 0 h 5422107"/>
              <a:gd name="connsiteX2" fmla="*/ 2761824 w 2761824"/>
              <a:gd name="connsiteY2" fmla="*/ 56371 h 5422107"/>
              <a:gd name="connsiteX3" fmla="*/ 2744509 w 2761824"/>
              <a:gd name="connsiteY3" fmla="*/ 55489 h 5422107"/>
              <a:gd name="connsiteX4" fmla="*/ 82997 w 2761824"/>
              <a:gd name="connsiteY4" fmla="*/ 2738798 h 5422107"/>
              <a:gd name="connsiteX5" fmla="*/ 2744509 w 2761824"/>
              <a:gd name="connsiteY5" fmla="*/ 5422107 h 5422107"/>
              <a:gd name="connsiteX6" fmla="*/ 0 w 2761824"/>
              <a:gd name="connsiteY6" fmla="*/ 5422107 h 5422107"/>
              <a:gd name="connsiteX7" fmla="*/ 0 w 2761824"/>
              <a:gd name="connsiteY7" fmla="*/ 0 h 5422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1824" h="5422107">
                <a:moveTo>
                  <a:pt x="0" y="0"/>
                </a:moveTo>
                <a:lnTo>
                  <a:pt x="2761824" y="0"/>
                </a:lnTo>
                <a:lnTo>
                  <a:pt x="2761824" y="56371"/>
                </a:lnTo>
                <a:lnTo>
                  <a:pt x="2744509" y="55489"/>
                </a:lnTo>
                <a:cubicBezTo>
                  <a:pt x="1274597" y="55489"/>
                  <a:pt x="82997" y="1256847"/>
                  <a:pt x="82997" y="2738798"/>
                </a:cubicBezTo>
                <a:cubicBezTo>
                  <a:pt x="82997" y="4220749"/>
                  <a:pt x="1274597" y="5422107"/>
                  <a:pt x="2744509" y="5422107"/>
                </a:cubicBezTo>
                <a:lnTo>
                  <a:pt x="0" y="5422107"/>
                </a:lnTo>
                <a:lnTo>
                  <a:pt x="0" y="0"/>
                </a:lnTo>
                <a:close/>
              </a:path>
            </a:pathLst>
          </a:cu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p:cNvSpPr/>
          <p:nvPr/>
        </p:nvSpPr>
        <p:spPr>
          <a:xfrm>
            <a:off x="4943615" y="766921"/>
            <a:ext cx="2242858" cy="548099"/>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0"/>
              </a:spcAft>
              <a:buClrTx/>
              <a:buSzTx/>
              <a:buFontTx/>
              <a:buNone/>
              <a:tabLst>
                <a:tab pos="2110105" algn="l"/>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LUYỆN TẬP</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4" name="Rectangle 3"/>
          <p:cNvSpPr/>
          <p:nvPr/>
        </p:nvSpPr>
        <p:spPr>
          <a:xfrm>
            <a:off x="1915735" y="1130300"/>
            <a:ext cx="240642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2.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Bài</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tập</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lang="en-US" sz="3200" b="1" dirty="0">
                <a:solidFill>
                  <a:srgbClr val="0070C0"/>
                </a:solidFill>
                <a:latin typeface="Times New Roman" panose="02020603050405020304" pitchFamily="18" charset="0"/>
                <a:ea typeface="Times New Roman" panose="02020603050405020304" pitchFamily="18" charset="0"/>
              </a:rPr>
              <a:t>2</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F5981B6A-AA9A-43AA-05D1-39A4C8E7AB63}"/>
              </a:ext>
            </a:extLst>
          </p:cNvPr>
          <p:cNvSpPr/>
          <p:nvPr/>
        </p:nvSpPr>
        <p:spPr>
          <a:xfrm>
            <a:off x="2465826" y="1761330"/>
            <a:ext cx="8909857" cy="41404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dirty="0">
                <a:solidFill>
                  <a:srgbClr val="000000"/>
                </a:solidFill>
                <a:effectLst/>
                <a:latin typeface="Times New Roman" panose="02020603050405020304" pitchFamily="18" charset="0"/>
                <a:ea typeface="Times New Roman" panose="02020603050405020304" pitchFamily="18" charset="0"/>
              </a:rPr>
              <a:t>a. </a:t>
            </a:r>
            <a:endParaRPr lang="en-US" sz="3200" dirty="0">
              <a:effectLst/>
              <a:latin typeface="Times New Roman" panose="02020603050405020304" pitchFamily="18" charset="0"/>
              <a:ea typeface="Times New Roman" panose="02020603050405020304" pitchFamily="18" charset="0"/>
            </a:endParaRPr>
          </a:p>
          <a:p>
            <a:pPr algn="just"/>
            <a:r>
              <a:rPr lang="vi-VN" sz="3200" dirty="0">
                <a:solidFill>
                  <a:srgbClr val="000000"/>
                </a:solidFill>
                <a:effectLst/>
                <a:latin typeface="Times New Roman" panose="02020603050405020304" pitchFamily="18" charset="0"/>
                <a:ea typeface="Times New Roman" panose="02020603050405020304" pitchFamily="18" charset="0"/>
              </a:rPr>
              <a:t>+ Lỗi: Thiếu cả chủ ngữ. Nguyên nhân dó người viết nói nhầm thành phần trạng ngữ là chủ ngữ của câu. </a:t>
            </a:r>
            <a:endParaRPr lang="en-US" sz="3200" dirty="0">
              <a:effectLst/>
              <a:latin typeface="Times New Roman" panose="02020603050405020304" pitchFamily="18" charset="0"/>
              <a:ea typeface="Times New Roman" panose="02020603050405020304" pitchFamily="18" charset="0"/>
            </a:endParaRPr>
          </a:p>
          <a:p>
            <a:pPr algn="just"/>
            <a:r>
              <a:rPr lang="vi-VN" sz="3200" dirty="0">
                <a:solidFill>
                  <a:srgbClr val="000000"/>
                </a:solidFill>
                <a:effectLst/>
                <a:latin typeface="Times New Roman" panose="02020603050405020304" pitchFamily="18" charset="0"/>
                <a:ea typeface="Times New Roman" panose="02020603050405020304" pitchFamily="18" charset="0"/>
              </a:rPr>
              <a:t>+ Sửa: Trong thời kì văn học 1930 – 1945, văn học phát triển rực rỡ với những tên tuổi nổi tiếng như Nam Cao, Ngô Tất Tố, Nguyễn Công Hoan.</a:t>
            </a:r>
            <a:endParaRPr lang="en-US" sz="3200" dirty="0">
              <a:effectLst/>
              <a:latin typeface="Times New Roman" panose="02020603050405020304" pitchFamily="18" charset="0"/>
              <a:ea typeface="Times New Roman" panose="02020603050405020304" pitchFamily="18" charset="0"/>
            </a:endParaRPr>
          </a:p>
          <a:p>
            <a:pPr algn="ctr"/>
            <a:endParaRPr lang="en-US" dirty="0"/>
          </a:p>
        </p:txBody>
      </p:sp>
    </p:spTree>
    <p:extLst>
      <p:ext uri="{BB962C8B-B14F-4D97-AF65-F5344CB8AC3E}">
        <p14:creationId xmlns:p14="http://schemas.microsoft.com/office/powerpoint/2010/main" val="1010173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628776" cy="600074"/>
          </a:xfrm>
          <a:prstGeom prst="flowChartInputOutpu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Ngữ</a:t>
            </a: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văn</a:t>
            </a: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11</a:t>
            </a:r>
          </a:p>
        </p:txBody>
      </p:sp>
      <p:sp>
        <p:nvSpPr>
          <p:cNvPr id="8" name="Frame 7"/>
          <p:cNvSpPr/>
          <p:nvPr/>
        </p:nvSpPr>
        <p:spPr>
          <a:xfrm>
            <a:off x="213045" y="835818"/>
            <a:ext cx="11778610" cy="5900095"/>
          </a:xfrm>
          <a:prstGeom prst="frame">
            <a:avLst>
              <a:gd name="adj1" fmla="val 1948"/>
            </a:avLst>
          </a:prstGeom>
          <a:noFill/>
          <a:ln w="28575">
            <a:solidFill>
              <a:srgbClr val="0A0E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8"/>
          <p:cNvSpPr/>
          <p:nvPr/>
        </p:nvSpPr>
        <p:spPr>
          <a:xfrm>
            <a:off x="3567906" y="800100"/>
            <a:ext cx="5043488" cy="728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ounded Rectangle 25"/>
          <p:cNvSpPr/>
          <p:nvPr/>
        </p:nvSpPr>
        <p:spPr>
          <a:xfrm>
            <a:off x="1624808" y="-11413"/>
            <a:ext cx="9460139" cy="692944"/>
          </a:xfrm>
          <a:prstGeom prst="roundRect">
            <a:avLst>
              <a:gd name="adj" fmla="val 50000"/>
            </a:avLst>
          </a:prstGeom>
          <a:blipFill>
            <a:blip r:embed="rId4"/>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THỰC HÀNH TIẾNG VIỆT</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LỖI VỀ THÀNH PHẦN CÂU VÀ CÁCH SỬA</a:t>
            </a:r>
          </a:p>
        </p:txBody>
      </p:sp>
      <p:pic>
        <p:nvPicPr>
          <p:cNvPr id="31" name="Picture 30"/>
          <p:cNvPicPr>
            <a:picLocks noChangeAspect="1"/>
          </p:cNvPicPr>
          <p:nvPr/>
        </p:nvPicPr>
        <p:blipFill>
          <a:blip r:embed="rId5"/>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5"/>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33" name="Rounded Rectangle 32"/>
          <p:cNvSpPr/>
          <p:nvPr/>
        </p:nvSpPr>
        <p:spPr>
          <a:xfrm>
            <a:off x="4195366" y="780255"/>
            <a:ext cx="3739356" cy="509886"/>
          </a:xfrm>
          <a:prstGeom prst="roundRect">
            <a:avLst>
              <a:gd name="adj" fmla="val 50000"/>
            </a:avLst>
          </a:prstGeom>
          <a:blipFill>
            <a:blip r:embed="rId6"/>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7"/>
          <a:stretch>
            <a:fillRect/>
          </a:stretch>
        </p:blipFill>
        <p:spPr>
          <a:xfrm>
            <a:off x="11083472" y="25058"/>
            <a:ext cx="1108528" cy="682171"/>
          </a:xfrm>
          <a:prstGeom prst="rect">
            <a:avLst/>
          </a:prstGeom>
        </p:spPr>
      </p:pic>
      <p:sp>
        <p:nvSpPr>
          <p:cNvPr id="25" name="Freeform 24"/>
          <p:cNvSpPr/>
          <p:nvPr/>
        </p:nvSpPr>
        <p:spPr>
          <a:xfrm>
            <a:off x="3121860" y="6496037"/>
            <a:ext cx="17315" cy="881"/>
          </a:xfrm>
          <a:custGeom>
            <a:avLst/>
            <a:gdLst>
              <a:gd name="connsiteX0" fmla="*/ 17315 w 17315"/>
              <a:gd name="connsiteY0" fmla="*/ 0 h 881"/>
              <a:gd name="connsiteX1" fmla="*/ 17315 w 17315"/>
              <a:gd name="connsiteY1" fmla="*/ 881 h 881"/>
              <a:gd name="connsiteX2" fmla="*/ 0 w 17315"/>
              <a:gd name="connsiteY2" fmla="*/ 881 h 881"/>
              <a:gd name="connsiteX3" fmla="*/ 17315 w 17315"/>
              <a:gd name="connsiteY3" fmla="*/ 0 h 881"/>
            </a:gdLst>
            <a:ahLst/>
            <a:cxnLst>
              <a:cxn ang="0">
                <a:pos x="connsiteX0" y="connsiteY0"/>
              </a:cxn>
              <a:cxn ang="0">
                <a:pos x="connsiteX1" y="connsiteY1"/>
              </a:cxn>
              <a:cxn ang="0">
                <a:pos x="connsiteX2" y="connsiteY2"/>
              </a:cxn>
              <a:cxn ang="0">
                <a:pos x="connsiteX3" y="connsiteY3"/>
              </a:cxn>
            </a:cxnLst>
            <a:rect l="l" t="t" r="r" b="b"/>
            <a:pathLst>
              <a:path w="17315" h="881">
                <a:moveTo>
                  <a:pt x="17315" y="0"/>
                </a:moveTo>
                <a:lnTo>
                  <a:pt x="17315" y="881"/>
                </a:lnTo>
                <a:lnTo>
                  <a:pt x="0" y="881"/>
                </a:lnTo>
                <a:lnTo>
                  <a:pt x="17315"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13"/>
          <p:cNvSpPr/>
          <p:nvPr/>
        </p:nvSpPr>
        <p:spPr>
          <a:xfrm>
            <a:off x="333808" y="955314"/>
            <a:ext cx="2761824" cy="5661102"/>
          </a:xfrm>
          <a:custGeom>
            <a:avLst/>
            <a:gdLst>
              <a:gd name="connsiteX0" fmla="*/ 0 w 2761824"/>
              <a:gd name="connsiteY0" fmla="*/ 0 h 5422107"/>
              <a:gd name="connsiteX1" fmla="*/ 2761824 w 2761824"/>
              <a:gd name="connsiteY1" fmla="*/ 0 h 5422107"/>
              <a:gd name="connsiteX2" fmla="*/ 2761824 w 2761824"/>
              <a:gd name="connsiteY2" fmla="*/ 56371 h 5422107"/>
              <a:gd name="connsiteX3" fmla="*/ 2744509 w 2761824"/>
              <a:gd name="connsiteY3" fmla="*/ 55489 h 5422107"/>
              <a:gd name="connsiteX4" fmla="*/ 82997 w 2761824"/>
              <a:gd name="connsiteY4" fmla="*/ 2738798 h 5422107"/>
              <a:gd name="connsiteX5" fmla="*/ 2744509 w 2761824"/>
              <a:gd name="connsiteY5" fmla="*/ 5422107 h 5422107"/>
              <a:gd name="connsiteX6" fmla="*/ 0 w 2761824"/>
              <a:gd name="connsiteY6" fmla="*/ 5422107 h 5422107"/>
              <a:gd name="connsiteX7" fmla="*/ 0 w 2761824"/>
              <a:gd name="connsiteY7" fmla="*/ 0 h 5422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1824" h="5422107">
                <a:moveTo>
                  <a:pt x="0" y="0"/>
                </a:moveTo>
                <a:lnTo>
                  <a:pt x="2761824" y="0"/>
                </a:lnTo>
                <a:lnTo>
                  <a:pt x="2761824" y="56371"/>
                </a:lnTo>
                <a:lnTo>
                  <a:pt x="2744509" y="55489"/>
                </a:lnTo>
                <a:cubicBezTo>
                  <a:pt x="1274597" y="55489"/>
                  <a:pt x="82997" y="1256847"/>
                  <a:pt x="82997" y="2738798"/>
                </a:cubicBezTo>
                <a:cubicBezTo>
                  <a:pt x="82997" y="4220749"/>
                  <a:pt x="1274597" y="5422107"/>
                  <a:pt x="2744509" y="5422107"/>
                </a:cubicBezTo>
                <a:lnTo>
                  <a:pt x="0" y="5422107"/>
                </a:lnTo>
                <a:lnTo>
                  <a:pt x="0" y="0"/>
                </a:lnTo>
                <a:close/>
              </a:path>
            </a:pathLst>
          </a:cu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p:cNvSpPr/>
          <p:nvPr/>
        </p:nvSpPr>
        <p:spPr>
          <a:xfrm>
            <a:off x="4943615" y="766921"/>
            <a:ext cx="2242858" cy="548099"/>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0"/>
              </a:spcAft>
              <a:buClrTx/>
              <a:buSzTx/>
              <a:buFontTx/>
              <a:buNone/>
              <a:tabLst>
                <a:tab pos="2110105" algn="l"/>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LUYỆN TẬP</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4" name="Rectangle 3"/>
          <p:cNvSpPr/>
          <p:nvPr/>
        </p:nvSpPr>
        <p:spPr>
          <a:xfrm>
            <a:off x="1915735" y="1130300"/>
            <a:ext cx="240642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2.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Bài</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tập</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2: </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F5981B6A-AA9A-43AA-05D1-39A4C8E7AB63}"/>
              </a:ext>
            </a:extLst>
          </p:cNvPr>
          <p:cNvSpPr/>
          <p:nvPr/>
        </p:nvSpPr>
        <p:spPr>
          <a:xfrm>
            <a:off x="2465826" y="1761330"/>
            <a:ext cx="8909857" cy="414047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dirty="0">
                <a:solidFill>
                  <a:srgbClr val="000000"/>
                </a:solidFill>
                <a:effectLst/>
                <a:latin typeface="Times New Roman" panose="02020603050405020304" pitchFamily="18" charset="0"/>
                <a:ea typeface="Times New Roman" panose="02020603050405020304" pitchFamily="18" charset="0"/>
              </a:rPr>
              <a:t>b. </a:t>
            </a:r>
            <a:endParaRPr lang="en-US" sz="3200" dirty="0">
              <a:effectLst/>
              <a:latin typeface="Times New Roman" panose="02020603050405020304" pitchFamily="18" charset="0"/>
              <a:ea typeface="Times New Roman" panose="02020603050405020304" pitchFamily="18" charset="0"/>
            </a:endParaRPr>
          </a:p>
          <a:p>
            <a:pPr algn="just"/>
            <a:r>
              <a:rPr lang="vi-VN" sz="3200" dirty="0">
                <a:solidFill>
                  <a:srgbClr val="000000"/>
                </a:solidFill>
                <a:effectLst/>
                <a:latin typeface="Times New Roman" panose="02020603050405020304" pitchFamily="18" charset="0"/>
                <a:ea typeface="Times New Roman" panose="02020603050405020304" pitchFamily="18" charset="0"/>
              </a:rPr>
              <a:t>+ Lỗi: Thiếu vị ngữ do người viết nhầm thành phần biệt lập là định ngữ của câu.</a:t>
            </a:r>
            <a:endParaRPr lang="en-US" sz="3200" dirty="0">
              <a:effectLst/>
              <a:latin typeface="Times New Roman" panose="02020603050405020304" pitchFamily="18" charset="0"/>
              <a:ea typeface="Times New Roman" panose="02020603050405020304" pitchFamily="18" charset="0"/>
            </a:endParaRPr>
          </a:p>
          <a:p>
            <a:pPr algn="just"/>
            <a:r>
              <a:rPr lang="vi-VN" sz="3200" dirty="0">
                <a:solidFill>
                  <a:srgbClr val="000000"/>
                </a:solidFill>
                <a:effectLst/>
                <a:latin typeface="Times New Roman" panose="02020603050405020304" pitchFamily="18" charset="0"/>
                <a:ea typeface="Times New Roman" panose="02020603050405020304" pitchFamily="18" charset="0"/>
              </a:rPr>
              <a:t>+ Sửa: Hàn Mặc Tử là người đi vào thơ ca với phong cách trữ tình độc đáo, khác lạ, hoà nhập thần diệu trong thơ các yếu tố lãng mạn, tượng trưng, siêu thực.</a:t>
            </a:r>
            <a:endParaRPr lang="en-US" sz="3200" dirty="0">
              <a:effectLst/>
              <a:latin typeface="Times New Roman" panose="02020603050405020304" pitchFamily="18" charset="0"/>
              <a:ea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5689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TotalTime>
  <Words>1597</Words>
  <Application>Microsoft Office PowerPoint</Application>
  <PresentationFormat>Widescreen</PresentationFormat>
  <Paragraphs>175</Paragraphs>
  <Slides>15</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TBC</dc:creator>
  <cp:lastModifiedBy>Admin</cp:lastModifiedBy>
  <cp:revision>69</cp:revision>
  <dcterms:created xsi:type="dcterms:W3CDTF">2022-05-23T10:12:26Z</dcterms:created>
  <dcterms:modified xsi:type="dcterms:W3CDTF">2023-08-12T06:03:16Z</dcterms:modified>
</cp:coreProperties>
</file>