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7" r:id="rId3"/>
    <p:sldId id="256" r:id="rId4"/>
    <p:sldId id="258" r:id="rId5"/>
    <p:sldId id="295" r:id="rId6"/>
    <p:sldId id="271" r:id="rId7"/>
    <p:sldId id="297" r:id="rId8"/>
    <p:sldId id="260" r:id="rId9"/>
    <p:sldId id="298" r:id="rId10"/>
    <p:sldId id="299" r:id="rId11"/>
    <p:sldId id="300" r:id="rId12"/>
    <p:sldId id="272" r:id="rId13"/>
    <p:sldId id="293" r:id="rId14"/>
    <p:sldId id="301" r:id="rId15"/>
    <p:sldId id="274" r:id="rId16"/>
    <p:sldId id="273" r:id="rId17"/>
    <p:sldId id="289" r:id="rId18"/>
    <p:sldId id="265" r:id="rId19"/>
    <p:sldId id="275" r:id="rId20"/>
    <p:sldId id="266" r:id="rId21"/>
    <p:sldId id="296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AD6"/>
    <a:srgbClr val="ADD8E1"/>
    <a:srgbClr val="D4E9D7"/>
    <a:srgbClr val="BEE0E7"/>
    <a:srgbClr val="C8E19D"/>
    <a:srgbClr val="FCD7A1"/>
    <a:srgbClr val="CBE143"/>
    <a:srgbClr val="000000"/>
    <a:srgbClr val="7A4C51"/>
    <a:srgbClr val="3F7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4" autoAdjust="0"/>
    <p:restoredTop sz="94622" autoAdjust="0"/>
  </p:normalViewPr>
  <p:slideViewPr>
    <p:cSldViewPr>
      <p:cViewPr varScale="1">
        <p:scale>
          <a:sx n="45" d="100"/>
          <a:sy n="45" d="100"/>
        </p:scale>
        <p:origin x="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5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1.sv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12" Type="http://schemas.openxmlformats.org/officeDocument/2006/relationships/image" Target="../media/image9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12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76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2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5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3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svg"/><Relationship Id="rId5" Type="http://schemas.openxmlformats.org/officeDocument/2006/relationships/image" Target="../media/image21.svg"/><Relationship Id="rId10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3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8.svg"/><Relationship Id="rId5" Type="http://schemas.openxmlformats.org/officeDocument/2006/relationships/image" Target="../media/image21.svg"/><Relationship Id="rId10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0.png"/><Relationship Id="rId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80.svg"/><Relationship Id="rId5" Type="http://schemas.openxmlformats.org/officeDocument/2006/relationships/image" Target="../media/image2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2.svg"/><Relationship Id="rId7" Type="http://schemas.openxmlformats.org/officeDocument/2006/relationships/image" Target="../media/image21.svg"/><Relationship Id="rId12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0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svg"/><Relationship Id="rId7" Type="http://schemas.openxmlformats.org/officeDocument/2006/relationships/image" Target="../media/image38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image" Target="../media/image32.svg"/><Relationship Id="rId12" Type="http://schemas.openxmlformats.org/officeDocument/2006/relationships/image" Target="../media/image29.png"/><Relationship Id="rId7" Type="http://schemas.openxmlformats.org/officeDocument/2006/relationships/image" Target="../media/image3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0.svg"/><Relationship Id="rId5" Type="http://schemas.openxmlformats.org/officeDocument/2006/relationships/image" Target="../media/image46.svg"/><Relationship Id="rId10" Type="http://schemas.openxmlformats.org/officeDocument/2006/relationships/image" Target="../media/image4.png"/><Relationship Id="rId9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5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2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8.png"/><Relationship Id="rId26" Type="http://schemas.openxmlformats.org/officeDocument/2006/relationships/image" Target="../media/image1.png"/><Relationship Id="rId3" Type="http://schemas.openxmlformats.org/officeDocument/2006/relationships/image" Target="../media/image2.svg"/><Relationship Id="rId12" Type="http://schemas.openxmlformats.org/officeDocument/2006/relationships/image" Target="../media/image5.png"/><Relationship Id="rId17" Type="http://schemas.openxmlformats.org/officeDocument/2006/relationships/image" Target="../media/image38.svg"/><Relationship Id="rId25" Type="http://schemas.openxmlformats.org/officeDocument/2006/relationships/image" Target="../media/image24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5" Type="http://schemas.openxmlformats.org/officeDocument/2006/relationships/image" Target="../media/image30.svg"/><Relationship Id="rId10" Type="http://schemas.openxmlformats.org/officeDocument/2006/relationships/image" Target="../media/image10.sv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12" Type="http://schemas.openxmlformats.org/officeDocument/2006/relationships/image" Target="../media/image9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12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76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8" Type="http://schemas.openxmlformats.org/officeDocument/2006/relationships/image" Target="../media/image31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5" Type="http://schemas.openxmlformats.org/officeDocument/2006/relationships/image" Target="../media/image21.sv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12" Type="http://schemas.openxmlformats.org/officeDocument/2006/relationships/image" Target="../media/image9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12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0.svg"/><Relationship Id="rId14" Type="http://schemas.openxmlformats.org/officeDocument/2006/relationships/image" Target="../media/image76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7" Type="http://schemas.openxmlformats.org/officeDocument/2006/relationships/image" Target="../media/image8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5" Type="http://schemas.openxmlformats.org/officeDocument/2006/relationships/image" Target="../media/image21.sv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1.sv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278521"/>
            <a:ext cx="182880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spc="190" dirty="0" smtClean="0">
                <a:solidFill>
                  <a:srgbClr val="3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</a:t>
            </a:r>
            <a:endParaRPr lang="en-US" sz="8000" b="1" spc="190" dirty="0" smtClean="0">
              <a:solidFill>
                <a:srgbClr val="3B4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8000" b="1" spc="190" dirty="0" smtClean="0">
                <a:solidFill>
                  <a:srgbClr val="3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</a:t>
            </a:r>
            <a:r>
              <a:rPr lang="en-US" sz="8000" b="1" spc="190" dirty="0" smtClean="0">
                <a:solidFill>
                  <a:srgbClr val="3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NGỮ VĂN</a:t>
            </a:r>
            <a:r>
              <a:rPr lang="vi-VN" sz="8000" b="1" spc="190" dirty="0" smtClean="0">
                <a:solidFill>
                  <a:srgbClr val="3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8000" b="1" spc="190" dirty="0">
              <a:solidFill>
                <a:srgbClr val="3B4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92176">
            <a:off x="-1570503" y="6424091"/>
            <a:ext cx="4784892" cy="4695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942242">
            <a:off x="15655375" y="-1152721"/>
            <a:ext cx="3207850" cy="33811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148559" y="6864453"/>
            <a:ext cx="3362123" cy="34225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304500">
            <a:off x="13817013" y="644375"/>
            <a:ext cx="713893" cy="10346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11825">
            <a:off x="5774618" y="8308310"/>
            <a:ext cx="713893" cy="10346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385968">
            <a:off x="16783717" y="563926"/>
            <a:ext cx="762969" cy="1105752"/>
          </a:xfrm>
          <a:prstGeom prst="rect">
            <a:avLst/>
          </a:prstGeom>
        </p:spPr>
      </p:pic>
      <p:grpSp>
        <p:nvGrpSpPr>
          <p:cNvPr id="9" name="Group 3"/>
          <p:cNvGrpSpPr/>
          <p:nvPr/>
        </p:nvGrpSpPr>
        <p:grpSpPr>
          <a:xfrm>
            <a:off x="1066800" y="1167307"/>
            <a:ext cx="13639800" cy="8167193"/>
            <a:chOff x="0" y="0"/>
            <a:chExt cx="18242783" cy="12091182"/>
          </a:xfrm>
        </p:grpSpPr>
        <p:grpSp>
          <p:nvGrpSpPr>
            <p:cNvPr id="10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</p:sp>
        </p:grpSp>
        <p:grpSp>
          <p:nvGrpSpPr>
            <p:cNvPr id="11" name="Group 6"/>
            <p:cNvGrpSpPr/>
            <p:nvPr/>
          </p:nvGrpSpPr>
          <p:grpSpPr>
            <a:xfrm>
              <a:off x="329480" y="0"/>
              <a:ext cx="17913303" cy="11727398"/>
              <a:chOff x="-4213" y="0"/>
              <a:chExt cx="10825343" cy="7087086"/>
            </a:xfrm>
          </p:grpSpPr>
          <p:sp>
            <p:nvSpPr>
              <p:cNvPr id="13" name="Freeform 7"/>
              <p:cNvSpPr/>
              <p:nvPr/>
            </p:nvSpPr>
            <p:spPr>
              <a:xfrm>
                <a:off x="-4213" y="0"/>
                <a:ext cx="10825343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</p:sp>
        </p:grpSp>
      </p:grpSp>
      <p:sp>
        <p:nvSpPr>
          <p:cNvPr id="4" name="Rectangle 3"/>
          <p:cNvSpPr/>
          <p:nvPr/>
        </p:nvSpPr>
        <p:spPr>
          <a:xfrm>
            <a:off x="1572011" y="2011803"/>
            <a:ext cx="12875723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Lựa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chọn cách trình bày văn bản: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 dirty="0"/>
              <a:t>Ngôn ngữ: ngắn </a:t>
            </a:r>
            <a:r>
              <a:rPr lang="vi-VN" sz="3800" dirty="0" smtClean="0"/>
              <a:t>gọn</a:t>
            </a:r>
            <a:r>
              <a:rPr lang="en-US" sz="3800" dirty="0" smtClean="0"/>
              <a:t>,</a:t>
            </a:r>
            <a:r>
              <a:rPr lang="vi-VN" sz="3800" dirty="0" smtClean="0"/>
              <a:t> </a:t>
            </a:r>
            <a:r>
              <a:rPr lang="vi-VN" sz="3800" dirty="0"/>
              <a:t>nên sử dụng kiểu câu mệnh lệnh, bắt đầu bằng các từ có tính chất yêu cầu, đề nghị hoặc ngăn cấm.</a:t>
            </a:r>
            <a:endParaRPr lang="en-US" sz="3800" dirty="0"/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 dirty="0" smtClean="0"/>
              <a:t>Tuỳ </a:t>
            </a:r>
            <a:r>
              <a:rPr lang="vi-VN" sz="3800" dirty="0"/>
              <a:t>theo nội dung và tính chất của văn bản, có thể sử dụng </a:t>
            </a:r>
            <a:r>
              <a:rPr lang="vi-VN" sz="3800" dirty="0" smtClean="0"/>
              <a:t>tranh</a:t>
            </a:r>
            <a:r>
              <a:rPr lang="vi-VN" sz="3800" dirty="0"/>
              <a:t>, ảnh, bảng, biểu, sơ đồ, kí hiệu phù hợp </a:t>
            </a:r>
            <a:r>
              <a:rPr lang="vi-VN" sz="3800" dirty="0" smtClean="0"/>
              <a:t>để</a:t>
            </a:r>
            <a:endParaRPr lang="en-US" sz="3800" dirty="0" smtClean="0"/>
          </a:p>
          <a:p>
            <a:pPr algn="just">
              <a:lnSpc>
                <a:spcPct val="150000"/>
              </a:lnSpc>
            </a:pP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800" dirty="0" smtClean="0"/>
              <a:t>ội </a:t>
            </a:r>
            <a:r>
              <a:rPr lang="vi-VN" sz="3800" dirty="0"/>
              <a:t>dung thông tin trở nên sinh động, dễ hiểu, dễ nhớ.</a:t>
            </a:r>
            <a:endParaRPr lang="en-US" sz="3800" dirty="0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033845" y="4457700"/>
            <a:ext cx="3977288" cy="60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48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92176">
            <a:off x="-1570503" y="6424091"/>
            <a:ext cx="4784892" cy="4695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942242">
            <a:off x="15655375" y="-1152721"/>
            <a:ext cx="3207850" cy="3381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304500">
            <a:off x="16902353" y="8878208"/>
            <a:ext cx="713893" cy="10346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11825">
            <a:off x="1080259" y="649007"/>
            <a:ext cx="713893" cy="103462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699004" y="2039469"/>
            <a:ext cx="13721784" cy="691333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359156" y="1794798"/>
            <a:ext cx="13683986" cy="6784785"/>
          </a:xfrm>
          <a:prstGeom prst="rect">
            <a:avLst/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2359156" y="4465675"/>
            <a:ext cx="13683986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7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2830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385968">
            <a:off x="728345" y="8705424"/>
            <a:ext cx="762969" cy="1105752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92176" flipH="1">
            <a:off x="15736545" y="7488345"/>
            <a:ext cx="3607551" cy="3539910"/>
          </a:xfrm>
          <a:prstGeom prst="rect">
            <a:avLst/>
          </a:prstGeom>
        </p:spPr>
      </p:pic>
      <p:grpSp>
        <p:nvGrpSpPr>
          <p:cNvPr id="14" name="Group 11"/>
          <p:cNvGrpSpPr/>
          <p:nvPr/>
        </p:nvGrpSpPr>
        <p:grpSpPr>
          <a:xfrm flipH="1">
            <a:off x="6172200" y="1059545"/>
            <a:ext cx="10972800" cy="5334000"/>
            <a:chOff x="0" y="0"/>
            <a:chExt cx="6238240" cy="2012950"/>
          </a:xfrm>
          <a:solidFill>
            <a:schemeClr val="bg1"/>
          </a:solidFill>
        </p:grpSpPr>
        <p:sp>
          <p:nvSpPr>
            <p:cNvPr id="18" name="Freeform 12"/>
            <p:cNvSpPr/>
            <p:nvPr/>
          </p:nvSpPr>
          <p:spPr>
            <a:xfrm>
              <a:off x="0" y="0"/>
              <a:ext cx="6238240" cy="2112010"/>
            </a:xfrm>
            <a:custGeom>
              <a:avLst/>
              <a:gdLst/>
              <a:ahLst/>
              <a:cxnLst/>
              <a:rect l="l" t="t" r="r" b="b"/>
              <a:pathLst>
                <a:path w="6238240" h="2112010">
                  <a:moveTo>
                    <a:pt x="5615940" y="1541780"/>
                  </a:moveTo>
                  <a:cubicBezTo>
                    <a:pt x="5615940" y="1535430"/>
                    <a:pt x="5617210" y="1530350"/>
                    <a:pt x="5617210" y="1522730"/>
                  </a:cubicBezTo>
                  <a:lnTo>
                    <a:pt x="5617210" y="490220"/>
                  </a:lnTo>
                  <a:cubicBezTo>
                    <a:pt x="5617210" y="220980"/>
                    <a:pt x="5407660" y="0"/>
                    <a:pt x="5151120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1522730"/>
                  </a:lnTo>
                  <a:cubicBezTo>
                    <a:pt x="0" y="1791970"/>
                    <a:pt x="209550" y="2012950"/>
                    <a:pt x="466090" y="2012950"/>
                  </a:cubicBezTo>
                  <a:lnTo>
                    <a:pt x="5149850" y="2012950"/>
                  </a:lnTo>
                  <a:cubicBezTo>
                    <a:pt x="5262880" y="2012950"/>
                    <a:pt x="5367020" y="1969770"/>
                    <a:pt x="5447030" y="1899920"/>
                  </a:cubicBezTo>
                  <a:cubicBezTo>
                    <a:pt x="5577840" y="1971040"/>
                    <a:pt x="5890260" y="2112010"/>
                    <a:pt x="6236970" y="1905000"/>
                  </a:cubicBezTo>
                  <a:cubicBezTo>
                    <a:pt x="6238240" y="1905000"/>
                    <a:pt x="5925820" y="1906270"/>
                    <a:pt x="5615940" y="1541780"/>
                  </a:cubicBezTo>
                  <a:lnTo>
                    <a:pt x="5615940" y="1541780"/>
                  </a:lnTo>
                  <a:close/>
                </a:path>
              </a:pathLst>
            </a:custGeom>
            <a:grpFill/>
          </p:spPr>
        </p:sp>
      </p:grpSp>
      <p:pic>
        <p:nvPicPr>
          <p:cNvPr id="2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H="1">
            <a:off x="1262228" y="4228517"/>
            <a:ext cx="5443371" cy="52553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0" y="2057298"/>
            <a:ext cx="9144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 viết một văn bản hướng d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ẫ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du khách khi tham gia một l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ễ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hội hoặc tham quan một di tích lịch sử, văn hoá ở địa phương nơi em sinh sống.</a:t>
            </a:r>
            <a:endParaRPr lang="en-US" sz="3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466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837390"/>
            <a:ext cx="18288000" cy="959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6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398" y="2719462"/>
            <a:ext cx="10210801" cy="285400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F7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</a:t>
            </a: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tượng: 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khách tham gia lễ hội hoặc tham quan một di tích lịch sử, văn hoá ở địa phương.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" y="1794023"/>
            <a:ext cx="1398081" cy="1398081"/>
            <a:chOff x="691030" y="1814343"/>
            <a:chExt cx="1398081" cy="1398081"/>
          </a:xfrm>
        </p:grpSpPr>
        <p:grpSp>
          <p:nvGrpSpPr>
            <p:cNvPr id="12" name="Group 8"/>
            <p:cNvGrpSpPr/>
            <p:nvPr/>
          </p:nvGrpSpPr>
          <p:grpSpPr>
            <a:xfrm>
              <a:off x="691030" y="1814343"/>
              <a:ext cx="1398081" cy="1398081"/>
              <a:chOff x="0" y="0"/>
              <a:chExt cx="6350000" cy="6350000"/>
            </a:xfrm>
          </p:grpSpPr>
          <p:sp>
            <p:nvSpPr>
              <p:cNvPr id="1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7966"/>
              </a:solidFill>
            </p:spPr>
          </p:sp>
        </p:grpSp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23781" y="2147094"/>
              <a:ext cx="732578" cy="732578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4191000" y="6166154"/>
            <a:ext cx="130302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F7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</a:rPr>
              <a:t>Mục đích: </a:t>
            </a:r>
            <a:r>
              <a:rPr lang="vi-VN" sz="3600" dirty="0">
                <a:solidFill>
                  <a:srgbClr val="000000"/>
                </a:solidFill>
              </a:rPr>
              <a:t>giúp du khách hiểu rõ các quy định của Ban Tổ chức lễ hội hoặc Ban Quản lí di tích lịch sử, văn </a:t>
            </a:r>
            <a:r>
              <a:rPr lang="vi-VN" sz="3600" dirty="0" smtClean="0">
                <a:solidFill>
                  <a:srgbClr val="000000"/>
                </a:solidFill>
              </a:rPr>
              <a:t>hoá</a:t>
            </a:r>
            <a:r>
              <a:rPr lang="en-US" sz="3600" dirty="0" smtClean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cs typeface="Arial" panose="020B0604020202020204" pitchFamily="34" charset="0"/>
              </a:rPr>
              <a:t>→</a:t>
            </a:r>
            <a:r>
              <a:rPr lang="vi-VN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smtClean="0">
                <a:solidFill>
                  <a:srgbClr val="000000"/>
                </a:solidFill>
              </a:rPr>
              <a:t>thái </a:t>
            </a:r>
            <a:r>
              <a:rPr lang="vi-VN" sz="3600" dirty="0">
                <a:solidFill>
                  <a:srgbClr val="000000"/>
                </a:solidFill>
              </a:rPr>
              <a:t>độ, hành vi đúng mực, văn minh, lịch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33801" y="5240715"/>
            <a:ext cx="1398081" cy="1398081"/>
            <a:chOff x="691030" y="1814343"/>
            <a:chExt cx="1398081" cy="1398081"/>
          </a:xfrm>
        </p:grpSpPr>
        <p:grpSp>
          <p:nvGrpSpPr>
            <p:cNvPr id="20" name="Group 8"/>
            <p:cNvGrpSpPr/>
            <p:nvPr/>
          </p:nvGrpSpPr>
          <p:grpSpPr>
            <a:xfrm>
              <a:off x="691030" y="1814343"/>
              <a:ext cx="1398081" cy="1398081"/>
              <a:chOff x="0" y="0"/>
              <a:chExt cx="6350000" cy="6350000"/>
            </a:xfrm>
          </p:grpSpPr>
          <p:sp>
            <p:nvSpPr>
              <p:cNvPr id="23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7966"/>
              </a:solidFill>
            </p:spPr>
          </p:sp>
        </p:grpSp>
        <p:pic>
          <p:nvPicPr>
            <p:cNvPr id="22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23781" y="2147094"/>
              <a:ext cx="732578" cy="732578"/>
            </a:xfrm>
            <a:prstGeom prst="rect">
              <a:avLst/>
            </a:prstGeom>
          </p:spPr>
        </p:pic>
      </p:grpSp>
      <p:pic>
        <p:nvPicPr>
          <p:cNvPr id="24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942242">
            <a:off x="15936395" y="-843997"/>
            <a:ext cx="3207850" cy="3381133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92176">
            <a:off x="-1237683" y="7488345"/>
            <a:ext cx="3607551" cy="3539910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3128019">
            <a:off x="15881263" y="1339741"/>
            <a:ext cx="705974" cy="102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3325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837390"/>
            <a:ext cx="18288000" cy="959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6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04998" y="2719462"/>
            <a:ext cx="11963402" cy="32029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F7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</a:rPr>
              <a:t>Nội dung: </a:t>
            </a:r>
            <a:r>
              <a:rPr lang="vi-VN" sz="3600" dirty="0">
                <a:solidFill>
                  <a:srgbClr val="000000"/>
                </a:solidFill>
              </a:rPr>
              <a:t>các yêu cầu, chỉ dẫn cụ thể cho du khách khi tham gia lễ hội hoặc tham quan di tích lịch sử, văn hoá.</a:t>
            </a:r>
            <a:endParaRPr lang="en-US" sz="36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800" y="1794023"/>
            <a:ext cx="1398081" cy="1398081"/>
            <a:chOff x="691030" y="1814343"/>
            <a:chExt cx="1398081" cy="1398081"/>
          </a:xfrm>
        </p:grpSpPr>
        <p:grpSp>
          <p:nvGrpSpPr>
            <p:cNvPr id="12" name="Group 8"/>
            <p:cNvGrpSpPr/>
            <p:nvPr/>
          </p:nvGrpSpPr>
          <p:grpSpPr>
            <a:xfrm>
              <a:off x="691030" y="1814343"/>
              <a:ext cx="1398081" cy="1398081"/>
              <a:chOff x="0" y="0"/>
              <a:chExt cx="6350000" cy="6350000"/>
            </a:xfrm>
          </p:grpSpPr>
          <p:sp>
            <p:nvSpPr>
              <p:cNvPr id="16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7966"/>
              </a:solidFill>
            </p:spPr>
          </p:sp>
        </p:grpSp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23781" y="2147094"/>
              <a:ext cx="732578" cy="732578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5029200" y="6515100"/>
            <a:ext cx="11811000" cy="3048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F7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</a:rPr>
              <a:t>Hình thức: </a:t>
            </a:r>
            <a:r>
              <a:rPr lang="vi-VN" sz="3600" dirty="0">
                <a:solidFill>
                  <a:srgbClr val="000000"/>
                </a:solidFill>
              </a:rPr>
              <a:t>văn bản viết (kênh </a:t>
            </a:r>
            <a:r>
              <a:rPr lang="vi-VN" sz="3600" dirty="0" smtClean="0">
                <a:solidFill>
                  <a:srgbClr val="000000"/>
                </a:solidFill>
              </a:rPr>
              <a:t>chữ</a:t>
            </a:r>
            <a:r>
              <a:rPr lang="en-US" sz="3600" dirty="0" smtClean="0">
                <a:solidFill>
                  <a:srgbClr val="000000"/>
                </a:solidFill>
              </a:rPr>
              <a:t>,</a:t>
            </a:r>
            <a:r>
              <a:rPr lang="vi-VN" sz="3600" dirty="0" smtClean="0">
                <a:solidFill>
                  <a:srgbClr val="000000"/>
                </a:solidFill>
              </a:rPr>
              <a:t> </a:t>
            </a:r>
            <a:r>
              <a:rPr lang="vi-VN" sz="3600" dirty="0">
                <a:solidFill>
                  <a:srgbClr val="000000"/>
                </a:solidFill>
              </a:rPr>
              <a:t>có thể có hình ảnh, kí hiệu đi kèm).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72001" y="5589661"/>
            <a:ext cx="1398081" cy="1398081"/>
            <a:chOff x="691030" y="1814343"/>
            <a:chExt cx="1398081" cy="1398081"/>
          </a:xfrm>
        </p:grpSpPr>
        <p:grpSp>
          <p:nvGrpSpPr>
            <p:cNvPr id="20" name="Group 8"/>
            <p:cNvGrpSpPr/>
            <p:nvPr/>
          </p:nvGrpSpPr>
          <p:grpSpPr>
            <a:xfrm>
              <a:off x="691030" y="1814343"/>
              <a:ext cx="1398081" cy="1398081"/>
              <a:chOff x="0" y="0"/>
              <a:chExt cx="6350000" cy="6350000"/>
            </a:xfrm>
          </p:grpSpPr>
          <p:sp>
            <p:nvSpPr>
              <p:cNvPr id="23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7966"/>
              </a:solidFill>
            </p:spPr>
          </p:sp>
        </p:grpSp>
        <p:pic>
          <p:nvPicPr>
            <p:cNvPr id="22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23781" y="2147094"/>
              <a:ext cx="732578" cy="732578"/>
            </a:xfrm>
            <a:prstGeom prst="rect">
              <a:avLst/>
            </a:prstGeom>
          </p:spPr>
        </p:pic>
      </p:grpSp>
      <p:pic>
        <p:nvPicPr>
          <p:cNvPr id="24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942242">
            <a:off x="15936395" y="-843997"/>
            <a:ext cx="3207850" cy="3381133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92176">
            <a:off x="-1237683" y="7488345"/>
            <a:ext cx="3607551" cy="3539910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3128019">
            <a:off x="15881263" y="1339741"/>
            <a:ext cx="705974" cy="102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45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43000" y="1056881"/>
            <a:ext cx="751359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nl-NL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ý: </a:t>
            </a: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 lời các câu hỏi gợi ý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9593" y="2476500"/>
            <a:ext cx="4724400" cy="3124200"/>
          </a:xfrm>
          <a:prstGeom prst="roundRect">
            <a:avLst/>
          </a:prstGeom>
          <a:solidFill>
            <a:srgbClr val="CBE14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vi?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32553" y="2476500"/>
            <a:ext cx="4880607" cy="3124200"/>
          </a:xfrm>
          <a:prstGeom prst="roundRect">
            <a:avLst/>
          </a:prstGeom>
          <a:solidFill>
            <a:srgbClr val="FCD7A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thắp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420600" y="2476500"/>
            <a:ext cx="5362526" cy="3124200"/>
          </a:xfrm>
          <a:prstGeom prst="roundRect">
            <a:avLst/>
          </a:prstGeom>
          <a:solidFill>
            <a:srgbClr val="C8E1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19" idx="1"/>
          </p:cNvCxnSpPr>
          <p:nvPr/>
        </p:nvCxnSpPr>
        <p:spPr>
          <a:xfrm>
            <a:off x="5253993" y="4038600"/>
            <a:ext cx="11785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3"/>
            <a:endCxn id="20" idx="1"/>
          </p:cNvCxnSpPr>
          <p:nvPr/>
        </p:nvCxnSpPr>
        <p:spPr>
          <a:xfrm>
            <a:off x="11313160" y="4038600"/>
            <a:ext cx="11074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8964479" y="6233991"/>
            <a:ext cx="6228080" cy="3429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4" descr="https://o.remove.bg/downloads/bd4f9970-65d9-4c8a-b97c-d62b1ae87252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5371554" y="6931442"/>
            <a:ext cx="1846630" cy="16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942242">
            <a:off x="15936395" y="-843997"/>
            <a:ext cx="3207850" cy="3381133"/>
          </a:xfrm>
          <a:prstGeom prst="rect">
            <a:avLst/>
          </a:prstGeom>
        </p:spPr>
      </p:pic>
      <p:pic>
        <p:nvPicPr>
          <p:cNvPr id="34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692176">
            <a:off x="-1237683" y="7488345"/>
            <a:ext cx="3607551" cy="3539910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981200" y="6241402"/>
            <a:ext cx="6018585" cy="3429000"/>
          </a:xfrm>
          <a:prstGeom prst="roundRect">
            <a:avLst/>
          </a:prstGeom>
          <a:solidFill>
            <a:srgbClr val="ADD8E1"/>
          </a:solidFill>
          <a:ln>
            <a:solidFill>
              <a:srgbClr val="D4E9D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>
            <a:stCxn id="28" idx="1"/>
            <a:endCxn id="31" idx="3"/>
          </p:cNvCxnSpPr>
          <p:nvPr/>
        </p:nvCxnSpPr>
        <p:spPr>
          <a:xfrm flipH="1">
            <a:off x="7999785" y="7948491"/>
            <a:ext cx="964694" cy="7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79418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8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942242">
            <a:off x="15936395" y="-843997"/>
            <a:ext cx="3207850" cy="3381133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92176">
            <a:off x="-1237683" y="7488345"/>
            <a:ext cx="3607551" cy="3539910"/>
          </a:xfrm>
          <a:prstGeom prst="rect">
            <a:avLst/>
          </a:prstGeom>
        </p:spPr>
      </p:pic>
      <p:grpSp>
        <p:nvGrpSpPr>
          <p:cNvPr id="22" name="Group 2"/>
          <p:cNvGrpSpPr/>
          <p:nvPr/>
        </p:nvGrpSpPr>
        <p:grpSpPr>
          <a:xfrm>
            <a:off x="5590767" y="3655538"/>
            <a:ext cx="12159649" cy="3773962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24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5" name="Group 2"/>
          <p:cNvGrpSpPr/>
          <p:nvPr/>
        </p:nvGrpSpPr>
        <p:grpSpPr>
          <a:xfrm>
            <a:off x="5639111" y="1660777"/>
            <a:ext cx="12141420" cy="1730124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6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27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8" name="Picture 3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t="39357"/>
          <a:stretch>
            <a:fillRect/>
          </a:stretch>
        </p:blipFill>
        <p:spPr>
          <a:xfrm flipH="1">
            <a:off x="614814" y="1677065"/>
            <a:ext cx="3522205" cy="171492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62000" y="2156283"/>
            <a:ext cx="3123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14736" y="2156283"/>
            <a:ext cx="11102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4352372" y="5143500"/>
            <a:ext cx="990600" cy="838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t="39357"/>
          <a:stretch>
            <a:fillRect/>
          </a:stretch>
        </p:blipFill>
        <p:spPr>
          <a:xfrm flipH="1">
            <a:off x="552002" y="4477685"/>
            <a:ext cx="3526857" cy="226601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85800" y="4845372"/>
            <a:ext cx="316513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4385233" y="2181484"/>
            <a:ext cx="990600" cy="838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70989" y="3771900"/>
            <a:ext cx="117794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C1.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Lần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lượt trình bày các yêu 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ầ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u và chỉ dẫn cụ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thể.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C2. S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ắp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xếp theo hai nhóm: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) Những quy định, yêu cầu bắt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buộc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) Những chỉ dẫn, gợi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ý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4612" y="630237"/>
            <a:ext cx="661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ý: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2"/>
          <p:cNvGrpSpPr/>
          <p:nvPr/>
        </p:nvGrpSpPr>
        <p:grpSpPr>
          <a:xfrm>
            <a:off x="5565029" y="7729627"/>
            <a:ext cx="12141420" cy="1730124"/>
            <a:chOff x="0" y="0"/>
            <a:chExt cx="3512317" cy="202436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2" name="Freeform 3"/>
            <p:cNvSpPr/>
            <p:nvPr/>
          </p:nvSpPr>
          <p:spPr>
            <a:xfrm>
              <a:off x="10160" y="16510"/>
              <a:ext cx="3489457" cy="1996425"/>
            </a:xfrm>
            <a:custGeom>
              <a:avLst/>
              <a:gdLst/>
              <a:ahLst/>
              <a:cxnLst/>
              <a:rect l="l" t="t" r="r" b="b"/>
              <a:pathLst>
                <a:path w="3489457" h="1996425">
                  <a:moveTo>
                    <a:pt x="3489457" y="1996425"/>
                  </a:moveTo>
                  <a:lnTo>
                    <a:pt x="0" y="1988805"/>
                  </a:lnTo>
                  <a:lnTo>
                    <a:pt x="0" y="705639"/>
                  </a:lnTo>
                  <a:lnTo>
                    <a:pt x="17780" y="19050"/>
                  </a:lnTo>
                  <a:lnTo>
                    <a:pt x="1737964" y="0"/>
                  </a:lnTo>
                  <a:lnTo>
                    <a:pt x="3470407" y="5080"/>
                  </a:lnTo>
                  <a:close/>
                </a:path>
              </a:pathLst>
            </a:custGeom>
            <a:grpFill/>
          </p:spPr>
        </p:sp>
        <p:sp>
          <p:nvSpPr>
            <p:cNvPr id="43" name="Freeform 4"/>
            <p:cNvSpPr/>
            <p:nvPr/>
          </p:nvSpPr>
          <p:spPr>
            <a:xfrm>
              <a:off x="-3810" y="0"/>
              <a:ext cx="3518667" cy="2023095"/>
            </a:xfrm>
            <a:custGeom>
              <a:avLst/>
              <a:gdLst/>
              <a:ahLst/>
              <a:cxnLst/>
              <a:rect l="l" t="t" r="r" b="b"/>
              <a:pathLst>
                <a:path w="3518667" h="2023095">
                  <a:moveTo>
                    <a:pt x="3484377" y="21590"/>
                  </a:moveTo>
                  <a:cubicBezTo>
                    <a:pt x="3485647" y="34290"/>
                    <a:pt x="3485647" y="44450"/>
                    <a:pt x="3486917" y="54610"/>
                  </a:cubicBezTo>
                  <a:cubicBezTo>
                    <a:pt x="3489457" y="93695"/>
                    <a:pt x="3490727" y="136199"/>
                    <a:pt x="3493267" y="177185"/>
                  </a:cubicBezTo>
                  <a:cubicBezTo>
                    <a:pt x="3493267" y="236387"/>
                    <a:pt x="3505967" y="1403734"/>
                    <a:pt x="3512317" y="1462936"/>
                  </a:cubicBezTo>
                  <a:cubicBezTo>
                    <a:pt x="3518667" y="1552499"/>
                    <a:pt x="3514857" y="1643579"/>
                    <a:pt x="3514857" y="1733142"/>
                  </a:cubicBezTo>
                  <a:cubicBezTo>
                    <a:pt x="3514857" y="1812078"/>
                    <a:pt x="3516127" y="1884942"/>
                    <a:pt x="3517397" y="1962135"/>
                  </a:cubicBezTo>
                  <a:cubicBezTo>
                    <a:pt x="3517397" y="1983725"/>
                    <a:pt x="3517397" y="1997695"/>
                    <a:pt x="3517397" y="2021825"/>
                  </a:cubicBezTo>
                  <a:cubicBezTo>
                    <a:pt x="3494536" y="2021825"/>
                    <a:pt x="3474217" y="2023095"/>
                    <a:pt x="3448045" y="2021825"/>
                  </a:cubicBezTo>
                  <a:cubicBezTo>
                    <a:pt x="3272492" y="2016745"/>
                    <a:pt x="3094238" y="2023095"/>
                    <a:pt x="2918685" y="2018015"/>
                  </a:cubicBezTo>
                  <a:cubicBezTo>
                    <a:pt x="2813353" y="2014205"/>
                    <a:pt x="2710723" y="2016745"/>
                    <a:pt x="2605391" y="2014205"/>
                  </a:cubicBezTo>
                  <a:cubicBezTo>
                    <a:pt x="2556776" y="2012935"/>
                    <a:pt x="2508162" y="2011665"/>
                    <a:pt x="2459547" y="2010395"/>
                  </a:cubicBezTo>
                  <a:cubicBezTo>
                    <a:pt x="2429838" y="2010395"/>
                    <a:pt x="2402830" y="2011665"/>
                    <a:pt x="2373121" y="2011665"/>
                  </a:cubicBezTo>
                  <a:cubicBezTo>
                    <a:pt x="2297498" y="2010395"/>
                    <a:pt x="2089535" y="2011665"/>
                    <a:pt x="2013913" y="2010395"/>
                  </a:cubicBezTo>
                  <a:cubicBezTo>
                    <a:pt x="1959896" y="2009125"/>
                    <a:pt x="879571" y="2018015"/>
                    <a:pt x="825555" y="2016745"/>
                  </a:cubicBezTo>
                  <a:cubicBezTo>
                    <a:pt x="812051" y="2016745"/>
                    <a:pt x="795846" y="2018015"/>
                    <a:pt x="782342" y="2018015"/>
                  </a:cubicBezTo>
                  <a:cubicBezTo>
                    <a:pt x="749932" y="2018015"/>
                    <a:pt x="720223" y="2019285"/>
                    <a:pt x="687813" y="2019285"/>
                  </a:cubicBezTo>
                  <a:cubicBezTo>
                    <a:pt x="606789" y="2019285"/>
                    <a:pt x="528465" y="2018015"/>
                    <a:pt x="447441" y="2016745"/>
                  </a:cubicBezTo>
                  <a:cubicBezTo>
                    <a:pt x="398826" y="2015475"/>
                    <a:pt x="350211" y="2014205"/>
                    <a:pt x="304298" y="2012935"/>
                  </a:cubicBezTo>
                  <a:cubicBezTo>
                    <a:pt x="217872" y="2011665"/>
                    <a:pt x="131446" y="2010395"/>
                    <a:pt x="48260" y="2010395"/>
                  </a:cubicBezTo>
                  <a:cubicBezTo>
                    <a:pt x="38100" y="2010395"/>
                    <a:pt x="29210" y="2010395"/>
                    <a:pt x="19050" y="2009125"/>
                  </a:cubicBezTo>
                  <a:cubicBezTo>
                    <a:pt x="10160" y="2007855"/>
                    <a:pt x="5080" y="2001505"/>
                    <a:pt x="7620" y="1992615"/>
                  </a:cubicBezTo>
                  <a:cubicBezTo>
                    <a:pt x="16510" y="1960843"/>
                    <a:pt x="12700" y="1922893"/>
                    <a:pt x="11430" y="1883424"/>
                  </a:cubicBezTo>
                  <a:cubicBezTo>
                    <a:pt x="10160" y="1802970"/>
                    <a:pt x="6350" y="1724034"/>
                    <a:pt x="7620" y="1643579"/>
                  </a:cubicBezTo>
                  <a:cubicBezTo>
                    <a:pt x="5080" y="1543391"/>
                    <a:pt x="0" y="303179"/>
                    <a:pt x="7620" y="201473"/>
                  </a:cubicBezTo>
                  <a:cubicBezTo>
                    <a:pt x="8890" y="181739"/>
                    <a:pt x="7620" y="160487"/>
                    <a:pt x="8890" y="140753"/>
                  </a:cubicBezTo>
                  <a:cubicBezTo>
                    <a:pt x="10160" y="108875"/>
                    <a:pt x="12700" y="7396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925" y="30480"/>
                    <a:pt x="107138" y="29210"/>
                  </a:cubicBezTo>
                  <a:cubicBezTo>
                    <a:pt x="180060" y="25400"/>
                    <a:pt x="252982" y="22860"/>
                    <a:pt x="328605" y="20320"/>
                  </a:cubicBezTo>
                  <a:cubicBezTo>
                    <a:pt x="379920" y="17780"/>
                    <a:pt x="431236" y="16510"/>
                    <a:pt x="479851" y="13970"/>
                  </a:cubicBezTo>
                  <a:cubicBezTo>
                    <a:pt x="528465" y="11430"/>
                    <a:pt x="579781" y="8890"/>
                    <a:pt x="628395" y="8890"/>
                  </a:cubicBezTo>
                  <a:cubicBezTo>
                    <a:pt x="682412" y="7620"/>
                    <a:pt x="736428" y="10160"/>
                    <a:pt x="790444" y="8890"/>
                  </a:cubicBezTo>
                  <a:cubicBezTo>
                    <a:pt x="857964" y="8890"/>
                    <a:pt x="2081433" y="6350"/>
                    <a:pt x="2148953" y="5080"/>
                  </a:cubicBezTo>
                  <a:cubicBezTo>
                    <a:pt x="2213773" y="3810"/>
                    <a:pt x="2278592" y="2540"/>
                    <a:pt x="2346113" y="2540"/>
                  </a:cubicBezTo>
                  <a:cubicBezTo>
                    <a:pt x="2456846" y="1270"/>
                    <a:pt x="2564879" y="0"/>
                    <a:pt x="2675612" y="0"/>
                  </a:cubicBezTo>
                  <a:cubicBezTo>
                    <a:pt x="2721526" y="0"/>
                    <a:pt x="2770141" y="2540"/>
                    <a:pt x="2816054" y="2540"/>
                  </a:cubicBezTo>
                  <a:cubicBezTo>
                    <a:pt x="2942993" y="3810"/>
                    <a:pt x="3072632" y="5080"/>
                    <a:pt x="3199570" y="7620"/>
                  </a:cubicBezTo>
                  <a:cubicBezTo>
                    <a:pt x="3267090" y="8890"/>
                    <a:pt x="3334611" y="12700"/>
                    <a:pt x="3402131" y="16510"/>
                  </a:cubicBezTo>
                  <a:cubicBezTo>
                    <a:pt x="3418336" y="16510"/>
                    <a:pt x="3434541" y="16510"/>
                    <a:pt x="3448045" y="16510"/>
                  </a:cubicBezTo>
                  <a:cubicBezTo>
                    <a:pt x="3465327" y="17780"/>
                    <a:pt x="3474217" y="20320"/>
                    <a:pt x="3484377" y="21590"/>
                  </a:cubicBezTo>
                  <a:close/>
                  <a:moveTo>
                    <a:pt x="3494537" y="2005315"/>
                  </a:moveTo>
                  <a:cubicBezTo>
                    <a:pt x="3495807" y="1988805"/>
                    <a:pt x="3497077" y="1976105"/>
                    <a:pt x="3497077" y="1963405"/>
                  </a:cubicBezTo>
                  <a:cubicBezTo>
                    <a:pt x="3495807" y="1877352"/>
                    <a:pt x="3494537" y="1796898"/>
                    <a:pt x="3494537" y="1710372"/>
                  </a:cubicBezTo>
                  <a:cubicBezTo>
                    <a:pt x="3494537" y="1670903"/>
                    <a:pt x="3497077" y="1631435"/>
                    <a:pt x="3495807" y="1591967"/>
                  </a:cubicBezTo>
                  <a:cubicBezTo>
                    <a:pt x="3495807" y="1555535"/>
                    <a:pt x="3494537" y="1517585"/>
                    <a:pt x="3493267" y="1481153"/>
                  </a:cubicBezTo>
                  <a:cubicBezTo>
                    <a:pt x="3488187" y="1424986"/>
                    <a:pt x="3476757" y="262193"/>
                    <a:pt x="3476757" y="206027"/>
                  </a:cubicBezTo>
                  <a:cubicBezTo>
                    <a:pt x="3474217" y="158969"/>
                    <a:pt x="3471677" y="110393"/>
                    <a:pt x="3469137" y="63500"/>
                  </a:cubicBezTo>
                  <a:cubicBezTo>
                    <a:pt x="3467867" y="44450"/>
                    <a:pt x="3466597" y="43180"/>
                    <a:pt x="3439943" y="41910"/>
                  </a:cubicBezTo>
                  <a:cubicBezTo>
                    <a:pt x="3431840" y="41910"/>
                    <a:pt x="3426438" y="41910"/>
                    <a:pt x="3418336" y="40640"/>
                  </a:cubicBezTo>
                  <a:cubicBezTo>
                    <a:pt x="3350815" y="36830"/>
                    <a:pt x="3280594" y="31750"/>
                    <a:pt x="3213074" y="30480"/>
                  </a:cubicBezTo>
                  <a:cubicBezTo>
                    <a:pt x="3048324" y="26670"/>
                    <a:pt x="2880874" y="25400"/>
                    <a:pt x="2716124" y="22860"/>
                  </a:cubicBezTo>
                  <a:cubicBezTo>
                    <a:pt x="2691817" y="22860"/>
                    <a:pt x="2664809" y="22860"/>
                    <a:pt x="2640502" y="22860"/>
                  </a:cubicBezTo>
                  <a:cubicBezTo>
                    <a:pt x="2599989" y="22860"/>
                    <a:pt x="2559477" y="22860"/>
                    <a:pt x="2521666" y="22860"/>
                  </a:cubicBezTo>
                  <a:cubicBezTo>
                    <a:pt x="2435240" y="22860"/>
                    <a:pt x="2348814" y="22860"/>
                    <a:pt x="2265088" y="24130"/>
                  </a:cubicBezTo>
                  <a:cubicBezTo>
                    <a:pt x="2192166" y="25400"/>
                    <a:pt x="963296" y="29210"/>
                    <a:pt x="890374" y="29210"/>
                  </a:cubicBezTo>
                  <a:cubicBezTo>
                    <a:pt x="771538" y="29210"/>
                    <a:pt x="652703" y="26670"/>
                    <a:pt x="533867" y="33020"/>
                  </a:cubicBezTo>
                  <a:cubicBezTo>
                    <a:pt x="471748" y="36830"/>
                    <a:pt x="412330" y="36830"/>
                    <a:pt x="352912" y="38100"/>
                  </a:cubicBezTo>
                  <a:cubicBezTo>
                    <a:pt x="250281" y="41910"/>
                    <a:pt x="147650" y="45720"/>
                    <a:pt x="49530" y="50800"/>
                  </a:cubicBezTo>
                  <a:cubicBezTo>
                    <a:pt x="36830" y="50800"/>
                    <a:pt x="34290" y="53340"/>
                    <a:pt x="33020" y="69406"/>
                  </a:cubicBezTo>
                  <a:cubicBezTo>
                    <a:pt x="31750" y="96731"/>
                    <a:pt x="31750" y="124055"/>
                    <a:pt x="30480" y="151379"/>
                  </a:cubicBezTo>
                  <a:cubicBezTo>
                    <a:pt x="29210" y="196919"/>
                    <a:pt x="26670" y="240941"/>
                    <a:pt x="25400" y="286481"/>
                  </a:cubicBezTo>
                  <a:cubicBezTo>
                    <a:pt x="20320" y="335058"/>
                    <a:pt x="26670" y="1522139"/>
                    <a:pt x="29210" y="1570715"/>
                  </a:cubicBezTo>
                  <a:cubicBezTo>
                    <a:pt x="29210" y="1622327"/>
                    <a:pt x="29210" y="1675457"/>
                    <a:pt x="30480" y="1727070"/>
                  </a:cubicBezTo>
                  <a:cubicBezTo>
                    <a:pt x="30480" y="1765020"/>
                    <a:pt x="33020" y="1802970"/>
                    <a:pt x="33020" y="1840920"/>
                  </a:cubicBezTo>
                  <a:cubicBezTo>
                    <a:pt x="33020" y="1881906"/>
                    <a:pt x="33020" y="1922893"/>
                    <a:pt x="31750" y="1963405"/>
                  </a:cubicBezTo>
                  <a:cubicBezTo>
                    <a:pt x="31750" y="1967215"/>
                    <a:pt x="31750" y="1969755"/>
                    <a:pt x="31750" y="1973565"/>
                  </a:cubicBezTo>
                  <a:cubicBezTo>
                    <a:pt x="31750" y="1983725"/>
                    <a:pt x="35560" y="1987535"/>
                    <a:pt x="44450" y="1987535"/>
                  </a:cubicBezTo>
                  <a:cubicBezTo>
                    <a:pt x="69327" y="1987535"/>
                    <a:pt x="107138" y="1988805"/>
                    <a:pt x="142249" y="1988805"/>
                  </a:cubicBezTo>
                  <a:cubicBezTo>
                    <a:pt x="193564" y="1988805"/>
                    <a:pt x="247581" y="1986265"/>
                    <a:pt x="298896" y="1988805"/>
                  </a:cubicBezTo>
                  <a:cubicBezTo>
                    <a:pt x="382621" y="1992615"/>
                    <a:pt x="466346" y="1995155"/>
                    <a:pt x="550072" y="1993885"/>
                  </a:cubicBezTo>
                  <a:cubicBezTo>
                    <a:pt x="604088" y="1992615"/>
                    <a:pt x="655403" y="1995155"/>
                    <a:pt x="709420" y="1995155"/>
                  </a:cubicBezTo>
                  <a:cubicBezTo>
                    <a:pt x="787743" y="1995155"/>
                    <a:pt x="866067" y="1993885"/>
                    <a:pt x="944390" y="1995155"/>
                  </a:cubicBezTo>
                  <a:cubicBezTo>
                    <a:pt x="1060525" y="1996425"/>
                    <a:pt x="2335310" y="1986265"/>
                    <a:pt x="2454145" y="1988805"/>
                  </a:cubicBezTo>
                  <a:cubicBezTo>
                    <a:pt x="2505461" y="1990075"/>
                    <a:pt x="2556776" y="1991345"/>
                    <a:pt x="2605391" y="1991345"/>
                  </a:cubicBezTo>
                  <a:cubicBezTo>
                    <a:pt x="2694518" y="1993885"/>
                    <a:pt x="2780944" y="1990075"/>
                    <a:pt x="2870071" y="1993885"/>
                  </a:cubicBezTo>
                  <a:cubicBezTo>
                    <a:pt x="2942993" y="1996425"/>
                    <a:pt x="3015915" y="1996425"/>
                    <a:pt x="3088837" y="1998965"/>
                  </a:cubicBezTo>
                  <a:cubicBezTo>
                    <a:pt x="3196869" y="2002775"/>
                    <a:pt x="3304902" y="2005315"/>
                    <a:pt x="3412934" y="2006585"/>
                  </a:cubicBezTo>
                  <a:cubicBezTo>
                    <a:pt x="3453446" y="2006585"/>
                    <a:pt x="3474217" y="2005315"/>
                    <a:pt x="3494537" y="2005315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44" name="Picture 3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t="39357"/>
          <a:stretch>
            <a:fillRect/>
          </a:stretch>
        </p:blipFill>
        <p:spPr>
          <a:xfrm flipH="1">
            <a:off x="540732" y="7745915"/>
            <a:ext cx="3522205" cy="1714928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87918" y="8225133"/>
            <a:ext cx="3123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40654" y="8225133"/>
            <a:ext cx="11102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Ban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… / Ban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4311151" y="8250334"/>
            <a:ext cx="990600" cy="838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9985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3" grpId="0"/>
      <p:bldP spid="36" grpId="0" animBg="1"/>
      <p:bldP spid="40" grpId="0"/>
      <p:bldP spid="45" grpId="0"/>
      <p:bldP spid="46" grpId="0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92176">
            <a:off x="-1047359" y="7730073"/>
            <a:ext cx="3114858" cy="30564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92176" flipH="1">
            <a:off x="16301279" y="7730073"/>
            <a:ext cx="3114858" cy="305645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7844">
            <a:off x="-1049169" y="-887129"/>
            <a:ext cx="3207850" cy="33811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538419">
            <a:off x="15655375" y="-1162783"/>
            <a:ext cx="3207850" cy="33811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340956">
            <a:off x="14717465" y="772132"/>
            <a:ext cx="537272" cy="77865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544685">
            <a:off x="2866969" y="588804"/>
            <a:ext cx="537272" cy="7786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1820FB-550B-D8DA-F0AA-8114B93043C5}"/>
              </a:ext>
            </a:extLst>
          </p:cNvPr>
          <p:cNvSpPr txBox="1"/>
          <p:nvPr/>
        </p:nvSpPr>
        <p:spPr>
          <a:xfrm>
            <a:off x="0" y="527783"/>
            <a:ext cx="18288000" cy="118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6500" b="1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640885" y="2107387"/>
            <a:ext cx="13006229" cy="56885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00400" y="2467475"/>
            <a:ext cx="1177884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Yêu cầu: </a:t>
            </a:r>
            <a:r>
              <a:rPr lang="nl-NL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Viết </a:t>
            </a:r>
            <a:r>
              <a:rPr lang="nl-NL" sz="3800" dirty="0">
                <a:latin typeface="Arial" panose="020B0604020202020204" pitchFamily="34" charset="0"/>
                <a:cs typeface="Arial" panose="020B0604020202020204" pitchFamily="34" charset="0"/>
              </a:rPr>
              <a:t>bản nội quy, hướng dẫn nơi công cộng.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ử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715000" y="6223634"/>
            <a:ext cx="6858000" cy="40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956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07844">
            <a:off x="-1037833" y="-729943"/>
            <a:ext cx="3207850" cy="3381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942242">
            <a:off x="15936395" y="-843997"/>
            <a:ext cx="3207850" cy="33811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92176">
            <a:off x="-1237683" y="7488345"/>
            <a:ext cx="3607551" cy="35399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92176" flipH="1">
            <a:off x="15736545" y="7488345"/>
            <a:ext cx="3607551" cy="3539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128019">
            <a:off x="14878681" y="1048331"/>
            <a:ext cx="510943" cy="74049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731786">
            <a:off x="3026136" y="1155103"/>
            <a:ext cx="510943" cy="7404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1820FB-550B-D8DA-F0AA-8114B93043C5}"/>
              </a:ext>
            </a:extLst>
          </p:cNvPr>
          <p:cNvSpPr txBox="1"/>
          <p:nvPr/>
        </p:nvSpPr>
        <p:spPr>
          <a:xfrm>
            <a:off x="0" y="527783"/>
            <a:ext cx="18288000" cy="118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6500" b="1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8"/>
          <a:srcRect t="7749" b="49748"/>
          <a:stretch/>
        </p:blipFill>
        <p:spPr>
          <a:xfrm>
            <a:off x="2295912" y="2171943"/>
            <a:ext cx="13696172" cy="58400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200" y="2737468"/>
            <a:ext cx="126176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Rà soát, chỉnh sửa văn bản </a:t>
            </a:r>
            <a:r>
              <a:rPr lang="nl-N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nội quy, hướng dẫn vừa </a:t>
            </a: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hoàn thành theo gợi ý: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Đọc bài văn đã viết.</a:t>
            </a:r>
          </a:p>
          <a:p>
            <a:pPr marL="571500" lvl="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Đối chiếu với mục I định hướng và dàn ý để phát hiện, sửa lỗi.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714271"/>
            <a:ext cx="5257800" cy="3578736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39860"/>
              </p:ext>
            </p:extLst>
          </p:nvPr>
        </p:nvGraphicFramePr>
        <p:xfrm>
          <a:off x="0" y="0"/>
          <a:ext cx="18288000" cy="10287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43391">
                  <a:extLst>
                    <a:ext uri="{9D8B030D-6E8A-4147-A177-3AD203B41FA5}">
                      <a16:colId xmlns:a16="http://schemas.microsoft.com/office/drawing/2014/main" val="4254582545"/>
                    </a:ext>
                  </a:extLst>
                </a:gridCol>
                <a:gridCol w="13944609">
                  <a:extLst>
                    <a:ext uri="{9D8B030D-6E8A-4147-A177-3AD203B41FA5}">
                      <a16:colId xmlns:a16="http://schemas.microsoft.com/office/drawing/2014/main" val="751990239"/>
                    </a:ext>
                  </a:extLst>
                </a:gridCol>
              </a:tblGrid>
              <a:tr h="7791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3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kiểm</a:t>
                      </a:r>
                      <a:r>
                        <a:rPr lang="en-US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</a:t>
                      </a:r>
                      <a:endParaRPr lang="en-US" sz="3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1600" algn="l"/>
                        </a:tabLst>
                      </a:pPr>
                      <a:r>
                        <a:rPr lang="en-US" sz="3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</a:t>
                      </a:r>
                      <a:r>
                        <a:rPr lang="en-US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cụ</a:t>
                      </a:r>
                      <a:r>
                        <a:rPr lang="en-US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endParaRPr lang="en-US" sz="3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/>
                </a:tc>
                <a:extLst>
                  <a:ext uri="{0D108BD9-81ED-4DB2-BD59-A6C34878D82A}">
                    <a16:rowId xmlns:a16="http://schemas.microsoft.com/office/drawing/2014/main" val="1099304646"/>
                  </a:ext>
                </a:extLst>
              </a:tr>
              <a:tr h="56118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Bố cục ba phần</a:t>
                      </a:r>
                      <a:endParaRPr lang="en-US" sz="3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5420" algn="l"/>
                        </a:tabLst>
                      </a:pPr>
                      <a:r>
                        <a:rPr lang="en-US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</a:t>
                      </a:r>
                      <a:r>
                        <a:rPr lang="vi-VN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hần đầu: Đã nêu được tiêu đề của văn bản chưa?</a:t>
                      </a:r>
                      <a:endParaRPr lang="en-US" sz="3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5420" algn="l"/>
                        </a:tabLst>
                      </a:pPr>
                      <a:r>
                        <a:rPr lang="en-US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vi-VN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Phần nội dung:</a:t>
                      </a:r>
                      <a:endParaRPr lang="en-US" sz="3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Có nêu được những yêu cầu, chỉ dẫn cụ thể cho du khách khi tham gia lễ </a:t>
                      </a:r>
                      <a:r>
                        <a:rPr lang="vi-VN" sz="3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hội</a:t>
                      </a:r>
                      <a:r>
                        <a:rPr lang="en-US" sz="3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33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 </a:t>
                      </a:r>
                      <a:r>
                        <a:rPr lang="vi-VN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 di tích lịch sử, văn hoá không?</a:t>
                      </a:r>
                      <a:endParaRPr lang="en-US" sz="3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Đã sắp xếp các yêu cầu, chỉ dẫn theo trật tự </a:t>
                      </a:r>
                      <a:r>
                        <a:rPr lang="vi-VN" sz="3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</a:t>
                      </a:r>
                      <a:r>
                        <a:rPr lang="vi-VN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5420" algn="l"/>
                        </a:tabLst>
                      </a:pPr>
                      <a:r>
                        <a:rPr lang="vi-VN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	</a:t>
                      </a:r>
                      <a:r>
                        <a:rPr lang="en-US" sz="3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en-US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ầ</a:t>
                      </a:r>
                      <a:r>
                        <a:rPr lang="vi-VN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kết thúc: Đã nêu tên tổ chức, cá nhân (Ban Tổ chức lễ hội... / Ban Quản lí di tích...) đề ra bản hướng dẫn chưa?</a:t>
                      </a:r>
                      <a:endParaRPr lang="en-US" sz="3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/>
                </a:tc>
                <a:extLst>
                  <a:ext uri="{0D108BD9-81ED-4DB2-BD59-A6C34878D82A}">
                    <a16:rowId xmlns:a16="http://schemas.microsoft.com/office/drawing/2014/main" val="1813384920"/>
                  </a:ext>
                </a:extLst>
              </a:tr>
              <a:tr h="15583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lỗi còn mắc</a:t>
                      </a:r>
                      <a:endParaRPr lang="en-US" sz="3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en-US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vi-VN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Lỗi về ý: thiếu ý, lặp ý, lạc ý,..</a:t>
                      </a:r>
                      <a:endParaRPr lang="en-US" sz="3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en-US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vi-VN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Lỗi về trình bày, chính tả, dùng từ và diễn đạt.</a:t>
                      </a:r>
                      <a:endParaRPr lang="en-US" sz="3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/>
                </a:tc>
                <a:extLst>
                  <a:ext uri="{0D108BD9-81ED-4DB2-BD59-A6C34878D82A}">
                    <a16:rowId xmlns:a16="http://schemas.microsoft.com/office/drawing/2014/main" val="3084363780"/>
                  </a:ext>
                </a:extLst>
              </a:tr>
              <a:tr h="23375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 giá chung</a:t>
                      </a:r>
                      <a:endParaRPr lang="en-US" sz="3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6055" algn="l"/>
                        </a:tabLst>
                      </a:pPr>
                      <a:r>
                        <a:rPr lang="en-US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vi-VN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 viết đáp ứng yêu cầu ở mức độ nào?</a:t>
                      </a:r>
                      <a:endParaRPr lang="en-US" sz="3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vi-VN" sz="3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thấy hứng thú hoặc khó khăn nhất khi thực hiện phần nào trong tiến trình thực hành viết?</a:t>
                      </a:r>
                      <a:endParaRPr lang="en-US" sz="3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616" marR="60616" marT="0" marB="0"/>
                </a:tc>
                <a:extLst>
                  <a:ext uri="{0D108BD9-81ED-4DB2-BD59-A6C34878D82A}">
                    <a16:rowId xmlns:a16="http://schemas.microsoft.com/office/drawing/2014/main" val="17001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907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92176">
            <a:off x="-894678" y="7900515"/>
            <a:ext cx="3416851" cy="33527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88061">
            <a:off x="16129874" y="-1194177"/>
            <a:ext cx="3903916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3109555">
            <a:off x="288929" y="434866"/>
            <a:ext cx="762969" cy="11057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-5080" y="580721"/>
            <a:ext cx="18288000" cy="959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1524000" y="2384959"/>
            <a:ext cx="9856637" cy="3774220"/>
          </a:xfrm>
          <a:prstGeom prst="wedgeRoundRectCallout">
            <a:avLst>
              <a:gd name="adj1" fmla="val -62666"/>
              <a:gd name="adj2" fmla="val 3442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Theo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753600" y="5676900"/>
            <a:ext cx="7862202" cy="4194153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99339" y="2944577"/>
            <a:ext cx="6044661" cy="1875073"/>
            <a:chOff x="0" y="0"/>
            <a:chExt cx="2044737" cy="6342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4737" cy="634284"/>
            </a:xfrm>
            <a:custGeom>
              <a:avLst/>
              <a:gdLst/>
              <a:ahLst/>
              <a:cxnLst/>
              <a:rect l="l" t="t" r="r" b="b"/>
              <a:pathLst>
                <a:path w="2044737" h="634284">
                  <a:moveTo>
                    <a:pt x="0" y="0"/>
                  </a:moveTo>
                  <a:lnTo>
                    <a:pt x="2044737" y="0"/>
                  </a:lnTo>
                  <a:lnTo>
                    <a:pt x="2044737" y="634284"/>
                  </a:lnTo>
                  <a:lnTo>
                    <a:pt x="0" y="634284"/>
                  </a:lnTo>
                  <a:close/>
                </a:path>
              </a:pathLst>
            </a:custGeom>
            <a:solidFill>
              <a:srgbClr val="B0D6D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0" y="2944577"/>
            <a:ext cx="6044661" cy="1875073"/>
            <a:chOff x="0" y="0"/>
            <a:chExt cx="2044737" cy="6342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4737" cy="634284"/>
            </a:xfrm>
            <a:custGeom>
              <a:avLst/>
              <a:gdLst/>
              <a:ahLst/>
              <a:cxnLst/>
              <a:rect l="l" t="t" r="r" b="b"/>
              <a:pathLst>
                <a:path w="2044737" h="634284">
                  <a:moveTo>
                    <a:pt x="0" y="0"/>
                  </a:moveTo>
                  <a:lnTo>
                    <a:pt x="2044737" y="0"/>
                  </a:lnTo>
                  <a:lnTo>
                    <a:pt x="2044737" y="634284"/>
                  </a:lnTo>
                  <a:lnTo>
                    <a:pt x="0" y="634284"/>
                  </a:lnTo>
                  <a:close/>
                </a:path>
              </a:pathLst>
            </a:custGeom>
            <a:solidFill>
              <a:srgbClr val="B0D6D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89620" y="3183073"/>
            <a:ext cx="1398081" cy="139808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444959" y="3183073"/>
            <a:ext cx="1398081" cy="139808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400299" y="3183073"/>
            <a:ext cx="1398081" cy="139808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8206463" y="2944577"/>
            <a:ext cx="1875073" cy="187507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4251124" y="2944577"/>
            <a:ext cx="1875073" cy="187507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161803" y="2944577"/>
            <a:ext cx="1875073" cy="187507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F7966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713577" y="3367763"/>
            <a:ext cx="771525" cy="102870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6499744" y="5600700"/>
            <a:ext cx="5288512" cy="3737959"/>
            <a:chOff x="0" y="0"/>
            <a:chExt cx="4995803" cy="409106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4036876" y="828675"/>
            <a:ext cx="10214248" cy="1136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6500" b="1" spc="200" dirty="0" smtClean="0">
                <a:solidFill>
                  <a:schemeClr val="accent5">
                    <a:lumMod val="50000"/>
                  </a:schemeClr>
                </a:solidFill>
              </a:rPr>
              <a:t>HƯỚNG DẪN VỀ NHÀ</a:t>
            </a:r>
            <a:endParaRPr lang="en-US" sz="6500" b="1" spc="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666750" y="5600700"/>
            <a:ext cx="5288512" cy="3737959"/>
            <a:chOff x="0" y="0"/>
            <a:chExt cx="4995803" cy="40910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668738" y="6709470"/>
            <a:ext cx="5288512" cy="1520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</a:p>
          <a:p>
            <a:pPr algn="ctr">
              <a:lnSpc>
                <a:spcPct val="130000"/>
              </a:lnSpc>
            </a:pP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12332738" y="5600700"/>
            <a:ext cx="5288512" cy="3737959"/>
            <a:chOff x="0" y="0"/>
            <a:chExt cx="4995803" cy="409106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995802" cy="4091061"/>
            </a:xfrm>
            <a:custGeom>
              <a:avLst/>
              <a:gdLst/>
              <a:ahLst/>
              <a:cxnLst/>
              <a:rect l="l" t="t" r="r" b="b"/>
              <a:pathLst>
                <a:path w="4995802" h="4091061">
                  <a:moveTo>
                    <a:pt x="4871343" y="4091061"/>
                  </a:moveTo>
                  <a:lnTo>
                    <a:pt x="124460" y="4091061"/>
                  </a:lnTo>
                  <a:cubicBezTo>
                    <a:pt x="55880" y="4091061"/>
                    <a:pt x="0" y="4035181"/>
                    <a:pt x="0" y="396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1343" y="0"/>
                  </a:lnTo>
                  <a:cubicBezTo>
                    <a:pt x="4939923" y="0"/>
                    <a:pt x="4995802" y="55880"/>
                    <a:pt x="4995802" y="124460"/>
                  </a:cubicBezTo>
                  <a:lnTo>
                    <a:pt x="4995802" y="3966601"/>
                  </a:lnTo>
                  <a:cubicBezTo>
                    <a:pt x="4995802" y="4035181"/>
                    <a:pt x="4939923" y="4091061"/>
                    <a:pt x="4871343" y="4091061"/>
                  </a:cubicBezTo>
                  <a:close/>
                </a:path>
              </a:pathLst>
            </a:custGeom>
            <a:solidFill>
              <a:srgbClr val="3F7966"/>
            </a:solidFill>
          </p:spPr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7844">
            <a:off x="-991569" y="-835353"/>
            <a:ext cx="3207850" cy="338113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942242">
            <a:off x="15994890" y="-932118"/>
            <a:ext cx="3207850" cy="3381133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556017">
            <a:off x="14783085" y="1110985"/>
            <a:ext cx="537272" cy="77865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913729">
            <a:off x="3216466" y="1098588"/>
            <a:ext cx="537272" cy="778656"/>
          </a:xfrm>
          <a:prstGeom prst="rect">
            <a:avLst/>
          </a:prstGeom>
        </p:spPr>
      </p:pic>
      <p:pic>
        <p:nvPicPr>
          <p:cNvPr id="38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662654" y="3488129"/>
            <a:ext cx="1053065" cy="821108"/>
          </a:xfrm>
          <a:prstGeom prst="rect">
            <a:avLst/>
          </a:prstGeom>
        </p:spPr>
      </p:pic>
      <p:pic>
        <p:nvPicPr>
          <p:cNvPr id="39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673263" y="3367763"/>
            <a:ext cx="941474" cy="941474"/>
          </a:xfrm>
          <a:prstGeom prst="rect">
            <a:avLst/>
          </a:prstGeom>
        </p:spPr>
      </p:pic>
      <p:sp>
        <p:nvSpPr>
          <p:cNvPr id="40" name="TextBox 29"/>
          <p:cNvSpPr txBox="1"/>
          <p:nvPr/>
        </p:nvSpPr>
        <p:spPr>
          <a:xfrm>
            <a:off x="6667499" y="7177291"/>
            <a:ext cx="4953000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29"/>
          <p:cNvSpPr txBox="1"/>
          <p:nvPr/>
        </p:nvSpPr>
        <p:spPr>
          <a:xfrm>
            <a:off x="12572896" y="6709470"/>
            <a:ext cx="4808194" cy="1520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278521"/>
            <a:ext cx="1828800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190" dirty="0" smtClean="0">
                <a:solidFill>
                  <a:srgbClr val="3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</a:t>
            </a:r>
          </a:p>
          <a:p>
            <a:pPr algn="ctr">
              <a:lnSpc>
                <a:spcPct val="150000"/>
              </a:lnSpc>
            </a:pPr>
            <a:r>
              <a:rPr lang="en-US" sz="8000" b="1" spc="190" dirty="0" smtClean="0">
                <a:solidFill>
                  <a:srgbClr val="3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NGHE, HẸN GẶP LẠI!</a:t>
            </a:r>
            <a:endParaRPr lang="en-US" sz="8000" b="1" spc="190" dirty="0">
              <a:solidFill>
                <a:srgbClr val="3B4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92176">
            <a:off x="-1570503" y="6424091"/>
            <a:ext cx="4784892" cy="4695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942242">
            <a:off x="15655375" y="-1152721"/>
            <a:ext cx="3207850" cy="33811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148559" y="6864453"/>
            <a:ext cx="3362123" cy="34225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304500">
            <a:off x="13817013" y="644375"/>
            <a:ext cx="713893" cy="10346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11825">
            <a:off x="5774618" y="8308310"/>
            <a:ext cx="713893" cy="10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0387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3472696" flipH="1">
            <a:off x="939409" y="8895630"/>
            <a:ext cx="762969" cy="11057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109555">
            <a:off x="9236169" y="1117429"/>
            <a:ext cx="762969" cy="11057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06664">
            <a:off x="-2181872" y="-743292"/>
            <a:ext cx="3903916" cy="4114800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340956">
            <a:off x="16510478" y="1057736"/>
            <a:ext cx="762969" cy="1105752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73470" y="2272719"/>
            <a:ext cx="16762951" cy="5682561"/>
          </a:xfrm>
          <a:prstGeom prst="rect">
            <a:avLst/>
          </a:prstGeom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id="{DCAF2297-A388-73BD-8AA0-2D2FC6F2664C}"/>
              </a:ext>
            </a:extLst>
          </p:cNvPr>
          <p:cNvSpPr txBox="1"/>
          <p:nvPr/>
        </p:nvSpPr>
        <p:spPr>
          <a:xfrm>
            <a:off x="1486135" y="3452005"/>
            <a:ext cx="1533762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3B41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TIẾT…: VIẾT BẢN NỘI QUY, HƯỚNG DẪN NƠI CÔNG CỘNG </a:t>
            </a:r>
            <a:endParaRPr lang="en-US" sz="7200" b="1" dirty="0">
              <a:solidFill>
                <a:srgbClr val="3B41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5431613" y="6719423"/>
            <a:ext cx="4193427" cy="411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49974">
            <a:off x="-1355086" y="-1496349"/>
            <a:ext cx="3903916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692176" flipH="1">
            <a:off x="15632085" y="7017121"/>
            <a:ext cx="3965505" cy="389115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3109555">
            <a:off x="16562939" y="1422229"/>
            <a:ext cx="762969" cy="1105752"/>
          </a:xfrm>
          <a:prstGeom prst="rect">
            <a:avLst/>
          </a:prstGeom>
        </p:spPr>
      </p:pic>
      <p:pic>
        <p:nvPicPr>
          <p:cNvPr id="30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744199" y="4191023"/>
            <a:ext cx="6870637" cy="3655617"/>
          </a:xfrm>
          <a:prstGeom prst="rect">
            <a:avLst/>
          </a:prstGeom>
        </p:spPr>
      </p:pic>
      <p:sp>
        <p:nvSpPr>
          <p:cNvPr id="9" name="TextBox 18">
            <a:extLst>
              <a:ext uri="{FF2B5EF4-FFF2-40B4-BE49-F238E27FC236}">
                <a16:creationId xmlns:a16="http://schemas.microsoft.com/office/drawing/2014/main" id="{2F6D078F-FA04-C1CD-88EA-75263540A923}"/>
              </a:ext>
            </a:extLst>
          </p:cNvPr>
          <p:cNvSpPr txBox="1"/>
          <p:nvPr/>
        </p:nvSpPr>
        <p:spPr>
          <a:xfrm>
            <a:off x="0" y="837390"/>
            <a:ext cx="18288000" cy="959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4188" y="2694162"/>
            <a:ext cx="9506611" cy="22168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Yêu cầu đối với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9267" y="5293973"/>
            <a:ext cx="9501531" cy="1905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9267" y="7581900"/>
            <a:ext cx="9501531" cy="1905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1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92176">
            <a:off x="-1570503" y="6424091"/>
            <a:ext cx="4784892" cy="4695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942242">
            <a:off x="15655375" y="-1152721"/>
            <a:ext cx="3207850" cy="3381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304500">
            <a:off x="16902353" y="8878208"/>
            <a:ext cx="713893" cy="10346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11825">
            <a:off x="1080259" y="649007"/>
            <a:ext cx="713893" cy="103462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57399" y="2047950"/>
            <a:ext cx="14823633" cy="691333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20586" y="1803279"/>
            <a:ext cx="14782800" cy="6784785"/>
          </a:xfrm>
          <a:prstGeom prst="rect">
            <a:avLst/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2180829" y="3835298"/>
            <a:ext cx="13862313" cy="2720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7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70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Yêu </a:t>
            </a:r>
            <a:r>
              <a:rPr lang="vi-VN" sz="7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cầu đối với </a:t>
            </a:r>
            <a:r>
              <a:rPr lang="en-US" sz="7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7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7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7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7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7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7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7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7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7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7242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385968">
            <a:off x="518600" y="9018188"/>
            <a:ext cx="762969" cy="11057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04" y="619965"/>
            <a:ext cx="1364694" cy="13646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00279" y="948369"/>
            <a:ext cx="1074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2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4000" spc="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spc="2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spc="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spc="2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4000" spc="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spc="2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4000" spc="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spc="2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4000" spc="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spc="2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nơi</a:t>
            </a:r>
            <a:r>
              <a:rPr lang="en-US" sz="4000" spc="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spc="2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4000" spc="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spc="2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4000" spc="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spc="2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spc="2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spc="2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spc="2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3"/>
          <p:cNvGrpSpPr/>
          <p:nvPr/>
        </p:nvGrpSpPr>
        <p:grpSpPr>
          <a:xfrm>
            <a:off x="2310222" y="2559034"/>
            <a:ext cx="13691778" cy="6775466"/>
            <a:chOff x="0" y="0"/>
            <a:chExt cx="4039585" cy="2246998"/>
          </a:xfrm>
          <a:solidFill>
            <a:schemeClr val="bg1"/>
          </a:solidFill>
        </p:grpSpPr>
        <p:sp>
          <p:nvSpPr>
            <p:cNvPr id="11" name="Freeform 4"/>
            <p:cNvSpPr/>
            <p:nvPr/>
          </p:nvSpPr>
          <p:spPr>
            <a:xfrm>
              <a:off x="0" y="0"/>
              <a:ext cx="4039586" cy="2246998"/>
            </a:xfrm>
            <a:custGeom>
              <a:avLst/>
              <a:gdLst/>
              <a:ahLst/>
              <a:cxnLst/>
              <a:rect l="l" t="t" r="r" b="b"/>
              <a:pathLst>
                <a:path w="4039586" h="2246998">
                  <a:moveTo>
                    <a:pt x="0" y="0"/>
                  </a:moveTo>
                  <a:lnTo>
                    <a:pt x="4039586" y="0"/>
                  </a:lnTo>
                  <a:lnTo>
                    <a:pt x="4039586" y="2246998"/>
                  </a:lnTo>
                  <a:lnTo>
                    <a:pt x="0" y="2246998"/>
                  </a:lnTo>
                  <a:close/>
                </a:path>
              </a:pathLst>
            </a:custGeom>
            <a:grpFill/>
            <a:ln w="76200" cmpd="thickThin">
              <a:solidFill>
                <a:schemeClr val="tx1"/>
              </a:solidFill>
            </a:ln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619819">
            <a:off x="15203630" y="1697975"/>
            <a:ext cx="1752600" cy="15138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1585" y="3269111"/>
            <a:ext cx="125690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nội quy và hướng d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ẫ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nơi công cộng là văn bản do cơ quan, tổ chức, đơn vị, cá nhân xây dựng. 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 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 nêu ra các quy định, yêu 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hướng d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ẫ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đưa ra các 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ỉ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ẫ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về phương hướng, cách thức thực hiện các hoạt động ở nơi có sự tham gia của nhiều người.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692176" flipH="1">
            <a:off x="15736545" y="7488345"/>
            <a:ext cx="3607551" cy="35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242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92176">
            <a:off x="-1570503" y="6424091"/>
            <a:ext cx="4784892" cy="46951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942242">
            <a:off x="15655375" y="-1152721"/>
            <a:ext cx="3207850" cy="3381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304500">
            <a:off x="16902353" y="8878208"/>
            <a:ext cx="713893" cy="10346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111825">
            <a:off x="1080259" y="649007"/>
            <a:ext cx="713893" cy="103462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699004" y="2039469"/>
            <a:ext cx="13721784" cy="6913332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359156" y="1794798"/>
            <a:ext cx="13683986" cy="6784785"/>
          </a:xfrm>
          <a:prstGeom prst="rect">
            <a:avLst/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2359156" y="4465675"/>
            <a:ext cx="13683986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7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US" sz="75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9320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385968">
            <a:off x="16783717" y="563926"/>
            <a:ext cx="762969" cy="1105752"/>
          </a:xfrm>
          <a:prstGeom prst="rect">
            <a:avLst/>
          </a:prstGeom>
        </p:spPr>
      </p:pic>
      <p:pic>
        <p:nvPicPr>
          <p:cNvPr id="17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600" y="3891280"/>
            <a:ext cx="4642760" cy="6632515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 flipH="1">
            <a:off x="6858000" y="1974052"/>
            <a:ext cx="9982717" cy="3900496"/>
          </a:xfrm>
          <a:prstGeom prst="wedgeRoundRectCallout">
            <a:avLst>
              <a:gd name="adj1" fmla="val 63634"/>
              <a:gd name="adj2" fmla="val 35155"/>
              <a:gd name="adj3" fmla="val 16667"/>
            </a:avLst>
          </a:prstGeom>
          <a:solidFill>
            <a:schemeClr val="bg1"/>
          </a:solidFill>
          <a:ln w="38100">
            <a:solidFill>
              <a:srgbClr val="7A4C5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17" y="2628900"/>
            <a:ext cx="1218163" cy="1524000"/>
          </a:xfrm>
          <a:prstGeom prst="rect">
            <a:avLst/>
          </a:prstGeom>
        </p:spPr>
      </p:pic>
      <p:pic>
        <p:nvPicPr>
          <p:cNvPr id="23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692176" flipH="1">
            <a:off x="15736545" y="7488345"/>
            <a:ext cx="3607551" cy="353991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0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007077">
            <a:off x="-1510900" y="-1366253"/>
            <a:ext cx="390391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914733">
            <a:off x="15942473" y="6930262"/>
            <a:ext cx="3903916" cy="41148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385968">
            <a:off x="16783717" y="563926"/>
            <a:ext cx="762969" cy="1105752"/>
          </a:xfrm>
          <a:prstGeom prst="rect">
            <a:avLst/>
          </a:prstGeom>
        </p:spPr>
      </p:pic>
      <p:grpSp>
        <p:nvGrpSpPr>
          <p:cNvPr id="9" name="Group 3"/>
          <p:cNvGrpSpPr/>
          <p:nvPr/>
        </p:nvGrpSpPr>
        <p:grpSpPr>
          <a:xfrm>
            <a:off x="1066800" y="1167307"/>
            <a:ext cx="13639800" cy="8167193"/>
            <a:chOff x="0" y="0"/>
            <a:chExt cx="18242783" cy="12091182"/>
          </a:xfrm>
        </p:grpSpPr>
        <p:grpSp>
          <p:nvGrpSpPr>
            <p:cNvPr id="10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</p:sp>
        </p:grpSp>
        <p:grpSp>
          <p:nvGrpSpPr>
            <p:cNvPr id="11" name="Group 6"/>
            <p:cNvGrpSpPr/>
            <p:nvPr/>
          </p:nvGrpSpPr>
          <p:grpSpPr>
            <a:xfrm>
              <a:off x="329480" y="0"/>
              <a:ext cx="17913303" cy="11727398"/>
              <a:chOff x="-4213" y="0"/>
              <a:chExt cx="10825343" cy="7087086"/>
            </a:xfrm>
          </p:grpSpPr>
          <p:sp>
            <p:nvSpPr>
              <p:cNvPr id="13" name="Freeform 7"/>
              <p:cNvSpPr/>
              <p:nvPr/>
            </p:nvSpPr>
            <p:spPr>
              <a:xfrm>
                <a:off x="-4213" y="0"/>
                <a:ext cx="10825343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</p:sp>
        </p:grpSp>
      </p:grpSp>
      <p:sp>
        <p:nvSpPr>
          <p:cNvPr id="4" name="Rectangle 3"/>
          <p:cNvSpPr/>
          <p:nvPr/>
        </p:nvSpPr>
        <p:spPr>
          <a:xfrm>
            <a:off x="1572011" y="2011803"/>
            <a:ext cx="12875723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Xác định mục đích, đối tượng cần quy định, hướng dẫn.</a:t>
            </a:r>
            <a:endParaRPr lang="en-US" sz="3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373380" algn="l"/>
              </a:tabLst>
            </a:pP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Xác </a:t>
            </a: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định nội dung gồm các quy định, chỉ dẫn cụ thể (dựa vào 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bản pháp luật hoặc các quy ước, thống nhất của tập thể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38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Lựa chọn cách trình bày văn bản: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Sắp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xếp các quy định hoặc hướng dẫn theo 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trật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tự 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ợ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p lí, 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đưa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các yêu cầu quan trọng lên trước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033845" y="4457700"/>
            <a:ext cx="3977288" cy="60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67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934</Words>
  <Application>Microsoft Office PowerPoint</Application>
  <PresentationFormat>Custom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Times New Roman</vt:lpstr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Ha_PC</dc:creator>
  <cp:lastModifiedBy>Ngô Văn Minh</cp:lastModifiedBy>
  <cp:revision>79</cp:revision>
  <dcterms:created xsi:type="dcterms:W3CDTF">2006-08-16T00:00:00Z</dcterms:created>
  <dcterms:modified xsi:type="dcterms:W3CDTF">2022-09-19T09:21:16Z</dcterms:modified>
  <dc:identifier>DAEswOIwa4E</dc:identifier>
</cp:coreProperties>
</file>