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66" r:id="rId2"/>
    <p:sldId id="295" r:id="rId3"/>
    <p:sldId id="256" r:id="rId4"/>
    <p:sldId id="258" r:id="rId5"/>
    <p:sldId id="304" r:id="rId6"/>
    <p:sldId id="260" r:id="rId7"/>
    <p:sldId id="269" r:id="rId8"/>
    <p:sldId id="270" r:id="rId9"/>
    <p:sldId id="305" r:id="rId10"/>
    <p:sldId id="272" r:id="rId11"/>
    <p:sldId id="291" r:id="rId12"/>
    <p:sldId id="273" r:id="rId13"/>
    <p:sldId id="306" r:id="rId14"/>
    <p:sldId id="307" r:id="rId15"/>
    <p:sldId id="274" r:id="rId16"/>
    <p:sldId id="292" r:id="rId17"/>
    <p:sldId id="308" r:id="rId18"/>
    <p:sldId id="275" r:id="rId19"/>
    <p:sldId id="309" r:id="rId20"/>
    <p:sldId id="271" r:id="rId21"/>
    <p:sldId id="276" r:id="rId22"/>
    <p:sldId id="310" r:id="rId23"/>
    <p:sldId id="311" r:id="rId24"/>
    <p:sldId id="293" r:id="rId25"/>
    <p:sldId id="279" r:id="rId26"/>
    <p:sldId id="280" r:id="rId27"/>
    <p:sldId id="278" r:id="rId28"/>
    <p:sldId id="312" r:id="rId29"/>
    <p:sldId id="301" r:id="rId30"/>
    <p:sldId id="313" r:id="rId31"/>
    <p:sldId id="303" r:id="rId32"/>
    <p:sldId id="298" r:id="rId33"/>
    <p:sldId id="263" r:id="rId34"/>
    <p:sldId id="296" r:id="rId35"/>
    <p:sldId id="314" r:id="rId36"/>
    <p:sldId id="268" r:id="rId37"/>
    <p:sldId id="267" r:id="rId38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53C"/>
    <a:srgbClr val="C8B098"/>
    <a:srgbClr val="866255"/>
    <a:srgbClr val="FF9933"/>
    <a:srgbClr val="DEAF5F"/>
    <a:srgbClr val="7EAF94"/>
    <a:srgbClr val="DBCBBB"/>
    <a:srgbClr val="A9AACA"/>
    <a:srgbClr val="5D9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5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204D-2728-44A0-8C4A-BCECC89F44BA}" type="datetimeFigureOut">
              <a:rPr lang="en-US" smtClean="0"/>
              <a:t>19/9/2022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8812-49C2-4374-8AFE-9DF04B53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68812-49C2-4374-8AFE-9DF04B53DC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58.svg"/><Relationship Id="rId7" Type="http://schemas.openxmlformats.org/officeDocument/2006/relationships/image" Target="../media/image12.sv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5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9" Type="http://schemas.openxmlformats.org/officeDocument/2006/relationships/image" Target="NULL"/><Relationship Id="rId27" Type="http://schemas.openxmlformats.org/officeDocument/2006/relationships/image" Target="../media/image30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28" Type="http://schemas.openxmlformats.org/officeDocument/2006/relationships/image" Target="NUL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17" Type="http://schemas.openxmlformats.org/officeDocument/2006/relationships/image" Target="../media/image140.svg"/><Relationship Id="rId7" Type="http://schemas.openxmlformats.org/officeDocument/2006/relationships/image" Target="../media/image6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5.svg"/><Relationship Id="rId14" Type="http://schemas.openxmlformats.org/officeDocument/2006/relationships/image" Target="../media/image8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4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2" Type="http://schemas.openxmlformats.org/officeDocument/2006/relationships/image" Target="../media/image46.png"/><Relationship Id="rId3" Type="http://schemas.openxmlformats.org/officeDocument/2006/relationships/image" Target="NULL"/><Relationship Id="rId2" Type="http://schemas.openxmlformats.org/officeDocument/2006/relationships/image" Target="../media/image45.png"/><Relationship Id="rId41" Type="http://schemas.openxmlformats.org/officeDocument/2006/relationships/image" Target="NULL"/><Relationship Id="rId1" Type="http://schemas.openxmlformats.org/officeDocument/2006/relationships/slideLayout" Target="../slideLayouts/slideLayout7.xml"/><Relationship Id="rId23" Type="http://schemas.openxmlformats.org/officeDocument/2006/relationships/image" Target="NULL"/><Relationship Id="rId44" Type="http://schemas.openxmlformats.org/officeDocument/2006/relationships/image" Target="../media/image48.png"/><Relationship Id="rId30" Type="http://schemas.openxmlformats.org/officeDocument/2006/relationships/image" Target="../media/image89.svg"/><Relationship Id="rId4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5" Type="http://schemas.openxmlformats.org/officeDocument/2006/relationships/image" Target="NUL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8.png"/><Relationship Id="rId27" Type="http://schemas.openxmlformats.org/officeDocument/2006/relationships/image" Target="../media/image520.svg"/></Relationships>
</file>

<file path=ppt/slides/_rels/slide28.xml.rels><?xml version="1.0" encoding="UTF-8" standalone="yes"?>
<Relationships xmlns="http://schemas.openxmlformats.org/package/2006/relationships"><Relationship Id="rId25" Type="http://schemas.openxmlformats.org/officeDocument/2006/relationships/image" Target="NUL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8.png"/><Relationship Id="rId27" Type="http://schemas.openxmlformats.org/officeDocument/2006/relationships/image" Target="../media/image520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640.svg"/><Relationship Id="rId19" Type="http://schemas.openxmlformats.org/officeDocument/2006/relationships/image" Target="../media/image15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11.png"/><Relationship Id="rId20" Type="http://schemas.openxmlformats.org/officeDocument/2006/relationships/image" Target="../media/image9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6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420.svg"/><Relationship Id="rId12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6.svg"/><Relationship Id="rId5" Type="http://schemas.openxmlformats.org/officeDocument/2006/relationships/image" Target="../media/image36.svg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31" Type="http://schemas.openxmlformats.org/officeDocument/2006/relationships/image" Target="../media/image30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36.sv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svg"/><Relationship Id="rId3" Type="http://schemas.openxmlformats.org/officeDocument/2006/relationships/image" Target="../media/image28.svg"/><Relationship Id="rId17" Type="http://schemas.openxmlformats.org/officeDocument/2006/relationships/image" Target="../media/image22.svg"/><Relationship Id="rId2" Type="http://schemas.openxmlformats.org/officeDocument/2006/relationships/image" Target="../media/image60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4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58.svg"/><Relationship Id="rId7" Type="http://schemas.openxmlformats.org/officeDocument/2006/relationships/image" Target="../media/image12.sv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svg"/><Relationship Id="rId7" Type="http://schemas.openxmlformats.org/officeDocument/2006/relationships/image" Target="../media/image480.svg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6.png"/><Relationship Id="rId5" Type="http://schemas.openxmlformats.org/officeDocument/2006/relationships/image" Target="NULL"/><Relationship Id="rId44" Type="http://schemas.openxmlformats.org/officeDocument/2006/relationships/image" Target="../media/image25.png"/><Relationship Id="rId43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6.png"/><Relationship Id="rId5" Type="http://schemas.openxmlformats.org/officeDocument/2006/relationships/image" Target="NULL"/><Relationship Id="rId44" Type="http://schemas.openxmlformats.org/officeDocument/2006/relationships/image" Target="../media/image25.png"/><Relationship Id="rId43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731" y="8368399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9529" y="8743367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20983" y="660497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082296" y="7248746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84946" y="3079787"/>
            <a:ext cx="13563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31505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907473" y="3404375"/>
            <a:ext cx="1759504" cy="2022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3492254"/>
            <a:ext cx="11963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sự phối hợp nhuần nhuyễn giữa ngôn từ, âm nhạc, vũ đạo, hội hoạ và các trò diễn dân gian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907473" y="6222893"/>
            <a:ext cx="1759504" cy="20439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4800" y="5882970"/>
            <a:ext cx="11963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ịch bản tuồng là văn bản có cốt truyện, nhân vật kèm lời thoại và chỉ dẫn về bối cảnh, trang phục, hoạt động trên sân khấu,...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544800" y="540758"/>
            <a:ext cx="3384975" cy="1630942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6400" y="1094386"/>
            <a:ext cx="6881153" cy="167345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3063ABB-A57D-35E0-E778-C9785CC4DBF5}"/>
              </a:ext>
            </a:extLst>
          </p:cNvPr>
          <p:cNvSpPr txBox="1"/>
          <p:nvPr/>
        </p:nvSpPr>
        <p:spPr>
          <a:xfrm>
            <a:off x="2440711" y="1516797"/>
            <a:ext cx="535252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76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31505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58" y="5788448"/>
            <a:ext cx="6990962" cy="3892695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800100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0717" y="337274"/>
            <a:ext cx="1038455" cy="1301026"/>
          </a:xfrm>
          <a:prstGeom prst="rect">
            <a:avLst/>
          </a:prstGeom>
        </p:spPr>
      </p:pic>
      <p:pic>
        <p:nvPicPr>
          <p:cNvPr id="15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99109" y="1279948"/>
            <a:ext cx="621852" cy="77908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676400" y="2324595"/>
            <a:ext cx="9296400" cy="5410200"/>
          </a:xfrm>
          <a:prstGeom prst="cloudCallout">
            <a:avLst>
              <a:gd name="adj1" fmla="val 59386"/>
              <a:gd name="adj2" fmla="val 43345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899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/>
        </p:blipFill>
        <p:spPr>
          <a:xfrm>
            <a:off x="13258800" y="2014182"/>
            <a:ext cx="5029200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027262"/>
            <a:ext cx="12192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Nghêu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Sò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Ốc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(1957)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0170" algn="l"/>
                <a:tab pos="180340" algn="l"/>
              </a:tabLst>
            </a:pPr>
            <a:r>
              <a:rPr lang="en-US" sz="38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Nghêu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Sò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Ốc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hâm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ật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tẩy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xưa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99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/>
        </p:blipFill>
        <p:spPr>
          <a:xfrm>
            <a:off x="13258800" y="2014182"/>
            <a:ext cx="5029200" cy="777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027262"/>
            <a:ext cx="12192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dung: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Trìa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Thể loại: Tuồng 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hài.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95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6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124200" y="4448323"/>
            <a:ext cx="11506200" cy="119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11"/>
          <p:cNvGrpSpPr/>
          <p:nvPr/>
        </p:nvGrpSpPr>
        <p:grpSpPr>
          <a:xfrm flipH="1">
            <a:off x="6864234" y="3003212"/>
            <a:ext cx="10331541" cy="5340688"/>
            <a:chOff x="0" y="0"/>
            <a:chExt cx="6238240" cy="201295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Rectangle 7"/>
          <p:cNvSpPr/>
          <p:nvPr/>
        </p:nvSpPr>
        <p:spPr>
          <a:xfrm>
            <a:off x="8305800" y="4305300"/>
            <a:ext cx="86106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7165" y="3994126"/>
            <a:ext cx="6809752" cy="409436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Bối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7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1371600" y="952500"/>
            <a:ext cx="9144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990600" y="3943358"/>
            <a:ext cx="7620000" cy="24921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9372600" y="3960539"/>
            <a:ext cx="7920804" cy="24577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9372600" y="6972301"/>
            <a:ext cx="7920804" cy="24921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4" idx="1"/>
          </p:cNvCxnSpPr>
          <p:nvPr/>
        </p:nvCxnSpPr>
        <p:spPr>
          <a:xfrm>
            <a:off x="8610600" y="5189427"/>
            <a:ext cx="7620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2"/>
            <a:endCxn id="15" idx="0"/>
          </p:cNvCxnSpPr>
          <p:nvPr/>
        </p:nvCxnSpPr>
        <p:spPr>
          <a:xfrm>
            <a:off x="13333002" y="6418316"/>
            <a:ext cx="0" cy="553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" idx="1"/>
            <a:endCxn id="40" idx="3"/>
          </p:cNvCxnSpPr>
          <p:nvPr/>
        </p:nvCxnSpPr>
        <p:spPr>
          <a:xfrm flipH="1" flipV="1">
            <a:off x="8610600" y="8218369"/>
            <a:ext cx="7620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990600" y="6972300"/>
            <a:ext cx="7620000" cy="24921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79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1371600" y="952500"/>
            <a:ext cx="9144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tăm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1066800" y="3943358"/>
            <a:ext cx="7620000" cy="24921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9448800" y="3960539"/>
            <a:ext cx="7620000" cy="24577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5333999" y="6972299"/>
            <a:ext cx="7620000" cy="24921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6" name="Straight Arrow Connector 15"/>
          <p:cNvCxnSpPr>
            <a:stCxn id="13" idx="3"/>
            <a:endCxn id="14" idx="1"/>
          </p:cNvCxnSpPr>
          <p:nvPr/>
        </p:nvCxnSpPr>
        <p:spPr>
          <a:xfrm>
            <a:off x="8686800" y="5189427"/>
            <a:ext cx="7620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s://o.remove.bg/downloads/bd4f9970-65d9-4c8a-b97c-d62b1ae87252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286927" y="7096572"/>
            <a:ext cx="2057402" cy="1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48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181100"/>
            <a:ext cx="84582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146" name="Picture 2" descr="Tiếng cười dân gian thâm thúy trong kịch 'Nghêu, Sò, Ốc, Hến' - VnExpress  Giải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524000"/>
            <a:ext cx="76199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2"/>
          <p:cNvGrpSpPr/>
          <p:nvPr/>
        </p:nvGrpSpPr>
        <p:grpSpPr>
          <a:xfrm>
            <a:off x="9334501" y="1181100"/>
            <a:ext cx="8458200" cy="5486400"/>
            <a:chOff x="0" y="0"/>
            <a:chExt cx="5490351" cy="2783840"/>
          </a:xfrm>
        </p:grpSpPr>
        <p:sp>
          <p:nvSpPr>
            <p:cNvPr id="1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148" name="Picture 4" descr="Nhà hát Kịch Việt Nam dàn dựng lại vở “Nghêu Sò Ốc Hế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521460"/>
            <a:ext cx="7620000" cy="48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5410200" y="7610056"/>
            <a:ext cx="11616027" cy="1911241"/>
          </a:xfrm>
          <a:prstGeom prst="wedgeRoundRectCallout">
            <a:avLst>
              <a:gd name="adj1" fmla="val -56516"/>
              <a:gd name="adj2" fmla="val 24816"/>
              <a:gd name="adj3" fmla="val 16667"/>
            </a:avLst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405765" algn="l"/>
              </a:tabLst>
            </a:pP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Nghêu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Sò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Ốc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828800" y="6844355"/>
            <a:ext cx="3124200" cy="34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595146"/>
            <a:ext cx="1325394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61261"/>
              </p:ext>
            </p:extLst>
          </p:nvPr>
        </p:nvGraphicFramePr>
        <p:xfrm>
          <a:off x="1797479" y="3834906"/>
          <a:ext cx="14683423" cy="3596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97395">
                  <a:extLst>
                    <a:ext uri="{9D8B030D-6E8A-4147-A177-3AD203B41FA5}">
                      <a16:colId xmlns:a16="http://schemas.microsoft.com/office/drawing/2014/main" val="1528162053"/>
                    </a:ext>
                  </a:extLst>
                </a:gridCol>
                <a:gridCol w="9986028">
                  <a:extLst>
                    <a:ext uri="{9D8B030D-6E8A-4147-A177-3AD203B41FA5}">
                      <a16:colId xmlns:a16="http://schemas.microsoft.com/office/drawing/2014/main" val="2313838828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cười</a:t>
                      </a:r>
                      <a:endParaRPr lang="en-US" sz="3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309219"/>
                  </a:ext>
                </a:extLst>
              </a:tr>
              <a:tr h="76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Nghêu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75331"/>
                  </a:ext>
                </a:extLst>
              </a:tr>
              <a:tr h="76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Hầu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272353"/>
                  </a:ext>
                </a:extLst>
              </a:tr>
              <a:tr h="76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Huyện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333411"/>
                  </a:ext>
                </a:extLst>
              </a:tr>
            </a:tbl>
          </a:graphicData>
        </a:graphic>
      </p:graphicFrame>
      <p:grpSp>
        <p:nvGrpSpPr>
          <p:cNvPr id="12" name="Group 8"/>
          <p:cNvGrpSpPr/>
          <p:nvPr/>
        </p:nvGrpSpPr>
        <p:grpSpPr>
          <a:xfrm>
            <a:off x="4145638" y="7994198"/>
            <a:ext cx="9992003" cy="1430923"/>
            <a:chOff x="0" y="0"/>
            <a:chExt cx="8597719" cy="8267039"/>
          </a:xfrm>
        </p:grpSpPr>
        <p:sp>
          <p:nvSpPr>
            <p:cNvPr id="13" name="Freeform 9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2"/>
              </a:solidFill>
              <a:prstDash val="sysDash"/>
            </a:ln>
          </p:spPr>
        </p:sp>
      </p:grpSp>
      <p:sp>
        <p:nvSpPr>
          <p:cNvPr id="8" name="Rectangle 7"/>
          <p:cNvSpPr/>
          <p:nvPr/>
        </p:nvSpPr>
        <p:spPr>
          <a:xfrm>
            <a:off x="4433460" y="8371105"/>
            <a:ext cx="941636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hảo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653" y="118646"/>
            <a:ext cx="2471547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>
            <a:off x="1028694" y="647700"/>
            <a:ext cx="16230600" cy="8974869"/>
            <a:chOff x="0" y="0"/>
            <a:chExt cx="5490351" cy="2783840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4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5D9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 descr="https://o.remove.bg/downloads/12f23d1d-2b93-4932-a1cb-145ff398efb2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5" y="4991100"/>
            <a:ext cx="75437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185664" y="2401186"/>
            <a:ext cx="13916660" cy="23943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102324" y="249969"/>
            <a:ext cx="1909600" cy="1927119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81144" y="8518094"/>
            <a:ext cx="3401204" cy="1638761"/>
          </a:xfrm>
          <a:prstGeom prst="rect">
            <a:avLst/>
          </a:prstGeom>
        </p:spPr>
      </p:pic>
      <p:pic>
        <p:nvPicPr>
          <p:cNvPr id="5" name="NuCuoiNhacNgaLoiVietPhamTuyen_4cmwr_h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 flipH="1">
            <a:off x="15468600" y="8088851"/>
            <a:ext cx="1398049" cy="13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6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57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Oval Callout 4"/>
          <p:cNvSpPr/>
          <p:nvPr/>
        </p:nvSpPr>
        <p:spPr>
          <a:xfrm>
            <a:off x="1447800" y="1924426"/>
            <a:ext cx="1600200" cy="1219200"/>
          </a:xfrm>
          <a:prstGeom prst="wedgeEllipseCallou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172114"/>
            <a:ext cx="13411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</a:rPr>
              <a:t>Tình huống tạo ra tiếng cười trong đoạn trích: bất ngờ, giàu kịch 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</a:rPr>
              <a:t>nh, khiến các đối tượng đáng cười tự </a:t>
            </a:r>
            <a:r>
              <a:rPr lang="vi-VN" sz="3800" i="1" dirty="0">
                <a:solidFill>
                  <a:srgbClr val="000000"/>
                </a:solidFill>
                <a:ea typeface="Times New Roman" panose="02020603050405020304" pitchFamily="18" charset="0"/>
              </a:rPr>
              <a:t>“vạch áo cho người xem lưng”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en-US" sz="3800" dirty="0"/>
          </a:p>
        </p:txBody>
      </p:sp>
      <p:sp>
        <p:nvSpPr>
          <p:cNvPr id="14" name="Oval Callout 13"/>
          <p:cNvSpPr/>
          <p:nvPr/>
        </p:nvSpPr>
        <p:spPr>
          <a:xfrm>
            <a:off x="1447800" y="4734137"/>
            <a:ext cx="1600200" cy="1219200"/>
          </a:xfrm>
          <a:prstGeom prst="wedgeEllipseCallou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4420407"/>
            <a:ext cx="13411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</a:rPr>
              <a:t>Tiếng cười trong đoạn trích được thể hiện qua ngôn ngữ, hành động của các nhân vật</a:t>
            </a:r>
            <a:endParaRPr lang="en-US" sz="3800" dirty="0"/>
          </a:p>
        </p:txBody>
      </p:sp>
      <p:sp>
        <p:nvSpPr>
          <p:cNvPr id="20" name="Oval Callout 19"/>
          <p:cNvSpPr/>
          <p:nvPr/>
        </p:nvSpPr>
        <p:spPr>
          <a:xfrm>
            <a:off x="1447800" y="7420571"/>
            <a:ext cx="1600200" cy="1219200"/>
          </a:xfrm>
          <a:prstGeom prst="wedgeEllipseCallou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7106841"/>
            <a:ext cx="13411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gôn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đậm sắc thái trào phúng trong lời nói của các nhân vật.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6666" y="8687854"/>
            <a:ext cx="3160834" cy="152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4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  <p:bldP spid="9" grpId="0"/>
      <p:bldP spid="20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241300"/>
            <a:ext cx="17297400" cy="9779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67476"/>
              </p:ext>
            </p:extLst>
          </p:nvPr>
        </p:nvGraphicFramePr>
        <p:xfrm>
          <a:off x="800100" y="509016"/>
          <a:ext cx="16764000" cy="93395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1690265785"/>
                    </a:ext>
                  </a:extLst>
                </a:gridCol>
                <a:gridCol w="13868400">
                  <a:extLst>
                    <a:ext uri="{9D8B030D-6E8A-4147-A177-3AD203B41FA5}">
                      <a16:colId xmlns:a16="http://schemas.microsoft.com/office/drawing/2014/main" val="2566345593"/>
                    </a:ext>
                  </a:extLst>
                </a:gridCol>
              </a:tblGrid>
              <a:tr h="78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cười</a:t>
                      </a:r>
                      <a:endParaRPr lang="en-US" sz="3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91848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Nghêu</a:t>
                      </a:r>
                      <a:endParaRPr lang="en-US" sz="3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95828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1160976"/>
            <a:ext cx="13754100" cy="872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400" dirty="0">
                <a:cs typeface="Arial" panose="020B0604020202020204" pitchFamily="34" charset="0"/>
              </a:rPr>
              <a:t>Sự vội vã </a:t>
            </a:r>
            <a:r>
              <a:rPr lang="en-US" sz="3400" i="1" dirty="0">
                <a:cs typeface="Arial" panose="020B0604020202020204" pitchFamily="34" charset="0"/>
              </a:rPr>
              <a:t>“</a:t>
            </a:r>
            <a:r>
              <a:rPr lang="vi-VN" sz="3400" i="1" dirty="0">
                <a:cs typeface="Arial" panose="020B0604020202020204" pitchFamily="34" charset="0"/>
              </a:rPr>
              <a:t>đi hầu bổ ngửa</a:t>
            </a:r>
            <a:r>
              <a:rPr lang="en-US" sz="3400" i="1" dirty="0">
                <a:cs typeface="Arial" panose="020B0604020202020204" pitchFamily="34" charset="0"/>
              </a:rPr>
              <a:t>”</a:t>
            </a:r>
            <a:r>
              <a:rPr lang="en-US" sz="3400" dirty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400" dirty="0">
                <a:cs typeface="Arial" panose="020B0604020202020204" pitchFamily="34" charset="0"/>
              </a:rPr>
              <a:t>Sự cuống quýt tìm chỗ trốn khi nghe tiếng Đề Hầu gõ cửa </a:t>
            </a:r>
            <a:r>
              <a:rPr lang="en-US" sz="3400" i="1" dirty="0">
                <a:cs typeface="Arial" panose="020B0604020202020204" pitchFamily="34" charset="0"/>
              </a:rPr>
              <a:t>“</a:t>
            </a:r>
            <a:r>
              <a:rPr lang="vi-VN" sz="3400" i="1" dirty="0">
                <a:cs typeface="Arial" panose="020B0604020202020204" pitchFamily="34" charset="0"/>
              </a:rPr>
              <a:t>(Thím ơi! Thím!) / Trốn chỗ nào khác chì cho min / (Chớ) Ra cửa cỏ thầy Đề đứng đó</a:t>
            </a:r>
            <a:r>
              <a:rPr lang="en-US" sz="3400" i="1" dirty="0">
                <a:cs typeface="Arial" panose="020B0604020202020204" pitchFamily="34" charset="0"/>
              </a:rPr>
              <a:t>”</a:t>
            </a:r>
            <a:r>
              <a:rPr lang="en-US" sz="3400" dirty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400" dirty="0">
                <a:cs typeface="Arial" panose="020B0604020202020204" pitchFamily="34" charset="0"/>
              </a:rPr>
              <a:t>Hành động</a:t>
            </a:r>
            <a:r>
              <a:rPr lang="en-US" sz="3400" dirty="0">
                <a:cs typeface="Arial" panose="020B0604020202020204" pitchFamily="34" charset="0"/>
              </a:rPr>
              <a:t>:</a:t>
            </a:r>
            <a:r>
              <a:rPr lang="vi-VN" sz="3400" dirty="0">
                <a:cs typeface="Arial" panose="020B0604020202020204" pitchFamily="34" charset="0"/>
              </a:rPr>
              <a:t> từ gầm giường bò ra</a:t>
            </a:r>
            <a:r>
              <a:rPr lang="en-US" sz="3400" dirty="0" smtClean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400" dirty="0">
                <a:latin typeface="Arial" panose="020B0604020202020204" pitchFamily="34" charset="0"/>
                <a:cs typeface="Arial" panose="020B0604020202020204" pitchFamily="34" charset="0"/>
              </a:rPr>
              <a:t>gôn ngữ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cs typeface="Arial" panose="020B0604020202020204" pitchFamily="34" charset="0"/>
              </a:rPr>
              <a:t>V</a:t>
            </a:r>
            <a:r>
              <a:rPr lang="vi-VN" sz="3400" dirty="0">
                <a:cs typeface="Arial" panose="020B0604020202020204" pitchFamily="34" charset="0"/>
              </a:rPr>
              <a:t>ui mừng rối rít vì thoát tội “trảm quyết”</a:t>
            </a:r>
            <a:r>
              <a:rPr lang="en-US" sz="3400" dirty="0">
                <a:cs typeface="Arial" panose="020B0604020202020204" pitchFamily="34" charset="0"/>
              </a:rPr>
              <a:t>: </a:t>
            </a:r>
            <a:r>
              <a:rPr lang="en-US" sz="3400" i="1" dirty="0">
                <a:cs typeface="Arial" panose="020B0604020202020204" pitchFamily="34" charset="0"/>
              </a:rPr>
              <a:t>“</a:t>
            </a:r>
            <a:r>
              <a:rPr lang="vi-VN" sz="3400" i="1" dirty="0">
                <a:cs typeface="Arial" panose="020B0604020202020204" pitchFamily="34" charset="0"/>
              </a:rPr>
              <a:t>Tâm khoái lạc! Tâm khoái lạc! / Thiện xử phân! Thiện xử phân!</a:t>
            </a:r>
            <a:r>
              <a:rPr lang="en-US" sz="3400" i="1" dirty="0">
                <a:cs typeface="Arial" panose="020B0604020202020204" pitchFamily="34" charset="0"/>
              </a:rPr>
              <a:t>”</a:t>
            </a:r>
            <a:r>
              <a:rPr lang="en-US" sz="3400" dirty="0">
                <a:cs typeface="Arial" panose="020B0604020202020204" pitchFamily="34" charset="0"/>
              </a:rPr>
              <a:t>, </a:t>
            </a:r>
            <a:r>
              <a:rPr lang="en-US" sz="3400" i="1" dirty="0">
                <a:cs typeface="Arial" panose="020B0604020202020204" pitchFamily="34" charset="0"/>
              </a:rPr>
              <a:t>“</a:t>
            </a:r>
            <a:r>
              <a:rPr lang="vi-VN" sz="3400" i="1" dirty="0">
                <a:cs typeface="Arial" panose="020B0604020202020204" pitchFamily="34" charset="0"/>
              </a:rPr>
              <a:t>Chơn vi phụ mẫu chi dân! / (Chứ thầy Đề) / Chị thị dâm ô chi loại</a:t>
            </a:r>
            <a:r>
              <a:rPr lang="en-US" sz="3400" i="1" dirty="0">
                <a:cs typeface="Arial" panose="020B0604020202020204" pitchFamily="34" charset="0"/>
              </a:rPr>
              <a:t>!”</a:t>
            </a:r>
            <a:r>
              <a:rPr lang="en-US" sz="3400" dirty="0"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cs typeface="Arial" panose="020B0604020202020204" pitchFamily="34" charset="0"/>
              </a:rPr>
              <a:t>T</a:t>
            </a:r>
            <a:r>
              <a:rPr lang="vi-VN" sz="3400" dirty="0">
                <a:cs typeface="Arial" panose="020B0604020202020204" pitchFamily="34" charset="0"/>
              </a:rPr>
              <a:t>ố cáo thầy Đề đang trốn trong thúng mơ </a:t>
            </a:r>
            <a:r>
              <a:rPr lang="en-US" sz="3400" i="1" dirty="0">
                <a:cs typeface="Arial" panose="020B0604020202020204" pitchFamily="34" charset="0"/>
              </a:rPr>
              <a:t>“</a:t>
            </a:r>
            <a:r>
              <a:rPr lang="vi-VN" sz="3400" i="1" dirty="0">
                <a:cs typeface="Arial" panose="020B0604020202020204" pitchFamily="34" charset="0"/>
              </a:rPr>
              <a:t>nói mới ức chớ</a:t>
            </a:r>
            <a:r>
              <a:rPr lang="en-US" sz="3400" i="1" dirty="0">
                <a:cs typeface="Arial" panose="020B0604020202020204" pitchFamily="34" charset="0"/>
              </a:rPr>
              <a:t>”</a:t>
            </a:r>
            <a:r>
              <a:rPr lang="vi-VN" sz="3400" dirty="0">
                <a:cs typeface="Arial" panose="020B0604020202020204" pitchFamily="34" charset="0"/>
              </a:rPr>
              <a:t>, rồi “kết tội”: </a:t>
            </a:r>
            <a:r>
              <a:rPr lang="vi-VN" sz="3400" i="1" dirty="0">
                <a:cs typeface="Arial" panose="020B0604020202020204" pitchFamily="34" charset="0"/>
              </a:rPr>
              <a:t>“Còn thầy Lại phạm gian / Thật ắt là tội chết!</a:t>
            </a:r>
            <a:r>
              <a:rPr lang="en-US" sz="3400" i="1" dirty="0">
                <a:cs typeface="Arial" panose="020B0604020202020204" pitchFamily="34" charset="0"/>
              </a:rPr>
              <a:t>”</a:t>
            </a:r>
            <a:r>
              <a:rPr lang="vi-VN" sz="3400" dirty="0">
                <a:cs typeface="Arial" panose="020B0604020202020204" pitchFamily="34" charset="0"/>
              </a:rPr>
              <a:t>.</a:t>
            </a:r>
            <a:endParaRPr lang="en-US" sz="3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62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400" y="241300"/>
            <a:ext cx="17297400" cy="9779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79895"/>
              </p:ext>
            </p:extLst>
          </p:nvPr>
        </p:nvGraphicFramePr>
        <p:xfrm>
          <a:off x="800100" y="557022"/>
          <a:ext cx="16764000" cy="93395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1690265785"/>
                    </a:ext>
                  </a:extLst>
                </a:gridCol>
                <a:gridCol w="14211300">
                  <a:extLst>
                    <a:ext uri="{9D8B030D-6E8A-4147-A177-3AD203B41FA5}">
                      <a16:colId xmlns:a16="http://schemas.microsoft.com/office/drawing/2014/main" val="2566345593"/>
                    </a:ext>
                  </a:extLst>
                </a:gridCol>
              </a:tblGrid>
              <a:tr h="78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Ngôn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sz="3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cười</a:t>
                      </a:r>
                      <a:endParaRPr lang="en-US" sz="3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91848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Đế</a:t>
                      </a:r>
                      <a:r>
                        <a:rPr lang="en-US" sz="3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aseline="0" dirty="0" err="1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hầu</a:t>
                      </a:r>
                      <a:endParaRPr lang="en-US" sz="3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95828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Huyện</a:t>
                      </a:r>
                      <a:r>
                        <a:rPr lang="en-US" sz="3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aseline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Trìa</a:t>
                      </a:r>
                      <a:endParaRPr lang="en-US" sz="3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3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9145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2800" y="1181100"/>
            <a:ext cx="14211300" cy="55861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400" dirty="0">
                <a:cs typeface="Arial" panose="020B0604020202020204" pitchFamily="34" charset="0"/>
              </a:rPr>
              <a:t>Sự cuống quýt </a:t>
            </a:r>
            <a:r>
              <a:rPr lang="vi-VN" sz="3400" dirty="0" smtClean="0">
                <a:cs typeface="Arial" panose="020B0604020202020204" pitchFamily="34" charset="0"/>
              </a:rPr>
              <a:t>khi </a:t>
            </a:r>
            <a:r>
              <a:rPr lang="vi-VN" sz="3400" dirty="0">
                <a:cs typeface="Arial" panose="020B0604020202020204" pitchFamily="34" charset="0"/>
              </a:rPr>
              <a:t>nghe tiếng Huyện 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Tria </a:t>
            </a:r>
            <a:r>
              <a:rPr lang="vi-VN" sz="3400" dirty="0">
                <a:cs typeface="Arial" panose="020B0604020202020204" pitchFamily="34" charset="0"/>
              </a:rPr>
              <a:t>tới: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400" i="1" dirty="0">
                <a:cs typeface="Arial" panose="020B0604020202020204" pitchFamily="34" charset="0"/>
              </a:rPr>
              <a:t>(Chui chao!) / Văn ngôn </a:t>
            </a:r>
            <a:r>
              <a:rPr lang="en-US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vi-VN" sz="3400" i="1" dirty="0">
                <a:cs typeface="Arial" panose="020B0604020202020204" pitchFamily="34" charset="0"/>
              </a:rPr>
              <a:t> biến! S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3400" i="1" dirty="0">
                <a:cs typeface="Arial" panose="020B0604020202020204" pitchFamily="34" charset="0"/>
              </a:rPr>
              <a:t>c biến! / Thính thuyết hồn kinh! Hồn kinh!”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400" dirty="0">
                <a:cs typeface="Arial" panose="020B0604020202020204" pitchFamily="34" charset="0"/>
              </a:rPr>
              <a:t>Hành động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400" dirty="0"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lồm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cồm</a:t>
            </a:r>
            <a:r>
              <a:rPr lang="vi-VN" sz="3400" dirty="0">
                <a:cs typeface="Arial" panose="020B0604020202020204" pitchFamily="34" charset="0"/>
              </a:rPr>
              <a:t> bò ra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400" dirty="0">
                <a:cs typeface="Arial" panose="020B0604020202020204" pitchFamily="34" charset="0"/>
              </a:rPr>
              <a:t>gôn ngữ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400" dirty="0">
                <a:cs typeface="Arial" panose="020B0604020202020204" pitchFamily="34" charset="0"/>
              </a:rPr>
              <a:t>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400" dirty="0">
                <a:cs typeface="Arial" panose="020B0604020202020204" pitchFamily="34" charset="0"/>
              </a:rPr>
              <a:t>ổ lỗi cho Thị Hến và Nghêu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3400" dirty="0">
                <a:cs typeface="Arial" panose="020B0604020202020204" pitchFamily="34" charset="0"/>
              </a:rPr>
              <a:t>ỉa mai cho sự mắc mưu Thị Hến của cả Đề Hầu và Huyện </a:t>
            </a:r>
            <a:r>
              <a:rPr lang="fr-FR" sz="3400" dirty="0" err="1">
                <a:latin typeface="Arial" panose="020B0604020202020204" pitchFamily="34" charset="0"/>
                <a:cs typeface="Arial" panose="020B0604020202020204" pitchFamily="34" charset="0"/>
              </a:rPr>
              <a:t>Trìa</a:t>
            </a:r>
            <a:r>
              <a:rPr lang="fr-FR" sz="3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400" i="1" dirty="0">
                <a:cs typeface="Arial" panose="020B0604020202020204" pitchFamily="34" charset="0"/>
              </a:rPr>
              <a:t>“Trong nha môn cả Huyện đến Đề / Còn tạo lệ không mời luôn thẻ!”</a:t>
            </a:r>
            <a:r>
              <a:rPr lang="vi-VN" sz="3400" dirty="0">
                <a:cs typeface="Arial" panose="020B0604020202020204" pitchFamily="34" charset="0"/>
              </a:rPr>
              <a:t>.</a:t>
            </a:r>
            <a:endParaRPr lang="en-US" sz="3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6667500"/>
            <a:ext cx="14097000" cy="32316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400" dirty="0"/>
              <a:t>Sự vội vã </a:t>
            </a:r>
            <a:r>
              <a:rPr lang="en-US" sz="3400" i="1" dirty="0"/>
              <a:t>“</a:t>
            </a:r>
            <a:r>
              <a:rPr lang="vi-VN" sz="3400" i="1" dirty="0"/>
              <a:t>chạy ướt hầu bổ sấp</a:t>
            </a:r>
            <a:r>
              <a:rPr lang="en-US" sz="3400" i="1" dirty="0"/>
              <a:t>”</a:t>
            </a:r>
            <a:r>
              <a:rPr lang="vi-VN" sz="3400" i="1" dirty="0"/>
              <a:t> </a:t>
            </a:r>
            <a:r>
              <a:rPr lang="vi-VN" sz="3400" dirty="0"/>
              <a:t>trong lúc 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400" i="1" dirty="0" smtClean="0"/>
              <a:t>đêm </a:t>
            </a:r>
            <a:r>
              <a:rPr lang="vi-VN" sz="3400" i="1" dirty="0"/>
              <a:t>tối tăm đàng xá (lại) khó </a:t>
            </a:r>
            <a:r>
              <a:rPr lang="vi-VN" sz="3400" i="1" dirty="0" smtClean="0"/>
              <a:t>đi</a:t>
            </a:r>
            <a:r>
              <a:rPr lang="en-US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3400" dirty="0" smtClean="0"/>
              <a:t>.</a:t>
            </a:r>
            <a:endParaRPr lang="en-US" sz="3400" dirty="0"/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400" dirty="0"/>
              <a:t>Hành động </a:t>
            </a:r>
            <a:r>
              <a:rPr lang="vi-VN" sz="3400" i="1" dirty="0"/>
              <a:t>“giải quyết tình thế”</a:t>
            </a:r>
            <a:r>
              <a:rPr lang="en-US" sz="3400" dirty="0">
                <a:cs typeface="Arial" panose="020B0604020202020204" pitchFamily="34" charset="0"/>
              </a:rPr>
              <a:t>,</a:t>
            </a:r>
            <a:r>
              <a:rPr lang="vi-VN" sz="3400" dirty="0">
                <a:cs typeface="Arial" panose="020B0604020202020204" pitchFamily="34" charset="0"/>
              </a:rPr>
              <a:t> </a:t>
            </a:r>
            <a:r>
              <a:rPr lang="vi-VN" sz="3400" i="1" dirty="0"/>
              <a:t>“quái gờ</a:t>
            </a:r>
            <a:r>
              <a:rPr lang="en-US" sz="3400" i="1" dirty="0">
                <a:cs typeface="Arial" panose="020B0604020202020204" pitchFamily="34" charset="0"/>
              </a:rPr>
              <a:t>”</a:t>
            </a:r>
            <a:r>
              <a:rPr lang="vi-VN" sz="3400" i="1" dirty="0"/>
              <a:t> </a:t>
            </a:r>
            <a:r>
              <a:rPr lang="vi-VN" sz="3400" dirty="0"/>
              <a:t>trong lời phán</a:t>
            </a:r>
            <a:r>
              <a:rPr lang="fr-FR" sz="3400" dirty="0"/>
              <a:t>: </a:t>
            </a:r>
            <a:r>
              <a:rPr lang="vi-VN" sz="3400" dirty="0"/>
              <a:t>“</a:t>
            </a:r>
            <a:r>
              <a:rPr lang="vi-VN" sz="3400" i="1" dirty="0"/>
              <a:t>Đề lại cõng mỗ về nhà / Dằn lòng thôi chớ ngứa nghề / Giữ dạ đừng ham của lạ”</a:t>
            </a:r>
            <a:r>
              <a:rPr lang="vi-VN" sz="3400" dirty="0"/>
              <a:t>.</a:t>
            </a:r>
            <a:endParaRPr lang="en-US" sz="3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19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62249" y="2204085"/>
            <a:ext cx="12763499" cy="727583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1A25D1D5-0793-4AF2-82CC-5EEC75831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35791">
            <a:off x="1745155" y="7445802"/>
            <a:ext cx="2482113" cy="2635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2887345"/>
            <a:ext cx="11125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57480" algn="l"/>
              </a:tabLst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 ngữ và hành động đã giúp người đọc 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 dung ra hình ảnh, bộ điệu của các nhân vật, cho thấy nỗi sợ hãi, cuống quýt, tức cười khi việc làm xấu bị “lột mặt </a:t>
            </a:r>
            <a:r>
              <a:rPr lang="vi-VN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 ra sự đối lập giữa tình thế trước và sau khi bị phát giác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57480" algn="l"/>
              </a:tabLst>
            </a:pP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257408" y="-266700"/>
            <a:ext cx="958356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0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/>
          <p:nvPr/>
        </p:nvGrpSpPr>
        <p:grpSpPr>
          <a:xfrm>
            <a:off x="533400" y="241300"/>
            <a:ext cx="17297400" cy="9779000"/>
            <a:chOff x="0" y="0"/>
            <a:chExt cx="5490351" cy="2783840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Rounded Rectangle 12"/>
          <p:cNvSpPr/>
          <p:nvPr/>
        </p:nvSpPr>
        <p:spPr>
          <a:xfrm>
            <a:off x="3572074" y="885482"/>
            <a:ext cx="12954000" cy="17917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47700"/>
            <a:ext cx="2267347" cy="2267347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1990" y="3265407"/>
            <a:ext cx="8161020" cy="6450093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991600" y="3263357"/>
            <a:ext cx="8717280" cy="64500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6300" y="3614538"/>
            <a:ext cx="77724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57480" algn="l"/>
              </a:tabLst>
            </a:pPr>
            <a:r>
              <a:rPr lang="en-US" sz="3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nghiêng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57480" algn="l"/>
              </a:tabLst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gười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05900" y="3695329"/>
            <a:ext cx="8496300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57480" algn="l"/>
              </a:tabLst>
            </a:pP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3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33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3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ngoặc</a:t>
            </a:r>
            <a:r>
              <a:rPr lang="en-US" sz="33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nghiêng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3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3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57480" algn="l"/>
              </a:tabLst>
            </a:pP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đẩy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3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57480" algn="l"/>
              </a:tabLst>
            </a:pP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Giúp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giọng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3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r>
              <a:rPr lang="en-US" sz="33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98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5673785" y="7429499"/>
            <a:ext cx="1928415" cy="2362201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3848099" y="2476500"/>
            <a:ext cx="10591800" cy="3810000"/>
            <a:chOff x="0" y="0"/>
            <a:chExt cx="15573948" cy="3514274"/>
          </a:xfrm>
          <a:solidFill>
            <a:schemeClr val="accent5">
              <a:lumMod val="75000"/>
            </a:schemeClr>
          </a:solidFill>
        </p:grpSpPr>
        <p:sp>
          <p:nvSpPr>
            <p:cNvPr id="16" name="Freeform 5"/>
            <p:cNvSpPr/>
            <p:nvPr/>
          </p:nvSpPr>
          <p:spPr>
            <a:xfrm>
              <a:off x="0" y="0"/>
              <a:ext cx="15580216" cy="3518903"/>
            </a:xfrm>
            <a:custGeom>
              <a:avLst/>
              <a:gdLst/>
              <a:ahLst/>
              <a:cxnLst/>
              <a:rect l="l" t="t" r="r" b="b"/>
              <a:pathLst>
                <a:path w="15580216" h="3518903">
                  <a:moveTo>
                    <a:pt x="15542116" y="2740517"/>
                  </a:moveTo>
                  <a:cubicBezTo>
                    <a:pt x="15539689" y="3045910"/>
                    <a:pt x="15366574" y="3272639"/>
                    <a:pt x="15165699" y="3272639"/>
                  </a:cubicBezTo>
                  <a:lnTo>
                    <a:pt x="14983417" y="3274830"/>
                  </a:lnTo>
                  <a:cubicBezTo>
                    <a:pt x="14951239" y="3298985"/>
                    <a:pt x="14913947" y="3325351"/>
                    <a:pt x="14873874" y="3350490"/>
                  </a:cubicBezTo>
                  <a:cubicBezTo>
                    <a:pt x="14734479" y="3437937"/>
                    <a:pt x="14663424" y="3479305"/>
                    <a:pt x="14611445" y="3511790"/>
                  </a:cubicBezTo>
                  <a:cubicBezTo>
                    <a:pt x="14600064" y="3518903"/>
                    <a:pt x="14585527" y="3509800"/>
                    <a:pt x="14586930" y="3496451"/>
                  </a:cubicBezTo>
                  <a:lnTo>
                    <a:pt x="14614437" y="3279266"/>
                  </a:lnTo>
                  <a:lnTo>
                    <a:pt x="401818" y="3301340"/>
                  </a:lnTo>
                  <a:cubicBezTo>
                    <a:pt x="200942" y="3301340"/>
                    <a:pt x="26609" y="3136334"/>
                    <a:pt x="25400" y="2864719"/>
                  </a:cubicBezTo>
                  <a:cubicBezTo>
                    <a:pt x="25400" y="2864719"/>
                    <a:pt x="0" y="1392979"/>
                    <a:pt x="0" y="1029680"/>
                  </a:cubicBezTo>
                  <a:cubicBezTo>
                    <a:pt x="0" y="666379"/>
                    <a:pt x="12700" y="422821"/>
                    <a:pt x="12700" y="422821"/>
                  </a:cubicBezTo>
                  <a:cubicBezTo>
                    <a:pt x="12700" y="204546"/>
                    <a:pt x="0" y="0"/>
                    <a:pt x="376418" y="13800"/>
                  </a:cubicBezTo>
                  <a:cubicBezTo>
                    <a:pt x="376418" y="13800"/>
                    <a:pt x="936898" y="26690"/>
                    <a:pt x="3901937" y="13800"/>
                  </a:cubicBezTo>
                  <a:cubicBezTo>
                    <a:pt x="9516918" y="0"/>
                    <a:pt x="15127599" y="0"/>
                    <a:pt x="15127599" y="0"/>
                  </a:cubicBezTo>
                  <a:cubicBezTo>
                    <a:pt x="15382887" y="0"/>
                    <a:pt x="15554818" y="232146"/>
                    <a:pt x="15554818" y="450421"/>
                  </a:cubicBezTo>
                  <a:cubicBezTo>
                    <a:pt x="15554818" y="450421"/>
                    <a:pt x="15565884" y="1360778"/>
                    <a:pt x="15573051" y="1677938"/>
                  </a:cubicBezTo>
                  <a:cubicBezTo>
                    <a:pt x="15580216" y="2175495"/>
                    <a:pt x="15542116" y="2740517"/>
                    <a:pt x="15542116" y="274051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" name="Rectangle 3"/>
          <p:cNvSpPr/>
          <p:nvPr/>
        </p:nvSpPr>
        <p:spPr>
          <a:xfrm>
            <a:off x="4267198" y="3296841"/>
            <a:ext cx="9753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6466927" y="5524500"/>
            <a:ext cx="5354143" cy="4419600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77243" y="7772284"/>
            <a:ext cx="2601100" cy="235517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66593" y="-13434"/>
            <a:ext cx="1846807" cy="2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0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1314450" y="1106418"/>
            <a:ext cx="156591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 giả dân gian đã thể hiện thái độ đồng tình với nhân vật Thị Hến, phê phán thói “tham của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Nghêu, Đề Hầu, Huyện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 là người phụ nữ khôn khéo, sắc s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o, thông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2700" y="6438900"/>
            <a:ext cx="14401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ừa làm cho những kẻ nhòm ngó, ve vãn, gây khó dễ với mình bị một phen bẽ mặt, hết “làm bậy”, vừa giữ đươc “tiết hạnh một niềm cho toại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700" y="4211241"/>
            <a:ext cx="14401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hiến cho những kẻ sa đ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ọa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hám của lạ bị mắc mưu cứ thế mà tự vạch tội, tố cáo nhau, tự “hạ màn” k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ẻ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nào về nhà nấy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4632602"/>
            <a:ext cx="1047750" cy="100393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7298843"/>
            <a:ext cx="1047750" cy="1003935"/>
          </a:xfrm>
          <a:prstGeom prst="rect">
            <a:avLst/>
          </a:prstGeom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37323" y="7962900"/>
            <a:ext cx="1903027" cy="16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93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1"/>
          <p:cNvGrpSpPr/>
          <p:nvPr/>
        </p:nvGrpSpPr>
        <p:grpSpPr>
          <a:xfrm>
            <a:off x="1066800" y="908060"/>
            <a:ext cx="14554200" cy="4114800"/>
            <a:chOff x="0" y="0"/>
            <a:chExt cx="6238240" cy="2012950"/>
          </a:xfrm>
          <a:solidFill>
            <a:srgbClr val="7EAF94"/>
          </a:solidFill>
        </p:grpSpPr>
        <p:sp>
          <p:nvSpPr>
            <p:cNvPr id="11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Rectangle 4"/>
          <p:cNvSpPr/>
          <p:nvPr/>
        </p:nvSpPr>
        <p:spPr>
          <a:xfrm>
            <a:off x="1371600" y="1257300"/>
            <a:ext cx="1257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ị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Nghêu, Đề Hầu, Huyện 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Tria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lạ” ve vãn, Thị 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ế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đã sắp đặt một cuộc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 ngộ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 nhà 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ơi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tr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thành một “phiên t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òa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các nhân vật tự vạch tội và xử án 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11"/>
          <p:cNvGrpSpPr/>
          <p:nvPr/>
        </p:nvGrpSpPr>
        <p:grpSpPr>
          <a:xfrm>
            <a:off x="2590800" y="5355247"/>
            <a:ext cx="14554200" cy="4114800"/>
            <a:chOff x="0" y="0"/>
            <a:chExt cx="6238240" cy="2012950"/>
          </a:xfrm>
          <a:solidFill>
            <a:srgbClr val="7EAF94"/>
          </a:solidFill>
        </p:grpSpPr>
        <p:sp>
          <p:nvSpPr>
            <p:cNvPr id="23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2857500" y="5676900"/>
            <a:ext cx="1257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Nghêu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Đề Hầu, Huyện </a:t>
            </a:r>
            <a:r>
              <a:rPr lang="fr-FR" sz="3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Trìa</a:t>
            </a:r>
            <a:r>
              <a:rPr lang="fr-FR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 rơi vào tình 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vi-VN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 cỡ lêu lêu / Lêu lêu mắc </a:t>
            </a:r>
            <a:r>
              <a:rPr lang="vi-VN" sz="36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cỡ”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vi-VN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 tu khá lui về cho khỏi / Đ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ể</a:t>
            </a:r>
            <a:r>
              <a:rPr lang="vi-VN" sz="36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lại mau cõng mỗ về nhà / Dằn lòng thôi chớ ngứa nghề / Giữ dạ đừng tham của </a:t>
            </a:r>
            <a:r>
              <a:rPr lang="vi-VN" sz="36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</a:t>
            </a:r>
            <a:r>
              <a:rPr lang="en-US" sz="36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vi-VN" sz="3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8820" y="7305062"/>
            <a:ext cx="1983980" cy="2762505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985937">
            <a:off x="16236536" y="100037"/>
            <a:ext cx="1816928" cy="20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17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1"/>
          <p:cNvGrpSpPr/>
          <p:nvPr/>
        </p:nvGrpSpPr>
        <p:grpSpPr>
          <a:xfrm>
            <a:off x="1066800" y="908060"/>
            <a:ext cx="14554200" cy="4114800"/>
            <a:chOff x="0" y="0"/>
            <a:chExt cx="6238240" cy="2012950"/>
          </a:xfrm>
          <a:solidFill>
            <a:srgbClr val="7EAF94"/>
          </a:solidFill>
        </p:grpSpPr>
        <p:sp>
          <p:nvSpPr>
            <p:cNvPr id="11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Rectangle 4"/>
          <p:cNvSpPr/>
          <p:nvPr/>
        </p:nvSpPr>
        <p:spPr>
          <a:xfrm>
            <a:off x="1295400" y="1257300"/>
            <a:ext cx="12573000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>
                <a:solidFill>
                  <a:schemeClr val="bg1"/>
                </a:solidFill>
              </a:rPr>
              <a:t>Thị Hến vui mừng trong tiếng cười hả hê </a:t>
            </a:r>
            <a:r>
              <a:rPr lang="vi-VN" sz="3600" i="1" dirty="0">
                <a:solidFill>
                  <a:schemeClr val="bg1"/>
                </a:solidFill>
              </a:rPr>
              <a:t>“Tâm khoái dã! Tâm khoái dã! / Kế hoan nhiên! Kế hoan nhiên</a:t>
            </a:r>
            <a:r>
              <a:rPr lang="vi-VN" sz="3600" i="1" dirty="0" smtClean="0">
                <a:solidFill>
                  <a:schemeClr val="bg1"/>
                </a:solidFill>
              </a:rPr>
              <a:t>!” </a:t>
            </a:r>
            <a:r>
              <a:rPr lang="vi-VN" sz="3600" dirty="0" smtClean="0">
                <a:solidFill>
                  <a:schemeClr val="bg1"/>
                </a:solidFill>
              </a:rPr>
              <a:t>vì đã </a:t>
            </a:r>
            <a:r>
              <a:rPr lang="vi-VN" sz="3600" dirty="0">
                <a:solidFill>
                  <a:schemeClr val="bg1"/>
                </a:solidFill>
              </a:rPr>
              <a:t>dẹp được </a:t>
            </a:r>
            <a:r>
              <a:rPr lang="vi-VN" sz="3600" i="1" dirty="0">
                <a:solidFill>
                  <a:schemeClr val="bg1"/>
                </a:solidFill>
              </a:rPr>
              <a:t>“thầy tu tới ngõ nói </a:t>
            </a:r>
            <a:r>
              <a:rPr lang="vi-VN" sz="3600" i="1" dirty="0" smtClean="0">
                <a:solidFill>
                  <a:schemeClr val="bg1"/>
                </a:solidFill>
              </a:rPr>
              <a:t>điên</a:t>
            </a:r>
            <a:r>
              <a:rPr lang="en-US" sz="3600" i="1" dirty="0" smtClean="0">
                <a:solidFill>
                  <a:schemeClr val="bg1"/>
                </a:solidFill>
              </a:rPr>
              <a:t>”</a:t>
            </a:r>
            <a:r>
              <a:rPr lang="vi-VN" sz="3600" dirty="0" smtClean="0">
                <a:solidFill>
                  <a:schemeClr val="bg1"/>
                </a:solidFill>
              </a:rPr>
              <a:t>,</a:t>
            </a:r>
            <a:r>
              <a:rPr lang="vi-VN" sz="3600" i="1" dirty="0" smtClean="0">
                <a:solidFill>
                  <a:schemeClr val="bg1"/>
                </a:solidFill>
              </a:rPr>
              <a:t> </a:t>
            </a:r>
            <a:r>
              <a:rPr lang="vi-VN" sz="3600" dirty="0">
                <a:solidFill>
                  <a:schemeClr val="bg1"/>
                </a:solidFill>
              </a:rPr>
              <a:t>quan huyện </a:t>
            </a:r>
            <a:r>
              <a:rPr lang="vi-VN" sz="3600" i="1" dirty="0">
                <a:solidFill>
                  <a:schemeClr val="bg1"/>
                </a:solidFill>
              </a:rPr>
              <a:t>“đến nhà làm </a:t>
            </a:r>
            <a:r>
              <a:rPr lang="vi-VN" sz="3600" i="1" dirty="0" smtClean="0">
                <a:solidFill>
                  <a:schemeClr val="bg1"/>
                </a:solidFill>
              </a:rPr>
              <a:t>bậy</a:t>
            </a:r>
            <a:r>
              <a:rPr lang="en-US" sz="3600" i="1" dirty="0" smtClean="0">
                <a:solidFill>
                  <a:schemeClr val="bg1"/>
                </a:solidFill>
              </a:rPr>
              <a:t>”</a:t>
            </a:r>
            <a:r>
              <a:rPr lang="vi-VN" sz="3600" dirty="0" smtClean="0">
                <a:solidFill>
                  <a:schemeClr val="bg1"/>
                </a:solidFill>
              </a:rPr>
              <a:t>, </a:t>
            </a:r>
            <a:r>
              <a:rPr lang="vi-VN" sz="3600" dirty="0">
                <a:solidFill>
                  <a:schemeClr val="bg1"/>
                </a:solidFill>
              </a:rPr>
              <a:t>giữ được </a:t>
            </a:r>
            <a:r>
              <a:rPr lang="en-US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i="1" dirty="0" smtClean="0">
                <a:solidFill>
                  <a:schemeClr val="bg1"/>
                </a:solidFill>
              </a:rPr>
              <a:t>tiết </a:t>
            </a:r>
            <a:r>
              <a:rPr lang="vi-VN" sz="3600" i="1" dirty="0">
                <a:solidFill>
                  <a:schemeClr val="bg1"/>
                </a:solidFill>
              </a:rPr>
              <a:t>hạnh một niềm cho toại</a:t>
            </a:r>
            <a:r>
              <a:rPr lang="vi-VN" sz="3600" i="1" dirty="0" smtClean="0">
                <a:solidFill>
                  <a:schemeClr val="bg1"/>
                </a:solidFill>
              </a:rPr>
              <a:t>”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11"/>
          <p:cNvGrpSpPr/>
          <p:nvPr/>
        </p:nvGrpSpPr>
        <p:grpSpPr>
          <a:xfrm>
            <a:off x="2590800" y="5355247"/>
            <a:ext cx="14554200" cy="4114800"/>
            <a:chOff x="0" y="0"/>
            <a:chExt cx="6238240" cy="2012950"/>
          </a:xfrm>
          <a:solidFill>
            <a:srgbClr val="7EAF94"/>
          </a:solidFill>
        </p:grpSpPr>
        <p:sp>
          <p:nvSpPr>
            <p:cNvPr id="23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Rectangle 5"/>
          <p:cNvSpPr/>
          <p:nvPr/>
        </p:nvSpPr>
        <p:spPr>
          <a:xfrm>
            <a:off x="2981325" y="6134100"/>
            <a:ext cx="123253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600" dirty="0" smtClean="0">
                <a:solidFill>
                  <a:schemeClr val="bg1"/>
                </a:solidFill>
              </a:rPr>
              <a:t>àm </a:t>
            </a:r>
            <a:r>
              <a:rPr lang="vi-VN" sz="3600" dirty="0">
                <a:solidFill>
                  <a:schemeClr val="bg1"/>
                </a:solidFill>
              </a:rPr>
              <a:t>cho những kẻ đáng phê phán bị một phen bẽ mặt.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600" dirty="0" smtClean="0">
                <a:solidFill>
                  <a:schemeClr val="bg1"/>
                </a:solidFill>
              </a:rPr>
              <a:t>Tình </a:t>
            </a:r>
            <a:r>
              <a:rPr lang="vi-VN" sz="3600" dirty="0">
                <a:solidFill>
                  <a:schemeClr val="bg1"/>
                </a:solidFill>
              </a:rPr>
              <a:t>huống di</a:t>
            </a:r>
            <a:r>
              <a:rPr lang="en-US" sz="3600" dirty="0">
                <a:solidFill>
                  <a:schemeClr val="bg1"/>
                </a:solidFill>
              </a:rPr>
              <a:t>ễ</a:t>
            </a:r>
            <a:r>
              <a:rPr lang="vi-VN" sz="3600" dirty="0">
                <a:solidFill>
                  <a:schemeClr val="bg1"/>
                </a:solidFill>
              </a:rPr>
              <a:t>n ra như một màn kịch, mỗi lúc một giàu kịch tinh dưới tài “đạo di</a:t>
            </a:r>
            <a:r>
              <a:rPr lang="en-US" sz="3600" dirty="0">
                <a:solidFill>
                  <a:schemeClr val="bg1"/>
                </a:solidFill>
              </a:rPr>
              <a:t>ễ</a:t>
            </a:r>
            <a:r>
              <a:rPr lang="vi-VN" sz="3600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” </a:t>
            </a:r>
            <a:r>
              <a:rPr lang="vi-VN" sz="3600" dirty="0" smtClean="0">
                <a:solidFill>
                  <a:schemeClr val="bg1"/>
                </a:solidFill>
              </a:rPr>
              <a:t>khôn </a:t>
            </a:r>
            <a:r>
              <a:rPr lang="vi-VN" sz="3600" dirty="0">
                <a:solidFill>
                  <a:schemeClr val="bg1"/>
                </a:solidFill>
              </a:rPr>
              <a:t>khéo của Thị Hến</a:t>
            </a:r>
            <a:r>
              <a:rPr lang="vi-VN" sz="3600" dirty="0" smtClean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98820" y="7305062"/>
            <a:ext cx="1983980" cy="2762505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985937">
            <a:off x="16236536" y="100037"/>
            <a:ext cx="1816928" cy="20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98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377439" y="666750"/>
            <a:ext cx="14996161" cy="89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9079" y="2184230"/>
            <a:ext cx="1178052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hèn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846794" y="3259773"/>
            <a:ext cx="3061291" cy="68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2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941580" y="6532721"/>
            <a:ext cx="12404835" cy="89255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58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58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r>
              <a:rPr lang="en-US" sz="58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i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Nghêu</a:t>
            </a:r>
            <a:r>
              <a:rPr lang="en-US" sz="5800" b="1" i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i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Sò</a:t>
            </a:r>
            <a:r>
              <a:rPr lang="en-US" sz="5800" b="1" i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i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5800" b="1" i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800" b="1" i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endParaRPr lang="en-US" sz="5800" b="1" i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31837" y="2781300"/>
            <a:ext cx="12824323" cy="2844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500" b="1" dirty="0" smtClean="0">
                <a:solidFill>
                  <a:srgbClr val="7EAF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TIẾT…: VĂN BẢN 2. MẮC MƯU THỊ HẾN</a:t>
            </a:r>
            <a:endParaRPr lang="en-US" sz="7500" b="1" dirty="0">
              <a:solidFill>
                <a:srgbClr val="7EAF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65083" y="6896100"/>
            <a:ext cx="2894317" cy="3593396"/>
          </a:xfrm>
          <a:prstGeom prst="rect">
            <a:avLst/>
          </a:prstGeom>
        </p:spPr>
      </p:pic>
      <p:pic>
        <p:nvPicPr>
          <p:cNvPr id="18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0312" y="6878320"/>
            <a:ext cx="2496936" cy="3390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685800" y="-690518"/>
            <a:ext cx="1787676" cy="37816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6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124200" y="4448323"/>
            <a:ext cx="11506200" cy="119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33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5810" y="2247901"/>
            <a:ext cx="7920990" cy="5602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đến một tình huống gây cười khi cả ba kẻ mê sắc đều tụ hội ở nhà Thị Hến và được một phen bẽ mặt, xấu hổ, nhục nhã.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87460" y="2247900"/>
            <a:ext cx="8590280" cy="5602077"/>
          </a:xfrm>
          <a:prstGeom prst="roundRect">
            <a:avLst/>
          </a:prstGeom>
          <a:solidFill>
            <a:srgbClr val="FF99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hê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phán, châm 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biếm,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mỉa mai những kẻ mê sắc, xử kiện không công bằng, bị cái đẹp làm mờ mắt, cuối cùng lại bẽ mặt dưới tay một ả góa.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43559" y="6896100"/>
            <a:ext cx="5600879" cy="3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6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4"/>
          <p:cNvGrpSpPr/>
          <p:nvPr/>
        </p:nvGrpSpPr>
        <p:grpSpPr>
          <a:xfrm>
            <a:off x="932179" y="2482535"/>
            <a:ext cx="8288021" cy="3568123"/>
            <a:chOff x="0" y="0"/>
            <a:chExt cx="15573948" cy="35142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reeform 5"/>
            <p:cNvSpPr/>
            <p:nvPr/>
          </p:nvSpPr>
          <p:spPr>
            <a:xfrm>
              <a:off x="0" y="0"/>
              <a:ext cx="15580216" cy="3518903"/>
            </a:xfrm>
            <a:custGeom>
              <a:avLst/>
              <a:gdLst/>
              <a:ahLst/>
              <a:cxnLst/>
              <a:rect l="l" t="t" r="r" b="b"/>
              <a:pathLst>
                <a:path w="15580216" h="3518903">
                  <a:moveTo>
                    <a:pt x="15542116" y="2740517"/>
                  </a:moveTo>
                  <a:cubicBezTo>
                    <a:pt x="15539689" y="3045910"/>
                    <a:pt x="15366574" y="3272639"/>
                    <a:pt x="15165699" y="3272639"/>
                  </a:cubicBezTo>
                  <a:lnTo>
                    <a:pt x="14983417" y="3274830"/>
                  </a:lnTo>
                  <a:cubicBezTo>
                    <a:pt x="14951239" y="3298985"/>
                    <a:pt x="14913947" y="3325351"/>
                    <a:pt x="14873874" y="3350490"/>
                  </a:cubicBezTo>
                  <a:cubicBezTo>
                    <a:pt x="14734479" y="3437937"/>
                    <a:pt x="14663424" y="3479305"/>
                    <a:pt x="14611445" y="3511790"/>
                  </a:cubicBezTo>
                  <a:cubicBezTo>
                    <a:pt x="14600064" y="3518903"/>
                    <a:pt x="14585527" y="3509800"/>
                    <a:pt x="14586930" y="3496451"/>
                  </a:cubicBezTo>
                  <a:lnTo>
                    <a:pt x="14614437" y="3279266"/>
                  </a:lnTo>
                  <a:lnTo>
                    <a:pt x="401818" y="3301340"/>
                  </a:lnTo>
                  <a:cubicBezTo>
                    <a:pt x="200942" y="3301340"/>
                    <a:pt x="26609" y="3136334"/>
                    <a:pt x="25400" y="2864719"/>
                  </a:cubicBezTo>
                  <a:cubicBezTo>
                    <a:pt x="25400" y="2864719"/>
                    <a:pt x="0" y="1392979"/>
                    <a:pt x="0" y="1029680"/>
                  </a:cubicBezTo>
                  <a:cubicBezTo>
                    <a:pt x="0" y="666379"/>
                    <a:pt x="12700" y="422821"/>
                    <a:pt x="12700" y="422821"/>
                  </a:cubicBezTo>
                  <a:cubicBezTo>
                    <a:pt x="12700" y="204546"/>
                    <a:pt x="0" y="0"/>
                    <a:pt x="376418" y="13800"/>
                  </a:cubicBezTo>
                  <a:cubicBezTo>
                    <a:pt x="376418" y="13800"/>
                    <a:pt x="936898" y="26690"/>
                    <a:pt x="3901937" y="13800"/>
                  </a:cubicBezTo>
                  <a:cubicBezTo>
                    <a:pt x="9516918" y="0"/>
                    <a:pt x="15127599" y="0"/>
                    <a:pt x="15127599" y="0"/>
                  </a:cubicBezTo>
                  <a:cubicBezTo>
                    <a:pt x="15382887" y="0"/>
                    <a:pt x="15554818" y="232146"/>
                    <a:pt x="15554818" y="450421"/>
                  </a:cubicBezTo>
                  <a:cubicBezTo>
                    <a:pt x="15554818" y="450421"/>
                    <a:pt x="15565884" y="1360778"/>
                    <a:pt x="15573051" y="1677938"/>
                  </a:cubicBezTo>
                  <a:cubicBezTo>
                    <a:pt x="15580216" y="2175495"/>
                    <a:pt x="15542116" y="2740517"/>
                    <a:pt x="15542116" y="2740517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4" name="Group 4"/>
          <p:cNvGrpSpPr/>
          <p:nvPr/>
        </p:nvGrpSpPr>
        <p:grpSpPr>
          <a:xfrm>
            <a:off x="9559911" y="2482535"/>
            <a:ext cx="7813690" cy="3575365"/>
            <a:chOff x="0" y="0"/>
            <a:chExt cx="15573948" cy="35142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Freeform 5"/>
            <p:cNvSpPr/>
            <p:nvPr/>
          </p:nvSpPr>
          <p:spPr>
            <a:xfrm>
              <a:off x="0" y="0"/>
              <a:ext cx="15580216" cy="3518903"/>
            </a:xfrm>
            <a:custGeom>
              <a:avLst/>
              <a:gdLst/>
              <a:ahLst/>
              <a:cxnLst/>
              <a:rect l="l" t="t" r="r" b="b"/>
              <a:pathLst>
                <a:path w="15580216" h="3518903">
                  <a:moveTo>
                    <a:pt x="15542116" y="2740517"/>
                  </a:moveTo>
                  <a:cubicBezTo>
                    <a:pt x="15539689" y="3045910"/>
                    <a:pt x="15366574" y="3272639"/>
                    <a:pt x="15165699" y="3272639"/>
                  </a:cubicBezTo>
                  <a:lnTo>
                    <a:pt x="14983417" y="3274830"/>
                  </a:lnTo>
                  <a:cubicBezTo>
                    <a:pt x="14951239" y="3298985"/>
                    <a:pt x="14913947" y="3325351"/>
                    <a:pt x="14873874" y="3350490"/>
                  </a:cubicBezTo>
                  <a:cubicBezTo>
                    <a:pt x="14734479" y="3437937"/>
                    <a:pt x="14663424" y="3479305"/>
                    <a:pt x="14611445" y="3511790"/>
                  </a:cubicBezTo>
                  <a:cubicBezTo>
                    <a:pt x="14600064" y="3518903"/>
                    <a:pt x="14585527" y="3509800"/>
                    <a:pt x="14586930" y="3496451"/>
                  </a:cubicBezTo>
                  <a:lnTo>
                    <a:pt x="14614437" y="3279266"/>
                  </a:lnTo>
                  <a:lnTo>
                    <a:pt x="401818" y="3301340"/>
                  </a:lnTo>
                  <a:cubicBezTo>
                    <a:pt x="200942" y="3301340"/>
                    <a:pt x="26609" y="3136334"/>
                    <a:pt x="25400" y="2864719"/>
                  </a:cubicBezTo>
                  <a:cubicBezTo>
                    <a:pt x="25400" y="2864719"/>
                    <a:pt x="0" y="1392979"/>
                    <a:pt x="0" y="1029680"/>
                  </a:cubicBezTo>
                  <a:cubicBezTo>
                    <a:pt x="0" y="666379"/>
                    <a:pt x="12700" y="422821"/>
                    <a:pt x="12700" y="422821"/>
                  </a:cubicBezTo>
                  <a:cubicBezTo>
                    <a:pt x="12700" y="204546"/>
                    <a:pt x="0" y="0"/>
                    <a:pt x="376418" y="13800"/>
                  </a:cubicBezTo>
                  <a:cubicBezTo>
                    <a:pt x="376418" y="13800"/>
                    <a:pt x="936898" y="26690"/>
                    <a:pt x="3901937" y="13800"/>
                  </a:cubicBezTo>
                  <a:cubicBezTo>
                    <a:pt x="9516918" y="0"/>
                    <a:pt x="15127599" y="0"/>
                    <a:pt x="15127599" y="0"/>
                  </a:cubicBezTo>
                  <a:cubicBezTo>
                    <a:pt x="15382887" y="0"/>
                    <a:pt x="15554818" y="232146"/>
                    <a:pt x="15554818" y="450421"/>
                  </a:cubicBezTo>
                  <a:cubicBezTo>
                    <a:pt x="15554818" y="450421"/>
                    <a:pt x="15565884" y="1360778"/>
                    <a:pt x="15573051" y="1677938"/>
                  </a:cubicBezTo>
                  <a:cubicBezTo>
                    <a:pt x="15580216" y="2175495"/>
                    <a:pt x="15542116" y="2740517"/>
                    <a:pt x="15542116" y="274051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Rectangle 4"/>
          <p:cNvSpPr/>
          <p:nvPr/>
        </p:nvSpPr>
        <p:spPr>
          <a:xfrm>
            <a:off x="1116154" y="2803745"/>
            <a:ext cx="79234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Nghệ thuật xây dựng tuyến nhân vật với 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tính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cách đa 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dạng,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thể hiện được mọi góc nhìn về xã hội đương thời.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4134" y="3219243"/>
            <a:ext cx="72883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Tình huống tuồng đắt giá giúp các nhân vật bộc lộ hết bản chất.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4"/>
          <p:cNvGrpSpPr/>
          <p:nvPr/>
        </p:nvGrpSpPr>
        <p:grpSpPr>
          <a:xfrm>
            <a:off x="9559910" y="6438901"/>
            <a:ext cx="7816835" cy="2899414"/>
            <a:chOff x="0" y="0"/>
            <a:chExt cx="15573948" cy="35142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Freeform 5"/>
            <p:cNvSpPr/>
            <p:nvPr/>
          </p:nvSpPr>
          <p:spPr>
            <a:xfrm>
              <a:off x="0" y="0"/>
              <a:ext cx="15580216" cy="3518903"/>
            </a:xfrm>
            <a:custGeom>
              <a:avLst/>
              <a:gdLst/>
              <a:ahLst/>
              <a:cxnLst/>
              <a:rect l="l" t="t" r="r" b="b"/>
              <a:pathLst>
                <a:path w="15580216" h="3518903">
                  <a:moveTo>
                    <a:pt x="15542116" y="2740517"/>
                  </a:moveTo>
                  <a:cubicBezTo>
                    <a:pt x="15539689" y="3045910"/>
                    <a:pt x="15366574" y="3272639"/>
                    <a:pt x="15165699" y="3272639"/>
                  </a:cubicBezTo>
                  <a:lnTo>
                    <a:pt x="14983417" y="3274830"/>
                  </a:lnTo>
                  <a:cubicBezTo>
                    <a:pt x="14951239" y="3298985"/>
                    <a:pt x="14913947" y="3325351"/>
                    <a:pt x="14873874" y="3350490"/>
                  </a:cubicBezTo>
                  <a:cubicBezTo>
                    <a:pt x="14734479" y="3437937"/>
                    <a:pt x="14663424" y="3479305"/>
                    <a:pt x="14611445" y="3511790"/>
                  </a:cubicBezTo>
                  <a:cubicBezTo>
                    <a:pt x="14600064" y="3518903"/>
                    <a:pt x="14585527" y="3509800"/>
                    <a:pt x="14586930" y="3496451"/>
                  </a:cubicBezTo>
                  <a:lnTo>
                    <a:pt x="14614437" y="3279266"/>
                  </a:lnTo>
                  <a:lnTo>
                    <a:pt x="401818" y="3301340"/>
                  </a:lnTo>
                  <a:cubicBezTo>
                    <a:pt x="200942" y="3301340"/>
                    <a:pt x="26609" y="3136334"/>
                    <a:pt x="25400" y="2864719"/>
                  </a:cubicBezTo>
                  <a:cubicBezTo>
                    <a:pt x="25400" y="2864719"/>
                    <a:pt x="0" y="1392979"/>
                    <a:pt x="0" y="1029680"/>
                  </a:cubicBezTo>
                  <a:cubicBezTo>
                    <a:pt x="0" y="666379"/>
                    <a:pt x="12700" y="422821"/>
                    <a:pt x="12700" y="422821"/>
                  </a:cubicBezTo>
                  <a:cubicBezTo>
                    <a:pt x="12700" y="204546"/>
                    <a:pt x="0" y="0"/>
                    <a:pt x="376418" y="13800"/>
                  </a:cubicBezTo>
                  <a:cubicBezTo>
                    <a:pt x="376418" y="13800"/>
                    <a:pt x="936898" y="26690"/>
                    <a:pt x="3901937" y="13800"/>
                  </a:cubicBezTo>
                  <a:cubicBezTo>
                    <a:pt x="9516918" y="0"/>
                    <a:pt x="15127599" y="0"/>
                    <a:pt x="15127599" y="0"/>
                  </a:cubicBezTo>
                  <a:cubicBezTo>
                    <a:pt x="15382887" y="0"/>
                    <a:pt x="15554818" y="232146"/>
                    <a:pt x="15554818" y="450421"/>
                  </a:cubicBezTo>
                  <a:cubicBezTo>
                    <a:pt x="15554818" y="450421"/>
                    <a:pt x="15565884" y="1360778"/>
                    <a:pt x="15573051" y="1677938"/>
                  </a:cubicBezTo>
                  <a:cubicBezTo>
                    <a:pt x="15580216" y="2175495"/>
                    <a:pt x="15542116" y="2740517"/>
                    <a:pt x="15542116" y="274051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Rectangle 6"/>
          <p:cNvSpPr/>
          <p:nvPr/>
        </p:nvSpPr>
        <p:spPr>
          <a:xfrm>
            <a:off x="9714470" y="7395489"/>
            <a:ext cx="7479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4"/>
          <p:cNvGrpSpPr/>
          <p:nvPr/>
        </p:nvGrpSpPr>
        <p:grpSpPr>
          <a:xfrm>
            <a:off x="935324" y="6438900"/>
            <a:ext cx="8288212" cy="2895600"/>
            <a:chOff x="0" y="0"/>
            <a:chExt cx="15573948" cy="35142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Freeform 5"/>
            <p:cNvSpPr/>
            <p:nvPr/>
          </p:nvSpPr>
          <p:spPr>
            <a:xfrm>
              <a:off x="0" y="0"/>
              <a:ext cx="15580216" cy="3518903"/>
            </a:xfrm>
            <a:custGeom>
              <a:avLst/>
              <a:gdLst/>
              <a:ahLst/>
              <a:cxnLst/>
              <a:rect l="l" t="t" r="r" b="b"/>
              <a:pathLst>
                <a:path w="15580216" h="3518903">
                  <a:moveTo>
                    <a:pt x="15542116" y="2740517"/>
                  </a:moveTo>
                  <a:cubicBezTo>
                    <a:pt x="15539689" y="3045910"/>
                    <a:pt x="15366574" y="3272639"/>
                    <a:pt x="15165699" y="3272639"/>
                  </a:cubicBezTo>
                  <a:lnTo>
                    <a:pt x="14983417" y="3274830"/>
                  </a:lnTo>
                  <a:cubicBezTo>
                    <a:pt x="14951239" y="3298985"/>
                    <a:pt x="14913947" y="3325351"/>
                    <a:pt x="14873874" y="3350490"/>
                  </a:cubicBezTo>
                  <a:cubicBezTo>
                    <a:pt x="14734479" y="3437937"/>
                    <a:pt x="14663424" y="3479305"/>
                    <a:pt x="14611445" y="3511790"/>
                  </a:cubicBezTo>
                  <a:cubicBezTo>
                    <a:pt x="14600064" y="3518903"/>
                    <a:pt x="14585527" y="3509800"/>
                    <a:pt x="14586930" y="3496451"/>
                  </a:cubicBezTo>
                  <a:lnTo>
                    <a:pt x="14614437" y="3279266"/>
                  </a:lnTo>
                  <a:lnTo>
                    <a:pt x="401818" y="3301340"/>
                  </a:lnTo>
                  <a:cubicBezTo>
                    <a:pt x="200942" y="3301340"/>
                    <a:pt x="26609" y="3136334"/>
                    <a:pt x="25400" y="2864719"/>
                  </a:cubicBezTo>
                  <a:cubicBezTo>
                    <a:pt x="25400" y="2864719"/>
                    <a:pt x="0" y="1392979"/>
                    <a:pt x="0" y="1029680"/>
                  </a:cubicBezTo>
                  <a:cubicBezTo>
                    <a:pt x="0" y="666379"/>
                    <a:pt x="12700" y="422821"/>
                    <a:pt x="12700" y="422821"/>
                  </a:cubicBezTo>
                  <a:cubicBezTo>
                    <a:pt x="12700" y="204546"/>
                    <a:pt x="0" y="0"/>
                    <a:pt x="376418" y="13800"/>
                  </a:cubicBezTo>
                  <a:cubicBezTo>
                    <a:pt x="376418" y="13800"/>
                    <a:pt x="936898" y="26690"/>
                    <a:pt x="3901937" y="13800"/>
                  </a:cubicBezTo>
                  <a:cubicBezTo>
                    <a:pt x="9516918" y="0"/>
                    <a:pt x="15127599" y="0"/>
                    <a:pt x="15127599" y="0"/>
                  </a:cubicBezTo>
                  <a:cubicBezTo>
                    <a:pt x="15382887" y="0"/>
                    <a:pt x="15554818" y="232146"/>
                    <a:pt x="15554818" y="450421"/>
                  </a:cubicBezTo>
                  <a:cubicBezTo>
                    <a:pt x="15554818" y="450421"/>
                    <a:pt x="15565884" y="1360778"/>
                    <a:pt x="15573051" y="1677938"/>
                  </a:cubicBezTo>
                  <a:cubicBezTo>
                    <a:pt x="15580216" y="2175495"/>
                    <a:pt x="15542116" y="2740517"/>
                    <a:pt x="15542116" y="274051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Rectangle 7"/>
          <p:cNvSpPr/>
          <p:nvPr/>
        </p:nvSpPr>
        <p:spPr>
          <a:xfrm>
            <a:off x="1146293" y="6862089"/>
            <a:ext cx="78631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trào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hỉnh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7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8063" y="419100"/>
            <a:ext cx="17150337" cy="9448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81000" y="6148885"/>
            <a:ext cx="2057400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0" y="938722"/>
            <a:ext cx="18287999" cy="1004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13"/>
              </a:lnSpc>
            </a:pPr>
            <a:r>
              <a:rPr lang="vi-VN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6186132" y="-30775"/>
            <a:ext cx="2011704" cy="2329341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181600" y="2939538"/>
            <a:ext cx="11658600" cy="4644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200" y="3899780"/>
            <a:ext cx="897297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Nêu các đặc điểm của tuồng đồ được thể hiện qua văn bản </a:t>
            </a:r>
            <a:r>
              <a:rPr lang="nl-NL" sz="3800" i="1" dirty="0">
                <a:latin typeface="Arial" panose="020B0604020202020204" pitchFamily="34" charset="0"/>
                <a:cs typeface="Arial" panose="020B0604020202020204" pitchFamily="34" charset="0"/>
              </a:rPr>
              <a:t>Mắc mưu Thị Hến</a:t>
            </a: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, SGK Ngữ văn 10 tập 1 Cánh Diều.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828800" y="4469489"/>
            <a:ext cx="5579221" cy="5474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Rectangle 3"/>
          <p:cNvSpPr/>
          <p:nvPr/>
        </p:nvSpPr>
        <p:spPr>
          <a:xfrm>
            <a:off x="1143000" y="723900"/>
            <a:ext cx="1600200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0170" algn="l"/>
                <a:tab pos="180340" algn="l"/>
                <a:tab pos="270510" algn="l"/>
              </a:tabLst>
            </a:pPr>
            <a:r>
              <a:rPr lang="pt-BR" sz="3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 đồ: </a:t>
            </a:r>
            <a:r>
              <a:rPr lang="pt-BR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loại tuồng hài (tuồng gây cười), được xây dựng trên cảm hứng hài kịch, thiên về châm biếm, đả kích, không bị ràng buộc vào những điển luật nghiêm ngặt: </a:t>
            </a:r>
            <a:endParaRPr lang="en-US" sz="3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41032" y="3533492"/>
            <a:ext cx="14756368" cy="19510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</a:t>
            </a:r>
            <a:r>
              <a:rPr lang="pt-BR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tài: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đề tài trong cuộc sống đời </a:t>
            </a:r>
            <a:r>
              <a:rPr lang="pt-B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(sự việc 3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Huyện Trìa, Đề Hầu, Thầy Nghêu ham mê nữ sắc </a:t>
            </a:r>
            <a:r>
              <a:rPr lang="pt-B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tự gánh hậu </a:t>
            </a:r>
            <a:r>
              <a:rPr lang="pt-B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quả).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1031" y="5829300"/>
            <a:ext cx="14728314" cy="19510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</a:t>
            </a:r>
            <a:r>
              <a:rPr lang="pt-BR" sz="3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vật: </a:t>
            </a:r>
            <a:r>
              <a:rPr lang="pt-B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danh xưng nghề nghiệp Huyện Trìa, Đề Hầu, Thầy Nghêu. Tính cách nhân vật không thay </a:t>
            </a:r>
            <a:r>
              <a:rPr lang="pt-BR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đổi,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 suốt cả đoạn tuồng.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41031" y="8100427"/>
            <a:ext cx="14728314" cy="13864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t-BR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thoại: </a:t>
            </a:r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cả đối thoại, độc thoại, bàng thoại.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C104B58C-A378-494C-ADAC-F12D3C09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243840" y="4099069"/>
            <a:ext cx="2346960" cy="59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1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8063" y="419100"/>
            <a:ext cx="17150337" cy="9448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0" y="938722"/>
            <a:ext cx="18287999" cy="1004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13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6186132" y="-30775"/>
            <a:ext cx="2011704" cy="2329341"/>
          </a:xfrm>
          <a:prstGeom prst="rect">
            <a:avLst/>
          </a:prstGeom>
        </p:spPr>
      </p:pic>
      <p:pic>
        <p:nvPicPr>
          <p:cNvPr id="14338" name="Picture 2" descr="https://o.remove.bg/downloads/bfe85dfa-2d68-475c-b6cd-fe309b56265d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78979"/>
            <a:ext cx="2478721" cy="24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8541" y="2392503"/>
            <a:ext cx="12617232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 cười ở đoạn trích Mắc mưu Thị Hến còn có ý nghĩa với cuộc sống hôm nay không? Vì sao?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6531" y="4408587"/>
            <a:ext cx="1577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 cười ở đoạn trích Mắc mưu Thị Hến vẫn mang đậm ý nghĩa trong cuộc sống ngày </a:t>
            </a:r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nay: Đó </a:t>
            </a: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tiếng cười trước một nét đẹp truyền thống văn hóa dân gian của dân tộc. </a:t>
            </a:r>
            <a:endParaRPr lang="nl-NL" sz="3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</a:t>
            </a: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 tuồng mang hơi thở của sự cổ kính, xa xưa, khiến người nghe không chỉ cười sảng khoái mà còn </a:t>
            </a:r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 </a:t>
            </a: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 về </a:t>
            </a:r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 </a:t>
            </a: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 </a:t>
            </a:r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 </a:t>
            </a:r>
            <a:r>
              <a:rPr lang="nl-NL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 phong kiến thối nát khi con người trở nên ngày càng sa đọa, đồi </a:t>
            </a:r>
            <a:r>
              <a:rPr lang="nl-NL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01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77800" y="7581900"/>
            <a:ext cx="5483146" cy="29010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7200" y="342900"/>
            <a:ext cx="3733800" cy="3272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29911"/>
          <a:stretch/>
        </p:blipFill>
        <p:spPr>
          <a:xfrm>
            <a:off x="-393202" y="6413429"/>
            <a:ext cx="2958666" cy="3987871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0" y="1714500"/>
            <a:ext cx="18288000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HƯỚNG DẪN VỀ NHÀ</a:t>
            </a:r>
            <a:endParaRPr lang="en-US" sz="6400" b="1" dirty="0">
              <a:solidFill>
                <a:srgbClr val="866255"/>
              </a:solidFill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267200" y="4184050"/>
            <a:ext cx="938052" cy="898825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267200" y="5768675"/>
            <a:ext cx="938052" cy="898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8383" y="3447113"/>
            <a:ext cx="9074334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20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Mầu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620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731" y="8368399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9529" y="8743367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20983" y="660497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082296" y="7248746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84946" y="3079787"/>
            <a:ext cx="13563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30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44972" y="5538357"/>
            <a:ext cx="5313118" cy="25696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776420"/>
            <a:ext cx="6345663" cy="261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NỘI DUNG </a:t>
            </a:r>
          </a:p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BÀI HỌC</a:t>
            </a:r>
            <a:endParaRPr lang="en-US" sz="6400" b="1" dirty="0">
              <a:solidFill>
                <a:srgbClr val="86625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72492" y="1947696"/>
            <a:ext cx="8334308" cy="1899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72492" y="4234060"/>
            <a:ext cx="8334308" cy="1899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72492" y="6520424"/>
            <a:ext cx="8334308" cy="1899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6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124200" y="4448323"/>
            <a:ext cx="11506200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8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8310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hững điều cần biết về nghệ thuật tuồng - Redsvn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2468146"/>
            <a:ext cx="7696200" cy="513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ồng - Từ điển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270" y="2468146"/>
            <a:ext cx="7730488" cy="513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49511" y="8428792"/>
            <a:ext cx="1358897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niệm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 hình sân khấu truyền thống của dân tộc.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0717" y="337274"/>
            <a:ext cx="1038455" cy="1301026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99109" y="1279948"/>
            <a:ext cx="621852" cy="77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0717" y="337274"/>
            <a:ext cx="1038455" cy="1301026"/>
          </a:xfrm>
          <a:prstGeom prst="rect">
            <a:avLst/>
          </a:prstGeom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99109" y="1279948"/>
            <a:ext cx="621852" cy="779086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B65CB94D-08BE-4AFD-9C01-3D7E648642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852">
            <a:off x="6489714" y="1166737"/>
            <a:ext cx="5222228" cy="21462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7F639E-C286-4E63-89C3-625D954EB9C7}"/>
              </a:ext>
            </a:extLst>
          </p:cNvPr>
          <p:cNvSpPr txBox="1"/>
          <p:nvPr/>
        </p:nvSpPr>
        <p:spPr>
          <a:xfrm>
            <a:off x="6979803" y="1639688"/>
            <a:ext cx="42255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vi-VN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891CC888-6619-4DD5-A680-A8C51DDF76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01128" y="4763030"/>
            <a:ext cx="5688555" cy="447240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9DF371E-01BE-420B-A6D8-7055DF1A273C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4845406" y="3312770"/>
            <a:ext cx="4235804" cy="1450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6251" y="5752738"/>
            <a:ext cx="52783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/>
              <a:t>uồng </a:t>
            </a:r>
            <a:r>
              <a:rPr lang="vi-VN" sz="4000" dirty="0"/>
              <a:t>cung đình </a:t>
            </a:r>
            <a:r>
              <a:rPr lang="vi-VN" sz="4000" dirty="0" smtClean="0"/>
              <a:t>(còn gọi là </a:t>
            </a:r>
            <a:r>
              <a:rPr lang="vi-VN" sz="4000" dirty="0"/>
              <a:t>tuồng thầy, tuồng pho)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1CC888-6619-4DD5-A680-A8C51DDF76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12783" y="4763032"/>
            <a:ext cx="5688555" cy="447240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DF371E-01BE-420B-A6D8-7055DF1A273C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9081210" y="3312770"/>
            <a:ext cx="3975851" cy="145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622075" y="6152850"/>
            <a:ext cx="48699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/>
              <a:t>uồng </a:t>
            </a:r>
            <a:r>
              <a:rPr lang="vi-VN" sz="4000" dirty="0"/>
              <a:t>hài (còn gọi là tuồng </a:t>
            </a:r>
            <a:r>
              <a:rPr lang="vi-VN" sz="4000" dirty="0" smtClean="0"/>
              <a:t>đồ</a:t>
            </a:r>
            <a:r>
              <a:rPr lang="en-US" sz="4000" dirty="0" smtClean="0"/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78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1238375" y="4533900"/>
            <a:ext cx="7564120" cy="4419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đề tài trung với vua, đánh giặc bảo vệ đất nước, bảo vệ vương </a:t>
            </a:r>
            <a:r>
              <a:rPr lang="vi-VN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triều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5829300" y="1104900"/>
            <a:ext cx="662940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52548" y="1893585"/>
            <a:ext cx="498290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500" b="1" dirty="0">
                <a:solidFill>
                  <a:srgbClr val="000000"/>
                </a:solidFill>
                <a:ea typeface="Times New Roman" panose="02020603050405020304" pitchFamily="18" charset="0"/>
              </a:rPr>
              <a:t>Tuồng cung đình </a:t>
            </a:r>
            <a:endParaRPr lang="en-US" sz="45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9483787" y="4533900"/>
            <a:ext cx="7564120" cy="4419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800" dirty="0" smtClean="0">
                <a:solidFill>
                  <a:schemeClr val="tx1"/>
                </a:solidFill>
              </a:rPr>
              <a:t>ó </a:t>
            </a:r>
            <a:r>
              <a:rPr lang="vi-VN" sz="3800" dirty="0">
                <a:solidFill>
                  <a:schemeClr val="tx1"/>
                </a:solidFill>
              </a:rPr>
              <a:t>âm hưởng bi tráng, giàu kịch tính, mâu thuẫn căng thẳng, quyết liệt giữa hai phe trung - nịnh, tốt - xấu,... 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4036060"/>
            <a:ext cx="1192883" cy="1143000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26470" y="4036060"/>
            <a:ext cx="1192883" cy="1143000"/>
          </a:xfrm>
          <a:prstGeom prst="rect">
            <a:avLst/>
          </a:prstGeom>
        </p:spPr>
      </p:pic>
      <p:pic>
        <p:nvPicPr>
          <p:cNvPr id="3074" name="Picture 2" descr="https://o.remove.bg/downloads/13e4b1cc-f657-4d9c-8319-2fb2d358ada1/image-removebg-preview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500">
            <a:off x="16074450" y="152016"/>
            <a:ext cx="1958124" cy="23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s://o.remove.bg/downloads/6b393de1-de83-4486-9a73-b21f2bb391cd/image-removebg-preview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5800" y="1028700"/>
            <a:ext cx="5231133" cy="234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07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1238375" y="4533900"/>
            <a:ext cx="7564120" cy="4419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5829300" y="1104900"/>
            <a:ext cx="662940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94499" y="1893585"/>
            <a:ext cx="289900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500" b="1" dirty="0">
                <a:solidFill>
                  <a:srgbClr val="000000"/>
                </a:solidFill>
                <a:ea typeface="Times New Roman" panose="02020603050405020304" pitchFamily="18" charset="0"/>
              </a:rPr>
              <a:t>Tuồng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hài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83787" y="4533900"/>
            <a:ext cx="7564120" cy="4419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vi-VN" sz="3800" dirty="0" smtClean="0">
                <a:solidFill>
                  <a:schemeClr val="tx1"/>
                </a:solidFill>
              </a:rPr>
              <a:t>truyện </a:t>
            </a:r>
            <a:r>
              <a:rPr lang="vi-VN" sz="3800" dirty="0">
                <a:solidFill>
                  <a:schemeClr val="tx1"/>
                </a:solidFill>
              </a:rPr>
              <a:t>phong phú, gần gũi với cuộc sống của người bình dân xưa. 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4036060"/>
            <a:ext cx="1192883" cy="1143000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26470" y="4036060"/>
            <a:ext cx="1192883" cy="1143000"/>
          </a:xfrm>
          <a:prstGeom prst="rect">
            <a:avLst/>
          </a:prstGeom>
        </p:spPr>
      </p:pic>
      <p:pic>
        <p:nvPicPr>
          <p:cNvPr id="3074" name="Picture 2" descr="https://o.remove.bg/downloads/13e4b1cc-f657-4d9c-8319-2fb2d358ada1/image-removebg-preview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500">
            <a:off x="16074450" y="152016"/>
            <a:ext cx="1958124" cy="23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s://o.remove.bg/downloads/6b393de1-de83-4486-9a73-b21f2bb391cd/image-removebg-preview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5800" y="1028700"/>
            <a:ext cx="5231133" cy="234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45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2254</Words>
  <Application>Microsoft Office PowerPoint</Application>
  <PresentationFormat>Custom</PresentationFormat>
  <Paragraphs>152</Paragraphs>
  <Slides>37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Times New Roman</vt:lpstr>
      <vt:lpstr>Symbol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75</cp:revision>
  <dcterms:created xsi:type="dcterms:W3CDTF">2006-08-16T00:00:00Z</dcterms:created>
  <dcterms:modified xsi:type="dcterms:W3CDTF">2022-09-19T10:07:05Z</dcterms:modified>
  <dc:identifier>DAEswOIwa4E</dc:identifier>
</cp:coreProperties>
</file>